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1"/>
  </p:notesMasterIdLst>
  <p:sldIdLst>
    <p:sldId id="256" r:id="rId2"/>
    <p:sldId id="257" r:id="rId3"/>
    <p:sldId id="258" r:id="rId4"/>
    <p:sldId id="263" r:id="rId5"/>
    <p:sldId id="259" r:id="rId6"/>
    <p:sldId id="261" r:id="rId7"/>
    <p:sldId id="264" r:id="rId8"/>
    <p:sldId id="265"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94660"/>
  </p:normalViewPr>
  <p:slideViewPr>
    <p:cSldViewPr snapToGrid="0">
      <p:cViewPr varScale="1">
        <p:scale>
          <a:sx n="107" d="100"/>
          <a:sy n="107" d="100"/>
        </p:scale>
        <p:origin x="96"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7EA431-1AE3-40AA-B3EA-14C877F26A63}" type="datetimeFigureOut">
              <a:rPr lang="en-US" smtClean="0"/>
              <a:t>3/27/2024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9911EF-C85B-43C9-87BA-BC6AB5B0F506}" type="slidenum">
              <a:rPr lang="en-US" smtClean="0"/>
              <a:t>‹#›</a:t>
            </a:fld>
            <a:endParaRPr lang="en-US"/>
          </a:p>
        </p:txBody>
      </p:sp>
    </p:spTree>
    <p:extLst>
      <p:ext uri="{BB962C8B-B14F-4D97-AF65-F5344CB8AC3E}">
        <p14:creationId xmlns:p14="http://schemas.microsoft.com/office/powerpoint/2010/main" val="2037846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9911EF-C85B-43C9-87BA-BC6AB5B0F506}" type="slidenum">
              <a:rPr lang="en-US" smtClean="0"/>
              <a:t>3</a:t>
            </a:fld>
            <a:endParaRPr lang="en-US"/>
          </a:p>
        </p:txBody>
      </p:sp>
    </p:spTree>
    <p:extLst>
      <p:ext uri="{BB962C8B-B14F-4D97-AF65-F5344CB8AC3E}">
        <p14:creationId xmlns:p14="http://schemas.microsoft.com/office/powerpoint/2010/main" val="1694049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219488-A93D-47F5-9A96-0F5B8B74697B}"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583560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219488-A93D-47F5-9A96-0F5B8B74697B}"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4290466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219488-A93D-47F5-9A96-0F5B8B74697B}"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3392754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219488-A93D-47F5-9A96-0F5B8B74697B}"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56655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219488-A93D-47F5-9A96-0F5B8B74697B}"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231923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219488-A93D-47F5-9A96-0F5B8B74697B}" type="datetimeFigureOut">
              <a:rPr lang="en-US" smtClean="0"/>
              <a:t>3/27/2024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1362646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219488-A93D-47F5-9A96-0F5B8B74697B}" type="datetimeFigureOut">
              <a:rPr lang="en-US" smtClean="0"/>
              <a:t>3/27/2024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7355529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219488-A93D-47F5-9A96-0F5B8B74697B}"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42329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219488-A93D-47F5-9A96-0F5B8B74697B}"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092640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219488-A93D-47F5-9A96-0F5B8B74697B}"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88909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219488-A93D-47F5-9A96-0F5B8B74697B}"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391710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219488-A93D-47F5-9A96-0F5B8B74697B}"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937341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219488-A93D-47F5-9A96-0F5B8B74697B}" type="datetimeFigureOut">
              <a:rPr lang="en-US" smtClean="0"/>
              <a:t>3/27/2024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610560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219488-A93D-47F5-9A96-0F5B8B74697B}" type="datetimeFigureOut">
              <a:rPr lang="en-US" smtClean="0"/>
              <a:t>3/27/2024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349569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219488-A93D-47F5-9A96-0F5B8B74697B}" type="datetimeFigureOut">
              <a:rPr lang="en-US" smtClean="0"/>
              <a:t>3/27/2024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547023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219488-A93D-47F5-9A96-0F5B8B74697B}"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8707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219488-A93D-47F5-9A96-0F5B8B74697B}"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1204970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C219488-A93D-47F5-9A96-0F5B8B74697B}" type="datetimeFigureOut">
              <a:rPr lang="en-US" smtClean="0"/>
              <a:t>3/27/2024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0A97C24-8FD1-42E7-A4AD-18353C03C400}" type="slidenum">
              <a:rPr lang="en-US" smtClean="0"/>
              <a:t>‹#›</a:t>
            </a:fld>
            <a:endParaRPr lang="en-US"/>
          </a:p>
        </p:txBody>
      </p:sp>
    </p:spTree>
    <p:extLst>
      <p:ext uri="{BB962C8B-B14F-4D97-AF65-F5344CB8AC3E}">
        <p14:creationId xmlns:p14="http://schemas.microsoft.com/office/powerpoint/2010/main" val="256941926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hyperlink" Target="https://archive.ics.uci.edu/dataset/19/car+evalua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72285-F256-49E2-9B0A-4C261C1238CB}"/>
              </a:ext>
            </a:extLst>
          </p:cNvPr>
          <p:cNvSpPr>
            <a:spLocks noGrp="1"/>
          </p:cNvSpPr>
          <p:nvPr>
            <p:ph type="ctrTitle"/>
          </p:nvPr>
        </p:nvSpPr>
        <p:spPr/>
        <p:txBody>
          <a:bodyPr/>
          <a:lstStyle/>
          <a:p>
            <a:r>
              <a:rPr lang="en-US" dirty="0"/>
              <a:t>Random forest</a:t>
            </a:r>
          </a:p>
        </p:txBody>
      </p:sp>
      <p:sp>
        <p:nvSpPr>
          <p:cNvPr id="3" name="Subtitle 2">
            <a:extLst>
              <a:ext uri="{FF2B5EF4-FFF2-40B4-BE49-F238E27FC236}">
                <a16:creationId xmlns:a16="http://schemas.microsoft.com/office/drawing/2014/main" id="{0C002474-9A4E-47FB-ABE2-6A57908655E5}"/>
              </a:ext>
            </a:extLst>
          </p:cNvPr>
          <p:cNvSpPr>
            <a:spLocks noGrp="1"/>
          </p:cNvSpPr>
          <p:nvPr>
            <p:ph type="subTitle" idx="1"/>
          </p:nvPr>
        </p:nvSpPr>
        <p:spPr/>
        <p:txBody>
          <a:bodyPr anchor="ctr"/>
          <a:lstStyle/>
          <a:p>
            <a:r>
              <a:rPr lang="en-US" dirty="0"/>
              <a:t>Student Name: Farshad Moradi Shahrbabak</a:t>
            </a:r>
          </a:p>
        </p:txBody>
      </p:sp>
    </p:spTree>
    <p:extLst>
      <p:ext uri="{BB962C8B-B14F-4D97-AF65-F5344CB8AC3E}">
        <p14:creationId xmlns:p14="http://schemas.microsoft.com/office/powerpoint/2010/main" val="2336146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CD0C9-FAEC-4480-884F-29662C2F54A2}"/>
              </a:ext>
            </a:extLst>
          </p:cNvPr>
          <p:cNvSpPr>
            <a:spLocks noGrp="1"/>
          </p:cNvSpPr>
          <p:nvPr>
            <p:ph type="title"/>
          </p:nvPr>
        </p:nvSpPr>
        <p:spPr/>
        <p:txBody>
          <a:bodyPr/>
          <a:lstStyle/>
          <a:p>
            <a:r>
              <a:rPr lang="en-US" dirty="0"/>
              <a:t>What is random forest?</a:t>
            </a:r>
          </a:p>
        </p:txBody>
      </p:sp>
      <p:sp>
        <p:nvSpPr>
          <p:cNvPr id="3" name="Content Placeholder 2">
            <a:extLst>
              <a:ext uri="{FF2B5EF4-FFF2-40B4-BE49-F238E27FC236}">
                <a16:creationId xmlns:a16="http://schemas.microsoft.com/office/drawing/2014/main" id="{BEB5147F-6D23-4B2F-85C3-F2CE1B68497D}"/>
              </a:ext>
            </a:extLst>
          </p:cNvPr>
          <p:cNvSpPr>
            <a:spLocks noGrp="1"/>
          </p:cNvSpPr>
          <p:nvPr>
            <p:ph idx="1"/>
          </p:nvPr>
        </p:nvSpPr>
        <p:spPr>
          <a:xfrm>
            <a:off x="913795" y="1732449"/>
            <a:ext cx="10353762" cy="511987"/>
          </a:xfrm>
        </p:spPr>
        <p:txBody>
          <a:bodyPr anchor="ctr"/>
          <a:lstStyle/>
          <a:p>
            <a:pPr marL="36900" indent="0" algn="ctr">
              <a:buNone/>
            </a:pPr>
            <a:r>
              <a:rPr lang="en-US" b="0" i="0" dirty="0">
                <a:solidFill>
                  <a:schemeClr val="tx1"/>
                </a:solidFill>
                <a:effectLst/>
                <a:latin typeface="Inter"/>
              </a:rPr>
              <a:t>Random forest is a supervised learning algorithm</a:t>
            </a:r>
            <a:endParaRPr lang="en-US" dirty="0">
              <a:solidFill>
                <a:schemeClr val="tx1"/>
              </a:solidFill>
            </a:endParaRPr>
          </a:p>
        </p:txBody>
      </p:sp>
      <p:cxnSp>
        <p:nvCxnSpPr>
          <p:cNvPr id="5" name="Straight Arrow Connector 4">
            <a:extLst>
              <a:ext uri="{FF2B5EF4-FFF2-40B4-BE49-F238E27FC236}">
                <a16:creationId xmlns:a16="http://schemas.microsoft.com/office/drawing/2014/main" id="{73B19F0F-7BE2-4C22-BBDD-9B779FD2D615}"/>
              </a:ext>
            </a:extLst>
          </p:cNvPr>
          <p:cNvCxnSpPr/>
          <p:nvPr/>
        </p:nvCxnSpPr>
        <p:spPr>
          <a:xfrm flipH="1">
            <a:off x="4400116" y="2244436"/>
            <a:ext cx="1603169" cy="9797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A2897B0-C29B-4376-9402-EE4D93D8F302}"/>
              </a:ext>
            </a:extLst>
          </p:cNvPr>
          <p:cNvCxnSpPr>
            <a:cxnSpLocks/>
            <a:endCxn id="9" idx="0"/>
          </p:cNvCxnSpPr>
          <p:nvPr/>
        </p:nvCxnSpPr>
        <p:spPr>
          <a:xfrm>
            <a:off x="6003285" y="2244436"/>
            <a:ext cx="1943904" cy="9797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E77707D-7D05-4AA6-98FB-3290D7665E51}"/>
              </a:ext>
            </a:extLst>
          </p:cNvPr>
          <p:cNvSpPr/>
          <p:nvPr/>
        </p:nvSpPr>
        <p:spPr>
          <a:xfrm>
            <a:off x="3401665" y="3224151"/>
            <a:ext cx="1686296" cy="6887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solidFill>
                <a:effectLst/>
                <a:latin typeface="Inter"/>
              </a:rPr>
              <a:t>classification problems</a:t>
            </a:r>
            <a:endParaRPr lang="en-US" dirty="0">
              <a:solidFill>
                <a:schemeClr val="tx1"/>
              </a:solidFill>
            </a:endParaRPr>
          </a:p>
        </p:txBody>
      </p:sp>
      <p:sp>
        <p:nvSpPr>
          <p:cNvPr id="9" name="Rectangle 8">
            <a:extLst>
              <a:ext uri="{FF2B5EF4-FFF2-40B4-BE49-F238E27FC236}">
                <a16:creationId xmlns:a16="http://schemas.microsoft.com/office/drawing/2014/main" id="{FCF349DF-C039-4467-860E-BE1012A4629F}"/>
              </a:ext>
            </a:extLst>
          </p:cNvPr>
          <p:cNvSpPr/>
          <p:nvPr/>
        </p:nvSpPr>
        <p:spPr>
          <a:xfrm>
            <a:off x="7104041" y="3224151"/>
            <a:ext cx="1686296" cy="6887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solidFill>
                <a:effectLst/>
                <a:latin typeface="Inter"/>
              </a:rPr>
              <a:t>regression problems</a:t>
            </a:r>
            <a:endParaRPr lang="en-US" dirty="0">
              <a:solidFill>
                <a:schemeClr val="tx1"/>
              </a:solidFill>
            </a:endParaRPr>
          </a:p>
        </p:txBody>
      </p:sp>
      <p:sp>
        <p:nvSpPr>
          <p:cNvPr id="12" name="Rectangle 11">
            <a:extLst>
              <a:ext uri="{FF2B5EF4-FFF2-40B4-BE49-F238E27FC236}">
                <a16:creationId xmlns:a16="http://schemas.microsoft.com/office/drawing/2014/main" id="{1D8EBBC9-14A7-44F4-85C1-B6408E5A8137}"/>
              </a:ext>
            </a:extLst>
          </p:cNvPr>
          <p:cNvSpPr/>
          <p:nvPr/>
        </p:nvSpPr>
        <p:spPr>
          <a:xfrm>
            <a:off x="913795" y="4827320"/>
            <a:ext cx="9477731" cy="1421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0" i="0" dirty="0">
                <a:solidFill>
                  <a:schemeClr val="tx1"/>
                </a:solidFill>
                <a:effectLst/>
                <a:latin typeface="Inter"/>
              </a:rPr>
              <a:t>It is one of the most flexible and easy to use algorithm. It creates decision trees on the given data samples, gets prediction from each tree and selects the best solution by means of voting</a:t>
            </a:r>
            <a:endParaRPr lang="en-US" dirty="0">
              <a:solidFill>
                <a:schemeClr val="tx1"/>
              </a:solidFill>
            </a:endParaRPr>
          </a:p>
        </p:txBody>
      </p:sp>
    </p:spTree>
    <p:extLst>
      <p:ext uri="{BB962C8B-B14F-4D97-AF65-F5344CB8AC3E}">
        <p14:creationId xmlns:p14="http://schemas.microsoft.com/office/powerpoint/2010/main" val="3240555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D1F98-C896-46AA-921C-6ABF5FA9579C}"/>
              </a:ext>
            </a:extLst>
          </p:cNvPr>
          <p:cNvSpPr>
            <a:spLocks noGrp="1"/>
          </p:cNvSpPr>
          <p:nvPr>
            <p:ph type="title"/>
          </p:nvPr>
        </p:nvSpPr>
        <p:spPr/>
        <p:txBody>
          <a:bodyPr/>
          <a:lstStyle/>
          <a:p>
            <a:r>
              <a:rPr lang="en-US" dirty="0">
                <a:solidFill>
                  <a:schemeClr val="tx1"/>
                </a:solidFill>
                <a:effectLst/>
                <a:latin typeface="Inter"/>
              </a:rPr>
              <a:t>D</a:t>
            </a:r>
            <a:r>
              <a:rPr lang="en-US" b="0" i="0" dirty="0">
                <a:solidFill>
                  <a:schemeClr val="tx1"/>
                </a:solidFill>
                <a:effectLst/>
                <a:latin typeface="Inter"/>
              </a:rPr>
              <a:t>ecision trees</a:t>
            </a:r>
            <a:endParaRPr lang="en-US" dirty="0"/>
          </a:p>
        </p:txBody>
      </p:sp>
      <p:pic>
        <p:nvPicPr>
          <p:cNvPr id="1026" name="Picture 2" descr="What is a Decision Tree?">
            <a:extLst>
              <a:ext uri="{FF2B5EF4-FFF2-40B4-BE49-F238E27FC236}">
                <a16:creationId xmlns:a16="http://schemas.microsoft.com/office/drawing/2014/main" id="{C02F021C-8A78-4817-AAEE-27842EE183AB}"/>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6935287" y="1417438"/>
            <a:ext cx="2847856" cy="154545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5DA446BF-E654-4CC7-8398-8CDE78E698E5}"/>
              </a:ext>
            </a:extLst>
          </p:cNvPr>
          <p:cNvSpPr>
            <a:spLocks noGrp="1"/>
          </p:cNvSpPr>
          <p:nvPr>
            <p:ph sz="half" idx="2"/>
          </p:nvPr>
        </p:nvSpPr>
        <p:spPr>
          <a:xfrm>
            <a:off x="277106" y="1415775"/>
            <a:ext cx="5553678" cy="1949218"/>
          </a:xfrm>
        </p:spPr>
        <p:txBody>
          <a:bodyPr>
            <a:normAutofit/>
          </a:bodyPr>
          <a:lstStyle/>
          <a:p>
            <a:r>
              <a:rPr lang="en-US" b="0" i="0" dirty="0">
                <a:solidFill>
                  <a:srgbClr val="ECECEC"/>
                </a:solidFill>
                <a:effectLst/>
                <a:cs typeface="Times New Roman" panose="02020603050405020304" pitchFamily="18" charset="0"/>
              </a:rPr>
              <a:t>A decision tree is a flowchart-like tree structure where an internal node represents a feature(or attribute), the branch represents a decision rule, and each leaf node represents the outcome.</a:t>
            </a:r>
          </a:p>
        </p:txBody>
      </p:sp>
      <p:pic>
        <p:nvPicPr>
          <p:cNvPr id="5" name="Picture 4">
            <a:extLst>
              <a:ext uri="{FF2B5EF4-FFF2-40B4-BE49-F238E27FC236}">
                <a16:creationId xmlns:a16="http://schemas.microsoft.com/office/drawing/2014/main" id="{BE848C95-7A10-492C-91E0-0939FC24BEE8}"/>
              </a:ext>
            </a:extLst>
          </p:cNvPr>
          <p:cNvPicPr>
            <a:picLocks noChangeAspect="1"/>
          </p:cNvPicPr>
          <p:nvPr/>
        </p:nvPicPr>
        <p:blipFill>
          <a:blip r:embed="rId4"/>
          <a:stretch>
            <a:fillRect/>
          </a:stretch>
        </p:blipFill>
        <p:spPr>
          <a:xfrm>
            <a:off x="913795" y="3093521"/>
            <a:ext cx="3996714" cy="3692063"/>
          </a:xfrm>
          <a:prstGeom prst="rect">
            <a:avLst/>
          </a:prstGeom>
        </p:spPr>
      </p:pic>
      <p:cxnSp>
        <p:nvCxnSpPr>
          <p:cNvPr id="7" name="Straight Connector 6">
            <a:extLst>
              <a:ext uri="{FF2B5EF4-FFF2-40B4-BE49-F238E27FC236}">
                <a16:creationId xmlns:a16="http://schemas.microsoft.com/office/drawing/2014/main" id="{A246620D-3046-42F2-B70D-256CCCB19CA1}"/>
              </a:ext>
            </a:extLst>
          </p:cNvPr>
          <p:cNvCxnSpPr>
            <a:cxnSpLocks/>
          </p:cNvCxnSpPr>
          <p:nvPr/>
        </p:nvCxnSpPr>
        <p:spPr>
          <a:xfrm>
            <a:off x="1635732" y="3093521"/>
            <a:ext cx="0" cy="3692063"/>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196F206-0ACB-48E2-8C04-3B09270BD9E1}"/>
              </a:ext>
            </a:extLst>
          </p:cNvPr>
          <p:cNvCxnSpPr>
            <a:cxnSpLocks/>
          </p:cNvCxnSpPr>
          <p:nvPr/>
        </p:nvCxnSpPr>
        <p:spPr>
          <a:xfrm>
            <a:off x="3343799" y="3093519"/>
            <a:ext cx="0" cy="3692063"/>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2F3E2B-2263-4480-A5DF-D934E52209F5}"/>
              </a:ext>
            </a:extLst>
          </p:cNvPr>
          <p:cNvCxnSpPr/>
          <p:nvPr/>
        </p:nvCxnSpPr>
        <p:spPr>
          <a:xfrm>
            <a:off x="913795" y="4524496"/>
            <a:ext cx="3996714"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9" name="Content Placeholder 3">
            <a:extLst>
              <a:ext uri="{FF2B5EF4-FFF2-40B4-BE49-F238E27FC236}">
                <a16:creationId xmlns:a16="http://schemas.microsoft.com/office/drawing/2014/main" id="{B0B82E2D-42CD-4346-BF10-2E4521E6B5DE}"/>
              </a:ext>
            </a:extLst>
          </p:cNvPr>
          <p:cNvSpPr txBox="1">
            <a:spLocks/>
          </p:cNvSpPr>
          <p:nvPr/>
        </p:nvSpPr>
        <p:spPr>
          <a:xfrm>
            <a:off x="5929679" y="3259776"/>
            <a:ext cx="5238983" cy="2390268"/>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endParaRPr lang="en-US" dirty="0">
              <a:solidFill>
                <a:srgbClr val="ECECEC"/>
              </a:solidFill>
              <a:effectLst/>
              <a:latin typeface="Söhne"/>
            </a:endParaRPr>
          </a:p>
          <a:p>
            <a:r>
              <a:rPr lang="en-US" dirty="0">
                <a:solidFill>
                  <a:srgbClr val="ECECEC"/>
                </a:solidFill>
                <a:effectLst/>
              </a:rPr>
              <a:t>Decision trees are popular due to their simplicity and the fact that they can be visualized, which makes them easy to understand. However, they can be prone to overfitting, especially with very complex trees</a:t>
            </a:r>
          </a:p>
          <a:p>
            <a:endParaRPr lang="en-US" dirty="0"/>
          </a:p>
        </p:txBody>
      </p:sp>
    </p:spTree>
    <p:extLst>
      <p:ext uri="{BB962C8B-B14F-4D97-AF65-F5344CB8AC3E}">
        <p14:creationId xmlns:p14="http://schemas.microsoft.com/office/powerpoint/2010/main" val="2509811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A1421-4392-411F-9466-1CE2ABF1EFB1}"/>
              </a:ext>
            </a:extLst>
          </p:cNvPr>
          <p:cNvSpPr>
            <a:spLocks noGrp="1"/>
          </p:cNvSpPr>
          <p:nvPr>
            <p:ph type="title"/>
          </p:nvPr>
        </p:nvSpPr>
        <p:spPr/>
        <p:txBody>
          <a:bodyPr>
            <a:noAutofit/>
          </a:bodyPr>
          <a:lstStyle/>
          <a:p>
            <a:r>
              <a:rPr lang="en-US" sz="3200" dirty="0"/>
              <a:t>Why should use the random forest instead decision tree?</a:t>
            </a:r>
          </a:p>
        </p:txBody>
      </p:sp>
      <p:sp>
        <p:nvSpPr>
          <p:cNvPr id="3" name="Content Placeholder 2">
            <a:extLst>
              <a:ext uri="{FF2B5EF4-FFF2-40B4-BE49-F238E27FC236}">
                <a16:creationId xmlns:a16="http://schemas.microsoft.com/office/drawing/2014/main" id="{2486B1FA-669B-42B8-A109-2CDD5975133B}"/>
              </a:ext>
            </a:extLst>
          </p:cNvPr>
          <p:cNvSpPr>
            <a:spLocks noGrp="1"/>
          </p:cNvSpPr>
          <p:nvPr>
            <p:ph sz="half" idx="1"/>
          </p:nvPr>
        </p:nvSpPr>
        <p:spPr>
          <a:xfrm>
            <a:off x="913794" y="2701636"/>
            <a:ext cx="4698833" cy="2623539"/>
          </a:xfrm>
        </p:spPr>
        <p:txBody>
          <a:bodyPr anchor="ctr">
            <a:normAutofit/>
          </a:bodyPr>
          <a:lstStyle/>
          <a:p>
            <a:pPr marL="36900" indent="0" algn="ctr">
              <a:buNone/>
            </a:pPr>
            <a:r>
              <a:rPr lang="en-US" sz="1800" b="1" dirty="0"/>
              <a:t>Decision Trees </a:t>
            </a:r>
          </a:p>
          <a:p>
            <a:pPr marL="494100" indent="-457200">
              <a:buFont typeface="+mj-lt"/>
              <a:buAutoNum type="arabicPeriod"/>
            </a:pPr>
            <a:r>
              <a:rPr lang="en-US" sz="1800" dirty="0"/>
              <a:t>Highly sensitive to training data</a:t>
            </a:r>
          </a:p>
          <a:p>
            <a:pPr marL="494100" indent="-457200">
              <a:buFont typeface="+mj-lt"/>
              <a:buAutoNum type="arabicPeriod"/>
            </a:pPr>
            <a:r>
              <a:rPr lang="en-US" sz="1800" dirty="0"/>
              <a:t>Prone to changing significantly with dataset variations</a:t>
            </a:r>
          </a:p>
          <a:p>
            <a:pPr marL="494100" indent="-457200">
              <a:buFont typeface="+mj-lt"/>
              <a:buAutoNum type="arabicPeriod"/>
            </a:pPr>
            <a:r>
              <a:rPr lang="en-US" sz="1800" dirty="0"/>
              <a:t>Difficulty in generalizing due to sensitivity</a:t>
            </a:r>
          </a:p>
        </p:txBody>
      </p:sp>
      <p:sp>
        <p:nvSpPr>
          <p:cNvPr id="4" name="Content Placeholder 3">
            <a:extLst>
              <a:ext uri="{FF2B5EF4-FFF2-40B4-BE49-F238E27FC236}">
                <a16:creationId xmlns:a16="http://schemas.microsoft.com/office/drawing/2014/main" id="{4FB998EA-363B-489B-87D7-D1E21291CCEB}"/>
              </a:ext>
            </a:extLst>
          </p:cNvPr>
          <p:cNvSpPr>
            <a:spLocks noGrp="1"/>
          </p:cNvSpPr>
          <p:nvPr>
            <p:ph sz="half" idx="2"/>
          </p:nvPr>
        </p:nvSpPr>
        <p:spPr>
          <a:xfrm>
            <a:off x="6137400" y="2208451"/>
            <a:ext cx="4698833" cy="3247511"/>
          </a:xfrm>
        </p:spPr>
        <p:txBody>
          <a:bodyPr anchor="ctr">
            <a:normAutofit/>
          </a:bodyPr>
          <a:lstStyle/>
          <a:p>
            <a:pPr marL="36900" indent="0" algn="ctr">
              <a:buNone/>
            </a:pPr>
            <a:r>
              <a:rPr lang="en-US" sz="1800" b="1" dirty="0"/>
              <a:t>Random Forest </a:t>
            </a:r>
          </a:p>
          <a:p>
            <a:pPr marL="494100" indent="-457200">
              <a:buFont typeface="+mj-lt"/>
              <a:buAutoNum type="arabicPeriod"/>
            </a:pPr>
            <a:r>
              <a:rPr lang="en-US" sz="1800" dirty="0"/>
              <a:t>Less sensitive to training data.</a:t>
            </a:r>
          </a:p>
          <a:p>
            <a:pPr marL="494100" indent="-457200">
              <a:buFont typeface="+mj-lt"/>
              <a:buAutoNum type="arabicPeriod"/>
            </a:pPr>
            <a:r>
              <a:rPr lang="en-US" sz="1800" dirty="0"/>
              <a:t>Utilizes bootstrapping for stability.</a:t>
            </a:r>
          </a:p>
          <a:p>
            <a:pPr marL="494100" indent="-457200">
              <a:buFont typeface="+mj-lt"/>
              <a:buAutoNum type="arabicPeriod"/>
            </a:pPr>
            <a:r>
              <a:rPr lang="en-US" sz="1800" dirty="0"/>
              <a:t>Enhanced generalization capability compared to decision trees.</a:t>
            </a:r>
          </a:p>
        </p:txBody>
      </p:sp>
      <p:sp>
        <p:nvSpPr>
          <p:cNvPr id="5" name="Title 1">
            <a:extLst>
              <a:ext uri="{FF2B5EF4-FFF2-40B4-BE49-F238E27FC236}">
                <a16:creationId xmlns:a16="http://schemas.microsoft.com/office/drawing/2014/main" id="{845564E0-FDF2-4437-943F-3A3704174EBD}"/>
              </a:ext>
            </a:extLst>
          </p:cNvPr>
          <p:cNvSpPr txBox="1">
            <a:spLocks/>
          </p:cNvSpPr>
          <p:nvPr/>
        </p:nvSpPr>
        <p:spPr>
          <a:xfrm>
            <a:off x="1155113" y="1797806"/>
            <a:ext cx="9798975" cy="686074"/>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buFont typeface="Wingdings" panose="05000000000000000000" pitchFamily="2" charset="2"/>
              <a:buChar char="v"/>
            </a:pPr>
            <a:r>
              <a:rPr lang="en-US" sz="1800" dirty="0">
                <a:effectLst/>
                <a:latin typeface="+mn-lt"/>
              </a:rPr>
              <a:t>Random forest is generally considered to be less prone to overfitting compared decision trees.</a:t>
            </a:r>
            <a:endParaRPr lang="en-US" sz="1800" dirty="0">
              <a:latin typeface="+mn-lt"/>
            </a:endParaRPr>
          </a:p>
        </p:txBody>
      </p:sp>
    </p:spTree>
    <p:extLst>
      <p:ext uri="{BB962C8B-B14F-4D97-AF65-F5344CB8AC3E}">
        <p14:creationId xmlns:p14="http://schemas.microsoft.com/office/powerpoint/2010/main" val="4055234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9F785-E673-48C5-8D91-765A9DABC25F}"/>
              </a:ext>
            </a:extLst>
          </p:cNvPr>
          <p:cNvSpPr>
            <a:spLocks noGrp="1"/>
          </p:cNvSpPr>
          <p:nvPr>
            <p:ph type="title"/>
          </p:nvPr>
        </p:nvSpPr>
        <p:spPr>
          <a:xfrm>
            <a:off x="913795" y="609923"/>
            <a:ext cx="5934949" cy="708238"/>
          </a:xfrm>
        </p:spPr>
        <p:txBody>
          <a:bodyPr/>
          <a:lstStyle/>
          <a:p>
            <a:r>
              <a:rPr lang="en-US" dirty="0"/>
              <a:t>How random forest works</a:t>
            </a:r>
          </a:p>
        </p:txBody>
      </p:sp>
      <p:sp>
        <p:nvSpPr>
          <p:cNvPr id="5" name="Picture Placeholder 4">
            <a:extLst>
              <a:ext uri="{FF2B5EF4-FFF2-40B4-BE49-F238E27FC236}">
                <a16:creationId xmlns:a16="http://schemas.microsoft.com/office/drawing/2014/main" id="{087C53F0-40A1-40E5-AAB6-F066D26A419C}"/>
              </a:ext>
            </a:extLst>
          </p:cNvPr>
          <p:cNvSpPr>
            <a:spLocks noGrp="1"/>
          </p:cNvSpPr>
          <p:nvPr>
            <p:ph type="pic" idx="1"/>
          </p:nvPr>
        </p:nvSpPr>
        <p:spPr/>
      </p:sp>
      <p:sp>
        <p:nvSpPr>
          <p:cNvPr id="6" name="Text Placeholder 5">
            <a:extLst>
              <a:ext uri="{FF2B5EF4-FFF2-40B4-BE49-F238E27FC236}">
                <a16:creationId xmlns:a16="http://schemas.microsoft.com/office/drawing/2014/main" id="{3BA7244D-D983-4FE7-BF5B-C45711264162}"/>
              </a:ext>
            </a:extLst>
          </p:cNvPr>
          <p:cNvSpPr>
            <a:spLocks noGrp="1"/>
          </p:cNvSpPr>
          <p:nvPr>
            <p:ph type="body" sz="half" idx="2"/>
          </p:nvPr>
        </p:nvSpPr>
        <p:spPr>
          <a:xfrm>
            <a:off x="913795" y="1441853"/>
            <a:ext cx="5934949" cy="5238017"/>
          </a:xfrm>
        </p:spPr>
        <p:txBody>
          <a:bodyPr/>
          <a:lstStyle/>
          <a:p>
            <a:pPr marL="342900" indent="-342900" algn="l">
              <a:buFont typeface="+mj-lt"/>
              <a:buAutoNum type="arabicPeriod"/>
            </a:pPr>
            <a:r>
              <a:rPr lang="en-US" b="1" i="0" dirty="0">
                <a:solidFill>
                  <a:srgbClr val="ECECEC"/>
                </a:solidFill>
                <a:effectLst/>
                <a:latin typeface="Söhne"/>
              </a:rPr>
              <a:t>Bootstrap Aggregating (Bagging)</a:t>
            </a:r>
            <a:r>
              <a:rPr lang="en-US" b="0" i="0" dirty="0">
                <a:solidFill>
                  <a:srgbClr val="ECECEC"/>
                </a:solidFill>
                <a:effectLst/>
                <a:latin typeface="Söhne"/>
              </a:rPr>
              <a:t>: Random Forest begins by creating multiple subsets from the original dataset, with replacement, known as bootstrap aggregating, or bagging. Each subset is used to train a separate decision tree.</a:t>
            </a:r>
          </a:p>
          <a:p>
            <a:pPr marL="342900" indent="-342900" algn="l">
              <a:buFont typeface="+mj-lt"/>
              <a:buAutoNum type="arabicPeriod"/>
            </a:pPr>
            <a:r>
              <a:rPr lang="en-US" b="1" i="0" dirty="0">
                <a:solidFill>
                  <a:srgbClr val="ECECEC"/>
                </a:solidFill>
                <a:effectLst/>
                <a:latin typeface="Söhne"/>
              </a:rPr>
              <a:t>Feature Randomness</a:t>
            </a:r>
            <a:r>
              <a:rPr lang="en-US" b="0" i="0" dirty="0">
                <a:solidFill>
                  <a:srgbClr val="ECECEC"/>
                </a:solidFill>
                <a:effectLst/>
                <a:latin typeface="Söhne"/>
              </a:rPr>
              <a:t>: When building each tree, Random Forest introduces additional randomness. At each split, it selects a random subset of features, rather than considering all features. This ensures that the trees are diverse and reduces correlation among them.</a:t>
            </a:r>
          </a:p>
          <a:p>
            <a:pPr marL="342900" indent="-342900" algn="l">
              <a:buFont typeface="+mj-lt"/>
              <a:buAutoNum type="arabicPeriod"/>
            </a:pPr>
            <a:r>
              <a:rPr lang="en-US" b="1" i="0" dirty="0">
                <a:solidFill>
                  <a:srgbClr val="ECECEC"/>
                </a:solidFill>
                <a:effectLst/>
                <a:latin typeface="Söhne"/>
              </a:rPr>
              <a:t>Building Trees</a:t>
            </a:r>
            <a:r>
              <a:rPr lang="en-US" b="0" i="0" dirty="0">
                <a:solidFill>
                  <a:srgbClr val="ECECEC"/>
                </a:solidFill>
                <a:effectLst/>
                <a:latin typeface="Söhne"/>
              </a:rPr>
              <a:t>: Each tree is grown to the largest extent possible without pruning, leading to fully grown, deep trees.</a:t>
            </a:r>
            <a:endParaRPr lang="en-US" dirty="0">
              <a:solidFill>
                <a:srgbClr val="ECECEC"/>
              </a:solidFill>
              <a:effectLst/>
              <a:latin typeface="Söhne"/>
            </a:endParaRPr>
          </a:p>
          <a:p>
            <a:pPr marL="342900" indent="-342900" algn="l">
              <a:buFont typeface="+mj-lt"/>
              <a:buAutoNum type="arabicPeriod"/>
            </a:pPr>
            <a:r>
              <a:rPr lang="en-US" b="1" i="0" dirty="0">
                <a:solidFill>
                  <a:srgbClr val="ECECEC"/>
                </a:solidFill>
                <a:effectLst/>
                <a:latin typeface="Söhne"/>
              </a:rPr>
              <a:t>Aggregation for Decision Making</a:t>
            </a:r>
            <a:r>
              <a:rPr lang="en-US" b="0" i="0" dirty="0">
                <a:solidFill>
                  <a:srgbClr val="ECECEC"/>
                </a:solidFill>
                <a:effectLst/>
                <a:latin typeface="Söhne"/>
              </a:rPr>
              <a:t>: For classification tasks, the mode of all the predictions from different trees is taken as the final prediction. For regression, the average prediction is considered.</a:t>
            </a:r>
          </a:p>
          <a:p>
            <a:pPr marL="342900" indent="-342900" algn="l">
              <a:buFont typeface="+mj-lt"/>
              <a:buAutoNum type="arabicPeriod"/>
            </a:pPr>
            <a:endParaRPr lang="en-US" b="0" i="0" dirty="0">
              <a:solidFill>
                <a:srgbClr val="ECECEC"/>
              </a:solidFill>
              <a:effectLst/>
              <a:latin typeface="Söhne"/>
            </a:endParaRPr>
          </a:p>
          <a:p>
            <a:pPr marL="342900" indent="-342900" algn="l">
              <a:buFont typeface="+mj-lt"/>
              <a:buAutoNum type="arabicPeriod"/>
            </a:pPr>
            <a:endParaRPr lang="en-US" b="0" i="0" dirty="0">
              <a:solidFill>
                <a:srgbClr val="ECECEC"/>
              </a:solidFill>
              <a:effectLst/>
              <a:latin typeface="Söhne"/>
            </a:endParaRPr>
          </a:p>
          <a:p>
            <a:pPr marL="342900" indent="-342900" algn="l">
              <a:buFont typeface="+mj-lt"/>
              <a:buAutoNum type="arabicPeriod"/>
            </a:pPr>
            <a:endParaRPr lang="en-US" dirty="0">
              <a:solidFill>
                <a:srgbClr val="ECECEC"/>
              </a:solidFill>
              <a:effectLst/>
              <a:latin typeface="Söhne"/>
            </a:endParaRPr>
          </a:p>
          <a:p>
            <a:pPr marL="342900" indent="-342900" algn="l">
              <a:buFont typeface="+mj-lt"/>
              <a:buAutoNum type="arabicPeriod"/>
            </a:pPr>
            <a:endParaRPr lang="en-US" dirty="0"/>
          </a:p>
        </p:txBody>
      </p:sp>
    </p:spTree>
    <p:extLst>
      <p:ext uri="{BB962C8B-B14F-4D97-AF65-F5344CB8AC3E}">
        <p14:creationId xmlns:p14="http://schemas.microsoft.com/office/powerpoint/2010/main" val="1138988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4D5E8-CFCC-4F8F-AD36-F9C69C7324ED}"/>
              </a:ext>
            </a:extLst>
          </p:cNvPr>
          <p:cNvSpPr>
            <a:spLocks noGrp="1"/>
          </p:cNvSpPr>
          <p:nvPr>
            <p:ph type="title"/>
          </p:nvPr>
        </p:nvSpPr>
        <p:spPr/>
        <p:txBody>
          <a:bodyPr/>
          <a:lstStyle/>
          <a:p>
            <a:r>
              <a:rPr lang="en-US" dirty="0"/>
              <a:t>Data set</a:t>
            </a:r>
          </a:p>
        </p:txBody>
      </p:sp>
      <p:sp>
        <p:nvSpPr>
          <p:cNvPr id="3" name="Content Placeholder 2">
            <a:extLst>
              <a:ext uri="{FF2B5EF4-FFF2-40B4-BE49-F238E27FC236}">
                <a16:creationId xmlns:a16="http://schemas.microsoft.com/office/drawing/2014/main" id="{5BE9BD52-1E31-4F5A-ADA2-59D49FCA29CC}"/>
              </a:ext>
            </a:extLst>
          </p:cNvPr>
          <p:cNvSpPr>
            <a:spLocks noGrp="1"/>
          </p:cNvSpPr>
          <p:nvPr>
            <p:ph idx="1"/>
          </p:nvPr>
        </p:nvSpPr>
        <p:spPr>
          <a:xfrm>
            <a:off x="848481" y="1580051"/>
            <a:ext cx="10353762" cy="4007290"/>
          </a:xfrm>
        </p:spPr>
        <p:txBody>
          <a:bodyPr>
            <a:normAutofit fontScale="92500" lnSpcReduction="20000"/>
          </a:bodyPr>
          <a:lstStyle/>
          <a:p>
            <a:r>
              <a:rPr lang="en-US" dirty="0"/>
              <a:t>Car Evaluation Database was derived from a simple hierarchical decision model. The model evaluates cars according to the following concept structure:</a:t>
            </a:r>
            <a:br>
              <a:rPr lang="en-US" dirty="0"/>
            </a:br>
            <a:endParaRPr lang="en-US" dirty="0"/>
          </a:p>
          <a:p>
            <a:r>
              <a:rPr lang="en-US" dirty="0">
                <a:solidFill>
                  <a:srgbClr val="FFC000"/>
                </a:solidFill>
              </a:rPr>
              <a:t>Buying</a:t>
            </a:r>
            <a:r>
              <a:rPr lang="en-US" dirty="0"/>
              <a:t> </a:t>
            </a:r>
            <a:r>
              <a:rPr lang="en-US" dirty="0">
                <a:solidFill>
                  <a:srgbClr val="FFC000"/>
                </a:solidFill>
              </a:rPr>
              <a:t>:</a:t>
            </a:r>
            <a:r>
              <a:rPr lang="en-US" dirty="0"/>
              <a:t> buying price </a:t>
            </a:r>
            <a:r>
              <a:rPr lang="en-US" dirty="0">
                <a:solidFill>
                  <a:schemeClr val="tx1"/>
                </a:solidFill>
              </a:rPr>
              <a:t>(</a:t>
            </a:r>
            <a:r>
              <a:rPr lang="en-US" b="0" i="0" dirty="0" err="1">
                <a:solidFill>
                  <a:schemeClr val="tx1"/>
                </a:solidFill>
                <a:effectLst/>
              </a:rPr>
              <a:t>vhigh</a:t>
            </a:r>
            <a:r>
              <a:rPr lang="en-US" b="0" i="0" dirty="0">
                <a:solidFill>
                  <a:schemeClr val="tx1"/>
                </a:solidFill>
                <a:effectLst/>
              </a:rPr>
              <a:t>, high, med, low)</a:t>
            </a:r>
            <a:endParaRPr lang="en-US" dirty="0">
              <a:solidFill>
                <a:schemeClr val="tx1"/>
              </a:solidFill>
            </a:endParaRPr>
          </a:p>
          <a:p>
            <a:r>
              <a:rPr lang="en-US" dirty="0" err="1">
                <a:solidFill>
                  <a:srgbClr val="FFC000"/>
                </a:solidFill>
              </a:rPr>
              <a:t>Maint</a:t>
            </a:r>
            <a:r>
              <a:rPr lang="en-US" dirty="0">
                <a:solidFill>
                  <a:srgbClr val="FFC000"/>
                </a:solidFill>
              </a:rPr>
              <a:t> : </a:t>
            </a:r>
            <a:r>
              <a:rPr lang="en-US" dirty="0"/>
              <a:t>price of the maintenance </a:t>
            </a:r>
            <a:r>
              <a:rPr lang="en-US" dirty="0">
                <a:solidFill>
                  <a:schemeClr val="tx1"/>
                </a:solidFill>
              </a:rPr>
              <a:t>(</a:t>
            </a:r>
            <a:r>
              <a:rPr lang="en-US" b="0" i="0" dirty="0" err="1">
                <a:solidFill>
                  <a:schemeClr val="tx1"/>
                </a:solidFill>
                <a:effectLst/>
              </a:rPr>
              <a:t>vhigh</a:t>
            </a:r>
            <a:r>
              <a:rPr lang="en-US" b="0" i="0" dirty="0">
                <a:solidFill>
                  <a:schemeClr val="tx1"/>
                </a:solidFill>
                <a:effectLst/>
              </a:rPr>
              <a:t>, high, med, low)</a:t>
            </a:r>
            <a:endParaRPr lang="en-US" dirty="0"/>
          </a:p>
          <a:p>
            <a:r>
              <a:rPr lang="en-US" dirty="0">
                <a:solidFill>
                  <a:srgbClr val="FFC000"/>
                </a:solidFill>
              </a:rPr>
              <a:t>Doors : </a:t>
            </a:r>
            <a:r>
              <a:rPr lang="en-US" dirty="0"/>
              <a:t>number of doors </a:t>
            </a:r>
            <a:r>
              <a:rPr lang="en-US" dirty="0">
                <a:solidFill>
                  <a:schemeClr val="tx1"/>
                </a:solidFill>
              </a:rPr>
              <a:t>(</a:t>
            </a:r>
            <a:r>
              <a:rPr lang="en-US" b="0" i="0" dirty="0">
                <a:solidFill>
                  <a:schemeClr val="tx1"/>
                </a:solidFill>
                <a:effectLst/>
              </a:rPr>
              <a:t>2, 3, 4, 5, more)</a:t>
            </a:r>
            <a:endParaRPr lang="en-US" dirty="0">
              <a:solidFill>
                <a:schemeClr val="tx1"/>
              </a:solidFill>
            </a:endParaRPr>
          </a:p>
          <a:p>
            <a:r>
              <a:rPr lang="en-US" dirty="0">
                <a:solidFill>
                  <a:srgbClr val="FFC000"/>
                </a:solidFill>
                <a:effectLst/>
              </a:rPr>
              <a:t>P</a:t>
            </a:r>
            <a:r>
              <a:rPr lang="en-US" b="0" dirty="0">
                <a:solidFill>
                  <a:srgbClr val="FFC000"/>
                </a:solidFill>
                <a:effectLst/>
              </a:rPr>
              <a:t>ersons : </a:t>
            </a:r>
            <a:r>
              <a:rPr lang="en-US" dirty="0"/>
              <a:t>capacity in terms of persons to carry </a:t>
            </a:r>
            <a:r>
              <a:rPr lang="en-US" dirty="0">
                <a:solidFill>
                  <a:schemeClr val="tx1"/>
                </a:solidFill>
              </a:rPr>
              <a:t>(</a:t>
            </a:r>
            <a:r>
              <a:rPr lang="en-US" b="0" i="0" dirty="0">
                <a:solidFill>
                  <a:schemeClr val="tx1"/>
                </a:solidFill>
                <a:effectLst/>
              </a:rPr>
              <a:t>2, 4, more)</a:t>
            </a:r>
            <a:endParaRPr lang="en-US" b="0" dirty="0">
              <a:solidFill>
                <a:srgbClr val="FFC000"/>
              </a:solidFill>
              <a:effectLst/>
            </a:endParaRPr>
          </a:p>
          <a:p>
            <a:r>
              <a:rPr lang="en-US" dirty="0" err="1">
                <a:solidFill>
                  <a:srgbClr val="FFC000"/>
                </a:solidFill>
              </a:rPr>
              <a:t>Lug_boot</a:t>
            </a:r>
            <a:r>
              <a:rPr lang="en-US" dirty="0">
                <a:solidFill>
                  <a:srgbClr val="FFC000"/>
                </a:solidFill>
                <a:effectLst/>
              </a:rPr>
              <a:t>: </a:t>
            </a:r>
            <a:r>
              <a:rPr lang="en-US" dirty="0"/>
              <a:t>the size of luggage boot (</a:t>
            </a:r>
            <a:r>
              <a:rPr lang="en-US" b="0" i="0" dirty="0">
                <a:solidFill>
                  <a:schemeClr val="tx1"/>
                </a:solidFill>
                <a:effectLst/>
              </a:rPr>
              <a:t>small, med, big)</a:t>
            </a:r>
            <a:endParaRPr lang="en-US" dirty="0">
              <a:solidFill>
                <a:schemeClr val="tx1"/>
              </a:solidFill>
            </a:endParaRPr>
          </a:p>
          <a:p>
            <a:r>
              <a:rPr lang="en-US" b="0" dirty="0">
                <a:solidFill>
                  <a:srgbClr val="FFC000"/>
                </a:solidFill>
                <a:effectLst/>
              </a:rPr>
              <a:t>Safety</a:t>
            </a:r>
            <a:r>
              <a:rPr lang="en-US" b="0" dirty="0">
                <a:solidFill>
                  <a:srgbClr val="CE9178"/>
                </a:solidFill>
                <a:effectLst/>
              </a:rPr>
              <a:t> </a:t>
            </a:r>
            <a:r>
              <a:rPr lang="en-US" dirty="0"/>
              <a:t>estimated safety of the car </a:t>
            </a:r>
            <a:r>
              <a:rPr lang="en-US" dirty="0">
                <a:solidFill>
                  <a:schemeClr val="tx1"/>
                </a:solidFill>
              </a:rPr>
              <a:t>(</a:t>
            </a:r>
            <a:r>
              <a:rPr lang="en-US" b="0" i="0" dirty="0">
                <a:solidFill>
                  <a:schemeClr val="tx1"/>
                </a:solidFill>
                <a:effectLst/>
              </a:rPr>
              <a:t>low, med, high)</a:t>
            </a:r>
            <a:endParaRPr lang="en-US" dirty="0">
              <a:solidFill>
                <a:schemeClr val="tx1"/>
              </a:solidFill>
            </a:endParaRPr>
          </a:p>
          <a:p>
            <a:pPr marL="36900" indent="0">
              <a:buNone/>
            </a:pPr>
            <a:endParaRPr lang="en-US" b="0" dirty="0">
              <a:solidFill>
                <a:srgbClr val="CCCCCC"/>
              </a:solidFill>
              <a:effectLst/>
            </a:endParaRPr>
          </a:p>
          <a:p>
            <a:pPr algn="l" fontAlgn="base"/>
            <a:r>
              <a:rPr lang="en-US" b="0" i="0" dirty="0">
                <a:solidFill>
                  <a:srgbClr val="FFC000"/>
                </a:solidFill>
                <a:effectLst/>
              </a:rPr>
              <a:t>Class Values</a:t>
            </a:r>
            <a:r>
              <a:rPr lang="en-US" b="0" i="0" dirty="0">
                <a:solidFill>
                  <a:srgbClr val="3C4043"/>
                </a:solidFill>
                <a:effectLst/>
              </a:rPr>
              <a:t>: </a:t>
            </a:r>
            <a:r>
              <a:rPr lang="en-US" b="0" i="0" dirty="0" err="1">
                <a:solidFill>
                  <a:schemeClr val="tx1"/>
                </a:solidFill>
                <a:effectLst/>
              </a:rPr>
              <a:t>unacc</a:t>
            </a:r>
            <a:r>
              <a:rPr lang="en-US" b="0" i="0" dirty="0">
                <a:solidFill>
                  <a:schemeClr val="tx1"/>
                </a:solidFill>
                <a:effectLst/>
              </a:rPr>
              <a:t>, acc, good, </a:t>
            </a:r>
            <a:r>
              <a:rPr lang="en-US" b="0" i="0" dirty="0" err="1">
                <a:solidFill>
                  <a:schemeClr val="tx1"/>
                </a:solidFill>
                <a:effectLst/>
              </a:rPr>
              <a:t>vgood</a:t>
            </a:r>
            <a:endParaRPr lang="en-US" b="0" i="0" dirty="0">
              <a:solidFill>
                <a:schemeClr val="tx1"/>
              </a:solidFill>
              <a:effectLst/>
            </a:endParaRPr>
          </a:p>
          <a:p>
            <a:endParaRPr lang="en-US" b="0" dirty="0">
              <a:solidFill>
                <a:srgbClr val="CCCCCC"/>
              </a:solidFill>
              <a:effectLst/>
            </a:endParaRPr>
          </a:p>
        </p:txBody>
      </p:sp>
      <p:sp>
        <p:nvSpPr>
          <p:cNvPr id="4" name="Rectangle 3">
            <a:extLst>
              <a:ext uri="{FF2B5EF4-FFF2-40B4-BE49-F238E27FC236}">
                <a16:creationId xmlns:a16="http://schemas.microsoft.com/office/drawing/2014/main" id="{3D306C8A-B228-4C66-8EDA-1DD90E4D93A8}"/>
              </a:ext>
            </a:extLst>
          </p:cNvPr>
          <p:cNvSpPr/>
          <p:nvPr/>
        </p:nvSpPr>
        <p:spPr>
          <a:xfrm>
            <a:off x="8870721" y="6248400"/>
            <a:ext cx="3313215" cy="4611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0" i="0" dirty="0">
                <a:solidFill>
                  <a:srgbClr val="FFC000"/>
                </a:solidFill>
                <a:effectLst/>
                <a:latin typeface="Inter"/>
              </a:rPr>
              <a:t>DEX, M. </a:t>
            </a:r>
            <a:r>
              <a:rPr lang="en-US" sz="1100" b="0" i="0" dirty="0" err="1">
                <a:solidFill>
                  <a:srgbClr val="FFC000"/>
                </a:solidFill>
                <a:effectLst/>
                <a:latin typeface="Inter"/>
              </a:rPr>
              <a:t>Bohanec</a:t>
            </a:r>
            <a:r>
              <a:rPr lang="en-US" sz="1100" b="0" i="0" dirty="0">
                <a:solidFill>
                  <a:srgbClr val="FFC000"/>
                </a:solidFill>
                <a:effectLst/>
                <a:latin typeface="Inter"/>
              </a:rPr>
              <a:t>, V. </a:t>
            </a:r>
            <a:r>
              <a:rPr lang="en-US" sz="1100" b="0" i="0" dirty="0" err="1">
                <a:solidFill>
                  <a:srgbClr val="FFC000"/>
                </a:solidFill>
                <a:effectLst/>
                <a:latin typeface="Inter"/>
              </a:rPr>
              <a:t>Rajkovic</a:t>
            </a:r>
            <a:r>
              <a:rPr lang="en-US" sz="1100" b="0" i="0" dirty="0">
                <a:solidFill>
                  <a:srgbClr val="FFC000"/>
                </a:solidFill>
                <a:effectLst/>
                <a:latin typeface="Inter"/>
              </a:rPr>
              <a:t>: Expert system for decision making. </a:t>
            </a:r>
            <a:r>
              <a:rPr lang="en-US" sz="1100" b="0" i="0" dirty="0" err="1">
                <a:solidFill>
                  <a:srgbClr val="FFC000"/>
                </a:solidFill>
                <a:effectLst/>
                <a:latin typeface="Inter"/>
              </a:rPr>
              <a:t>Sistemica</a:t>
            </a:r>
            <a:r>
              <a:rPr lang="en-US" sz="1100" b="0" i="0" dirty="0">
                <a:solidFill>
                  <a:srgbClr val="FFC000"/>
                </a:solidFill>
                <a:effectLst/>
                <a:latin typeface="Inter"/>
              </a:rPr>
              <a:t> 1(1), pp. 145-157, 1990</a:t>
            </a:r>
          </a:p>
          <a:p>
            <a:pPr algn="ctr"/>
            <a:r>
              <a:rPr lang="en-US" sz="1100" dirty="0">
                <a:solidFill>
                  <a:srgbClr val="00B0F0"/>
                </a:solidFill>
                <a:latin typeface="Inter"/>
                <a:hlinkClick r:id="rId2">
                  <a:extLst>
                    <a:ext uri="{A12FA001-AC4F-418D-AE19-62706E023703}">
                      <ahyp:hlinkClr xmlns:ahyp="http://schemas.microsoft.com/office/drawing/2018/hyperlinkcolor" val="tx"/>
                    </a:ext>
                  </a:extLst>
                </a:hlinkClick>
              </a:rPr>
              <a:t>Link of dataset</a:t>
            </a:r>
            <a:endParaRPr lang="en-US" sz="1100" dirty="0">
              <a:solidFill>
                <a:srgbClr val="00B0F0"/>
              </a:solidFill>
            </a:endParaRPr>
          </a:p>
        </p:txBody>
      </p:sp>
    </p:spTree>
    <p:extLst>
      <p:ext uri="{BB962C8B-B14F-4D97-AF65-F5344CB8AC3E}">
        <p14:creationId xmlns:p14="http://schemas.microsoft.com/office/powerpoint/2010/main" val="4019255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ADC3B-AEB0-4920-BA81-65AFBF139035}"/>
              </a:ext>
            </a:extLst>
          </p:cNvPr>
          <p:cNvSpPr>
            <a:spLocks noGrp="1"/>
          </p:cNvSpPr>
          <p:nvPr>
            <p:ph type="title"/>
          </p:nvPr>
        </p:nvSpPr>
        <p:spPr/>
        <p:txBody>
          <a:bodyPr/>
          <a:lstStyle/>
          <a:p>
            <a:r>
              <a:rPr lang="en-US" dirty="0"/>
              <a:t>Characteristics</a:t>
            </a:r>
          </a:p>
        </p:txBody>
      </p:sp>
      <p:pic>
        <p:nvPicPr>
          <p:cNvPr id="5" name="Content Placeholder 4">
            <a:extLst>
              <a:ext uri="{FF2B5EF4-FFF2-40B4-BE49-F238E27FC236}">
                <a16:creationId xmlns:a16="http://schemas.microsoft.com/office/drawing/2014/main" id="{94638C82-A079-448A-B2E5-664E2EFFB20A}"/>
              </a:ext>
            </a:extLst>
          </p:cNvPr>
          <p:cNvPicPr>
            <a:picLocks noGrp="1" noChangeAspect="1"/>
          </p:cNvPicPr>
          <p:nvPr>
            <p:ph idx="1"/>
          </p:nvPr>
        </p:nvPicPr>
        <p:blipFill>
          <a:blip r:embed="rId2"/>
          <a:stretch>
            <a:fillRect/>
          </a:stretch>
        </p:blipFill>
        <p:spPr>
          <a:xfrm>
            <a:off x="99242" y="1732687"/>
            <a:ext cx="6998915" cy="4406856"/>
          </a:xfrm>
        </p:spPr>
      </p:pic>
      <p:pic>
        <p:nvPicPr>
          <p:cNvPr id="7" name="Picture 6">
            <a:extLst>
              <a:ext uri="{FF2B5EF4-FFF2-40B4-BE49-F238E27FC236}">
                <a16:creationId xmlns:a16="http://schemas.microsoft.com/office/drawing/2014/main" id="{158ACCC8-A918-448E-9866-12DD3E4FADE0}"/>
              </a:ext>
            </a:extLst>
          </p:cNvPr>
          <p:cNvPicPr>
            <a:picLocks noChangeAspect="1"/>
          </p:cNvPicPr>
          <p:nvPr/>
        </p:nvPicPr>
        <p:blipFill>
          <a:blip r:embed="rId3"/>
          <a:stretch>
            <a:fillRect/>
          </a:stretch>
        </p:blipFill>
        <p:spPr>
          <a:xfrm>
            <a:off x="7198654" y="1580050"/>
            <a:ext cx="3839462" cy="3989383"/>
          </a:xfrm>
          <a:prstGeom prst="rect">
            <a:avLst/>
          </a:prstGeom>
        </p:spPr>
      </p:pic>
      <p:pic>
        <p:nvPicPr>
          <p:cNvPr id="11" name="Picture 10">
            <a:extLst>
              <a:ext uri="{FF2B5EF4-FFF2-40B4-BE49-F238E27FC236}">
                <a16:creationId xmlns:a16="http://schemas.microsoft.com/office/drawing/2014/main" id="{44DE671B-F81E-49B0-8521-798E56E68C46}"/>
              </a:ext>
            </a:extLst>
          </p:cNvPr>
          <p:cNvPicPr>
            <a:picLocks noChangeAspect="1"/>
          </p:cNvPicPr>
          <p:nvPr/>
        </p:nvPicPr>
        <p:blipFill>
          <a:blip r:embed="rId4"/>
          <a:stretch>
            <a:fillRect/>
          </a:stretch>
        </p:blipFill>
        <p:spPr>
          <a:xfrm>
            <a:off x="7725141" y="5642291"/>
            <a:ext cx="2903275" cy="1126644"/>
          </a:xfrm>
          <a:prstGeom prst="rect">
            <a:avLst/>
          </a:prstGeom>
          <a:effectLst>
            <a:glow rad="63500">
              <a:schemeClr val="accent2">
                <a:satMod val="175000"/>
                <a:alpha val="40000"/>
              </a:schemeClr>
            </a:glow>
          </a:effectLst>
        </p:spPr>
      </p:pic>
    </p:spTree>
    <p:extLst>
      <p:ext uri="{BB962C8B-B14F-4D97-AF65-F5344CB8AC3E}">
        <p14:creationId xmlns:p14="http://schemas.microsoft.com/office/powerpoint/2010/main" val="367673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D51B-B86F-489A-91C6-14468D1CBF5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7DF300-092F-4FA0-AD3F-DEF2FC549F0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10501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C0B814-C746-4422-ABF8-3BB0E4BA48F0}"/>
              </a:ext>
            </a:extLst>
          </p:cNvPr>
          <p:cNvSpPr>
            <a:spLocks noGrp="1"/>
          </p:cNvSpPr>
          <p:nvPr>
            <p:ph type="title"/>
          </p:nvPr>
        </p:nvSpPr>
        <p:spPr/>
        <p:txBody>
          <a:bodyPr/>
          <a:lstStyle/>
          <a:p>
            <a:r>
              <a:rPr lang="en-US" dirty="0"/>
              <a:t>Summary</a:t>
            </a:r>
          </a:p>
        </p:txBody>
      </p:sp>
      <p:sp>
        <p:nvSpPr>
          <p:cNvPr id="7" name="Rectangle 1">
            <a:extLst>
              <a:ext uri="{FF2B5EF4-FFF2-40B4-BE49-F238E27FC236}">
                <a16:creationId xmlns:a16="http://schemas.microsoft.com/office/drawing/2014/main" id="{B3E4B217-C0AE-4D0F-99DB-20D3CA634889}"/>
              </a:ext>
            </a:extLst>
          </p:cNvPr>
          <p:cNvSpPr>
            <a:spLocks noGrp="1" noChangeArrowheads="1"/>
          </p:cNvSpPr>
          <p:nvPr>
            <p:ph idx="1"/>
          </p:nvPr>
        </p:nvSpPr>
        <p:spPr bwMode="auto">
          <a:xfrm>
            <a:off x="272502" y="1485984"/>
            <a:ext cx="10995055" cy="4200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68241" rIns="91440" bIns="68241"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lumMod val="85000"/>
                </a:schemeClr>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a:ln>
                  <a:noFill/>
                </a:ln>
                <a:solidFill>
                  <a:schemeClr val="tx1">
                    <a:lumMod val="85000"/>
                  </a:schemeClr>
                </a:solidFill>
                <a:effectLst/>
                <a:latin typeface="Inter"/>
              </a:rPr>
              <a:t> In this project, I build a Random Forest Classifier to predict the safety of the car. I build two models, one with 100 decision-trees and another one with 1000 decision-trees.</a:t>
            </a:r>
          </a:p>
          <a:p>
            <a:pPr marL="0" marR="0" lvl="0" indent="0"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a:ln>
                  <a:noFill/>
                </a:ln>
                <a:solidFill>
                  <a:schemeClr val="tx1">
                    <a:lumMod val="85000"/>
                  </a:schemeClr>
                </a:solidFill>
                <a:effectLst/>
                <a:latin typeface="Inter"/>
              </a:rPr>
              <a:t>  he model accuracy score with 100 decision-trees is </a:t>
            </a:r>
            <a:r>
              <a:rPr kumimoji="0" lang="en-US" altLang="en-US" sz="1600" b="0" i="0" u="none" strike="noStrike" cap="none" normalizeH="0" baseline="0" dirty="0">
                <a:ln>
                  <a:noFill/>
                </a:ln>
                <a:solidFill>
                  <a:srgbClr val="FF0000"/>
                </a:solidFill>
                <a:effectLst/>
                <a:latin typeface="Inter"/>
              </a:rPr>
              <a:t>0.9247 </a:t>
            </a:r>
            <a:r>
              <a:rPr kumimoji="0" lang="en-US" altLang="en-US" sz="1600" b="0" i="0" u="none" strike="noStrike" cap="none" normalizeH="0" baseline="0" dirty="0">
                <a:ln>
                  <a:noFill/>
                </a:ln>
                <a:solidFill>
                  <a:schemeClr val="tx1">
                    <a:lumMod val="85000"/>
                  </a:schemeClr>
                </a:solidFill>
                <a:effectLst/>
                <a:latin typeface="Inter"/>
              </a:rPr>
              <a:t>but the same with 1000 decision-trees is </a:t>
            </a:r>
            <a:r>
              <a:rPr kumimoji="0" lang="en-US" altLang="en-US" sz="1600" b="0" i="0" u="none" strike="noStrike" cap="none" normalizeH="0" baseline="0" dirty="0">
                <a:ln>
                  <a:noFill/>
                </a:ln>
                <a:solidFill>
                  <a:srgbClr val="FF0000"/>
                </a:solidFill>
                <a:effectLst/>
                <a:latin typeface="Inter"/>
              </a:rPr>
              <a:t>0.9457</a:t>
            </a:r>
            <a:r>
              <a:rPr kumimoji="0" lang="en-US" altLang="en-US" sz="1600" b="0" i="0" u="none" strike="noStrike" cap="none" normalizeH="0" baseline="0" dirty="0">
                <a:ln>
                  <a:noFill/>
                </a:ln>
                <a:solidFill>
                  <a:schemeClr val="tx1">
                    <a:lumMod val="85000"/>
                  </a:schemeClr>
                </a:solidFill>
                <a:effectLst/>
                <a:latin typeface="Inter"/>
              </a:rPr>
              <a:t>. So, as expected accuracy increases with number of decision-trees in the model.</a:t>
            </a:r>
          </a:p>
          <a:p>
            <a:pPr marL="0" marR="0" lvl="0" indent="0"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0" i="0" u="none" strike="noStrike" cap="none" normalizeH="0" baseline="0" dirty="0">
                <a:ln>
                  <a:noFill/>
                </a:ln>
                <a:solidFill>
                  <a:schemeClr val="tx1">
                    <a:lumMod val="85000"/>
                  </a:schemeClr>
                </a:solidFill>
                <a:effectLst/>
                <a:latin typeface="Inter"/>
              </a:rPr>
              <a:t> I have used the Random Forest model to find only the important features, build the model using these features and see its effect on accuracy. The most important feature is </a:t>
            </a:r>
            <a:r>
              <a:rPr kumimoji="0" lang="en-US" altLang="en-US" sz="1600" b="0" i="0" u="none" strike="noStrike" cap="none" normalizeH="0" baseline="0" dirty="0">
                <a:ln>
                  <a:noFill/>
                </a:ln>
                <a:solidFill>
                  <a:schemeClr val="tx1">
                    <a:lumMod val="85000"/>
                  </a:schemeClr>
                </a:solidFill>
                <a:effectLst/>
                <a:latin typeface="Roboto Mono"/>
              </a:rPr>
              <a:t>safety</a:t>
            </a:r>
            <a:r>
              <a:rPr kumimoji="0" lang="en-US" altLang="en-US" sz="1600" b="0" i="0" u="none" strike="noStrike" cap="none" normalizeH="0" baseline="0" dirty="0">
                <a:ln>
                  <a:noFill/>
                </a:ln>
                <a:solidFill>
                  <a:schemeClr val="tx1">
                    <a:lumMod val="85000"/>
                  </a:schemeClr>
                </a:solidFill>
                <a:effectLst/>
                <a:latin typeface="Inter"/>
              </a:rPr>
              <a:t> and least important feature is </a:t>
            </a:r>
            <a:r>
              <a:rPr kumimoji="0" lang="en-US" altLang="en-US" sz="1600" b="0" i="0" u="none" strike="noStrike" cap="none" normalizeH="0" baseline="0" dirty="0">
                <a:ln>
                  <a:noFill/>
                </a:ln>
                <a:solidFill>
                  <a:schemeClr val="tx1">
                    <a:lumMod val="85000"/>
                  </a:schemeClr>
                </a:solidFill>
                <a:effectLst/>
                <a:latin typeface="Roboto Mono"/>
              </a:rPr>
              <a:t>doors</a:t>
            </a:r>
            <a:r>
              <a:rPr kumimoji="0" lang="en-US" altLang="en-US" sz="1600" b="0" i="0" u="none" strike="noStrike" cap="none" normalizeH="0" baseline="0" dirty="0">
                <a:ln>
                  <a:noFill/>
                </a:ln>
                <a:solidFill>
                  <a:schemeClr val="tx1">
                    <a:lumMod val="85000"/>
                  </a:schemeClr>
                </a:solidFill>
                <a:effectLst/>
                <a:latin typeface="Inter"/>
              </a:rPr>
              <a:t>.</a:t>
            </a:r>
          </a:p>
          <a:p>
            <a:pPr marL="0" marR="0" lvl="0" indent="0"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0" i="0" u="none" strike="noStrike" cap="none" normalizeH="0" baseline="0" dirty="0">
                <a:ln>
                  <a:noFill/>
                </a:ln>
                <a:solidFill>
                  <a:schemeClr val="tx1">
                    <a:lumMod val="85000"/>
                  </a:schemeClr>
                </a:solidFill>
                <a:effectLst/>
                <a:latin typeface="Inter"/>
              </a:rPr>
              <a:t> I have removed the </a:t>
            </a:r>
            <a:r>
              <a:rPr kumimoji="0" lang="en-US" altLang="en-US" sz="1600" b="0" i="0" u="none" strike="noStrike" cap="none" normalizeH="0" baseline="0" dirty="0">
                <a:ln>
                  <a:noFill/>
                </a:ln>
                <a:solidFill>
                  <a:schemeClr val="tx1">
                    <a:lumMod val="85000"/>
                  </a:schemeClr>
                </a:solidFill>
                <a:effectLst/>
                <a:latin typeface="Roboto Mono"/>
              </a:rPr>
              <a:t>doors</a:t>
            </a:r>
            <a:r>
              <a:rPr kumimoji="0" lang="en-US" altLang="en-US" sz="1600" b="0" i="0" u="none" strike="noStrike" cap="none" normalizeH="0" baseline="0" dirty="0">
                <a:ln>
                  <a:noFill/>
                </a:ln>
                <a:solidFill>
                  <a:schemeClr val="tx1">
                    <a:lumMod val="85000"/>
                  </a:schemeClr>
                </a:solidFill>
                <a:effectLst/>
                <a:latin typeface="Inter"/>
              </a:rPr>
              <a:t> variable from the model, rebuild it and checked its accuracy. The accuracy of the model with </a:t>
            </a:r>
            <a:r>
              <a:rPr kumimoji="0" lang="en-US" altLang="en-US" sz="1600" b="0" i="0" u="none" strike="noStrike" cap="none" normalizeH="0" baseline="0" dirty="0">
                <a:ln>
                  <a:noFill/>
                </a:ln>
                <a:solidFill>
                  <a:schemeClr val="tx1">
                    <a:lumMod val="85000"/>
                  </a:schemeClr>
                </a:solidFill>
                <a:effectLst/>
                <a:latin typeface="Roboto Mono"/>
              </a:rPr>
              <a:t>doors</a:t>
            </a:r>
            <a:r>
              <a:rPr kumimoji="0" lang="en-US" altLang="en-US" sz="1600" b="0" i="0" u="none" strike="noStrike" cap="none" normalizeH="0" baseline="0" dirty="0">
                <a:ln>
                  <a:noFill/>
                </a:ln>
                <a:solidFill>
                  <a:schemeClr val="tx1">
                    <a:lumMod val="85000"/>
                  </a:schemeClr>
                </a:solidFill>
                <a:effectLst/>
                <a:latin typeface="Inter"/>
              </a:rPr>
              <a:t> variable removed is </a:t>
            </a:r>
            <a:r>
              <a:rPr kumimoji="0" lang="en-US" altLang="en-US" sz="1600" b="0" i="0" u="none" strike="noStrike" cap="none" normalizeH="0" baseline="0" dirty="0">
                <a:ln>
                  <a:noFill/>
                </a:ln>
                <a:solidFill>
                  <a:srgbClr val="FF0000"/>
                </a:solidFill>
                <a:effectLst/>
                <a:latin typeface="Inter"/>
              </a:rPr>
              <a:t>0.9264</a:t>
            </a:r>
            <a:r>
              <a:rPr kumimoji="0" lang="en-US" altLang="en-US" sz="1600" b="0" i="0" u="none" strike="noStrike" cap="none" normalizeH="0" baseline="0" dirty="0">
                <a:ln>
                  <a:noFill/>
                </a:ln>
                <a:solidFill>
                  <a:schemeClr val="tx1">
                    <a:lumMod val="85000"/>
                  </a:schemeClr>
                </a:solidFill>
                <a:effectLst/>
                <a:latin typeface="Inter"/>
              </a:rPr>
              <a:t>. The accuracy of the model with all the variables taken into account is 0.9247. So, we can see that the model accuracy has been improved with </a:t>
            </a:r>
            <a:r>
              <a:rPr kumimoji="0" lang="en-US" altLang="en-US" sz="1600" b="0" i="0" u="none" strike="noStrike" cap="none" normalizeH="0" baseline="0" dirty="0">
                <a:ln>
                  <a:noFill/>
                </a:ln>
                <a:solidFill>
                  <a:schemeClr val="tx1">
                    <a:lumMod val="85000"/>
                  </a:schemeClr>
                </a:solidFill>
                <a:effectLst/>
                <a:latin typeface="Roboto Mono"/>
              </a:rPr>
              <a:t>doors</a:t>
            </a:r>
            <a:r>
              <a:rPr kumimoji="0" lang="en-US" altLang="en-US" sz="1600" b="0" i="0" u="none" strike="noStrike" cap="none" normalizeH="0" baseline="0" dirty="0">
                <a:ln>
                  <a:noFill/>
                </a:ln>
                <a:solidFill>
                  <a:schemeClr val="tx1">
                    <a:lumMod val="85000"/>
                  </a:schemeClr>
                </a:solidFill>
                <a:effectLst/>
                <a:latin typeface="Inter"/>
              </a:rPr>
              <a:t> variable removed from the model.</a:t>
            </a:r>
          </a:p>
          <a:p>
            <a:pPr marL="0" marR="0" lvl="0" indent="0"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0" i="0" u="none" strike="noStrike" cap="none" normalizeH="0" baseline="0" dirty="0">
                <a:ln>
                  <a:noFill/>
                </a:ln>
                <a:solidFill>
                  <a:schemeClr val="tx1">
                    <a:lumMod val="85000"/>
                  </a:schemeClr>
                </a:solidFill>
                <a:effectLst/>
                <a:latin typeface="Inter"/>
              </a:rPr>
              <a:t> The second least important model is </a:t>
            </a:r>
            <a:r>
              <a:rPr kumimoji="0" lang="en-US" altLang="en-US" sz="1600" b="0" i="0" u="none" strike="noStrike" cap="none" normalizeH="0" baseline="0" dirty="0" err="1">
                <a:ln>
                  <a:noFill/>
                </a:ln>
                <a:solidFill>
                  <a:schemeClr val="tx1">
                    <a:lumMod val="85000"/>
                  </a:schemeClr>
                </a:solidFill>
                <a:effectLst/>
                <a:latin typeface="Roboto Mono"/>
              </a:rPr>
              <a:t>lug_boot</a:t>
            </a:r>
            <a:r>
              <a:rPr kumimoji="0" lang="en-US" altLang="en-US" sz="1600" b="0" i="0" u="none" strike="noStrike" cap="none" normalizeH="0" baseline="0" dirty="0">
                <a:ln>
                  <a:noFill/>
                </a:ln>
                <a:solidFill>
                  <a:schemeClr val="tx1">
                    <a:lumMod val="85000"/>
                  </a:schemeClr>
                </a:solidFill>
                <a:effectLst/>
                <a:latin typeface="Inter"/>
              </a:rPr>
              <a:t>. If I remove it from the model and rebuild the model, then the accuracy was found to be 0.8546. It is a significant drop in the accuracy. So, I will not drop it from the model.</a:t>
            </a:r>
          </a:p>
          <a:p>
            <a:pPr marL="0" marR="0" lvl="0" indent="0" defTabSz="914400" rtl="0" eaLnBrk="0" fontAlgn="base" latinLnBrk="0" hangingPunct="0">
              <a:lnSpc>
                <a:spcPct val="100000"/>
              </a:lnSpc>
              <a:spcBef>
                <a:spcPct val="0"/>
              </a:spcBef>
              <a:spcAft>
                <a:spcPct val="0"/>
              </a:spcAft>
              <a:buClrTx/>
              <a:buSzTx/>
              <a:buFontTx/>
              <a:buAutoNum type="arabicPeriod" startAt="6"/>
              <a:tabLst/>
            </a:pPr>
            <a:r>
              <a:rPr kumimoji="0" lang="en-US" altLang="en-US" sz="1600" b="0" i="0" u="none" strike="noStrike" cap="none" normalizeH="0" baseline="0" dirty="0">
                <a:ln>
                  <a:noFill/>
                </a:ln>
                <a:solidFill>
                  <a:schemeClr val="tx1">
                    <a:lumMod val="85000"/>
                  </a:schemeClr>
                </a:solidFill>
                <a:effectLst/>
                <a:latin typeface="Inter"/>
              </a:rPr>
              <a:t>Confusion matrix and classification report are another tool to visualize the model performance. They yield good performance.</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lumMod val="85000"/>
                </a:schemeClr>
              </a:solidFill>
              <a:effectLst/>
              <a:latin typeface="Arial" panose="020B0604020202020204" pitchFamily="34" charset="0"/>
            </a:endParaRPr>
          </a:p>
        </p:txBody>
      </p:sp>
    </p:spTree>
    <p:extLst>
      <p:ext uri="{BB962C8B-B14F-4D97-AF65-F5344CB8AC3E}">
        <p14:creationId xmlns:p14="http://schemas.microsoft.com/office/powerpoint/2010/main" val="19861476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962</TotalTime>
  <Words>746</Words>
  <Application>Microsoft Office PowerPoint</Application>
  <PresentationFormat>Widescreen</PresentationFormat>
  <Paragraphs>50</Paragraphs>
  <Slides>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Calisto MT</vt:lpstr>
      <vt:lpstr>Inter</vt:lpstr>
      <vt:lpstr>Roboto Mono</vt:lpstr>
      <vt:lpstr>Söhne</vt:lpstr>
      <vt:lpstr>Wingdings</vt:lpstr>
      <vt:lpstr>Wingdings 2</vt:lpstr>
      <vt:lpstr>Slate</vt:lpstr>
      <vt:lpstr>Random forest</vt:lpstr>
      <vt:lpstr>What is random forest?</vt:lpstr>
      <vt:lpstr>Decision trees</vt:lpstr>
      <vt:lpstr>Why should use the random forest instead decision tree?</vt:lpstr>
      <vt:lpstr>How random forest works</vt:lpstr>
      <vt:lpstr>Data set</vt:lpstr>
      <vt:lpstr>Characteristics</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dc:title>
  <dc:creator>farshad moradi shahrbabak</dc:creator>
  <cp:lastModifiedBy>farshad moradi shahrbabak</cp:lastModifiedBy>
  <cp:revision>69</cp:revision>
  <dcterms:created xsi:type="dcterms:W3CDTF">2024-03-24T13:49:26Z</dcterms:created>
  <dcterms:modified xsi:type="dcterms:W3CDTF">2024-03-27T17:28:12Z</dcterms:modified>
</cp:coreProperties>
</file>