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04040"/>
    <a:srgbClr val="CE295E"/>
    <a:srgbClr val="A6A6A6"/>
    <a:srgbClr val="F2F2F2"/>
    <a:srgbClr val="BFBFBF"/>
    <a:srgbClr val="E37777"/>
    <a:srgbClr val="64A4CA"/>
    <a:srgbClr val="66C5F3"/>
    <a:srgbClr val="F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20" y="308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gif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772400" cy="8033488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/>
        <cdr:cNvPicPr/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059686" cy="1920940"/>
        </a:xfrm>
        <a:prstGeom xmlns:a="http://schemas.openxmlformats.org/drawingml/2006/main" prst="rect">
          <a:avLst/>
        </a:prstGeom>
        <a:solidFill xmlns:a="http://schemas.openxmlformats.org/drawingml/2006/main">
          <a:srgbClr val="000000">
            <a:shade val="95000"/>
          </a:srgbClr>
        </a:solidFill>
        <a:ln xmlns:a="http://schemas.openxmlformats.org/drawingml/2006/main" w="444500" cap="sq">
          <a:solidFill>
            <a:srgbClr val="000000"/>
          </a:solidFill>
          <a:miter lim="800000"/>
        </a:ln>
        <a:effectLst xmlns:a="http://schemas.openxmlformats.org/drawingml/2006/main">
          <a:outerShdw blurRad="254000" dist="190500" dir="2700000" sy="90000" algn="bl" rotWithShape="0">
            <a:srgbClr val="000000">
              <a:alpha val="40000"/>
            </a:srgbClr>
          </a:outerShdw>
        </a:effectLst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/>
        <cdr:cNvPicPr/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0800" y="50800"/>
          <a:ext cx="3394710" cy="2641600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1"/>
        <cdr:cNvPicPr/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0800" y="50800"/>
          <a:ext cx="3437890" cy="249301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DC24-AEF3-4156-91F4-FB474A5F24DB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B91B-56FA-44FF-A036-17B4166BAD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7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3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 of a city.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" y="0"/>
            <a:ext cx="1218435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81D706E-E15A-45F0-9055-C455145F0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42738" y="406322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8B89D6-D457-43D1-99F9-B86C5647A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42738" y="5251216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3" name="Chart 22" descr="This is a chart. ">
            <a:extLst>
              <a:ext uri="{FF2B5EF4-FFF2-40B4-BE49-F238E27FC236}">
                <a16:creationId xmlns:a16="http://schemas.microsoft.com/office/drawing/2014/main" id="{906FB1C6-A882-4BAA-8733-7662E3996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286808"/>
              </p:ext>
            </p:extLst>
          </p:nvPr>
        </p:nvGraphicFramePr>
        <p:xfrm>
          <a:off x="749625" y="2041702"/>
          <a:ext cx="3781664" cy="3526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47">
            <a:extLst>
              <a:ext uri="{FF2B5EF4-FFF2-40B4-BE49-F238E27FC236}">
                <a16:creationId xmlns:a16="http://schemas.microsoft.com/office/drawing/2014/main" id="{0ABCF938-7F69-41DA-A492-F98171623883}"/>
              </a:ext>
            </a:extLst>
          </p:cNvPr>
          <p:cNvSpPr txBox="1"/>
          <p:nvPr/>
        </p:nvSpPr>
        <p:spPr>
          <a:xfrm>
            <a:off x="5973593" y="1826256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GOAL: Enhanced intracranial </a:t>
            </a:r>
            <a:r>
              <a:rPr lang="en-US" sz="1400" dirty="0"/>
              <a:t>vasculature distribution </a:t>
            </a:r>
            <a:r>
              <a:rPr lang="en-US" sz="1400" dirty="0" smtClean="0"/>
              <a:t>visualization from </a:t>
            </a:r>
            <a:r>
              <a:rPr lang="en-US" sz="1400" dirty="0"/>
              <a:t>magnetic resonance angiograms 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A4FE373-17BB-493F-A361-B12440813A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374600" y="1755645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973593" y="3124060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Minimum interactions required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5ECD4C0-D89D-49E9-AC09-4F34CDD54E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374600" y="294572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47">
            <a:extLst>
              <a:ext uri="{FF2B5EF4-FFF2-40B4-BE49-F238E27FC236}">
                <a16:creationId xmlns:a16="http://schemas.microsoft.com/office/drawing/2014/main" id="{BBF4A77D-999A-446C-A470-A09EABC1CB5F}"/>
              </a:ext>
            </a:extLst>
          </p:cNvPr>
          <p:cNvSpPr txBox="1"/>
          <p:nvPr/>
        </p:nvSpPr>
        <p:spPr>
          <a:xfrm>
            <a:off x="5973593" y="4206399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Contains the classically used sliced view for better familiarity cognition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C20A2B-9E5F-4699-B7E0-C92C4B4C11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374600" y="4135786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47">
            <a:extLst>
              <a:ext uri="{FF2B5EF4-FFF2-40B4-BE49-F238E27FC236}">
                <a16:creationId xmlns:a16="http://schemas.microsoft.com/office/drawing/2014/main" id="{5CB8E5D9-5AB2-4AEE-973D-2AB9CE05AF2D}"/>
              </a:ext>
            </a:extLst>
          </p:cNvPr>
          <p:cNvSpPr txBox="1"/>
          <p:nvPr/>
        </p:nvSpPr>
        <p:spPr>
          <a:xfrm>
            <a:off x="5973593" y="5393965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Gives enhanced perspective of the depth aspect of vasculature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3DF543E-D479-4828-BA2F-2A24D956B7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374600" y="5323352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 3073" descr="This is an icon of a trophy.">
            <a:extLst>
              <a:ext uri="{FF2B5EF4-FFF2-40B4-BE49-F238E27FC236}">
                <a16:creationId xmlns:a16="http://schemas.microsoft.com/office/drawing/2014/main" id="{DB30C37B-BB33-491D-A3BF-5C500776BA50}"/>
              </a:ext>
            </a:extLst>
          </p:cNvPr>
          <p:cNvSpPr>
            <a:spLocks noEditPoints="1"/>
          </p:cNvSpPr>
          <p:nvPr/>
        </p:nvSpPr>
        <p:spPr bwMode="auto">
          <a:xfrm>
            <a:off x="10517781" y="1898826"/>
            <a:ext cx="285750" cy="285750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rgbClr val="CE295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0" name="Freeform 724" descr="This is an icon of a chart. ">
            <a:extLst>
              <a:ext uri="{FF2B5EF4-FFF2-40B4-BE49-F238E27FC236}">
                <a16:creationId xmlns:a16="http://schemas.microsoft.com/office/drawing/2014/main" id="{DD2DB9C5-BF51-4EC7-9BB4-A353966906BB}"/>
              </a:ext>
            </a:extLst>
          </p:cNvPr>
          <p:cNvSpPr>
            <a:spLocks/>
          </p:cNvSpPr>
          <p:nvPr/>
        </p:nvSpPr>
        <p:spPr bwMode="auto">
          <a:xfrm>
            <a:off x="10521750" y="3092876"/>
            <a:ext cx="277813" cy="277813"/>
          </a:xfrm>
          <a:custGeom>
            <a:avLst/>
            <a:gdLst>
              <a:gd name="T0" fmla="*/ 782 w 873"/>
              <a:gd name="T1" fmla="*/ 436 h 873"/>
              <a:gd name="T2" fmla="*/ 779 w 873"/>
              <a:gd name="T3" fmla="*/ 428 h 873"/>
              <a:gd name="T4" fmla="*/ 773 w 873"/>
              <a:gd name="T5" fmla="*/ 423 h 873"/>
              <a:gd name="T6" fmla="*/ 451 w 873"/>
              <a:gd name="T7" fmla="*/ 421 h 873"/>
              <a:gd name="T8" fmla="*/ 711 w 873"/>
              <a:gd name="T9" fmla="*/ 180 h 873"/>
              <a:gd name="T10" fmla="*/ 718 w 873"/>
              <a:gd name="T11" fmla="*/ 176 h 873"/>
              <a:gd name="T12" fmla="*/ 721 w 873"/>
              <a:gd name="T13" fmla="*/ 168 h 873"/>
              <a:gd name="T14" fmla="*/ 721 w 873"/>
              <a:gd name="T15" fmla="*/ 12 h 873"/>
              <a:gd name="T16" fmla="*/ 718 w 873"/>
              <a:gd name="T17" fmla="*/ 4 h 873"/>
              <a:gd name="T18" fmla="*/ 711 w 873"/>
              <a:gd name="T19" fmla="*/ 0 h 873"/>
              <a:gd name="T20" fmla="*/ 163 w 873"/>
              <a:gd name="T21" fmla="*/ 0 h 873"/>
              <a:gd name="T22" fmla="*/ 155 w 873"/>
              <a:gd name="T23" fmla="*/ 4 h 873"/>
              <a:gd name="T24" fmla="*/ 151 w 873"/>
              <a:gd name="T25" fmla="*/ 12 h 873"/>
              <a:gd name="T26" fmla="*/ 151 w 873"/>
              <a:gd name="T27" fmla="*/ 168 h 873"/>
              <a:gd name="T28" fmla="*/ 155 w 873"/>
              <a:gd name="T29" fmla="*/ 176 h 873"/>
              <a:gd name="T30" fmla="*/ 163 w 873"/>
              <a:gd name="T31" fmla="*/ 180 h 873"/>
              <a:gd name="T32" fmla="*/ 421 w 873"/>
              <a:gd name="T33" fmla="*/ 421 h 873"/>
              <a:gd name="T34" fmla="*/ 99 w 873"/>
              <a:gd name="T35" fmla="*/ 423 h 873"/>
              <a:gd name="T36" fmla="*/ 93 w 873"/>
              <a:gd name="T37" fmla="*/ 428 h 873"/>
              <a:gd name="T38" fmla="*/ 90 w 873"/>
              <a:gd name="T39" fmla="*/ 436 h 873"/>
              <a:gd name="T40" fmla="*/ 11 w 873"/>
              <a:gd name="T41" fmla="*/ 663 h 873"/>
              <a:gd name="T42" fmla="*/ 4 w 873"/>
              <a:gd name="T43" fmla="*/ 667 h 873"/>
              <a:gd name="T44" fmla="*/ 0 w 873"/>
              <a:gd name="T45" fmla="*/ 675 h 873"/>
              <a:gd name="T46" fmla="*/ 0 w 873"/>
              <a:gd name="T47" fmla="*/ 861 h 873"/>
              <a:gd name="T48" fmla="*/ 4 w 873"/>
              <a:gd name="T49" fmla="*/ 869 h 873"/>
              <a:gd name="T50" fmla="*/ 11 w 873"/>
              <a:gd name="T51" fmla="*/ 873 h 873"/>
              <a:gd name="T52" fmla="*/ 198 w 873"/>
              <a:gd name="T53" fmla="*/ 873 h 873"/>
              <a:gd name="T54" fmla="*/ 205 w 873"/>
              <a:gd name="T55" fmla="*/ 869 h 873"/>
              <a:gd name="T56" fmla="*/ 210 w 873"/>
              <a:gd name="T57" fmla="*/ 861 h 873"/>
              <a:gd name="T58" fmla="*/ 210 w 873"/>
              <a:gd name="T59" fmla="*/ 675 h 873"/>
              <a:gd name="T60" fmla="*/ 205 w 873"/>
              <a:gd name="T61" fmla="*/ 667 h 873"/>
              <a:gd name="T62" fmla="*/ 198 w 873"/>
              <a:gd name="T63" fmla="*/ 663 h 873"/>
              <a:gd name="T64" fmla="*/ 120 w 873"/>
              <a:gd name="T65" fmla="*/ 451 h 873"/>
              <a:gd name="T66" fmla="*/ 346 w 873"/>
              <a:gd name="T67" fmla="*/ 662 h 873"/>
              <a:gd name="T68" fmla="*/ 337 w 873"/>
              <a:gd name="T69" fmla="*/ 665 h 873"/>
              <a:gd name="T70" fmla="*/ 332 w 873"/>
              <a:gd name="T71" fmla="*/ 671 h 873"/>
              <a:gd name="T72" fmla="*/ 331 w 873"/>
              <a:gd name="T73" fmla="*/ 858 h 873"/>
              <a:gd name="T74" fmla="*/ 333 w 873"/>
              <a:gd name="T75" fmla="*/ 867 h 873"/>
              <a:gd name="T76" fmla="*/ 340 w 873"/>
              <a:gd name="T77" fmla="*/ 872 h 873"/>
              <a:gd name="T78" fmla="*/ 526 w 873"/>
              <a:gd name="T79" fmla="*/ 873 h 873"/>
              <a:gd name="T80" fmla="*/ 535 w 873"/>
              <a:gd name="T81" fmla="*/ 871 h 873"/>
              <a:gd name="T82" fmla="*/ 540 w 873"/>
              <a:gd name="T83" fmla="*/ 863 h 873"/>
              <a:gd name="T84" fmla="*/ 541 w 873"/>
              <a:gd name="T85" fmla="*/ 677 h 873"/>
              <a:gd name="T86" fmla="*/ 539 w 873"/>
              <a:gd name="T87" fmla="*/ 669 h 873"/>
              <a:gd name="T88" fmla="*/ 533 w 873"/>
              <a:gd name="T89" fmla="*/ 664 h 873"/>
              <a:gd name="T90" fmla="*/ 451 w 873"/>
              <a:gd name="T91" fmla="*/ 662 h 873"/>
              <a:gd name="T92" fmla="*/ 752 w 873"/>
              <a:gd name="T93" fmla="*/ 662 h 873"/>
              <a:gd name="T94" fmla="*/ 671 w 873"/>
              <a:gd name="T95" fmla="*/ 664 h 873"/>
              <a:gd name="T96" fmla="*/ 664 w 873"/>
              <a:gd name="T97" fmla="*/ 669 h 873"/>
              <a:gd name="T98" fmla="*/ 662 w 873"/>
              <a:gd name="T99" fmla="*/ 678 h 873"/>
              <a:gd name="T100" fmla="*/ 663 w 873"/>
              <a:gd name="T101" fmla="*/ 863 h 873"/>
              <a:gd name="T102" fmla="*/ 669 w 873"/>
              <a:gd name="T103" fmla="*/ 871 h 873"/>
              <a:gd name="T104" fmla="*/ 677 w 873"/>
              <a:gd name="T105" fmla="*/ 873 h 873"/>
              <a:gd name="T106" fmla="*/ 864 w 873"/>
              <a:gd name="T107" fmla="*/ 872 h 873"/>
              <a:gd name="T108" fmla="*/ 870 w 873"/>
              <a:gd name="T109" fmla="*/ 867 h 873"/>
              <a:gd name="T110" fmla="*/ 873 w 873"/>
              <a:gd name="T111" fmla="*/ 858 h 873"/>
              <a:gd name="T112" fmla="*/ 871 w 873"/>
              <a:gd name="T113" fmla="*/ 671 h 873"/>
              <a:gd name="T114" fmla="*/ 866 w 873"/>
              <a:gd name="T115" fmla="*/ 665 h 873"/>
              <a:gd name="T116" fmla="*/ 858 w 873"/>
              <a:gd name="T117" fmla="*/ 66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3" h="873">
                <a:moveTo>
                  <a:pt x="858" y="662"/>
                </a:moveTo>
                <a:lnTo>
                  <a:pt x="782" y="662"/>
                </a:lnTo>
                <a:lnTo>
                  <a:pt x="782" y="436"/>
                </a:lnTo>
                <a:lnTo>
                  <a:pt x="782" y="433"/>
                </a:lnTo>
                <a:lnTo>
                  <a:pt x="781" y="431"/>
                </a:lnTo>
                <a:lnTo>
                  <a:pt x="779" y="428"/>
                </a:lnTo>
                <a:lnTo>
                  <a:pt x="778" y="426"/>
                </a:lnTo>
                <a:lnTo>
                  <a:pt x="776" y="424"/>
                </a:lnTo>
                <a:lnTo>
                  <a:pt x="773" y="423"/>
                </a:lnTo>
                <a:lnTo>
                  <a:pt x="771" y="421"/>
                </a:lnTo>
                <a:lnTo>
                  <a:pt x="767" y="421"/>
                </a:lnTo>
                <a:lnTo>
                  <a:pt x="451" y="421"/>
                </a:lnTo>
                <a:lnTo>
                  <a:pt x="451" y="180"/>
                </a:lnTo>
                <a:lnTo>
                  <a:pt x="707" y="180"/>
                </a:lnTo>
                <a:lnTo>
                  <a:pt x="711" y="180"/>
                </a:lnTo>
                <a:lnTo>
                  <a:pt x="713" y="179"/>
                </a:lnTo>
                <a:lnTo>
                  <a:pt x="716" y="178"/>
                </a:lnTo>
                <a:lnTo>
                  <a:pt x="718" y="176"/>
                </a:lnTo>
                <a:lnTo>
                  <a:pt x="719" y="174"/>
                </a:lnTo>
                <a:lnTo>
                  <a:pt x="721" y="172"/>
                </a:lnTo>
                <a:lnTo>
                  <a:pt x="721" y="168"/>
                </a:lnTo>
                <a:lnTo>
                  <a:pt x="722" y="165"/>
                </a:lnTo>
                <a:lnTo>
                  <a:pt x="722" y="15"/>
                </a:lnTo>
                <a:lnTo>
                  <a:pt x="721" y="12"/>
                </a:lnTo>
                <a:lnTo>
                  <a:pt x="721" y="10"/>
                </a:lnTo>
                <a:lnTo>
                  <a:pt x="719" y="6"/>
                </a:lnTo>
                <a:lnTo>
                  <a:pt x="718" y="4"/>
                </a:lnTo>
                <a:lnTo>
                  <a:pt x="716" y="2"/>
                </a:lnTo>
                <a:lnTo>
                  <a:pt x="713" y="1"/>
                </a:lnTo>
                <a:lnTo>
                  <a:pt x="711" y="0"/>
                </a:lnTo>
                <a:lnTo>
                  <a:pt x="707" y="0"/>
                </a:lnTo>
                <a:lnTo>
                  <a:pt x="165" y="0"/>
                </a:lnTo>
                <a:lnTo>
                  <a:pt x="163" y="0"/>
                </a:lnTo>
                <a:lnTo>
                  <a:pt x="159" y="1"/>
                </a:lnTo>
                <a:lnTo>
                  <a:pt x="157" y="2"/>
                </a:lnTo>
                <a:lnTo>
                  <a:pt x="155" y="4"/>
                </a:lnTo>
                <a:lnTo>
                  <a:pt x="153" y="6"/>
                </a:lnTo>
                <a:lnTo>
                  <a:pt x="152" y="10"/>
                </a:lnTo>
                <a:lnTo>
                  <a:pt x="151" y="12"/>
                </a:lnTo>
                <a:lnTo>
                  <a:pt x="150" y="15"/>
                </a:lnTo>
                <a:lnTo>
                  <a:pt x="150" y="165"/>
                </a:lnTo>
                <a:lnTo>
                  <a:pt x="151" y="168"/>
                </a:lnTo>
                <a:lnTo>
                  <a:pt x="152" y="172"/>
                </a:lnTo>
                <a:lnTo>
                  <a:pt x="153" y="174"/>
                </a:lnTo>
                <a:lnTo>
                  <a:pt x="155" y="176"/>
                </a:lnTo>
                <a:lnTo>
                  <a:pt x="157" y="178"/>
                </a:lnTo>
                <a:lnTo>
                  <a:pt x="159" y="179"/>
                </a:lnTo>
                <a:lnTo>
                  <a:pt x="163" y="180"/>
                </a:lnTo>
                <a:lnTo>
                  <a:pt x="165" y="180"/>
                </a:lnTo>
                <a:lnTo>
                  <a:pt x="421" y="180"/>
                </a:lnTo>
                <a:lnTo>
                  <a:pt x="421" y="421"/>
                </a:lnTo>
                <a:lnTo>
                  <a:pt x="105" y="421"/>
                </a:lnTo>
                <a:lnTo>
                  <a:pt x="101" y="421"/>
                </a:lnTo>
                <a:lnTo>
                  <a:pt x="99" y="423"/>
                </a:lnTo>
                <a:lnTo>
                  <a:pt x="96" y="424"/>
                </a:lnTo>
                <a:lnTo>
                  <a:pt x="94" y="426"/>
                </a:lnTo>
                <a:lnTo>
                  <a:pt x="93" y="428"/>
                </a:lnTo>
                <a:lnTo>
                  <a:pt x="91" y="431"/>
                </a:lnTo>
                <a:lnTo>
                  <a:pt x="91" y="433"/>
                </a:lnTo>
                <a:lnTo>
                  <a:pt x="90" y="436"/>
                </a:lnTo>
                <a:lnTo>
                  <a:pt x="90" y="662"/>
                </a:lnTo>
                <a:lnTo>
                  <a:pt x="15" y="662"/>
                </a:lnTo>
                <a:lnTo>
                  <a:pt x="11" y="663"/>
                </a:lnTo>
                <a:lnTo>
                  <a:pt x="9" y="664"/>
                </a:lnTo>
                <a:lnTo>
                  <a:pt x="6" y="665"/>
                </a:lnTo>
                <a:lnTo>
                  <a:pt x="4" y="667"/>
                </a:lnTo>
                <a:lnTo>
                  <a:pt x="2" y="669"/>
                </a:lnTo>
                <a:lnTo>
                  <a:pt x="1" y="671"/>
                </a:lnTo>
                <a:lnTo>
                  <a:pt x="0" y="675"/>
                </a:lnTo>
                <a:lnTo>
                  <a:pt x="0" y="678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2" y="867"/>
                </a:lnTo>
                <a:lnTo>
                  <a:pt x="4" y="869"/>
                </a:lnTo>
                <a:lnTo>
                  <a:pt x="6" y="871"/>
                </a:lnTo>
                <a:lnTo>
                  <a:pt x="9" y="872"/>
                </a:lnTo>
                <a:lnTo>
                  <a:pt x="11" y="873"/>
                </a:lnTo>
                <a:lnTo>
                  <a:pt x="15" y="873"/>
                </a:lnTo>
                <a:lnTo>
                  <a:pt x="196" y="873"/>
                </a:lnTo>
                <a:lnTo>
                  <a:pt x="198" y="873"/>
                </a:lnTo>
                <a:lnTo>
                  <a:pt x="201" y="872"/>
                </a:lnTo>
                <a:lnTo>
                  <a:pt x="203" y="871"/>
                </a:lnTo>
                <a:lnTo>
                  <a:pt x="205" y="869"/>
                </a:lnTo>
                <a:lnTo>
                  <a:pt x="208" y="867"/>
                </a:lnTo>
                <a:lnTo>
                  <a:pt x="209" y="863"/>
                </a:lnTo>
                <a:lnTo>
                  <a:pt x="210" y="861"/>
                </a:lnTo>
                <a:lnTo>
                  <a:pt x="211" y="858"/>
                </a:lnTo>
                <a:lnTo>
                  <a:pt x="211" y="677"/>
                </a:lnTo>
                <a:lnTo>
                  <a:pt x="210" y="675"/>
                </a:lnTo>
                <a:lnTo>
                  <a:pt x="209" y="671"/>
                </a:lnTo>
                <a:lnTo>
                  <a:pt x="208" y="669"/>
                </a:lnTo>
                <a:lnTo>
                  <a:pt x="205" y="667"/>
                </a:lnTo>
                <a:lnTo>
                  <a:pt x="203" y="665"/>
                </a:lnTo>
                <a:lnTo>
                  <a:pt x="201" y="664"/>
                </a:lnTo>
                <a:lnTo>
                  <a:pt x="198" y="663"/>
                </a:lnTo>
                <a:lnTo>
                  <a:pt x="196" y="663"/>
                </a:lnTo>
                <a:lnTo>
                  <a:pt x="120" y="662"/>
                </a:lnTo>
                <a:lnTo>
                  <a:pt x="120" y="451"/>
                </a:lnTo>
                <a:lnTo>
                  <a:pt x="421" y="451"/>
                </a:lnTo>
                <a:lnTo>
                  <a:pt x="421" y="662"/>
                </a:lnTo>
                <a:lnTo>
                  <a:pt x="346" y="662"/>
                </a:lnTo>
                <a:lnTo>
                  <a:pt x="343" y="663"/>
                </a:lnTo>
                <a:lnTo>
                  <a:pt x="340" y="664"/>
                </a:lnTo>
                <a:lnTo>
                  <a:pt x="337" y="665"/>
                </a:lnTo>
                <a:lnTo>
                  <a:pt x="335" y="667"/>
                </a:lnTo>
                <a:lnTo>
                  <a:pt x="333" y="669"/>
                </a:lnTo>
                <a:lnTo>
                  <a:pt x="332" y="671"/>
                </a:lnTo>
                <a:lnTo>
                  <a:pt x="331" y="675"/>
                </a:lnTo>
                <a:lnTo>
                  <a:pt x="331" y="678"/>
                </a:lnTo>
                <a:lnTo>
                  <a:pt x="331" y="858"/>
                </a:lnTo>
                <a:lnTo>
                  <a:pt x="331" y="861"/>
                </a:lnTo>
                <a:lnTo>
                  <a:pt x="332" y="863"/>
                </a:lnTo>
                <a:lnTo>
                  <a:pt x="333" y="867"/>
                </a:lnTo>
                <a:lnTo>
                  <a:pt x="335" y="869"/>
                </a:lnTo>
                <a:lnTo>
                  <a:pt x="337" y="871"/>
                </a:lnTo>
                <a:lnTo>
                  <a:pt x="340" y="872"/>
                </a:lnTo>
                <a:lnTo>
                  <a:pt x="343" y="873"/>
                </a:lnTo>
                <a:lnTo>
                  <a:pt x="346" y="873"/>
                </a:lnTo>
                <a:lnTo>
                  <a:pt x="526" y="873"/>
                </a:lnTo>
                <a:lnTo>
                  <a:pt x="529" y="873"/>
                </a:lnTo>
                <a:lnTo>
                  <a:pt x="533" y="872"/>
                </a:lnTo>
                <a:lnTo>
                  <a:pt x="535" y="871"/>
                </a:lnTo>
                <a:lnTo>
                  <a:pt x="537" y="869"/>
                </a:lnTo>
                <a:lnTo>
                  <a:pt x="539" y="867"/>
                </a:lnTo>
                <a:lnTo>
                  <a:pt x="540" y="863"/>
                </a:lnTo>
                <a:lnTo>
                  <a:pt x="541" y="861"/>
                </a:lnTo>
                <a:lnTo>
                  <a:pt x="541" y="858"/>
                </a:lnTo>
                <a:lnTo>
                  <a:pt x="541" y="677"/>
                </a:lnTo>
                <a:lnTo>
                  <a:pt x="541" y="675"/>
                </a:lnTo>
                <a:lnTo>
                  <a:pt x="540" y="671"/>
                </a:lnTo>
                <a:lnTo>
                  <a:pt x="539" y="669"/>
                </a:lnTo>
                <a:lnTo>
                  <a:pt x="537" y="667"/>
                </a:lnTo>
                <a:lnTo>
                  <a:pt x="535" y="665"/>
                </a:lnTo>
                <a:lnTo>
                  <a:pt x="533" y="664"/>
                </a:lnTo>
                <a:lnTo>
                  <a:pt x="529" y="663"/>
                </a:lnTo>
                <a:lnTo>
                  <a:pt x="526" y="663"/>
                </a:lnTo>
                <a:lnTo>
                  <a:pt x="451" y="662"/>
                </a:lnTo>
                <a:lnTo>
                  <a:pt x="451" y="451"/>
                </a:lnTo>
                <a:lnTo>
                  <a:pt x="752" y="451"/>
                </a:lnTo>
                <a:lnTo>
                  <a:pt x="752" y="662"/>
                </a:lnTo>
                <a:lnTo>
                  <a:pt x="677" y="662"/>
                </a:lnTo>
                <a:lnTo>
                  <a:pt x="674" y="663"/>
                </a:lnTo>
                <a:lnTo>
                  <a:pt x="671" y="664"/>
                </a:lnTo>
                <a:lnTo>
                  <a:pt x="669" y="665"/>
                </a:lnTo>
                <a:lnTo>
                  <a:pt x="667" y="667"/>
                </a:lnTo>
                <a:lnTo>
                  <a:pt x="664" y="669"/>
                </a:lnTo>
                <a:lnTo>
                  <a:pt x="663" y="671"/>
                </a:lnTo>
                <a:lnTo>
                  <a:pt x="662" y="675"/>
                </a:lnTo>
                <a:lnTo>
                  <a:pt x="662" y="678"/>
                </a:lnTo>
                <a:lnTo>
                  <a:pt x="662" y="858"/>
                </a:lnTo>
                <a:lnTo>
                  <a:pt x="662" y="861"/>
                </a:lnTo>
                <a:lnTo>
                  <a:pt x="663" y="863"/>
                </a:lnTo>
                <a:lnTo>
                  <a:pt x="664" y="867"/>
                </a:lnTo>
                <a:lnTo>
                  <a:pt x="667" y="869"/>
                </a:lnTo>
                <a:lnTo>
                  <a:pt x="669" y="871"/>
                </a:lnTo>
                <a:lnTo>
                  <a:pt x="671" y="872"/>
                </a:lnTo>
                <a:lnTo>
                  <a:pt x="674" y="873"/>
                </a:lnTo>
                <a:lnTo>
                  <a:pt x="677" y="873"/>
                </a:lnTo>
                <a:lnTo>
                  <a:pt x="858" y="873"/>
                </a:lnTo>
                <a:lnTo>
                  <a:pt x="861" y="873"/>
                </a:lnTo>
                <a:lnTo>
                  <a:pt x="864" y="872"/>
                </a:lnTo>
                <a:lnTo>
                  <a:pt x="866" y="871"/>
                </a:lnTo>
                <a:lnTo>
                  <a:pt x="868" y="869"/>
                </a:lnTo>
                <a:lnTo>
                  <a:pt x="870" y="867"/>
                </a:lnTo>
                <a:lnTo>
                  <a:pt x="871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677"/>
                </a:lnTo>
                <a:lnTo>
                  <a:pt x="873" y="675"/>
                </a:lnTo>
                <a:lnTo>
                  <a:pt x="871" y="671"/>
                </a:lnTo>
                <a:lnTo>
                  <a:pt x="870" y="669"/>
                </a:lnTo>
                <a:lnTo>
                  <a:pt x="868" y="667"/>
                </a:lnTo>
                <a:lnTo>
                  <a:pt x="866" y="665"/>
                </a:lnTo>
                <a:lnTo>
                  <a:pt x="864" y="664"/>
                </a:lnTo>
                <a:lnTo>
                  <a:pt x="861" y="663"/>
                </a:lnTo>
                <a:lnTo>
                  <a:pt x="858" y="6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724" descr="This is an icon of a chart. ">
            <a:extLst>
              <a:ext uri="{FF2B5EF4-FFF2-40B4-BE49-F238E27FC236}">
                <a16:creationId xmlns:a16="http://schemas.microsoft.com/office/drawing/2014/main" id="{DD2DB9C5-BF51-4EC7-9BB4-A353966906BB}"/>
              </a:ext>
            </a:extLst>
          </p:cNvPr>
          <p:cNvSpPr>
            <a:spLocks/>
          </p:cNvSpPr>
          <p:nvPr/>
        </p:nvSpPr>
        <p:spPr bwMode="auto">
          <a:xfrm>
            <a:off x="10516192" y="5467820"/>
            <a:ext cx="277813" cy="277813"/>
          </a:xfrm>
          <a:custGeom>
            <a:avLst/>
            <a:gdLst>
              <a:gd name="T0" fmla="*/ 782 w 873"/>
              <a:gd name="T1" fmla="*/ 436 h 873"/>
              <a:gd name="T2" fmla="*/ 779 w 873"/>
              <a:gd name="T3" fmla="*/ 428 h 873"/>
              <a:gd name="T4" fmla="*/ 773 w 873"/>
              <a:gd name="T5" fmla="*/ 423 h 873"/>
              <a:gd name="T6" fmla="*/ 451 w 873"/>
              <a:gd name="T7" fmla="*/ 421 h 873"/>
              <a:gd name="T8" fmla="*/ 711 w 873"/>
              <a:gd name="T9" fmla="*/ 180 h 873"/>
              <a:gd name="T10" fmla="*/ 718 w 873"/>
              <a:gd name="T11" fmla="*/ 176 h 873"/>
              <a:gd name="T12" fmla="*/ 721 w 873"/>
              <a:gd name="T13" fmla="*/ 168 h 873"/>
              <a:gd name="T14" fmla="*/ 721 w 873"/>
              <a:gd name="T15" fmla="*/ 12 h 873"/>
              <a:gd name="T16" fmla="*/ 718 w 873"/>
              <a:gd name="T17" fmla="*/ 4 h 873"/>
              <a:gd name="T18" fmla="*/ 711 w 873"/>
              <a:gd name="T19" fmla="*/ 0 h 873"/>
              <a:gd name="T20" fmla="*/ 163 w 873"/>
              <a:gd name="T21" fmla="*/ 0 h 873"/>
              <a:gd name="T22" fmla="*/ 155 w 873"/>
              <a:gd name="T23" fmla="*/ 4 h 873"/>
              <a:gd name="T24" fmla="*/ 151 w 873"/>
              <a:gd name="T25" fmla="*/ 12 h 873"/>
              <a:gd name="T26" fmla="*/ 151 w 873"/>
              <a:gd name="T27" fmla="*/ 168 h 873"/>
              <a:gd name="T28" fmla="*/ 155 w 873"/>
              <a:gd name="T29" fmla="*/ 176 h 873"/>
              <a:gd name="T30" fmla="*/ 163 w 873"/>
              <a:gd name="T31" fmla="*/ 180 h 873"/>
              <a:gd name="T32" fmla="*/ 421 w 873"/>
              <a:gd name="T33" fmla="*/ 421 h 873"/>
              <a:gd name="T34" fmla="*/ 99 w 873"/>
              <a:gd name="T35" fmla="*/ 423 h 873"/>
              <a:gd name="T36" fmla="*/ 93 w 873"/>
              <a:gd name="T37" fmla="*/ 428 h 873"/>
              <a:gd name="T38" fmla="*/ 90 w 873"/>
              <a:gd name="T39" fmla="*/ 436 h 873"/>
              <a:gd name="T40" fmla="*/ 11 w 873"/>
              <a:gd name="T41" fmla="*/ 663 h 873"/>
              <a:gd name="T42" fmla="*/ 4 w 873"/>
              <a:gd name="T43" fmla="*/ 667 h 873"/>
              <a:gd name="T44" fmla="*/ 0 w 873"/>
              <a:gd name="T45" fmla="*/ 675 h 873"/>
              <a:gd name="T46" fmla="*/ 0 w 873"/>
              <a:gd name="T47" fmla="*/ 861 h 873"/>
              <a:gd name="T48" fmla="*/ 4 w 873"/>
              <a:gd name="T49" fmla="*/ 869 h 873"/>
              <a:gd name="T50" fmla="*/ 11 w 873"/>
              <a:gd name="T51" fmla="*/ 873 h 873"/>
              <a:gd name="T52" fmla="*/ 198 w 873"/>
              <a:gd name="T53" fmla="*/ 873 h 873"/>
              <a:gd name="T54" fmla="*/ 205 w 873"/>
              <a:gd name="T55" fmla="*/ 869 h 873"/>
              <a:gd name="T56" fmla="*/ 210 w 873"/>
              <a:gd name="T57" fmla="*/ 861 h 873"/>
              <a:gd name="T58" fmla="*/ 210 w 873"/>
              <a:gd name="T59" fmla="*/ 675 h 873"/>
              <a:gd name="T60" fmla="*/ 205 w 873"/>
              <a:gd name="T61" fmla="*/ 667 h 873"/>
              <a:gd name="T62" fmla="*/ 198 w 873"/>
              <a:gd name="T63" fmla="*/ 663 h 873"/>
              <a:gd name="T64" fmla="*/ 120 w 873"/>
              <a:gd name="T65" fmla="*/ 451 h 873"/>
              <a:gd name="T66" fmla="*/ 346 w 873"/>
              <a:gd name="T67" fmla="*/ 662 h 873"/>
              <a:gd name="T68" fmla="*/ 337 w 873"/>
              <a:gd name="T69" fmla="*/ 665 h 873"/>
              <a:gd name="T70" fmla="*/ 332 w 873"/>
              <a:gd name="T71" fmla="*/ 671 h 873"/>
              <a:gd name="T72" fmla="*/ 331 w 873"/>
              <a:gd name="T73" fmla="*/ 858 h 873"/>
              <a:gd name="T74" fmla="*/ 333 w 873"/>
              <a:gd name="T75" fmla="*/ 867 h 873"/>
              <a:gd name="T76" fmla="*/ 340 w 873"/>
              <a:gd name="T77" fmla="*/ 872 h 873"/>
              <a:gd name="T78" fmla="*/ 526 w 873"/>
              <a:gd name="T79" fmla="*/ 873 h 873"/>
              <a:gd name="T80" fmla="*/ 535 w 873"/>
              <a:gd name="T81" fmla="*/ 871 h 873"/>
              <a:gd name="T82" fmla="*/ 540 w 873"/>
              <a:gd name="T83" fmla="*/ 863 h 873"/>
              <a:gd name="T84" fmla="*/ 541 w 873"/>
              <a:gd name="T85" fmla="*/ 677 h 873"/>
              <a:gd name="T86" fmla="*/ 539 w 873"/>
              <a:gd name="T87" fmla="*/ 669 h 873"/>
              <a:gd name="T88" fmla="*/ 533 w 873"/>
              <a:gd name="T89" fmla="*/ 664 h 873"/>
              <a:gd name="T90" fmla="*/ 451 w 873"/>
              <a:gd name="T91" fmla="*/ 662 h 873"/>
              <a:gd name="T92" fmla="*/ 752 w 873"/>
              <a:gd name="T93" fmla="*/ 662 h 873"/>
              <a:gd name="T94" fmla="*/ 671 w 873"/>
              <a:gd name="T95" fmla="*/ 664 h 873"/>
              <a:gd name="T96" fmla="*/ 664 w 873"/>
              <a:gd name="T97" fmla="*/ 669 h 873"/>
              <a:gd name="T98" fmla="*/ 662 w 873"/>
              <a:gd name="T99" fmla="*/ 678 h 873"/>
              <a:gd name="T100" fmla="*/ 663 w 873"/>
              <a:gd name="T101" fmla="*/ 863 h 873"/>
              <a:gd name="T102" fmla="*/ 669 w 873"/>
              <a:gd name="T103" fmla="*/ 871 h 873"/>
              <a:gd name="T104" fmla="*/ 677 w 873"/>
              <a:gd name="T105" fmla="*/ 873 h 873"/>
              <a:gd name="T106" fmla="*/ 864 w 873"/>
              <a:gd name="T107" fmla="*/ 872 h 873"/>
              <a:gd name="T108" fmla="*/ 870 w 873"/>
              <a:gd name="T109" fmla="*/ 867 h 873"/>
              <a:gd name="T110" fmla="*/ 873 w 873"/>
              <a:gd name="T111" fmla="*/ 858 h 873"/>
              <a:gd name="T112" fmla="*/ 871 w 873"/>
              <a:gd name="T113" fmla="*/ 671 h 873"/>
              <a:gd name="T114" fmla="*/ 866 w 873"/>
              <a:gd name="T115" fmla="*/ 665 h 873"/>
              <a:gd name="T116" fmla="*/ 858 w 873"/>
              <a:gd name="T117" fmla="*/ 66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3" h="873">
                <a:moveTo>
                  <a:pt x="858" y="662"/>
                </a:moveTo>
                <a:lnTo>
                  <a:pt x="782" y="662"/>
                </a:lnTo>
                <a:lnTo>
                  <a:pt x="782" y="436"/>
                </a:lnTo>
                <a:lnTo>
                  <a:pt x="782" y="433"/>
                </a:lnTo>
                <a:lnTo>
                  <a:pt x="781" y="431"/>
                </a:lnTo>
                <a:lnTo>
                  <a:pt x="779" y="428"/>
                </a:lnTo>
                <a:lnTo>
                  <a:pt x="778" y="426"/>
                </a:lnTo>
                <a:lnTo>
                  <a:pt x="776" y="424"/>
                </a:lnTo>
                <a:lnTo>
                  <a:pt x="773" y="423"/>
                </a:lnTo>
                <a:lnTo>
                  <a:pt x="771" y="421"/>
                </a:lnTo>
                <a:lnTo>
                  <a:pt x="767" y="421"/>
                </a:lnTo>
                <a:lnTo>
                  <a:pt x="451" y="421"/>
                </a:lnTo>
                <a:lnTo>
                  <a:pt x="451" y="180"/>
                </a:lnTo>
                <a:lnTo>
                  <a:pt x="707" y="180"/>
                </a:lnTo>
                <a:lnTo>
                  <a:pt x="711" y="180"/>
                </a:lnTo>
                <a:lnTo>
                  <a:pt x="713" y="179"/>
                </a:lnTo>
                <a:lnTo>
                  <a:pt x="716" y="178"/>
                </a:lnTo>
                <a:lnTo>
                  <a:pt x="718" y="176"/>
                </a:lnTo>
                <a:lnTo>
                  <a:pt x="719" y="174"/>
                </a:lnTo>
                <a:lnTo>
                  <a:pt x="721" y="172"/>
                </a:lnTo>
                <a:lnTo>
                  <a:pt x="721" y="168"/>
                </a:lnTo>
                <a:lnTo>
                  <a:pt x="722" y="165"/>
                </a:lnTo>
                <a:lnTo>
                  <a:pt x="722" y="15"/>
                </a:lnTo>
                <a:lnTo>
                  <a:pt x="721" y="12"/>
                </a:lnTo>
                <a:lnTo>
                  <a:pt x="721" y="10"/>
                </a:lnTo>
                <a:lnTo>
                  <a:pt x="719" y="6"/>
                </a:lnTo>
                <a:lnTo>
                  <a:pt x="718" y="4"/>
                </a:lnTo>
                <a:lnTo>
                  <a:pt x="716" y="2"/>
                </a:lnTo>
                <a:lnTo>
                  <a:pt x="713" y="1"/>
                </a:lnTo>
                <a:lnTo>
                  <a:pt x="711" y="0"/>
                </a:lnTo>
                <a:lnTo>
                  <a:pt x="707" y="0"/>
                </a:lnTo>
                <a:lnTo>
                  <a:pt x="165" y="0"/>
                </a:lnTo>
                <a:lnTo>
                  <a:pt x="163" y="0"/>
                </a:lnTo>
                <a:lnTo>
                  <a:pt x="159" y="1"/>
                </a:lnTo>
                <a:lnTo>
                  <a:pt x="157" y="2"/>
                </a:lnTo>
                <a:lnTo>
                  <a:pt x="155" y="4"/>
                </a:lnTo>
                <a:lnTo>
                  <a:pt x="153" y="6"/>
                </a:lnTo>
                <a:lnTo>
                  <a:pt x="152" y="10"/>
                </a:lnTo>
                <a:lnTo>
                  <a:pt x="151" y="12"/>
                </a:lnTo>
                <a:lnTo>
                  <a:pt x="150" y="15"/>
                </a:lnTo>
                <a:lnTo>
                  <a:pt x="150" y="165"/>
                </a:lnTo>
                <a:lnTo>
                  <a:pt x="151" y="168"/>
                </a:lnTo>
                <a:lnTo>
                  <a:pt x="152" y="172"/>
                </a:lnTo>
                <a:lnTo>
                  <a:pt x="153" y="174"/>
                </a:lnTo>
                <a:lnTo>
                  <a:pt x="155" y="176"/>
                </a:lnTo>
                <a:lnTo>
                  <a:pt x="157" y="178"/>
                </a:lnTo>
                <a:lnTo>
                  <a:pt x="159" y="179"/>
                </a:lnTo>
                <a:lnTo>
                  <a:pt x="163" y="180"/>
                </a:lnTo>
                <a:lnTo>
                  <a:pt x="165" y="180"/>
                </a:lnTo>
                <a:lnTo>
                  <a:pt x="421" y="180"/>
                </a:lnTo>
                <a:lnTo>
                  <a:pt x="421" y="421"/>
                </a:lnTo>
                <a:lnTo>
                  <a:pt x="105" y="421"/>
                </a:lnTo>
                <a:lnTo>
                  <a:pt x="101" y="421"/>
                </a:lnTo>
                <a:lnTo>
                  <a:pt x="99" y="423"/>
                </a:lnTo>
                <a:lnTo>
                  <a:pt x="96" y="424"/>
                </a:lnTo>
                <a:lnTo>
                  <a:pt x="94" y="426"/>
                </a:lnTo>
                <a:lnTo>
                  <a:pt x="93" y="428"/>
                </a:lnTo>
                <a:lnTo>
                  <a:pt x="91" y="431"/>
                </a:lnTo>
                <a:lnTo>
                  <a:pt x="91" y="433"/>
                </a:lnTo>
                <a:lnTo>
                  <a:pt x="90" y="436"/>
                </a:lnTo>
                <a:lnTo>
                  <a:pt x="90" y="662"/>
                </a:lnTo>
                <a:lnTo>
                  <a:pt x="15" y="662"/>
                </a:lnTo>
                <a:lnTo>
                  <a:pt x="11" y="663"/>
                </a:lnTo>
                <a:lnTo>
                  <a:pt x="9" y="664"/>
                </a:lnTo>
                <a:lnTo>
                  <a:pt x="6" y="665"/>
                </a:lnTo>
                <a:lnTo>
                  <a:pt x="4" y="667"/>
                </a:lnTo>
                <a:lnTo>
                  <a:pt x="2" y="669"/>
                </a:lnTo>
                <a:lnTo>
                  <a:pt x="1" y="671"/>
                </a:lnTo>
                <a:lnTo>
                  <a:pt x="0" y="675"/>
                </a:lnTo>
                <a:lnTo>
                  <a:pt x="0" y="678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2" y="867"/>
                </a:lnTo>
                <a:lnTo>
                  <a:pt x="4" y="869"/>
                </a:lnTo>
                <a:lnTo>
                  <a:pt x="6" y="871"/>
                </a:lnTo>
                <a:lnTo>
                  <a:pt x="9" y="872"/>
                </a:lnTo>
                <a:lnTo>
                  <a:pt x="11" y="873"/>
                </a:lnTo>
                <a:lnTo>
                  <a:pt x="15" y="873"/>
                </a:lnTo>
                <a:lnTo>
                  <a:pt x="196" y="873"/>
                </a:lnTo>
                <a:lnTo>
                  <a:pt x="198" y="873"/>
                </a:lnTo>
                <a:lnTo>
                  <a:pt x="201" y="872"/>
                </a:lnTo>
                <a:lnTo>
                  <a:pt x="203" y="871"/>
                </a:lnTo>
                <a:lnTo>
                  <a:pt x="205" y="869"/>
                </a:lnTo>
                <a:lnTo>
                  <a:pt x="208" y="867"/>
                </a:lnTo>
                <a:lnTo>
                  <a:pt x="209" y="863"/>
                </a:lnTo>
                <a:lnTo>
                  <a:pt x="210" y="861"/>
                </a:lnTo>
                <a:lnTo>
                  <a:pt x="211" y="858"/>
                </a:lnTo>
                <a:lnTo>
                  <a:pt x="211" y="677"/>
                </a:lnTo>
                <a:lnTo>
                  <a:pt x="210" y="675"/>
                </a:lnTo>
                <a:lnTo>
                  <a:pt x="209" y="671"/>
                </a:lnTo>
                <a:lnTo>
                  <a:pt x="208" y="669"/>
                </a:lnTo>
                <a:lnTo>
                  <a:pt x="205" y="667"/>
                </a:lnTo>
                <a:lnTo>
                  <a:pt x="203" y="665"/>
                </a:lnTo>
                <a:lnTo>
                  <a:pt x="201" y="664"/>
                </a:lnTo>
                <a:lnTo>
                  <a:pt x="198" y="663"/>
                </a:lnTo>
                <a:lnTo>
                  <a:pt x="196" y="663"/>
                </a:lnTo>
                <a:lnTo>
                  <a:pt x="120" y="662"/>
                </a:lnTo>
                <a:lnTo>
                  <a:pt x="120" y="451"/>
                </a:lnTo>
                <a:lnTo>
                  <a:pt x="421" y="451"/>
                </a:lnTo>
                <a:lnTo>
                  <a:pt x="421" y="662"/>
                </a:lnTo>
                <a:lnTo>
                  <a:pt x="346" y="662"/>
                </a:lnTo>
                <a:lnTo>
                  <a:pt x="343" y="663"/>
                </a:lnTo>
                <a:lnTo>
                  <a:pt x="340" y="664"/>
                </a:lnTo>
                <a:lnTo>
                  <a:pt x="337" y="665"/>
                </a:lnTo>
                <a:lnTo>
                  <a:pt x="335" y="667"/>
                </a:lnTo>
                <a:lnTo>
                  <a:pt x="333" y="669"/>
                </a:lnTo>
                <a:lnTo>
                  <a:pt x="332" y="671"/>
                </a:lnTo>
                <a:lnTo>
                  <a:pt x="331" y="675"/>
                </a:lnTo>
                <a:lnTo>
                  <a:pt x="331" y="678"/>
                </a:lnTo>
                <a:lnTo>
                  <a:pt x="331" y="858"/>
                </a:lnTo>
                <a:lnTo>
                  <a:pt x="331" y="861"/>
                </a:lnTo>
                <a:lnTo>
                  <a:pt x="332" y="863"/>
                </a:lnTo>
                <a:lnTo>
                  <a:pt x="333" y="867"/>
                </a:lnTo>
                <a:lnTo>
                  <a:pt x="335" y="869"/>
                </a:lnTo>
                <a:lnTo>
                  <a:pt x="337" y="871"/>
                </a:lnTo>
                <a:lnTo>
                  <a:pt x="340" y="872"/>
                </a:lnTo>
                <a:lnTo>
                  <a:pt x="343" y="873"/>
                </a:lnTo>
                <a:lnTo>
                  <a:pt x="346" y="873"/>
                </a:lnTo>
                <a:lnTo>
                  <a:pt x="526" y="873"/>
                </a:lnTo>
                <a:lnTo>
                  <a:pt x="529" y="873"/>
                </a:lnTo>
                <a:lnTo>
                  <a:pt x="533" y="872"/>
                </a:lnTo>
                <a:lnTo>
                  <a:pt x="535" y="871"/>
                </a:lnTo>
                <a:lnTo>
                  <a:pt x="537" y="869"/>
                </a:lnTo>
                <a:lnTo>
                  <a:pt x="539" y="867"/>
                </a:lnTo>
                <a:lnTo>
                  <a:pt x="540" y="863"/>
                </a:lnTo>
                <a:lnTo>
                  <a:pt x="541" y="861"/>
                </a:lnTo>
                <a:lnTo>
                  <a:pt x="541" y="858"/>
                </a:lnTo>
                <a:lnTo>
                  <a:pt x="541" y="677"/>
                </a:lnTo>
                <a:lnTo>
                  <a:pt x="541" y="675"/>
                </a:lnTo>
                <a:lnTo>
                  <a:pt x="540" y="671"/>
                </a:lnTo>
                <a:lnTo>
                  <a:pt x="539" y="669"/>
                </a:lnTo>
                <a:lnTo>
                  <a:pt x="537" y="667"/>
                </a:lnTo>
                <a:lnTo>
                  <a:pt x="535" y="665"/>
                </a:lnTo>
                <a:lnTo>
                  <a:pt x="533" y="664"/>
                </a:lnTo>
                <a:lnTo>
                  <a:pt x="529" y="663"/>
                </a:lnTo>
                <a:lnTo>
                  <a:pt x="526" y="663"/>
                </a:lnTo>
                <a:lnTo>
                  <a:pt x="451" y="662"/>
                </a:lnTo>
                <a:lnTo>
                  <a:pt x="451" y="451"/>
                </a:lnTo>
                <a:lnTo>
                  <a:pt x="752" y="451"/>
                </a:lnTo>
                <a:lnTo>
                  <a:pt x="752" y="662"/>
                </a:lnTo>
                <a:lnTo>
                  <a:pt x="677" y="662"/>
                </a:lnTo>
                <a:lnTo>
                  <a:pt x="674" y="663"/>
                </a:lnTo>
                <a:lnTo>
                  <a:pt x="671" y="664"/>
                </a:lnTo>
                <a:lnTo>
                  <a:pt x="669" y="665"/>
                </a:lnTo>
                <a:lnTo>
                  <a:pt x="667" y="667"/>
                </a:lnTo>
                <a:lnTo>
                  <a:pt x="664" y="669"/>
                </a:lnTo>
                <a:lnTo>
                  <a:pt x="663" y="671"/>
                </a:lnTo>
                <a:lnTo>
                  <a:pt x="662" y="675"/>
                </a:lnTo>
                <a:lnTo>
                  <a:pt x="662" y="678"/>
                </a:lnTo>
                <a:lnTo>
                  <a:pt x="662" y="858"/>
                </a:lnTo>
                <a:lnTo>
                  <a:pt x="662" y="861"/>
                </a:lnTo>
                <a:lnTo>
                  <a:pt x="663" y="863"/>
                </a:lnTo>
                <a:lnTo>
                  <a:pt x="664" y="867"/>
                </a:lnTo>
                <a:lnTo>
                  <a:pt x="667" y="869"/>
                </a:lnTo>
                <a:lnTo>
                  <a:pt x="669" y="871"/>
                </a:lnTo>
                <a:lnTo>
                  <a:pt x="671" y="872"/>
                </a:lnTo>
                <a:lnTo>
                  <a:pt x="674" y="873"/>
                </a:lnTo>
                <a:lnTo>
                  <a:pt x="677" y="873"/>
                </a:lnTo>
                <a:lnTo>
                  <a:pt x="858" y="873"/>
                </a:lnTo>
                <a:lnTo>
                  <a:pt x="861" y="873"/>
                </a:lnTo>
                <a:lnTo>
                  <a:pt x="864" y="872"/>
                </a:lnTo>
                <a:lnTo>
                  <a:pt x="866" y="871"/>
                </a:lnTo>
                <a:lnTo>
                  <a:pt x="868" y="869"/>
                </a:lnTo>
                <a:lnTo>
                  <a:pt x="870" y="867"/>
                </a:lnTo>
                <a:lnTo>
                  <a:pt x="871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677"/>
                </a:lnTo>
                <a:lnTo>
                  <a:pt x="873" y="675"/>
                </a:lnTo>
                <a:lnTo>
                  <a:pt x="871" y="671"/>
                </a:lnTo>
                <a:lnTo>
                  <a:pt x="870" y="669"/>
                </a:lnTo>
                <a:lnTo>
                  <a:pt x="868" y="667"/>
                </a:lnTo>
                <a:lnTo>
                  <a:pt x="866" y="665"/>
                </a:lnTo>
                <a:lnTo>
                  <a:pt x="864" y="664"/>
                </a:lnTo>
                <a:lnTo>
                  <a:pt x="861" y="663"/>
                </a:lnTo>
                <a:lnTo>
                  <a:pt x="858" y="6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Freeform 724" descr="This is an icon of a chart. ">
            <a:extLst>
              <a:ext uri="{FF2B5EF4-FFF2-40B4-BE49-F238E27FC236}">
                <a16:creationId xmlns:a16="http://schemas.microsoft.com/office/drawing/2014/main" id="{DD2DB9C5-BF51-4EC7-9BB4-A353966906BB}"/>
              </a:ext>
            </a:extLst>
          </p:cNvPr>
          <p:cNvSpPr>
            <a:spLocks/>
          </p:cNvSpPr>
          <p:nvPr/>
        </p:nvSpPr>
        <p:spPr bwMode="auto">
          <a:xfrm>
            <a:off x="10525718" y="4279826"/>
            <a:ext cx="277813" cy="277813"/>
          </a:xfrm>
          <a:custGeom>
            <a:avLst/>
            <a:gdLst>
              <a:gd name="T0" fmla="*/ 782 w 873"/>
              <a:gd name="T1" fmla="*/ 436 h 873"/>
              <a:gd name="T2" fmla="*/ 779 w 873"/>
              <a:gd name="T3" fmla="*/ 428 h 873"/>
              <a:gd name="T4" fmla="*/ 773 w 873"/>
              <a:gd name="T5" fmla="*/ 423 h 873"/>
              <a:gd name="T6" fmla="*/ 451 w 873"/>
              <a:gd name="T7" fmla="*/ 421 h 873"/>
              <a:gd name="T8" fmla="*/ 711 w 873"/>
              <a:gd name="T9" fmla="*/ 180 h 873"/>
              <a:gd name="T10" fmla="*/ 718 w 873"/>
              <a:gd name="T11" fmla="*/ 176 h 873"/>
              <a:gd name="T12" fmla="*/ 721 w 873"/>
              <a:gd name="T13" fmla="*/ 168 h 873"/>
              <a:gd name="T14" fmla="*/ 721 w 873"/>
              <a:gd name="T15" fmla="*/ 12 h 873"/>
              <a:gd name="T16" fmla="*/ 718 w 873"/>
              <a:gd name="T17" fmla="*/ 4 h 873"/>
              <a:gd name="T18" fmla="*/ 711 w 873"/>
              <a:gd name="T19" fmla="*/ 0 h 873"/>
              <a:gd name="T20" fmla="*/ 163 w 873"/>
              <a:gd name="T21" fmla="*/ 0 h 873"/>
              <a:gd name="T22" fmla="*/ 155 w 873"/>
              <a:gd name="T23" fmla="*/ 4 h 873"/>
              <a:gd name="T24" fmla="*/ 151 w 873"/>
              <a:gd name="T25" fmla="*/ 12 h 873"/>
              <a:gd name="T26" fmla="*/ 151 w 873"/>
              <a:gd name="T27" fmla="*/ 168 h 873"/>
              <a:gd name="T28" fmla="*/ 155 w 873"/>
              <a:gd name="T29" fmla="*/ 176 h 873"/>
              <a:gd name="T30" fmla="*/ 163 w 873"/>
              <a:gd name="T31" fmla="*/ 180 h 873"/>
              <a:gd name="T32" fmla="*/ 421 w 873"/>
              <a:gd name="T33" fmla="*/ 421 h 873"/>
              <a:gd name="T34" fmla="*/ 99 w 873"/>
              <a:gd name="T35" fmla="*/ 423 h 873"/>
              <a:gd name="T36" fmla="*/ 93 w 873"/>
              <a:gd name="T37" fmla="*/ 428 h 873"/>
              <a:gd name="T38" fmla="*/ 90 w 873"/>
              <a:gd name="T39" fmla="*/ 436 h 873"/>
              <a:gd name="T40" fmla="*/ 11 w 873"/>
              <a:gd name="T41" fmla="*/ 663 h 873"/>
              <a:gd name="T42" fmla="*/ 4 w 873"/>
              <a:gd name="T43" fmla="*/ 667 h 873"/>
              <a:gd name="T44" fmla="*/ 0 w 873"/>
              <a:gd name="T45" fmla="*/ 675 h 873"/>
              <a:gd name="T46" fmla="*/ 0 w 873"/>
              <a:gd name="T47" fmla="*/ 861 h 873"/>
              <a:gd name="T48" fmla="*/ 4 w 873"/>
              <a:gd name="T49" fmla="*/ 869 h 873"/>
              <a:gd name="T50" fmla="*/ 11 w 873"/>
              <a:gd name="T51" fmla="*/ 873 h 873"/>
              <a:gd name="T52" fmla="*/ 198 w 873"/>
              <a:gd name="T53" fmla="*/ 873 h 873"/>
              <a:gd name="T54" fmla="*/ 205 w 873"/>
              <a:gd name="T55" fmla="*/ 869 h 873"/>
              <a:gd name="T56" fmla="*/ 210 w 873"/>
              <a:gd name="T57" fmla="*/ 861 h 873"/>
              <a:gd name="T58" fmla="*/ 210 w 873"/>
              <a:gd name="T59" fmla="*/ 675 h 873"/>
              <a:gd name="T60" fmla="*/ 205 w 873"/>
              <a:gd name="T61" fmla="*/ 667 h 873"/>
              <a:gd name="T62" fmla="*/ 198 w 873"/>
              <a:gd name="T63" fmla="*/ 663 h 873"/>
              <a:gd name="T64" fmla="*/ 120 w 873"/>
              <a:gd name="T65" fmla="*/ 451 h 873"/>
              <a:gd name="T66" fmla="*/ 346 w 873"/>
              <a:gd name="T67" fmla="*/ 662 h 873"/>
              <a:gd name="T68" fmla="*/ 337 w 873"/>
              <a:gd name="T69" fmla="*/ 665 h 873"/>
              <a:gd name="T70" fmla="*/ 332 w 873"/>
              <a:gd name="T71" fmla="*/ 671 h 873"/>
              <a:gd name="T72" fmla="*/ 331 w 873"/>
              <a:gd name="T73" fmla="*/ 858 h 873"/>
              <a:gd name="T74" fmla="*/ 333 w 873"/>
              <a:gd name="T75" fmla="*/ 867 h 873"/>
              <a:gd name="T76" fmla="*/ 340 w 873"/>
              <a:gd name="T77" fmla="*/ 872 h 873"/>
              <a:gd name="T78" fmla="*/ 526 w 873"/>
              <a:gd name="T79" fmla="*/ 873 h 873"/>
              <a:gd name="T80" fmla="*/ 535 w 873"/>
              <a:gd name="T81" fmla="*/ 871 h 873"/>
              <a:gd name="T82" fmla="*/ 540 w 873"/>
              <a:gd name="T83" fmla="*/ 863 h 873"/>
              <a:gd name="T84" fmla="*/ 541 w 873"/>
              <a:gd name="T85" fmla="*/ 677 h 873"/>
              <a:gd name="T86" fmla="*/ 539 w 873"/>
              <a:gd name="T87" fmla="*/ 669 h 873"/>
              <a:gd name="T88" fmla="*/ 533 w 873"/>
              <a:gd name="T89" fmla="*/ 664 h 873"/>
              <a:gd name="T90" fmla="*/ 451 w 873"/>
              <a:gd name="T91" fmla="*/ 662 h 873"/>
              <a:gd name="T92" fmla="*/ 752 w 873"/>
              <a:gd name="T93" fmla="*/ 662 h 873"/>
              <a:gd name="T94" fmla="*/ 671 w 873"/>
              <a:gd name="T95" fmla="*/ 664 h 873"/>
              <a:gd name="T96" fmla="*/ 664 w 873"/>
              <a:gd name="T97" fmla="*/ 669 h 873"/>
              <a:gd name="T98" fmla="*/ 662 w 873"/>
              <a:gd name="T99" fmla="*/ 678 h 873"/>
              <a:gd name="T100" fmla="*/ 663 w 873"/>
              <a:gd name="T101" fmla="*/ 863 h 873"/>
              <a:gd name="T102" fmla="*/ 669 w 873"/>
              <a:gd name="T103" fmla="*/ 871 h 873"/>
              <a:gd name="T104" fmla="*/ 677 w 873"/>
              <a:gd name="T105" fmla="*/ 873 h 873"/>
              <a:gd name="T106" fmla="*/ 864 w 873"/>
              <a:gd name="T107" fmla="*/ 872 h 873"/>
              <a:gd name="T108" fmla="*/ 870 w 873"/>
              <a:gd name="T109" fmla="*/ 867 h 873"/>
              <a:gd name="T110" fmla="*/ 873 w 873"/>
              <a:gd name="T111" fmla="*/ 858 h 873"/>
              <a:gd name="T112" fmla="*/ 871 w 873"/>
              <a:gd name="T113" fmla="*/ 671 h 873"/>
              <a:gd name="T114" fmla="*/ 866 w 873"/>
              <a:gd name="T115" fmla="*/ 665 h 873"/>
              <a:gd name="T116" fmla="*/ 858 w 873"/>
              <a:gd name="T117" fmla="*/ 66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73" h="873">
                <a:moveTo>
                  <a:pt x="858" y="662"/>
                </a:moveTo>
                <a:lnTo>
                  <a:pt x="782" y="662"/>
                </a:lnTo>
                <a:lnTo>
                  <a:pt x="782" y="436"/>
                </a:lnTo>
                <a:lnTo>
                  <a:pt x="782" y="433"/>
                </a:lnTo>
                <a:lnTo>
                  <a:pt x="781" y="431"/>
                </a:lnTo>
                <a:lnTo>
                  <a:pt x="779" y="428"/>
                </a:lnTo>
                <a:lnTo>
                  <a:pt x="778" y="426"/>
                </a:lnTo>
                <a:lnTo>
                  <a:pt x="776" y="424"/>
                </a:lnTo>
                <a:lnTo>
                  <a:pt x="773" y="423"/>
                </a:lnTo>
                <a:lnTo>
                  <a:pt x="771" y="421"/>
                </a:lnTo>
                <a:lnTo>
                  <a:pt x="767" y="421"/>
                </a:lnTo>
                <a:lnTo>
                  <a:pt x="451" y="421"/>
                </a:lnTo>
                <a:lnTo>
                  <a:pt x="451" y="180"/>
                </a:lnTo>
                <a:lnTo>
                  <a:pt x="707" y="180"/>
                </a:lnTo>
                <a:lnTo>
                  <a:pt x="711" y="180"/>
                </a:lnTo>
                <a:lnTo>
                  <a:pt x="713" y="179"/>
                </a:lnTo>
                <a:lnTo>
                  <a:pt x="716" y="178"/>
                </a:lnTo>
                <a:lnTo>
                  <a:pt x="718" y="176"/>
                </a:lnTo>
                <a:lnTo>
                  <a:pt x="719" y="174"/>
                </a:lnTo>
                <a:lnTo>
                  <a:pt x="721" y="172"/>
                </a:lnTo>
                <a:lnTo>
                  <a:pt x="721" y="168"/>
                </a:lnTo>
                <a:lnTo>
                  <a:pt x="722" y="165"/>
                </a:lnTo>
                <a:lnTo>
                  <a:pt x="722" y="15"/>
                </a:lnTo>
                <a:lnTo>
                  <a:pt x="721" y="12"/>
                </a:lnTo>
                <a:lnTo>
                  <a:pt x="721" y="10"/>
                </a:lnTo>
                <a:lnTo>
                  <a:pt x="719" y="6"/>
                </a:lnTo>
                <a:lnTo>
                  <a:pt x="718" y="4"/>
                </a:lnTo>
                <a:lnTo>
                  <a:pt x="716" y="2"/>
                </a:lnTo>
                <a:lnTo>
                  <a:pt x="713" y="1"/>
                </a:lnTo>
                <a:lnTo>
                  <a:pt x="711" y="0"/>
                </a:lnTo>
                <a:lnTo>
                  <a:pt x="707" y="0"/>
                </a:lnTo>
                <a:lnTo>
                  <a:pt x="165" y="0"/>
                </a:lnTo>
                <a:lnTo>
                  <a:pt x="163" y="0"/>
                </a:lnTo>
                <a:lnTo>
                  <a:pt x="159" y="1"/>
                </a:lnTo>
                <a:lnTo>
                  <a:pt x="157" y="2"/>
                </a:lnTo>
                <a:lnTo>
                  <a:pt x="155" y="4"/>
                </a:lnTo>
                <a:lnTo>
                  <a:pt x="153" y="6"/>
                </a:lnTo>
                <a:lnTo>
                  <a:pt x="152" y="10"/>
                </a:lnTo>
                <a:lnTo>
                  <a:pt x="151" y="12"/>
                </a:lnTo>
                <a:lnTo>
                  <a:pt x="150" y="15"/>
                </a:lnTo>
                <a:lnTo>
                  <a:pt x="150" y="165"/>
                </a:lnTo>
                <a:lnTo>
                  <a:pt x="151" y="168"/>
                </a:lnTo>
                <a:lnTo>
                  <a:pt x="152" y="172"/>
                </a:lnTo>
                <a:lnTo>
                  <a:pt x="153" y="174"/>
                </a:lnTo>
                <a:lnTo>
                  <a:pt x="155" y="176"/>
                </a:lnTo>
                <a:lnTo>
                  <a:pt x="157" y="178"/>
                </a:lnTo>
                <a:lnTo>
                  <a:pt x="159" y="179"/>
                </a:lnTo>
                <a:lnTo>
                  <a:pt x="163" y="180"/>
                </a:lnTo>
                <a:lnTo>
                  <a:pt x="165" y="180"/>
                </a:lnTo>
                <a:lnTo>
                  <a:pt x="421" y="180"/>
                </a:lnTo>
                <a:lnTo>
                  <a:pt x="421" y="421"/>
                </a:lnTo>
                <a:lnTo>
                  <a:pt x="105" y="421"/>
                </a:lnTo>
                <a:lnTo>
                  <a:pt x="101" y="421"/>
                </a:lnTo>
                <a:lnTo>
                  <a:pt x="99" y="423"/>
                </a:lnTo>
                <a:lnTo>
                  <a:pt x="96" y="424"/>
                </a:lnTo>
                <a:lnTo>
                  <a:pt x="94" y="426"/>
                </a:lnTo>
                <a:lnTo>
                  <a:pt x="93" y="428"/>
                </a:lnTo>
                <a:lnTo>
                  <a:pt x="91" y="431"/>
                </a:lnTo>
                <a:lnTo>
                  <a:pt x="91" y="433"/>
                </a:lnTo>
                <a:lnTo>
                  <a:pt x="90" y="436"/>
                </a:lnTo>
                <a:lnTo>
                  <a:pt x="90" y="662"/>
                </a:lnTo>
                <a:lnTo>
                  <a:pt x="15" y="662"/>
                </a:lnTo>
                <a:lnTo>
                  <a:pt x="11" y="663"/>
                </a:lnTo>
                <a:lnTo>
                  <a:pt x="9" y="664"/>
                </a:lnTo>
                <a:lnTo>
                  <a:pt x="6" y="665"/>
                </a:lnTo>
                <a:lnTo>
                  <a:pt x="4" y="667"/>
                </a:lnTo>
                <a:lnTo>
                  <a:pt x="2" y="669"/>
                </a:lnTo>
                <a:lnTo>
                  <a:pt x="1" y="671"/>
                </a:lnTo>
                <a:lnTo>
                  <a:pt x="0" y="675"/>
                </a:lnTo>
                <a:lnTo>
                  <a:pt x="0" y="678"/>
                </a:lnTo>
                <a:lnTo>
                  <a:pt x="0" y="858"/>
                </a:lnTo>
                <a:lnTo>
                  <a:pt x="0" y="861"/>
                </a:lnTo>
                <a:lnTo>
                  <a:pt x="1" y="863"/>
                </a:lnTo>
                <a:lnTo>
                  <a:pt x="2" y="867"/>
                </a:lnTo>
                <a:lnTo>
                  <a:pt x="4" y="869"/>
                </a:lnTo>
                <a:lnTo>
                  <a:pt x="6" y="871"/>
                </a:lnTo>
                <a:lnTo>
                  <a:pt x="9" y="872"/>
                </a:lnTo>
                <a:lnTo>
                  <a:pt x="11" y="873"/>
                </a:lnTo>
                <a:lnTo>
                  <a:pt x="15" y="873"/>
                </a:lnTo>
                <a:lnTo>
                  <a:pt x="196" y="873"/>
                </a:lnTo>
                <a:lnTo>
                  <a:pt x="198" y="873"/>
                </a:lnTo>
                <a:lnTo>
                  <a:pt x="201" y="872"/>
                </a:lnTo>
                <a:lnTo>
                  <a:pt x="203" y="871"/>
                </a:lnTo>
                <a:lnTo>
                  <a:pt x="205" y="869"/>
                </a:lnTo>
                <a:lnTo>
                  <a:pt x="208" y="867"/>
                </a:lnTo>
                <a:lnTo>
                  <a:pt x="209" y="863"/>
                </a:lnTo>
                <a:lnTo>
                  <a:pt x="210" y="861"/>
                </a:lnTo>
                <a:lnTo>
                  <a:pt x="211" y="858"/>
                </a:lnTo>
                <a:lnTo>
                  <a:pt x="211" y="677"/>
                </a:lnTo>
                <a:lnTo>
                  <a:pt x="210" y="675"/>
                </a:lnTo>
                <a:lnTo>
                  <a:pt x="209" y="671"/>
                </a:lnTo>
                <a:lnTo>
                  <a:pt x="208" y="669"/>
                </a:lnTo>
                <a:lnTo>
                  <a:pt x="205" y="667"/>
                </a:lnTo>
                <a:lnTo>
                  <a:pt x="203" y="665"/>
                </a:lnTo>
                <a:lnTo>
                  <a:pt x="201" y="664"/>
                </a:lnTo>
                <a:lnTo>
                  <a:pt x="198" y="663"/>
                </a:lnTo>
                <a:lnTo>
                  <a:pt x="196" y="663"/>
                </a:lnTo>
                <a:lnTo>
                  <a:pt x="120" y="662"/>
                </a:lnTo>
                <a:lnTo>
                  <a:pt x="120" y="451"/>
                </a:lnTo>
                <a:lnTo>
                  <a:pt x="421" y="451"/>
                </a:lnTo>
                <a:lnTo>
                  <a:pt x="421" y="662"/>
                </a:lnTo>
                <a:lnTo>
                  <a:pt x="346" y="662"/>
                </a:lnTo>
                <a:lnTo>
                  <a:pt x="343" y="663"/>
                </a:lnTo>
                <a:lnTo>
                  <a:pt x="340" y="664"/>
                </a:lnTo>
                <a:lnTo>
                  <a:pt x="337" y="665"/>
                </a:lnTo>
                <a:lnTo>
                  <a:pt x="335" y="667"/>
                </a:lnTo>
                <a:lnTo>
                  <a:pt x="333" y="669"/>
                </a:lnTo>
                <a:lnTo>
                  <a:pt x="332" y="671"/>
                </a:lnTo>
                <a:lnTo>
                  <a:pt x="331" y="675"/>
                </a:lnTo>
                <a:lnTo>
                  <a:pt x="331" y="678"/>
                </a:lnTo>
                <a:lnTo>
                  <a:pt x="331" y="858"/>
                </a:lnTo>
                <a:lnTo>
                  <a:pt x="331" y="861"/>
                </a:lnTo>
                <a:lnTo>
                  <a:pt x="332" y="863"/>
                </a:lnTo>
                <a:lnTo>
                  <a:pt x="333" y="867"/>
                </a:lnTo>
                <a:lnTo>
                  <a:pt x="335" y="869"/>
                </a:lnTo>
                <a:lnTo>
                  <a:pt x="337" y="871"/>
                </a:lnTo>
                <a:lnTo>
                  <a:pt x="340" y="872"/>
                </a:lnTo>
                <a:lnTo>
                  <a:pt x="343" y="873"/>
                </a:lnTo>
                <a:lnTo>
                  <a:pt x="346" y="873"/>
                </a:lnTo>
                <a:lnTo>
                  <a:pt x="526" y="873"/>
                </a:lnTo>
                <a:lnTo>
                  <a:pt x="529" y="873"/>
                </a:lnTo>
                <a:lnTo>
                  <a:pt x="533" y="872"/>
                </a:lnTo>
                <a:lnTo>
                  <a:pt x="535" y="871"/>
                </a:lnTo>
                <a:lnTo>
                  <a:pt x="537" y="869"/>
                </a:lnTo>
                <a:lnTo>
                  <a:pt x="539" y="867"/>
                </a:lnTo>
                <a:lnTo>
                  <a:pt x="540" y="863"/>
                </a:lnTo>
                <a:lnTo>
                  <a:pt x="541" y="861"/>
                </a:lnTo>
                <a:lnTo>
                  <a:pt x="541" y="858"/>
                </a:lnTo>
                <a:lnTo>
                  <a:pt x="541" y="677"/>
                </a:lnTo>
                <a:lnTo>
                  <a:pt x="541" y="675"/>
                </a:lnTo>
                <a:lnTo>
                  <a:pt x="540" y="671"/>
                </a:lnTo>
                <a:lnTo>
                  <a:pt x="539" y="669"/>
                </a:lnTo>
                <a:lnTo>
                  <a:pt x="537" y="667"/>
                </a:lnTo>
                <a:lnTo>
                  <a:pt x="535" y="665"/>
                </a:lnTo>
                <a:lnTo>
                  <a:pt x="533" y="664"/>
                </a:lnTo>
                <a:lnTo>
                  <a:pt x="529" y="663"/>
                </a:lnTo>
                <a:lnTo>
                  <a:pt x="526" y="663"/>
                </a:lnTo>
                <a:lnTo>
                  <a:pt x="451" y="662"/>
                </a:lnTo>
                <a:lnTo>
                  <a:pt x="451" y="451"/>
                </a:lnTo>
                <a:lnTo>
                  <a:pt x="752" y="451"/>
                </a:lnTo>
                <a:lnTo>
                  <a:pt x="752" y="662"/>
                </a:lnTo>
                <a:lnTo>
                  <a:pt x="677" y="662"/>
                </a:lnTo>
                <a:lnTo>
                  <a:pt x="674" y="663"/>
                </a:lnTo>
                <a:lnTo>
                  <a:pt x="671" y="664"/>
                </a:lnTo>
                <a:lnTo>
                  <a:pt x="669" y="665"/>
                </a:lnTo>
                <a:lnTo>
                  <a:pt x="667" y="667"/>
                </a:lnTo>
                <a:lnTo>
                  <a:pt x="664" y="669"/>
                </a:lnTo>
                <a:lnTo>
                  <a:pt x="663" y="671"/>
                </a:lnTo>
                <a:lnTo>
                  <a:pt x="662" y="675"/>
                </a:lnTo>
                <a:lnTo>
                  <a:pt x="662" y="678"/>
                </a:lnTo>
                <a:lnTo>
                  <a:pt x="662" y="858"/>
                </a:lnTo>
                <a:lnTo>
                  <a:pt x="662" y="861"/>
                </a:lnTo>
                <a:lnTo>
                  <a:pt x="663" y="863"/>
                </a:lnTo>
                <a:lnTo>
                  <a:pt x="664" y="867"/>
                </a:lnTo>
                <a:lnTo>
                  <a:pt x="667" y="869"/>
                </a:lnTo>
                <a:lnTo>
                  <a:pt x="669" y="871"/>
                </a:lnTo>
                <a:lnTo>
                  <a:pt x="671" y="872"/>
                </a:lnTo>
                <a:lnTo>
                  <a:pt x="674" y="873"/>
                </a:lnTo>
                <a:lnTo>
                  <a:pt x="677" y="873"/>
                </a:lnTo>
                <a:lnTo>
                  <a:pt x="858" y="873"/>
                </a:lnTo>
                <a:lnTo>
                  <a:pt x="861" y="873"/>
                </a:lnTo>
                <a:lnTo>
                  <a:pt x="864" y="872"/>
                </a:lnTo>
                <a:lnTo>
                  <a:pt x="866" y="871"/>
                </a:lnTo>
                <a:lnTo>
                  <a:pt x="868" y="869"/>
                </a:lnTo>
                <a:lnTo>
                  <a:pt x="870" y="867"/>
                </a:lnTo>
                <a:lnTo>
                  <a:pt x="871" y="863"/>
                </a:lnTo>
                <a:lnTo>
                  <a:pt x="873" y="861"/>
                </a:lnTo>
                <a:lnTo>
                  <a:pt x="873" y="858"/>
                </a:lnTo>
                <a:lnTo>
                  <a:pt x="873" y="677"/>
                </a:lnTo>
                <a:lnTo>
                  <a:pt x="873" y="675"/>
                </a:lnTo>
                <a:lnTo>
                  <a:pt x="871" y="671"/>
                </a:lnTo>
                <a:lnTo>
                  <a:pt x="870" y="669"/>
                </a:lnTo>
                <a:lnTo>
                  <a:pt x="868" y="667"/>
                </a:lnTo>
                <a:lnTo>
                  <a:pt x="866" y="665"/>
                </a:lnTo>
                <a:lnTo>
                  <a:pt x="864" y="664"/>
                </a:lnTo>
                <a:lnTo>
                  <a:pt x="861" y="663"/>
                </a:lnTo>
                <a:lnTo>
                  <a:pt x="858" y="6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92" y="6313575"/>
            <a:ext cx="952619" cy="4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region of interest selection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571C6-E78B-432E-820B-E4F5E4306F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38200" y="1687232"/>
            <a:ext cx="3028950" cy="4524306"/>
            <a:chOff x="838200" y="1687232"/>
            <a:chExt cx="3028950" cy="452430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17C826-C471-4169-9892-EEBF4B4D8645}"/>
                </a:ext>
              </a:extLst>
            </p:cNvPr>
            <p:cNvSpPr/>
            <p:nvPr/>
          </p:nvSpPr>
          <p:spPr>
            <a:xfrm>
              <a:off x="838200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906FB1C6-A882-4BAA-8733-7662E3996C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80360241"/>
                </p:ext>
              </p:extLst>
            </p:nvPr>
          </p:nvGraphicFramePr>
          <p:xfrm>
            <a:off x="1322832" y="1687232"/>
            <a:ext cx="2059686" cy="1920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321790F-CD39-47FB-80ED-9EBD430089D0}"/>
                </a:ext>
              </a:extLst>
            </p:cNvPr>
            <p:cNvSpPr/>
            <p:nvPr/>
          </p:nvSpPr>
          <p:spPr>
            <a:xfrm>
              <a:off x="1066800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Slicing</a:t>
              </a:r>
              <a:endParaRPr lang="en-US" sz="1600" dirty="0"/>
            </a:p>
          </p:txBody>
        </p:sp>
        <p:sp>
          <p:nvSpPr>
            <p:cNvPr id="50" name="TextBox 47">
              <a:extLst>
                <a:ext uri="{FF2B5EF4-FFF2-40B4-BE49-F238E27FC236}">
                  <a16:creationId xmlns:a16="http://schemas.microsoft.com/office/drawing/2014/main" id="{93A7AF6A-22BC-4CD2-A354-D732C3FA233C}"/>
                </a:ext>
              </a:extLst>
            </p:cNvPr>
            <p:cNvSpPr txBox="1"/>
            <p:nvPr/>
          </p:nvSpPr>
          <p:spPr>
            <a:xfrm>
              <a:off x="1005964" y="4396126"/>
              <a:ext cx="2693422" cy="129266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 the capability of moving through the slices of the image, the user will get a familiar feeling for the software that it has the same pipeline as classical angiography image viewers.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D036FC-A71A-4362-9029-CA4004AEC69C}"/>
                </a:ext>
              </a:extLst>
            </p:cNvPr>
            <p:cNvGrpSpPr/>
            <p:nvPr/>
          </p:nvGrpSpPr>
          <p:grpSpPr>
            <a:xfrm>
              <a:off x="2019351" y="5999642"/>
              <a:ext cx="666649" cy="116554"/>
              <a:chOff x="2000299" y="6003628"/>
              <a:chExt cx="666649" cy="11655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39D305D-7F54-4713-A905-386715DF6134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0315503C-4C47-4E5E-A01E-3958471F84BE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6C79082-74F0-4AC4-B0F3-1B90034C8813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AE9C21-B3D7-4679-B837-F4BA7320CF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581525" y="1687232"/>
            <a:ext cx="3028950" cy="4524306"/>
            <a:chOff x="4600575" y="1687232"/>
            <a:chExt cx="3028950" cy="45243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964EA2-E75F-4ACF-84AC-8F703B06F6D6}"/>
                </a:ext>
              </a:extLst>
            </p:cNvPr>
            <p:cNvSpPr/>
            <p:nvPr/>
          </p:nvSpPr>
          <p:spPr>
            <a:xfrm>
              <a:off x="4600575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86" name="Chart 85">
              <a:extLst>
                <a:ext uri="{FF2B5EF4-FFF2-40B4-BE49-F238E27FC236}">
                  <a16:creationId xmlns:a16="http://schemas.microsoft.com/office/drawing/2014/main" id="{07617017-56AE-4EF1-990A-2D4410C51B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75446053"/>
                </p:ext>
              </p:extLst>
            </p:nvPr>
          </p:nvGraphicFramePr>
          <p:xfrm>
            <a:off x="5085207" y="1687232"/>
            <a:ext cx="2059686" cy="1920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5B1D1B62-74EE-4306-A194-676901404487}"/>
                </a:ext>
              </a:extLst>
            </p:cNvPr>
            <p:cNvSpPr/>
            <p:nvPr/>
          </p:nvSpPr>
          <p:spPr>
            <a:xfrm>
              <a:off x="4829175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Region of interest</a:t>
              </a:r>
              <a:endParaRPr lang="en-US" sz="1600" dirty="0"/>
            </a:p>
          </p:txBody>
        </p:sp>
        <p:sp>
          <p:nvSpPr>
            <p:cNvPr id="89" name="TextBox 47">
              <a:extLst>
                <a:ext uri="{FF2B5EF4-FFF2-40B4-BE49-F238E27FC236}">
                  <a16:creationId xmlns:a16="http://schemas.microsoft.com/office/drawing/2014/main" id="{1DD221D1-F384-4A12-B3A1-9380E515AA4D}"/>
                </a:ext>
              </a:extLst>
            </p:cNvPr>
            <p:cNvSpPr txBox="1"/>
            <p:nvPr/>
          </p:nvSpPr>
          <p:spPr>
            <a:xfrm>
              <a:off x="4768339" y="4396126"/>
              <a:ext cx="2693422" cy="107721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the user is curious about how the vasculature unfolds at a certain location they can select that region for out of plane extrapolation of the vasculature.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84F8638-3DFE-40FD-854B-409E4CB30D48}"/>
                </a:ext>
              </a:extLst>
            </p:cNvPr>
            <p:cNvGrpSpPr/>
            <p:nvPr/>
          </p:nvGrpSpPr>
          <p:grpSpPr>
            <a:xfrm>
              <a:off x="5781726" y="5999642"/>
              <a:ext cx="666649" cy="116554"/>
              <a:chOff x="2000299" y="6003628"/>
              <a:chExt cx="666649" cy="116554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892C806D-C45F-463A-AFE9-40722447233E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9BFF84D4-4EC3-4945-B13B-66B4E4959D5E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1D44F5C-0BBA-4717-8784-6F4AACC29B26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F24C558-0189-4057-9F4E-DF71D7873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324850" y="1687232"/>
            <a:ext cx="3028950" cy="4524306"/>
            <a:chOff x="4600575" y="1687232"/>
            <a:chExt cx="3028950" cy="452430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7A7180-F4B1-4428-920C-21FEF63F28E6}"/>
                </a:ext>
              </a:extLst>
            </p:cNvPr>
            <p:cNvSpPr/>
            <p:nvPr/>
          </p:nvSpPr>
          <p:spPr>
            <a:xfrm>
              <a:off x="4600575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03" name="Chart 102">
              <a:extLst>
                <a:ext uri="{FF2B5EF4-FFF2-40B4-BE49-F238E27FC236}">
                  <a16:creationId xmlns:a16="http://schemas.microsoft.com/office/drawing/2014/main" id="{41049237-FF5F-42D4-A69A-D6C23301B6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5933484"/>
                </p:ext>
              </p:extLst>
            </p:nvPr>
          </p:nvGraphicFramePr>
          <p:xfrm>
            <a:off x="5085207" y="1687232"/>
            <a:ext cx="2059686" cy="1920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97ADD497-A19D-4612-BEA2-0A08536668AC}"/>
                </a:ext>
              </a:extLst>
            </p:cNvPr>
            <p:cNvSpPr/>
            <p:nvPr/>
          </p:nvSpPr>
          <p:spPr>
            <a:xfrm>
              <a:off x="4829175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Mouse interaction</a:t>
              </a:r>
              <a:endParaRPr lang="en-US" sz="1600" dirty="0"/>
            </a:p>
          </p:txBody>
        </p:sp>
        <p:sp>
          <p:nvSpPr>
            <p:cNvPr id="98" name="TextBox 47">
              <a:extLst>
                <a:ext uri="{FF2B5EF4-FFF2-40B4-BE49-F238E27FC236}">
                  <a16:creationId xmlns:a16="http://schemas.microsoft.com/office/drawing/2014/main" id="{2B00CA3E-327F-492E-8233-637749B20261}"/>
                </a:ext>
              </a:extLst>
            </p:cNvPr>
            <p:cNvSpPr txBox="1"/>
            <p:nvPr/>
          </p:nvSpPr>
          <p:spPr>
            <a:xfrm>
              <a:off x="4768339" y="4396126"/>
              <a:ext cx="2693422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can interact with the viewer, changing the point of view for better depth perception and tracking of the vasculature. 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99F15A6-1005-4919-844A-DC792B7441D2}"/>
                </a:ext>
              </a:extLst>
            </p:cNvPr>
            <p:cNvGrpSpPr/>
            <p:nvPr/>
          </p:nvGrpSpPr>
          <p:grpSpPr>
            <a:xfrm>
              <a:off x="5781726" y="5999642"/>
              <a:ext cx="666649" cy="116554"/>
              <a:chOff x="2000299" y="6003628"/>
              <a:chExt cx="666649" cy="116554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E3CAE9A1-EAF1-4D84-8445-91DB24FF15FF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0E2495B4-60C8-4DE6-9FC6-8875DAB46AC9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09C96969-49B1-4D8A-95DF-3FAB21DA87C9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92" y="6313575"/>
            <a:ext cx="952619" cy="4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</a:t>
            </a:r>
            <a:r>
              <a:rPr lang="en-US" dirty="0" err="1" smtClean="0"/>
              <a:t>Iso</a:t>
            </a:r>
            <a:r>
              <a:rPr lang="en-US" dirty="0" smtClean="0"/>
              <a:t>-surface extraction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5571C6-E78B-432E-820B-E4F5E4306F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3387" y="1687232"/>
            <a:ext cx="3028950" cy="4524306"/>
            <a:chOff x="838200" y="1687232"/>
            <a:chExt cx="3028950" cy="452430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517C826-C471-4169-9892-EEBF4B4D8645}"/>
                </a:ext>
              </a:extLst>
            </p:cNvPr>
            <p:cNvSpPr/>
            <p:nvPr/>
          </p:nvSpPr>
          <p:spPr>
            <a:xfrm>
              <a:off x="838200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3" name="Chart 42">
              <a:extLst>
                <a:ext uri="{FF2B5EF4-FFF2-40B4-BE49-F238E27FC236}">
                  <a16:creationId xmlns:a16="http://schemas.microsoft.com/office/drawing/2014/main" id="{906FB1C6-A882-4BAA-8733-7662E3996C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09107104"/>
                </p:ext>
              </p:extLst>
            </p:nvPr>
          </p:nvGraphicFramePr>
          <p:xfrm>
            <a:off x="1322832" y="1687232"/>
            <a:ext cx="2059686" cy="1920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4" name="Rectangle: Rounded Corners 6">
              <a:extLst>
                <a:ext uri="{FF2B5EF4-FFF2-40B4-BE49-F238E27FC236}">
                  <a16:creationId xmlns:a16="http://schemas.microsoft.com/office/drawing/2014/main" id="{0321790F-CD39-47FB-80ED-9EBD430089D0}"/>
                </a:ext>
              </a:extLst>
            </p:cNvPr>
            <p:cNvSpPr/>
            <p:nvPr/>
          </p:nvSpPr>
          <p:spPr>
            <a:xfrm>
              <a:off x="1066800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The title of what you show up there</a:t>
              </a:r>
              <a:endParaRPr lang="en-US" sz="1600" dirty="0"/>
            </a:p>
          </p:txBody>
        </p:sp>
        <p:sp>
          <p:nvSpPr>
            <p:cNvPr id="45" name="TextBox 47">
              <a:extLst>
                <a:ext uri="{FF2B5EF4-FFF2-40B4-BE49-F238E27FC236}">
                  <a16:creationId xmlns:a16="http://schemas.microsoft.com/office/drawing/2014/main" id="{93A7AF6A-22BC-4CD2-A354-D732C3FA233C}"/>
                </a:ext>
              </a:extLst>
            </p:cNvPr>
            <p:cNvSpPr txBox="1"/>
            <p:nvPr/>
          </p:nvSpPr>
          <p:spPr>
            <a:xfrm>
              <a:off x="1005964" y="4396126"/>
              <a:ext cx="2693422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explanation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8D036FC-A71A-4362-9029-CA4004AEC69C}"/>
                </a:ext>
              </a:extLst>
            </p:cNvPr>
            <p:cNvGrpSpPr/>
            <p:nvPr/>
          </p:nvGrpSpPr>
          <p:grpSpPr>
            <a:xfrm>
              <a:off x="2019351" y="5999642"/>
              <a:ext cx="666649" cy="116554"/>
              <a:chOff x="2000299" y="6003628"/>
              <a:chExt cx="666649" cy="116554"/>
            </a:xfrm>
          </p:grpSpPr>
          <p:sp>
            <p:nvSpPr>
              <p:cNvPr id="47" name="Rectangle: Rounded Corners 7">
                <a:extLst>
                  <a:ext uri="{FF2B5EF4-FFF2-40B4-BE49-F238E27FC236}">
                    <a16:creationId xmlns:a16="http://schemas.microsoft.com/office/drawing/2014/main" id="{039D305D-7F54-4713-A905-386715DF6134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: Rounded Corners 50">
                <a:extLst>
                  <a:ext uri="{FF2B5EF4-FFF2-40B4-BE49-F238E27FC236}">
                    <a16:creationId xmlns:a16="http://schemas.microsoft.com/office/drawing/2014/main" id="{0315503C-4C47-4E5E-A01E-3958471F84BE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: Rounded Corners 51">
                <a:extLst>
                  <a:ext uri="{FF2B5EF4-FFF2-40B4-BE49-F238E27FC236}">
                    <a16:creationId xmlns:a16="http://schemas.microsoft.com/office/drawing/2014/main" id="{26C79082-74F0-4AC4-B0F3-1B90034C8813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CAE9C21-B3D7-4679-B837-F4BA7320CF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581525" y="1687232"/>
            <a:ext cx="3028950" cy="4524306"/>
            <a:chOff x="4600575" y="1687232"/>
            <a:chExt cx="3028950" cy="452430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964EA2-E75F-4ACF-84AC-8F703B06F6D6}"/>
                </a:ext>
              </a:extLst>
            </p:cNvPr>
            <p:cNvSpPr/>
            <p:nvPr/>
          </p:nvSpPr>
          <p:spPr>
            <a:xfrm>
              <a:off x="4600575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55" name="Chart 54">
              <a:extLst>
                <a:ext uri="{FF2B5EF4-FFF2-40B4-BE49-F238E27FC236}">
                  <a16:creationId xmlns:a16="http://schemas.microsoft.com/office/drawing/2014/main" id="{07617017-56AE-4EF1-990A-2D4410C51B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4563298"/>
                </p:ext>
              </p:extLst>
            </p:nvPr>
          </p:nvGraphicFramePr>
          <p:xfrm>
            <a:off x="5085207" y="1687232"/>
            <a:ext cx="2059686" cy="1920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6" name="Rectangle: Rounded Corners 87">
              <a:extLst>
                <a:ext uri="{FF2B5EF4-FFF2-40B4-BE49-F238E27FC236}">
                  <a16:creationId xmlns:a16="http://schemas.microsoft.com/office/drawing/2014/main" id="{5B1D1B62-74EE-4306-A194-676901404487}"/>
                </a:ext>
              </a:extLst>
            </p:cNvPr>
            <p:cNvSpPr/>
            <p:nvPr/>
          </p:nvSpPr>
          <p:spPr>
            <a:xfrm>
              <a:off x="4829175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title of what you show up there</a:t>
              </a:r>
              <a:endParaRPr lang="en-US" sz="1600" dirty="0"/>
            </a:p>
          </p:txBody>
        </p:sp>
        <p:sp>
          <p:nvSpPr>
            <p:cNvPr id="57" name="TextBox 47">
              <a:extLst>
                <a:ext uri="{FF2B5EF4-FFF2-40B4-BE49-F238E27FC236}">
                  <a16:creationId xmlns:a16="http://schemas.microsoft.com/office/drawing/2014/main" id="{1DD221D1-F384-4A12-B3A1-9380E515AA4D}"/>
                </a:ext>
              </a:extLst>
            </p:cNvPr>
            <p:cNvSpPr txBox="1"/>
            <p:nvPr/>
          </p:nvSpPr>
          <p:spPr>
            <a:xfrm>
              <a:off x="4768339" y="4396126"/>
              <a:ext cx="2693422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explanation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84F8638-3DFE-40FD-854B-409E4CB30D48}"/>
                </a:ext>
              </a:extLst>
            </p:cNvPr>
            <p:cNvGrpSpPr/>
            <p:nvPr/>
          </p:nvGrpSpPr>
          <p:grpSpPr>
            <a:xfrm>
              <a:off x="5781726" y="5999642"/>
              <a:ext cx="666649" cy="116554"/>
              <a:chOff x="2000299" y="6003628"/>
              <a:chExt cx="666649" cy="116554"/>
            </a:xfrm>
          </p:grpSpPr>
          <p:sp>
            <p:nvSpPr>
              <p:cNvPr id="59" name="Rectangle: Rounded Corners 90">
                <a:extLst>
                  <a:ext uri="{FF2B5EF4-FFF2-40B4-BE49-F238E27FC236}">
                    <a16:creationId xmlns:a16="http://schemas.microsoft.com/office/drawing/2014/main" id="{892C806D-C45F-463A-AFE9-40722447233E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: Rounded Corners 91">
                <a:extLst>
                  <a:ext uri="{FF2B5EF4-FFF2-40B4-BE49-F238E27FC236}">
                    <a16:creationId xmlns:a16="http://schemas.microsoft.com/office/drawing/2014/main" id="{9BFF84D4-4EC3-4945-B13B-66B4E4959D5E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: Rounded Corners 92">
                <a:extLst>
                  <a:ext uri="{FF2B5EF4-FFF2-40B4-BE49-F238E27FC236}">
                    <a16:creationId xmlns:a16="http://schemas.microsoft.com/office/drawing/2014/main" id="{51D44F5C-0BBA-4717-8784-6F4AACC29B26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F24C558-0189-4057-9F4E-DF71D7873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324850" y="1687232"/>
            <a:ext cx="3028950" cy="4524306"/>
            <a:chOff x="4600575" y="1687232"/>
            <a:chExt cx="3028950" cy="452430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7A7180-F4B1-4428-920C-21FEF63F28E6}"/>
                </a:ext>
              </a:extLst>
            </p:cNvPr>
            <p:cNvSpPr/>
            <p:nvPr/>
          </p:nvSpPr>
          <p:spPr>
            <a:xfrm>
              <a:off x="4600575" y="4002149"/>
              <a:ext cx="3028950" cy="2209389"/>
            </a:xfrm>
            <a:prstGeom prst="rect">
              <a:avLst/>
            </a:prstGeom>
            <a:pattFill prst="ltDnDiag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65" name="Chart 64">
              <a:extLst>
                <a:ext uri="{FF2B5EF4-FFF2-40B4-BE49-F238E27FC236}">
                  <a16:creationId xmlns:a16="http://schemas.microsoft.com/office/drawing/2014/main" id="{41049237-FF5F-42D4-A69A-D6C23301B6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2931672"/>
                </p:ext>
              </p:extLst>
            </p:nvPr>
          </p:nvGraphicFramePr>
          <p:xfrm>
            <a:off x="5085207" y="1687232"/>
            <a:ext cx="2059686" cy="1920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6" name="Rectangle: Rounded Corners 96">
              <a:extLst>
                <a:ext uri="{FF2B5EF4-FFF2-40B4-BE49-F238E27FC236}">
                  <a16:creationId xmlns:a16="http://schemas.microsoft.com/office/drawing/2014/main" id="{97ADD497-A19D-4612-BEA2-0A08536668AC}"/>
                </a:ext>
              </a:extLst>
            </p:cNvPr>
            <p:cNvSpPr/>
            <p:nvPr/>
          </p:nvSpPr>
          <p:spPr>
            <a:xfrm>
              <a:off x="4829175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title of what you show up there</a:t>
              </a:r>
              <a:endParaRPr lang="en-US" sz="1600" dirty="0"/>
            </a:p>
          </p:txBody>
        </p:sp>
        <p:sp>
          <p:nvSpPr>
            <p:cNvPr id="67" name="TextBox 47">
              <a:extLst>
                <a:ext uri="{FF2B5EF4-FFF2-40B4-BE49-F238E27FC236}">
                  <a16:creationId xmlns:a16="http://schemas.microsoft.com/office/drawing/2014/main" id="{2B00CA3E-327F-492E-8233-637749B20261}"/>
                </a:ext>
              </a:extLst>
            </p:cNvPr>
            <p:cNvSpPr txBox="1"/>
            <p:nvPr/>
          </p:nvSpPr>
          <p:spPr>
            <a:xfrm>
              <a:off x="4768339" y="4396126"/>
              <a:ext cx="2693422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explanation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99F15A6-1005-4919-844A-DC792B7441D2}"/>
                </a:ext>
              </a:extLst>
            </p:cNvPr>
            <p:cNvGrpSpPr/>
            <p:nvPr/>
          </p:nvGrpSpPr>
          <p:grpSpPr>
            <a:xfrm>
              <a:off x="5781726" y="5999642"/>
              <a:ext cx="666649" cy="116554"/>
              <a:chOff x="2000299" y="6003628"/>
              <a:chExt cx="666649" cy="116554"/>
            </a:xfrm>
          </p:grpSpPr>
          <p:sp>
            <p:nvSpPr>
              <p:cNvPr id="69" name="Rectangle: Rounded Corners 99">
                <a:extLst>
                  <a:ext uri="{FF2B5EF4-FFF2-40B4-BE49-F238E27FC236}">
                    <a16:creationId xmlns:a16="http://schemas.microsoft.com/office/drawing/2014/main" id="{E3CAE9A1-EAF1-4D84-8445-91DB24FF15FF}"/>
                  </a:ext>
                </a:extLst>
              </p:cNvPr>
              <p:cNvSpPr/>
              <p:nvPr/>
            </p:nvSpPr>
            <p:spPr>
              <a:xfrm rot="18900000">
                <a:off x="2000299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: Rounded Corners 100">
                <a:extLst>
                  <a:ext uri="{FF2B5EF4-FFF2-40B4-BE49-F238E27FC236}">
                    <a16:creationId xmlns:a16="http://schemas.microsoft.com/office/drawing/2014/main" id="{0E2495B4-60C8-4DE6-9FC6-8875DAB46AC9}"/>
                  </a:ext>
                </a:extLst>
              </p:cNvPr>
              <p:cNvSpPr/>
              <p:nvPr/>
            </p:nvSpPr>
            <p:spPr>
              <a:xfrm rot="18900000">
                <a:off x="2275346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: Rounded Corners 101">
                <a:extLst>
                  <a:ext uri="{FF2B5EF4-FFF2-40B4-BE49-F238E27FC236}">
                    <a16:creationId xmlns:a16="http://schemas.microsoft.com/office/drawing/2014/main" id="{09C96969-49B1-4D8A-95DF-3FAB21DA87C9}"/>
                  </a:ext>
                </a:extLst>
              </p:cNvPr>
              <p:cNvSpPr/>
              <p:nvPr/>
            </p:nvSpPr>
            <p:spPr>
              <a:xfrm rot="18900000">
                <a:off x="2550394" y="6003628"/>
                <a:ext cx="116554" cy="116554"/>
              </a:xfrm>
              <a:prstGeom prst="roundRect">
                <a:avLst/>
              </a:prstGeom>
              <a:solidFill>
                <a:srgbClr val="CE2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92" y="6313575"/>
            <a:ext cx="952619" cy="4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676778_Dashboard, from 24Slides_SL_V1.pptx" id="{295C4539-006B-481B-BB49-AA6696014542}" vid="{08D33979-AB7E-4584-851D-4053B37BB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B0ABC2-BF39-4F70-A7AD-9DFBD1D27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EC375F-F377-4CDC-ADF0-CC8811D177D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Dashboard, from 24Slides</Template>
  <TotalTime>0</TotalTime>
  <Words>174</Words>
  <Application>Microsoft Office PowerPoint</Application>
  <PresentationFormat>Widescreen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Segoe UI Light</vt:lpstr>
      <vt:lpstr>Office Theme</vt:lpstr>
      <vt:lpstr>Slide 1</vt:lpstr>
      <vt:lpstr>Our method</vt:lpstr>
      <vt:lpstr>Features: region of interest selection</vt:lpstr>
      <vt:lpstr>Features: Iso-surface extraction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2020-05-03T01:16:06Z</dcterms:created>
  <dcterms:modified xsi:type="dcterms:W3CDTF">2020-05-03T02:15:25Z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