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2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772400" cy="803348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059686" cy="1920940"/>
        </a:xfrm>
        <a:prstGeom xmlns:a="http://schemas.openxmlformats.org/drawingml/2006/main" prst="rect">
          <a:avLst/>
        </a:prstGeom>
        <a:solidFill xmlns:a="http://schemas.openxmlformats.org/drawingml/2006/main">
          <a:srgbClr val="000000">
            <a:shade val="95000"/>
          </a:srgbClr>
        </a:solidFill>
        <a:ln xmlns:a="http://schemas.openxmlformats.org/drawingml/2006/main" w="444500" cap="sq">
          <a:solidFill>
            <a:srgbClr val="000000"/>
          </a:solidFill>
          <a:miter lim="800000"/>
        </a:ln>
        <a:effectLst xmlns:a="http://schemas.openxmlformats.org/drawingml/2006/main">
          <a:outerShdw blurRad="254000" dist="190500" dir="2700000" sy="90000" algn="bl" rotWithShape="0">
            <a:srgbClr val="000000">
              <a:alpha val="40000"/>
            </a:srgbClr>
          </a:outerShdw>
        </a:effectLst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3394710" cy="2641600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3437890" cy="2493010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323809" cy="8828571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561905" cy="8809524"/>
        </a:xfrm>
        <a:prstGeom xmlns:a="http://schemas.openxmlformats.org/drawingml/2006/main" prst="rect">
          <a:avLst/>
        </a:prstGeom>
      </cdr:spPr>
    </cdr:pic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533333" cy="877142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3872" y="1224091"/>
            <a:ext cx="3860428" cy="4394121"/>
            <a:chOff x="4163872" y="1500698"/>
            <a:chExt cx="3860428" cy="43941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3872" y="2038217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97" y="6096720"/>
            <a:ext cx="952619" cy="473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0080" y="2593114"/>
            <a:ext cx="248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Contextual Visualization of Magnetic Resonance Angiography (MRA)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6860" y="3802805"/>
            <a:ext cx="223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Visualization for Scientific Data</a:t>
            </a:r>
          </a:p>
          <a:p>
            <a:endParaRPr lang="en-US" sz="1200" dirty="0"/>
          </a:p>
          <a:p>
            <a:pPr algn="ctr"/>
            <a:r>
              <a:rPr lang="en-US" sz="1200" dirty="0" smtClean="0"/>
              <a:t>Spring 2020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46860" y="4513267"/>
            <a:ext cx="223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Karthik</a:t>
            </a:r>
            <a:r>
              <a:rPr lang="en-US" sz="1050" dirty="0"/>
              <a:t> </a:t>
            </a:r>
            <a:r>
              <a:rPr lang="en-US" sz="1050" dirty="0" err="1"/>
              <a:t>Karanth</a:t>
            </a:r>
            <a:r>
              <a:rPr lang="en-US" sz="1050" dirty="0"/>
              <a:t> </a:t>
            </a:r>
            <a:endParaRPr lang="en-US" sz="1050" dirty="0" smtClean="0"/>
          </a:p>
          <a:p>
            <a:pPr algn="ctr"/>
            <a:r>
              <a:rPr lang="en-US" sz="1050" dirty="0"/>
              <a:t>Farshad Mogharrabi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286808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26256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GOAL: Enhanced intracranial </a:t>
            </a:r>
            <a:r>
              <a:rPr lang="en-US" sz="1400" dirty="0"/>
              <a:t>vasculature distribution </a:t>
            </a:r>
            <a:r>
              <a:rPr lang="en-US" sz="1400" dirty="0" smtClean="0"/>
              <a:t>visualization from </a:t>
            </a:r>
            <a:r>
              <a:rPr lang="en-US" sz="1400" dirty="0"/>
              <a:t>magnetic resonance angiograms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Minimum interactions required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0639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Contains the classically used sliced view for better familiarity cognition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Gives enhanced perspective of the depth aspect of vasculature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16192" y="5467820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5718" y="427982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region of interest selection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571C6-E78B-432E-820B-E4F5E4306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687232"/>
            <a:ext cx="3028950" cy="4524306"/>
            <a:chOff x="838200" y="1687232"/>
            <a:chExt cx="3028950" cy="452430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906FB1C6-A882-4BAA-8733-7662E3996C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0360241"/>
                </p:ext>
              </p:extLst>
            </p:nvPr>
          </p:nvGraphicFramePr>
          <p:xfrm>
            <a:off x="1322832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Slicing</a:t>
              </a:r>
              <a:endParaRPr lang="en-US" sz="1600" dirty="0"/>
            </a:p>
          </p:txBody>
        </p:sp>
        <p:sp>
          <p:nvSpPr>
            <p:cNvPr id="50" name="TextBox 47">
              <a:extLst>
                <a:ext uri="{FF2B5EF4-FFF2-40B4-BE49-F238E27FC236}">
                  <a16:creationId xmlns:a16="http://schemas.microsoft.com/office/drawing/2014/main" id="{93A7AF6A-22BC-4CD2-A354-D732C3FA233C}"/>
                </a:ext>
              </a:extLst>
            </p:cNvPr>
            <p:cNvSpPr txBox="1"/>
            <p:nvPr/>
          </p:nvSpPr>
          <p:spPr>
            <a:xfrm>
              <a:off x="1005964" y="4396126"/>
              <a:ext cx="2693422" cy="129266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the capability of moving through the slices of the image, the user will get a familiar feeling for the software that it has the same pipeline as classical angiography image viewers.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E9C21-B3D7-4679-B837-F4BA7320CF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6" name="Chart 85">
              <a:extLst>
                <a:ext uri="{FF2B5EF4-FFF2-40B4-BE49-F238E27FC236}">
                  <a16:creationId xmlns:a16="http://schemas.microsoft.com/office/drawing/2014/main" id="{07617017-56AE-4EF1-990A-2D4410C51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5446053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Region of interest</a:t>
              </a:r>
              <a:endParaRPr lang="en-US" sz="1600" dirty="0"/>
            </a:p>
          </p:txBody>
        </p:sp>
        <p:sp>
          <p:nvSpPr>
            <p:cNvPr id="89" name="TextBox 47">
              <a:extLst>
                <a:ext uri="{FF2B5EF4-FFF2-40B4-BE49-F238E27FC236}">
                  <a16:creationId xmlns:a16="http://schemas.microsoft.com/office/drawing/2014/main" id="{1DD221D1-F384-4A12-B3A1-9380E515AA4D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10772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the user is curious about how the vasculature unfolds at a certain location they can select that region for out of plane extrapolation of the vasculature.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24C558-0189-4057-9F4E-DF71D7873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24850" y="1687232"/>
            <a:ext cx="3028950" cy="4524306"/>
            <a:chOff x="4600575" y="1687232"/>
            <a:chExt cx="3028950" cy="452430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7A7180-F4B1-4428-920C-21FEF63F28E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3" name="Chart 102">
              <a:extLst>
                <a:ext uri="{FF2B5EF4-FFF2-40B4-BE49-F238E27FC236}">
                  <a16:creationId xmlns:a16="http://schemas.microsoft.com/office/drawing/2014/main" id="{41049237-FF5F-42D4-A69A-D6C23301B6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5933484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7ADD497-A19D-4612-BEA2-0A08536668AC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Mouse interaction</a:t>
              </a:r>
              <a:endParaRPr lang="en-US" sz="1600" dirty="0"/>
            </a:p>
          </p:txBody>
        </p:sp>
        <p:sp>
          <p:nvSpPr>
            <p:cNvPr id="98" name="TextBox 47">
              <a:extLst>
                <a:ext uri="{FF2B5EF4-FFF2-40B4-BE49-F238E27FC236}">
                  <a16:creationId xmlns:a16="http://schemas.microsoft.com/office/drawing/2014/main" id="{2B00CA3E-327F-492E-8233-637749B20261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can interact with the viewer, changing the point of view for better depth perception and tracking of the vasculature.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9F15A6-1005-4919-844A-DC792B7441D2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E3CAE9A1-EAF1-4D84-8445-91DB24FF15FF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E2495B4-60C8-4DE6-9FC6-8875DAB46AC9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9C96969-49B1-4D8A-95DF-3FAB21DA87C9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</a:t>
            </a:r>
            <a:r>
              <a:rPr lang="en-US" dirty="0" err="1" smtClean="0"/>
              <a:t>Iso</a:t>
            </a:r>
            <a:r>
              <a:rPr lang="en-US" dirty="0" smtClean="0"/>
              <a:t>-surface extraction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5571C6-E78B-432E-820B-E4F5E4306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3387" y="1687232"/>
            <a:ext cx="3028950" cy="4524306"/>
            <a:chOff x="838200" y="1687232"/>
            <a:chExt cx="3028950" cy="45243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906FB1C6-A882-4BAA-8733-7662E3996C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0825967"/>
                </p:ext>
              </p:extLst>
            </p:nvPr>
          </p:nvGraphicFramePr>
          <p:xfrm>
            <a:off x="1322832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 </a:t>
              </a:r>
              <a:r>
                <a:rPr lang="en-US" dirty="0" err="1"/>
                <a:t>isosurfaces</a:t>
              </a:r>
              <a:endParaRPr lang="en-US" sz="16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47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AE9C21-B3D7-4679-B837-F4BA7320CF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07617017-56AE-4EF1-990A-2D4410C51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6309032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6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Toggle</a:t>
              </a:r>
              <a:endParaRPr lang="en-US" sz="1600" dirty="0"/>
            </a:p>
          </p:txBody>
        </p:sp>
        <p:sp>
          <p:nvSpPr>
            <p:cNvPr id="57" name="TextBox 47">
              <a:extLst>
                <a:ext uri="{FF2B5EF4-FFF2-40B4-BE49-F238E27FC236}">
                  <a16:creationId xmlns:a16="http://schemas.microsoft.com/office/drawing/2014/main" id="{1DD221D1-F384-4A12-B3A1-9380E515AA4D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doctor can enable/disable this overlay with the spacebar key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59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24C558-0189-4057-9F4E-DF71D7873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24850" y="1687232"/>
            <a:ext cx="3028950" cy="4524306"/>
            <a:chOff x="4600575" y="1687232"/>
            <a:chExt cx="3028950" cy="452430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7A7180-F4B1-4428-920C-21FEF63F28E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5" name="Chart 64">
              <a:extLst>
                <a:ext uri="{FF2B5EF4-FFF2-40B4-BE49-F238E27FC236}">
                  <a16:creationId xmlns:a16="http://schemas.microsoft.com/office/drawing/2014/main" id="{41049237-FF5F-42D4-A69A-D6C23301B6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2600074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6" name="Rectangle: Rounded Corners 96">
              <a:extLst>
                <a:ext uri="{FF2B5EF4-FFF2-40B4-BE49-F238E27FC236}">
                  <a16:creationId xmlns:a16="http://schemas.microsoft.com/office/drawing/2014/main" id="{97ADD497-A19D-4612-BEA2-0A08536668AC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vasculature</a:t>
              </a:r>
              <a:endParaRPr lang="en-US" sz="1600" dirty="0"/>
            </a:p>
          </p:txBody>
        </p:sp>
        <p:sp>
          <p:nvSpPr>
            <p:cNvPr id="67" name="TextBox 47">
              <a:extLst>
                <a:ext uri="{FF2B5EF4-FFF2-40B4-BE49-F238E27FC236}">
                  <a16:creationId xmlns:a16="http://schemas.microsoft.com/office/drawing/2014/main" id="{2B00CA3E-327F-492E-8233-637749B20261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43088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conjuction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with the ROI feature, the doctor can track vasculature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9F15A6-1005-4919-844A-DC792B7441D2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69" name="Rectangle: Rounded Corners 99">
                <a:extLst>
                  <a:ext uri="{FF2B5EF4-FFF2-40B4-BE49-F238E27FC236}">
                    <a16:creationId xmlns:a16="http://schemas.microsoft.com/office/drawing/2014/main" id="{E3CAE9A1-EAF1-4D84-8445-91DB24FF15FF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100">
                <a:extLst>
                  <a:ext uri="{FF2B5EF4-FFF2-40B4-BE49-F238E27FC236}">
                    <a16:creationId xmlns:a16="http://schemas.microsoft.com/office/drawing/2014/main" id="{0E2495B4-60C8-4DE6-9FC6-8875DAB46AC9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101">
                <a:extLst>
                  <a:ext uri="{FF2B5EF4-FFF2-40B4-BE49-F238E27FC236}">
                    <a16:creationId xmlns:a16="http://schemas.microsoft.com/office/drawing/2014/main" id="{09C96969-49B1-4D8A-95DF-3FAB21DA87C9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  <p:sp>
        <p:nvSpPr>
          <p:cNvPr id="33" name="TextBox 47">
            <a:extLst>
              <a:ext uri="{FF2B5EF4-FFF2-40B4-BE49-F238E27FC236}">
                <a16:creationId xmlns:a16="http://schemas.microsoft.com/office/drawing/2014/main" id="{1DD221D1-F384-4A12-B3A1-9380E515AA4D}"/>
              </a:ext>
            </a:extLst>
          </p:cNvPr>
          <p:cNvSpPr txBox="1"/>
          <p:nvPr/>
        </p:nvSpPr>
        <p:spPr>
          <a:xfrm>
            <a:off x="1071151" y="4396126"/>
            <a:ext cx="269342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extract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isosurfaces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the data that show the vasculature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utoShape 2" descr="https://files.slack.com/files-pri/TK0FRVBR7-F012YN8GMNF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203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Slide 1</vt:lpstr>
      <vt:lpstr>Our method</vt:lpstr>
      <vt:lpstr>Features: region of interest selection</vt:lpstr>
      <vt:lpstr>Features: Iso-surface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2020-05-03T01:16:06Z</dcterms:created>
  <dcterms:modified xsi:type="dcterms:W3CDTF">2020-05-03T04:14:05Z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