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8" r:id="rId9"/>
    <p:sldId id="270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D516-0584-4352-9FC6-276C3985E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D007D-47B3-4898-B377-F8D45C998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E93A-70A1-49CF-9475-E0B30E67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B0CC-564F-4436-AB89-490BE91B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5194-DA1A-4617-9572-8847B065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2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DD41-F51F-48BA-AC8F-9C329100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E418-ED46-4778-8E1B-34D3FF1F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A698-1C2D-4D97-A616-1E19EC2A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29044-CA67-4B00-9F9C-31C7E453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701-4F80-499A-9503-8D7DCC49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00C4F-F5B0-4CD9-9056-0BFB2A0B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0BDD2-4635-436E-BA16-31E403E8F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5AE9-05C8-47F8-B9A9-E1B4AE6A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F2C8-4C51-40E9-88BB-E468EF78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B965-3D3E-4ECF-8C40-C5F4A8AE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C333-46F8-48AF-9E81-82535072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D093-CE87-40E9-91C8-A3C2352C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5A7F-0DFC-43D6-9629-A0922DB3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268E5-2DEF-48F9-8467-B7D99830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AE75-34F9-44BA-86B8-A8282E38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1DCE-9D02-4133-8FA2-421CD5A9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D5A5-AAB6-44FF-B99F-9E3647A1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ACC6-0436-4658-BA7A-9C6301E9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3726-C2FE-4AF5-8BA5-5718FA41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672A-0DFA-4A24-B681-23A0C14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68A2-2267-4BAD-942D-E01F39D8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2D94-9584-47C0-9ED7-9E4DAC76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83A3F-3D84-4C87-9D86-85DCB8BE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7E4D4-9851-4E19-A950-528CB507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4FE5-15D7-4C52-85FE-F54388E6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2D2C-6894-40B3-985A-09C4F751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FD9B-3720-419A-BA89-7472772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E1FE-AA3B-4076-801E-A05699E0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37E7D-7F22-4F9E-8313-6E6906E4B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437D7-AAF5-41B7-BF96-09E55F7A3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EFF60-ECA5-4594-9DF7-8CCFB020E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F465C-B087-4779-8503-A36CC851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222A-6509-4AA8-8806-EA5C1D6D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06638-FD06-4FA4-AF56-A55677A2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1C37-E21B-4BC2-B624-F393F690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1C2C3-F463-4CDD-A584-C9E35705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CB0B-C169-4ABB-94B2-298AEF7A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9694-69EF-486B-B01B-8550C4DC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7A04A-68C5-419C-9B33-368ECE4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53E3D-ADC1-4475-8AD6-1556133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7D309-E968-4173-B189-EF36E7FB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ABC2-FB47-4A4B-B6D9-E6A6328D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F657-C248-4B51-8613-09B64472F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91EE7-5ED0-48FC-B803-7EB94F92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5B7A2-6137-4AA1-82D8-B69711E4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DDE3-1416-454A-B92D-06145E39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C2401-9B30-4507-A92A-D002B464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BE16-A75B-4355-B3FD-C6FA95EF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EF426-AE20-4DD5-BF5C-52B5085D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2CD8D-58EE-4991-9060-1EEF6A4B4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73AA-8086-4A99-B249-A2B3EBD0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EF053-D893-4253-AD27-E9A0BF80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8E852-96A9-4566-BACF-DE1FAADA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AE978-9592-4515-A119-CCD8685F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648DB-CCBA-4451-90FD-23B86810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2B44-4A28-4927-BC25-9661701AF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C672-7D24-44B3-9828-E12EF69FD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55A0-2502-456A-AD22-262CB2D3C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9853-D972-4F5C-84FD-02C28ADCA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PySpark</a:t>
            </a:r>
            <a:r>
              <a:rPr lang="en-US" b="1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63F58-48D1-4C8F-BFCA-1367856D8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Hive and Cassandra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422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</a:t>
            </a:r>
            <a:r>
              <a:rPr lang="en-US" b="1" dirty="0" err="1"/>
              <a:t>PySpark</a:t>
            </a:r>
            <a:r>
              <a:rPr lang="en-US" b="1" dirty="0"/>
              <a:t> Integration with Cassandra?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Allows Spark to fully take advantage of Cassandra as well as use Cassandra-specific Spark optimizations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Increase the efficiency of your application 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 utilize the power of these two great tools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B8E56-05F4-4771-B2E4-4C0CD1FA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37" y="4720856"/>
            <a:ext cx="3857238" cy="14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6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Lab -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integration with Hive</a:t>
            </a:r>
          </a:p>
          <a:p>
            <a:r>
              <a:rPr lang="en-US" dirty="0"/>
              <a:t>Start Integration with Cassandra.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6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Spark Integration</a:t>
            </a:r>
          </a:p>
          <a:p>
            <a:r>
              <a:rPr lang="en-US" dirty="0"/>
              <a:t>Why we need Integration</a:t>
            </a:r>
          </a:p>
          <a:p>
            <a:r>
              <a:rPr lang="en-US" dirty="0"/>
              <a:t>What is ETL</a:t>
            </a:r>
          </a:p>
          <a:p>
            <a:r>
              <a:rPr lang="en-US" dirty="0" err="1"/>
              <a:t>PySpark</a:t>
            </a:r>
            <a:r>
              <a:rPr lang="en-US" dirty="0"/>
              <a:t> Integration with Hive</a:t>
            </a:r>
          </a:p>
          <a:p>
            <a:r>
              <a:rPr lang="en-US" dirty="0" err="1"/>
              <a:t>PySpark</a:t>
            </a:r>
            <a:r>
              <a:rPr lang="en-US" dirty="0"/>
              <a:t> Integration with Cassandra</a:t>
            </a:r>
          </a:p>
          <a:p>
            <a:r>
              <a:rPr lang="en-US" dirty="0"/>
              <a:t>Lab -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6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Apache Spark 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D29E4C-D3F1-4DF9-99C3-9B4AAEA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Integration</a:t>
            </a:r>
          </a:p>
          <a:p>
            <a:r>
              <a:rPr lang="en-US" dirty="0"/>
              <a:t>Read/Write data from anywhere </a:t>
            </a:r>
          </a:p>
          <a:p>
            <a:r>
              <a:rPr lang="en-US" dirty="0"/>
              <a:t>Easy to integrate with Hadoop tools</a:t>
            </a:r>
          </a:p>
          <a:p>
            <a:pPr lvl="1"/>
            <a:r>
              <a:rPr lang="en-US" dirty="0"/>
              <a:t>Like Hive etc.</a:t>
            </a:r>
          </a:p>
          <a:p>
            <a:r>
              <a:rPr lang="en-US" dirty="0"/>
              <a:t>Easy to integrate with Cloud Platform</a:t>
            </a:r>
          </a:p>
          <a:p>
            <a:pPr lvl="1"/>
            <a:r>
              <a:rPr lang="en-US" dirty="0"/>
              <a:t>Like AWS, GCP and Azure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4317A312-FA72-45BE-8CA3-42249E1E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27" y="2389704"/>
            <a:ext cx="5545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8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we need Integration with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B0FF-3543-4AA7-B7F5-2A001CBC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make faster data Processing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Sometimes we need to process petabytes of data but data is stored in a particular server. When we process data on that server here it will take lot of time. In that case we need to integration with spark to fast data processing.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Eg.</a:t>
            </a:r>
            <a:r>
              <a:rPr lang="en-US" dirty="0"/>
              <a:t> Hadoop process data in 100 min but when we integrate spark with Hadoop then it will take 10 mins to process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Extract, Transform and Load (ETL)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is used for data Pipeline.</a:t>
            </a:r>
          </a:p>
          <a:p>
            <a:r>
              <a:rPr lang="en-US" dirty="0"/>
              <a:t>Extract:- </a:t>
            </a:r>
          </a:p>
          <a:p>
            <a:pPr lvl="1"/>
            <a:r>
              <a:rPr lang="en-US" dirty="0"/>
              <a:t>Extract data from servers, database, etc.</a:t>
            </a:r>
          </a:p>
          <a:p>
            <a:r>
              <a:rPr lang="en-US" dirty="0"/>
              <a:t>Transformation: </a:t>
            </a:r>
          </a:p>
          <a:p>
            <a:pPr lvl="1"/>
            <a:r>
              <a:rPr lang="en-US" dirty="0"/>
              <a:t>Transform extracted data from the source.</a:t>
            </a:r>
          </a:p>
          <a:p>
            <a:r>
              <a:rPr lang="en-US" dirty="0"/>
              <a:t>Load: </a:t>
            </a:r>
          </a:p>
          <a:p>
            <a:pPr lvl="1"/>
            <a:r>
              <a:rPr lang="en-US" dirty="0"/>
              <a:t>Ingest transformed data to the destination.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20380-A8CA-451E-B412-12290DDEF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22" y="3166945"/>
            <a:ext cx="5133278" cy="33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5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Hive -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Hive is a data warehouse system that is used for querying and analyzing large datasets stored in HDFS. </a:t>
            </a:r>
          </a:p>
          <a:p>
            <a:r>
              <a:rPr lang="en-US" dirty="0"/>
              <a:t>It process structured and semi-structured data in Hadoop.</a:t>
            </a:r>
          </a:p>
          <a:p>
            <a:r>
              <a:rPr lang="en-US" b="0" i="0" dirty="0">
                <a:solidFill>
                  <a:srgbClr val="232F3E"/>
                </a:solidFill>
                <a:effectLst/>
                <a:latin typeface="AmazonEmberLight"/>
              </a:rPr>
              <a:t>Hive allows users to read, write, and manage petabytes of data using SQL</a:t>
            </a:r>
          </a:p>
          <a:p>
            <a:r>
              <a:rPr lang="en-US" dirty="0"/>
              <a:t>Uses SQL-like query language called HiveQL.</a:t>
            </a:r>
          </a:p>
          <a:p>
            <a:r>
              <a:rPr lang="en-US" b="0" i="0" dirty="0">
                <a:solidFill>
                  <a:srgbClr val="232F3E"/>
                </a:solidFill>
                <a:effectLst/>
                <a:latin typeface="AmazonEmberLight"/>
              </a:rPr>
              <a:t>Hive is built on top of Apache Hadoop, which is an open-source framework used to efficiently store and process large datasets. As a result, Hive is closely integrated with Hadoop, and is designed to work quickly on petabytes of data.</a:t>
            </a:r>
            <a:endParaRPr lang="en-US" dirty="0"/>
          </a:p>
          <a:p>
            <a:r>
              <a:rPr lang="en-US" dirty="0"/>
              <a:t>Using hive process many kinds of files formats.</a:t>
            </a:r>
          </a:p>
          <a:p>
            <a:pPr lvl="1"/>
            <a:r>
              <a:rPr lang="en-US" dirty="0"/>
              <a:t>Like csv, json, </a:t>
            </a:r>
            <a:r>
              <a:rPr lang="en-US" dirty="0" err="1"/>
              <a:t>avro</a:t>
            </a:r>
            <a:r>
              <a:rPr lang="en-US" dirty="0"/>
              <a:t>, html, xml, parquet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A9CA8-EFF9-457D-926D-A47213DE6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95" y="-170122"/>
            <a:ext cx="3667442" cy="21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</a:t>
            </a:r>
            <a:r>
              <a:rPr lang="en-US" b="1" dirty="0" err="1"/>
              <a:t>PySpark</a:t>
            </a:r>
            <a:r>
              <a:rPr lang="en-US" b="1" dirty="0"/>
              <a:t> Integration with Hive?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is the best option for performing data analytics on large volumes of data using SQLs. Spark, on the other hand, is the best option for running big data analytics</a:t>
            </a:r>
          </a:p>
          <a:p>
            <a:r>
              <a:rPr lang="en-US" dirty="0"/>
              <a:t>Spark + Hive:</a:t>
            </a:r>
          </a:p>
          <a:p>
            <a:pPr lvl="1"/>
            <a:r>
              <a:rPr lang="en-US" dirty="0"/>
              <a:t>provides a faster data processing</a:t>
            </a:r>
          </a:p>
          <a:p>
            <a:pPr lvl="1"/>
            <a:r>
              <a:rPr lang="en-US" dirty="0"/>
              <a:t>modern alternative to MapReduce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9A4B3-21FD-4166-B5F5-A46FCAE0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88" y="4529469"/>
            <a:ext cx="3307908" cy="18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3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Cassandra - 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0400A8-F202-48F6-AE4B-5A1DED1C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</a:rPr>
              <a:t>Apache Cassandra is a free, open-source, NoSQL, distributed data storage system.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It is a column-oriented database.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It is scalable and fault-tolerant : means no single point of failure</a:t>
            </a:r>
            <a:endParaRPr lang="en-US" sz="2400" b="0" i="0" dirty="0">
              <a:solidFill>
                <a:srgbClr val="292929"/>
              </a:solidFill>
              <a:effectLst/>
            </a:endParaRPr>
          </a:p>
          <a:p>
            <a:r>
              <a:rPr lang="en-US" sz="2400" dirty="0">
                <a:solidFill>
                  <a:srgbClr val="292929"/>
                </a:solidFill>
              </a:rPr>
              <a:t>Consistent access and availability</a:t>
            </a:r>
          </a:p>
          <a:p>
            <a:r>
              <a:rPr lang="en-US" sz="2400" dirty="0">
                <a:solidFill>
                  <a:srgbClr val="1D1D1D"/>
                </a:solidFill>
              </a:rPr>
              <a:t>O</a:t>
            </a:r>
            <a:r>
              <a:rPr lang="en-US" sz="2400" b="0" i="0" dirty="0">
                <a:solidFill>
                  <a:srgbClr val="1D1D1D"/>
                </a:solidFill>
                <a:effectLst/>
              </a:rPr>
              <a:t>ffers users “blazingly fast writes,” and the speed or accuracy is unaffected by large volumes of data</a:t>
            </a:r>
          </a:p>
          <a:p>
            <a:r>
              <a:rPr lang="en-US" sz="2400" dirty="0">
                <a:solidFill>
                  <a:srgbClr val="1D1D1D"/>
                </a:solidFill>
              </a:rPr>
              <a:t>H</a:t>
            </a:r>
            <a:r>
              <a:rPr lang="en-US" sz="2400" b="0" i="0" dirty="0">
                <a:solidFill>
                  <a:srgbClr val="1D1D1D"/>
                </a:solidFill>
                <a:effectLst/>
              </a:rPr>
              <a:t>orizontal scalability. Its structure allows users to meet sudden increases in demand, as it allows users to simply add more hardware to accommodate additional customers and data.</a:t>
            </a:r>
          </a:p>
          <a:p>
            <a:r>
              <a:rPr lang="en-US" sz="2400" b="0" i="0" dirty="0">
                <a:solidFill>
                  <a:srgbClr val="1D1D1D"/>
                </a:solidFill>
                <a:effectLst/>
              </a:rPr>
              <a:t>linear scalability: to maintain the system’s quick response time.</a:t>
            </a:r>
            <a:endParaRPr lang="en-US" sz="2400" dirty="0">
              <a:solidFill>
                <a:srgbClr val="292929"/>
              </a:solidFill>
            </a:endParaRPr>
          </a:p>
          <a:p>
            <a:endParaRPr lang="en-US" dirty="0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909449AD-02BF-4590-A630-953EA5BFB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65" y="416665"/>
            <a:ext cx="2386390" cy="13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1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0809-3538-46E0-93DD-DE03A557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benefits of 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9288-1511-4FE1-83D5-246820A5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D1D1D"/>
                </a:solidFill>
                <a:effectLst/>
              </a:rPr>
              <a:t>Flexible data storage.</a:t>
            </a:r>
            <a:r>
              <a:rPr lang="en-US" b="0" i="0" dirty="0">
                <a:solidFill>
                  <a:srgbClr val="1D1D1D"/>
                </a:solidFill>
                <a:effectLst/>
              </a:rPr>
              <a:t> Cassandra can handle structured, semi-structured, and unstructured data, giving users flexibility with  data storage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D1D1D"/>
                </a:solidFill>
                <a:effectLst/>
              </a:rPr>
              <a:t>Flexible data distribution.</a:t>
            </a:r>
            <a:r>
              <a:rPr lang="en-US" b="0" i="0" dirty="0">
                <a:solidFill>
                  <a:srgbClr val="1D1D1D"/>
                </a:solidFill>
                <a:effectLst/>
              </a:rPr>
              <a:t> Cassandra uses multiple data centers, which allows for easy data distribution wherever or whenever needed.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D1D1D"/>
                </a:solidFill>
                <a:effectLst/>
              </a:rPr>
              <a:t>Supports ACID.</a:t>
            </a:r>
            <a:r>
              <a:rPr lang="en-US" b="0" i="0" dirty="0">
                <a:solidFill>
                  <a:srgbClr val="1D1D1D"/>
                </a:solidFill>
                <a:effectLst/>
              </a:rPr>
              <a:t> The properties of ACID (atomicity, consistency, isolation and durability) are supported by Cassandra.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575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AmazonEmberLight</vt:lpstr>
      <vt:lpstr>Arial</vt:lpstr>
      <vt:lpstr>Calibri</vt:lpstr>
      <vt:lpstr>Calibri Light</vt:lpstr>
      <vt:lpstr>charter</vt:lpstr>
      <vt:lpstr>Office Theme</vt:lpstr>
      <vt:lpstr>PySpark Integration</vt:lpstr>
      <vt:lpstr>Agenda</vt:lpstr>
      <vt:lpstr>Apache Spark Integration</vt:lpstr>
      <vt:lpstr>Why we need Integration with Spark</vt:lpstr>
      <vt:lpstr>Extract, Transform and Load (ETL)</vt:lpstr>
      <vt:lpstr>Hive - Introduction</vt:lpstr>
      <vt:lpstr>Why PySpark Integration with Hive?</vt:lpstr>
      <vt:lpstr>Cassandra - Introduction</vt:lpstr>
      <vt:lpstr>More benefits of Cassandra</vt:lpstr>
      <vt:lpstr>Why PySpark Integration with Cassandra? </vt:lpstr>
      <vt:lpstr>Lab -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</cp:revision>
  <dcterms:created xsi:type="dcterms:W3CDTF">2022-02-16T11:42:22Z</dcterms:created>
  <dcterms:modified xsi:type="dcterms:W3CDTF">2022-03-14T12:53:36Z</dcterms:modified>
</cp:coreProperties>
</file>