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1" r:id="rId7"/>
    <p:sldId id="260" r:id="rId8"/>
    <p:sldId id="276" r:id="rId9"/>
    <p:sldId id="262" r:id="rId10"/>
    <p:sldId id="263" r:id="rId11"/>
    <p:sldId id="265" r:id="rId12"/>
    <p:sldId id="281" r:id="rId13"/>
    <p:sldId id="282" r:id="rId14"/>
    <p:sldId id="269" r:id="rId15"/>
    <p:sldId id="267" r:id="rId16"/>
    <p:sldId id="283" r:id="rId17"/>
    <p:sldId id="284" r:id="rId18"/>
    <p:sldId id="270" r:id="rId19"/>
    <p:sldId id="285" r:id="rId20"/>
    <p:sldId id="271" r:id="rId21"/>
    <p:sldId id="272" r:id="rId22"/>
    <p:sldId id="273" r:id="rId23"/>
    <p:sldId id="274" r:id="rId24"/>
    <p:sldId id="275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50"/>
  </p:normalViewPr>
  <p:slideViewPr>
    <p:cSldViewPr snapToGrid="0">
      <p:cViewPr varScale="1">
        <p:scale>
          <a:sx n="59" d="100"/>
          <a:sy n="59" d="100"/>
        </p:scale>
        <p:origin x="1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62224-FEE7-429A-987A-61EEA27C20A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C959-0483-4C44-939A-AA3E9BAB3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16B71-D784-4718-8370-1C953512A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16B71-D784-4718-8370-1C953512A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16B71-D784-4718-8370-1C953512A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1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16B71-D784-4718-8370-1C953512A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75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196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06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0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B795-C01A-4ADF-911F-03008AE932E0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393DC5-7EC7-448D-8A6B-B4B845BE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6FB1-B2EC-4B79-9006-3705DE45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scientists' earnings and job satisfaction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881A-091E-4664-9BC0-63387EDC3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8" y="3954965"/>
            <a:ext cx="9144000" cy="777457"/>
          </a:xfrm>
        </p:spPr>
        <p:txBody>
          <a:bodyPr>
            <a:normAutofit/>
          </a:bodyPr>
          <a:lstStyle/>
          <a:p>
            <a:r>
              <a:rPr lang="en-US" sz="3200" dirty="0"/>
              <a:t>Data Manipulation Group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F999-AAA0-43B1-9B12-C56C26E1B74D}"/>
              </a:ext>
            </a:extLst>
          </p:cNvPr>
          <p:cNvSpPr txBox="1"/>
          <p:nvPr/>
        </p:nvSpPr>
        <p:spPr>
          <a:xfrm>
            <a:off x="2983831" y="4732422"/>
            <a:ext cx="6224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Group members:</a:t>
            </a:r>
          </a:p>
          <a:p>
            <a:pPr algn="ctr"/>
            <a:r>
              <a:rPr lang="en-US" sz="2400" dirty="0"/>
              <a:t>Xuehao Xiang</a:t>
            </a:r>
          </a:p>
          <a:p>
            <a:pPr algn="ctr"/>
            <a:r>
              <a:rPr lang="en-US" sz="2400" dirty="0"/>
              <a:t>Huda Tanveer Siddiqui</a:t>
            </a:r>
          </a:p>
          <a:p>
            <a:pPr algn="ctr"/>
            <a:r>
              <a:rPr lang="en-US" sz="2400" dirty="0"/>
              <a:t>Faruk Furkan KOC</a:t>
            </a:r>
          </a:p>
        </p:txBody>
      </p:sp>
    </p:spTree>
    <p:extLst>
      <p:ext uri="{BB962C8B-B14F-4D97-AF65-F5344CB8AC3E}">
        <p14:creationId xmlns:p14="http://schemas.microsoft.com/office/powerpoint/2010/main" val="379500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540-CA61-45FD-951F-CF70701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710-8513-40C1-9FEB-242F5F3B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Annual salary in US Dollars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A2679-D2D3-4FB4-AF10-CAFEC7DFA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1"/>
          <a:stretch/>
        </p:blipFill>
        <p:spPr>
          <a:xfrm>
            <a:off x="677334" y="1930400"/>
            <a:ext cx="9279466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18" y="225814"/>
            <a:ext cx="8456736" cy="1622321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8" y="1033731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Job satisfaction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6B676B-0D3A-4003-B84C-63D5B554F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7"/>
          <a:stretch/>
        </p:blipFill>
        <p:spPr>
          <a:xfrm>
            <a:off x="2073662" y="1459832"/>
            <a:ext cx="5624983" cy="51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9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18" y="225814"/>
            <a:ext cx="8456736" cy="1622321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8" y="1033731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Education level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E4AA6-BC33-4292-BA9F-0F455D228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2"/>
          <a:stretch/>
        </p:blipFill>
        <p:spPr>
          <a:xfrm>
            <a:off x="2947736" y="1315453"/>
            <a:ext cx="4118325" cy="53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18" y="225814"/>
            <a:ext cx="8456736" cy="1622321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18" y="1033731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Organization size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E9B5E2-F8E9-4AA0-A0E2-AAA3E1B7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74" y="1273838"/>
            <a:ext cx="4499904" cy="53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D039-D42E-4110-BB48-60230426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274212"/>
            <a:ext cx="9172403" cy="1622321"/>
          </a:xfrm>
        </p:spPr>
        <p:txBody>
          <a:bodyPr>
            <a:normAutofit/>
          </a:bodyPr>
          <a:lstStyle/>
          <a:p>
            <a:r>
              <a:rPr lang="en-US" sz="4000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9DFFE-67B5-4371-9198-15681ED1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7" y="970844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Code as hobby?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F85BC-87DB-4D55-999C-61B1FD01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5" r="5346" b="-2"/>
          <a:stretch/>
        </p:blipFill>
        <p:spPr>
          <a:xfrm>
            <a:off x="1720932" y="1668379"/>
            <a:ext cx="6019331" cy="44662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185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7885471" cy="6576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20" y="1286933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Years of coding experience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14844-1361-4C0E-B2FA-DD5BC1209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5" y="1832419"/>
            <a:ext cx="6019331" cy="45897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508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6FB1-B2EC-4B79-9006-3705DE45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2.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82513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540-CA61-45FD-951F-CF70701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710-8513-40C1-9FEB-242F5F3B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working experience affect salary?</a:t>
            </a:r>
          </a:p>
          <a:p>
            <a:r>
              <a:rPr lang="en-US" dirty="0"/>
              <a:t>Is there correlation between Salary &amp; Job Satisfaction by Geography?</a:t>
            </a:r>
          </a:p>
          <a:p>
            <a:r>
              <a:rPr lang="en-US" dirty="0"/>
              <a:t>Does Education level affect the salary or depends on other parameters?</a:t>
            </a:r>
          </a:p>
          <a:p>
            <a:r>
              <a:rPr lang="en-US" dirty="0"/>
              <a:t>What are the job satisfaction status in terms of level of education?</a:t>
            </a:r>
          </a:p>
          <a:p>
            <a:r>
              <a:rPr lang="en-US" dirty="0"/>
              <a:t>What percentage of data scientist or machine learning specialist code 	for hobby?</a:t>
            </a:r>
          </a:p>
        </p:txBody>
      </p:sp>
    </p:spTree>
    <p:extLst>
      <p:ext uri="{BB962C8B-B14F-4D97-AF65-F5344CB8AC3E}">
        <p14:creationId xmlns:p14="http://schemas.microsoft.com/office/powerpoint/2010/main" val="78705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AA3F-B2DD-42E3-997D-CD25588E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How does working experience affect salary?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EC27D1-2489-40A4-91AE-2FD6AA86B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257" y="2160588"/>
            <a:ext cx="7253524" cy="3881437"/>
          </a:xfrm>
        </p:spPr>
      </p:pic>
    </p:spTree>
    <p:extLst>
      <p:ext uri="{BB962C8B-B14F-4D97-AF65-F5344CB8AC3E}">
        <p14:creationId xmlns:p14="http://schemas.microsoft.com/office/powerpoint/2010/main" val="180209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AA3F-B2DD-42E3-997D-CD25588E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Is salary positively correlated with working experience?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CB0071-5876-4FD3-8E5D-90BDDABA4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03" y="2160588"/>
            <a:ext cx="7249431" cy="3881437"/>
          </a:xfrm>
        </p:spPr>
      </p:pic>
    </p:spTree>
    <p:extLst>
      <p:ext uri="{BB962C8B-B14F-4D97-AF65-F5344CB8AC3E}">
        <p14:creationId xmlns:p14="http://schemas.microsoft.com/office/powerpoint/2010/main" val="100490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7967-EA5F-4242-913B-BCF1117D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4061-A883-485B-898C-1C140E4F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Introduction to the dataset</a:t>
            </a:r>
          </a:p>
          <a:p>
            <a:pPr marL="0" indent="0">
              <a:buNone/>
            </a:pPr>
            <a:r>
              <a:rPr lang="en-US" dirty="0"/>
              <a:t>2. Research questions</a:t>
            </a:r>
          </a:p>
          <a:p>
            <a:pPr marL="0" indent="0">
              <a:buNone/>
            </a:pPr>
            <a:r>
              <a:rPr lang="en-US" dirty="0"/>
              <a:t>    1) How does working experience affect salary?</a:t>
            </a:r>
          </a:p>
          <a:p>
            <a:pPr marL="0" indent="0">
              <a:buNone/>
            </a:pPr>
            <a:r>
              <a:rPr lang="en-US" dirty="0"/>
              <a:t>    2) Is there correlation between Salary &amp; Job Satisfaction by Geography?</a:t>
            </a:r>
          </a:p>
          <a:p>
            <a:pPr marL="0" indent="0">
              <a:buNone/>
            </a:pPr>
            <a:r>
              <a:rPr lang="en-US" dirty="0"/>
              <a:t>    3) Does Education level affect the salary or depends on other parameters?</a:t>
            </a:r>
          </a:p>
          <a:p>
            <a:pPr marL="0" indent="0">
              <a:buNone/>
            </a:pPr>
            <a:r>
              <a:rPr lang="en-US" dirty="0"/>
              <a:t>    4) What are the job satisfaction status in terms of level of education?</a:t>
            </a:r>
          </a:p>
          <a:p>
            <a:pPr marL="0" indent="0">
              <a:buNone/>
            </a:pPr>
            <a:r>
              <a:rPr lang="en-US" dirty="0"/>
              <a:t>    5) What percentage of data scientist or machine learning specialist code 	for hobby?</a:t>
            </a:r>
          </a:p>
        </p:txBody>
      </p:sp>
    </p:spTree>
    <p:extLst>
      <p:ext uri="{BB962C8B-B14F-4D97-AF65-F5344CB8AC3E}">
        <p14:creationId xmlns:p14="http://schemas.microsoft.com/office/powerpoint/2010/main" val="138876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7BCF-2A76-497F-BDD9-EB96396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geographical distribution of Data Scientist?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70F1D-8B7D-4D34-A92F-979B2C972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23" t="6576" r="17476" b="4136"/>
          <a:stretch/>
        </p:blipFill>
        <p:spPr>
          <a:xfrm>
            <a:off x="936978" y="1772355"/>
            <a:ext cx="8003821" cy="477682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62DB1-8AFD-4CD6-A40C-96DC88AFA6B0}"/>
              </a:ext>
            </a:extLst>
          </p:cNvPr>
          <p:cNvSpPr txBox="1"/>
          <p:nvPr/>
        </p:nvSpPr>
        <p:spPr>
          <a:xfrm>
            <a:off x="1072444" y="6017567"/>
            <a:ext cx="326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 being the top country to have most Data Scientist.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5200A7-6588-4CE6-8A2C-466251BCE41C}"/>
              </a:ext>
            </a:extLst>
          </p:cNvPr>
          <p:cNvSpPr txBox="1"/>
          <p:nvPr/>
        </p:nvSpPr>
        <p:spPr>
          <a:xfrm>
            <a:off x="5813776" y="6087513"/>
            <a:ext cx="326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Chile being the country to have least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3340283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7BCF-2A76-497F-BDD9-EB96396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geographical distribution affect Data Scientist Salary?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4708A5-1790-4DE1-B098-A68BD7848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8" t="177" r="22645" b="4426"/>
          <a:stretch/>
        </p:blipFill>
        <p:spPr>
          <a:xfrm>
            <a:off x="778933" y="1648178"/>
            <a:ext cx="8274755" cy="5113866"/>
          </a:xfrm>
        </p:spPr>
      </p:pic>
    </p:spTree>
    <p:extLst>
      <p:ext uri="{BB962C8B-B14F-4D97-AF65-F5344CB8AC3E}">
        <p14:creationId xmlns:p14="http://schemas.microsoft.com/office/powerpoint/2010/main" val="174216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7BCF-2A76-497F-BDD9-EB96396E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geographical distribution affect Job Satisfaction?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D1013-78EA-4EF3-ABB8-DCC5FA9B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8" t="1049" r="8412" b="5590"/>
          <a:stretch/>
        </p:blipFill>
        <p:spPr>
          <a:xfrm>
            <a:off x="677334" y="1783644"/>
            <a:ext cx="8596668" cy="4990111"/>
          </a:xfrm>
        </p:spPr>
      </p:pic>
    </p:spTree>
    <p:extLst>
      <p:ext uri="{BB962C8B-B14F-4D97-AF65-F5344CB8AC3E}">
        <p14:creationId xmlns:p14="http://schemas.microsoft.com/office/powerpoint/2010/main" val="125243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91C8C0-37A8-46C4-A7CE-AD73BF6E1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3" t="2174" r="5787" b="4175"/>
          <a:stretch/>
        </p:blipFill>
        <p:spPr>
          <a:xfrm>
            <a:off x="532070" y="1134825"/>
            <a:ext cx="8585279" cy="48755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07BCF-2A76-497F-BDD9-EB96396E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1" y="7346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Is there correlation between Salary &amp; Job Satisfaction by Geography?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05BF6F-8258-4524-9273-799012AC0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4" t="1071" r="6018" b="4692"/>
          <a:stretch/>
        </p:blipFill>
        <p:spPr>
          <a:xfrm>
            <a:off x="1648179" y="1732935"/>
            <a:ext cx="7958666" cy="452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6F68DE-7745-48DF-8135-13AE3AB1B5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" r="6204" b="4527"/>
          <a:stretch/>
        </p:blipFill>
        <p:spPr>
          <a:xfrm>
            <a:off x="2561009" y="2142932"/>
            <a:ext cx="8161945" cy="47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953-338C-421D-8505-CB643953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Education level affect the salary or depends on other parameters?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5E5118-4E41-469C-958B-A2A9B5E1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3" t="899" r="1468" b="65971"/>
          <a:stretch/>
        </p:blipFill>
        <p:spPr>
          <a:xfrm>
            <a:off x="395112" y="2043288"/>
            <a:ext cx="11552919" cy="3544712"/>
          </a:xfrm>
        </p:spPr>
      </p:pic>
    </p:spTree>
    <p:extLst>
      <p:ext uri="{BB962C8B-B14F-4D97-AF65-F5344CB8AC3E}">
        <p14:creationId xmlns:p14="http://schemas.microsoft.com/office/powerpoint/2010/main" val="37175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52E3-761C-EC48-864B-E257EA29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job satisfaction status in terms of level of education?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83A82B6F-FFE8-C242-BE32-3BC9B6926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84" y="2046288"/>
            <a:ext cx="8426166" cy="4368799"/>
          </a:xfrm>
        </p:spPr>
      </p:pic>
    </p:spTree>
    <p:extLst>
      <p:ext uri="{BB962C8B-B14F-4D97-AF65-F5344CB8AC3E}">
        <p14:creationId xmlns:p14="http://schemas.microsoft.com/office/powerpoint/2010/main" val="84849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0EA5-7F0C-B447-9A3F-FCED35F6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percentage of  of data scientist or machine learning specialist code for hobby?</a:t>
            </a:r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BAE97647-1659-4942-A870-FA29E469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9" y="1700213"/>
            <a:ext cx="11081279" cy="4929187"/>
          </a:xfrm>
        </p:spPr>
      </p:pic>
    </p:spTree>
    <p:extLst>
      <p:ext uri="{BB962C8B-B14F-4D97-AF65-F5344CB8AC3E}">
        <p14:creationId xmlns:p14="http://schemas.microsoft.com/office/powerpoint/2010/main" val="4125860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8D7D-5C8C-8E41-B810-08F03AB3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latin typeface="+mj-lt"/>
            </a:endParaRPr>
          </a:p>
          <a:p>
            <a:pPr marL="0" indent="0">
              <a:buNone/>
            </a:pPr>
            <a:endParaRPr lang="en-US" sz="4000" dirty="0">
              <a:latin typeface="+mj-lt"/>
            </a:endParaRPr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								Thank You </a:t>
            </a:r>
          </a:p>
        </p:txBody>
      </p:sp>
    </p:spTree>
    <p:extLst>
      <p:ext uri="{BB962C8B-B14F-4D97-AF65-F5344CB8AC3E}">
        <p14:creationId xmlns:p14="http://schemas.microsoft.com/office/powerpoint/2010/main" val="374890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6FB1-B2EC-4B79-9006-3705DE455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1. Introduction to the dataset</a:t>
            </a:r>
          </a:p>
        </p:txBody>
      </p:sp>
    </p:spTree>
    <p:extLst>
      <p:ext uri="{BB962C8B-B14F-4D97-AF65-F5344CB8AC3E}">
        <p14:creationId xmlns:p14="http://schemas.microsoft.com/office/powerpoint/2010/main" val="15666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367A-704C-46D4-AE3B-A70C5F1E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5977-333D-4298-B3C2-3FCA2DE7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we chose this dataset?</a:t>
            </a:r>
          </a:p>
          <a:p>
            <a:r>
              <a:rPr lang="en-US" dirty="0"/>
              <a:t>We are going to become a data scientist (or analyst).</a:t>
            </a:r>
          </a:p>
          <a:p>
            <a:r>
              <a:rPr lang="en-US" dirty="0"/>
              <a:t>As a future data scientist, we all wanted to know what aspects could impact our future job’s salary and job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11585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540-CA61-45FD-951F-CF70701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710-8513-40C1-9FEB-242F5F3B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is gathered from </a:t>
            </a:r>
            <a:r>
              <a:rPr lang="en-US" dirty="0" err="1"/>
              <a:t>stackoverflow</a:t>
            </a:r>
            <a:r>
              <a:rPr lang="en-US" dirty="0"/>
              <a:t> questionnaire</a:t>
            </a:r>
          </a:p>
          <a:p>
            <a:r>
              <a:rPr lang="en-US" dirty="0"/>
              <a:t>More than 33k records</a:t>
            </a:r>
          </a:p>
          <a:p>
            <a:r>
              <a:rPr lang="en-US" dirty="0"/>
              <a:t>14 different fields </a:t>
            </a:r>
          </a:p>
        </p:txBody>
      </p:sp>
    </p:spTree>
    <p:extLst>
      <p:ext uri="{BB962C8B-B14F-4D97-AF65-F5344CB8AC3E}">
        <p14:creationId xmlns:p14="http://schemas.microsoft.com/office/powerpoint/2010/main" val="24614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540-CA61-45FD-951F-CF70701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710-8513-40C1-9FEB-242F5F3B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fields we are most interested in:</a:t>
            </a:r>
          </a:p>
          <a:p>
            <a:r>
              <a:rPr lang="en-US" dirty="0"/>
              <a:t>Country of residence</a:t>
            </a:r>
          </a:p>
          <a:p>
            <a:r>
              <a:rPr lang="en-US" dirty="0"/>
              <a:t>Annual salary in US Dollars</a:t>
            </a:r>
          </a:p>
          <a:p>
            <a:r>
              <a:rPr lang="en-US" dirty="0"/>
              <a:t>Job satisfaction</a:t>
            </a:r>
          </a:p>
          <a:p>
            <a:r>
              <a:rPr lang="en-US" dirty="0"/>
              <a:t>Education level</a:t>
            </a:r>
          </a:p>
          <a:p>
            <a:r>
              <a:rPr lang="en-US" dirty="0"/>
              <a:t>Years of coding experience</a:t>
            </a:r>
          </a:p>
          <a:p>
            <a:r>
              <a:rPr lang="en-US" dirty="0"/>
              <a:t>Organization size</a:t>
            </a:r>
          </a:p>
          <a:p>
            <a:r>
              <a:rPr lang="en-US" dirty="0"/>
              <a:t>Code as hobby?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3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1270000"/>
            <a:ext cx="8596668" cy="3880773"/>
          </a:xfrm>
        </p:spPr>
        <p:txBody>
          <a:bodyPr/>
          <a:lstStyle/>
          <a:p>
            <a:r>
              <a:rPr lang="en-US" dirty="0"/>
              <a:t>Country of residence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ABF600-0C57-4DB5-A99B-5F9CBE534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8"/>
          <a:stretch/>
        </p:blipFill>
        <p:spPr>
          <a:xfrm>
            <a:off x="677334" y="1707227"/>
            <a:ext cx="9116541" cy="45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9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1A85-42A8-4B92-A9FD-7994233E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6AA6-09F8-4A49-907C-3755EC25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1270000"/>
            <a:ext cx="8596668" cy="3880773"/>
          </a:xfrm>
        </p:spPr>
        <p:txBody>
          <a:bodyPr/>
          <a:lstStyle/>
          <a:p>
            <a:r>
              <a:rPr lang="en-US" dirty="0"/>
              <a:t>Country of residence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84FDE-B747-4D8A-A37E-CBCE8A45A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4"/>
          <a:stretch/>
        </p:blipFill>
        <p:spPr>
          <a:xfrm>
            <a:off x="778934" y="1707227"/>
            <a:ext cx="8212868" cy="476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540-CA61-45FD-951F-CF70701B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2710-8513-40C1-9FEB-242F5F3B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9078"/>
            <a:ext cx="8596668" cy="3880773"/>
          </a:xfrm>
        </p:spPr>
        <p:txBody>
          <a:bodyPr/>
          <a:lstStyle/>
          <a:p>
            <a:r>
              <a:rPr lang="en-US" dirty="0"/>
              <a:t>Annual salary in US Dollars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36306-CB2D-4944-BAB4-DD47EA5BD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0"/>
          <a:stretch/>
        </p:blipFill>
        <p:spPr>
          <a:xfrm>
            <a:off x="474132" y="1732547"/>
            <a:ext cx="9189155" cy="42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0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493</Words>
  <Application>Microsoft Office PowerPoint</Application>
  <PresentationFormat>Widescreen</PresentationFormat>
  <Paragraphs>75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Data scientists' earnings and job satisfaction</vt:lpstr>
      <vt:lpstr>Contents: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1. Introduction to the dataset</vt:lpstr>
      <vt:lpstr>2. Research questions</vt:lpstr>
      <vt:lpstr>2. Research questions</vt:lpstr>
      <vt:lpstr>Q1. How does working experience affect salary?</vt:lpstr>
      <vt:lpstr>Q1. Is salary positively correlated with working experience?</vt:lpstr>
      <vt:lpstr>What is the geographical distribution of Data Scientist?</vt:lpstr>
      <vt:lpstr>Does the geographical distribution affect Data Scientist Salary?</vt:lpstr>
      <vt:lpstr>Does this geographical distribution affect Job Satisfaction?</vt:lpstr>
      <vt:lpstr>Is there correlation between Salary &amp; Job Satisfaction by Geography?</vt:lpstr>
      <vt:lpstr>Does Education level affect the salary or depends on other parameters?</vt:lpstr>
      <vt:lpstr>What are the job satisfaction status in terms of level of education?</vt:lpstr>
      <vt:lpstr>What percentage of  of data scientist or machine learning specialist code for hobby?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scientists earnings and job satisfaction</dc:title>
  <dc:creator>Xuehao Xiang</dc:creator>
  <cp:lastModifiedBy>Xuehao Xiang</cp:lastModifiedBy>
  <cp:revision>24</cp:revision>
  <dcterms:created xsi:type="dcterms:W3CDTF">2021-11-01T22:59:04Z</dcterms:created>
  <dcterms:modified xsi:type="dcterms:W3CDTF">2021-11-02T21:52:02Z</dcterms:modified>
</cp:coreProperties>
</file>