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5" r:id="rId7"/>
    <p:sldId id="308" r:id="rId8"/>
    <p:sldId id="303" r:id="rId9"/>
    <p:sldId id="304" r:id="rId10"/>
    <p:sldId id="306" r:id="rId11"/>
    <p:sldId id="300" r:id="rId12"/>
    <p:sldId id="319" r:id="rId13"/>
    <p:sldId id="310" r:id="rId14"/>
    <p:sldId id="312" r:id="rId15"/>
    <p:sldId id="320" r:id="rId16"/>
    <p:sldId id="311" r:id="rId17"/>
    <p:sldId id="321" r:id="rId18"/>
    <p:sldId id="301" r:id="rId19"/>
    <p:sldId id="313" r:id="rId20"/>
    <p:sldId id="314" r:id="rId21"/>
    <p:sldId id="315" r:id="rId22"/>
    <p:sldId id="316" r:id="rId23"/>
    <p:sldId id="317" r:id="rId24"/>
    <p:sldId id="318" r:id="rId25"/>
    <p:sldId id="307" r:id="rId26"/>
    <p:sldId id="3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58" d="100"/>
          <a:sy n="158" d="100"/>
        </p:scale>
        <p:origin x="34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0C66D-EAF4-4408-97D2-9702DDABD64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BEE7E282-5947-41A7-BA2C-5A21EE9647BB}">
      <dgm:prSet phldrT="[Text]"/>
      <dgm:spPr/>
      <dgm:t>
        <a:bodyPr/>
        <a:lstStyle/>
        <a:p>
          <a:r>
            <a:rPr lang="en-US" dirty="0"/>
            <a:t>Decision Tree</a:t>
          </a:r>
        </a:p>
      </dgm:t>
    </dgm:pt>
    <dgm:pt modelId="{DE0F1B65-F0E8-491F-B541-B39FBE57EB37}" type="parTrans" cxnId="{3142FF6D-79F8-48D6-AAB0-E59C8F7E5374}">
      <dgm:prSet/>
      <dgm:spPr/>
      <dgm:t>
        <a:bodyPr/>
        <a:lstStyle/>
        <a:p>
          <a:endParaRPr lang="en-US"/>
        </a:p>
      </dgm:t>
    </dgm:pt>
    <dgm:pt modelId="{39E1A062-8B49-48E9-AF2E-9E77082DC535}" type="sibTrans" cxnId="{3142FF6D-79F8-48D6-AAB0-E59C8F7E5374}">
      <dgm:prSet/>
      <dgm:spPr/>
      <dgm:t>
        <a:bodyPr/>
        <a:lstStyle/>
        <a:p>
          <a:endParaRPr lang="en-US"/>
        </a:p>
      </dgm:t>
    </dgm:pt>
    <dgm:pt modelId="{C59166A1-3282-45F3-A4F6-0ABB7F366EFF}">
      <dgm:prSet phldrT="[Text]"/>
      <dgm:spPr/>
      <dgm:t>
        <a:bodyPr/>
        <a:lstStyle/>
        <a:p>
          <a:r>
            <a:rPr lang="en-US" dirty="0"/>
            <a:t>MODEL 1</a:t>
          </a:r>
        </a:p>
      </dgm:t>
    </dgm:pt>
    <dgm:pt modelId="{C84656C3-8E67-4CDB-9611-47E990E94C4E}" type="parTrans" cxnId="{27C91A22-99C0-49AD-864F-8AC5F52D3C91}">
      <dgm:prSet/>
      <dgm:spPr/>
      <dgm:t>
        <a:bodyPr/>
        <a:lstStyle/>
        <a:p>
          <a:endParaRPr lang="en-US"/>
        </a:p>
      </dgm:t>
    </dgm:pt>
    <dgm:pt modelId="{C29C6A73-30BD-4F88-9DA1-469BF641083D}" type="sibTrans" cxnId="{27C91A22-99C0-49AD-864F-8AC5F52D3C91}">
      <dgm:prSet/>
      <dgm:spPr/>
      <dgm:t>
        <a:bodyPr/>
        <a:lstStyle/>
        <a:p>
          <a:endParaRPr lang="en-US"/>
        </a:p>
      </dgm:t>
    </dgm:pt>
    <dgm:pt modelId="{1D239773-D80B-452A-BEAB-FCD0F1A52765}">
      <dgm:prSet phldrT="[Text]"/>
      <dgm:spPr/>
      <dgm:t>
        <a:bodyPr/>
        <a:lstStyle/>
        <a:p>
          <a:pPr algn="l">
            <a:lnSpc>
              <a:spcPct val="100000"/>
            </a:lnSpc>
          </a:pPr>
          <a:r>
            <a:rPr lang="en-US" b="0" i="1" dirty="0"/>
            <a:t>The goal of using a Decision Tree is to create a training model that can use to predict the class or value of the target variable by learning simple decision rules inferred from prior data(training data).</a:t>
          </a:r>
        </a:p>
      </dgm:t>
    </dgm:pt>
    <dgm:pt modelId="{3EA13C91-301F-44DB-93AA-E114247739E2}" type="parTrans" cxnId="{E724501E-ED02-4183-9EF3-134393B42A8C}">
      <dgm:prSet/>
      <dgm:spPr/>
      <dgm:t>
        <a:bodyPr/>
        <a:lstStyle/>
        <a:p>
          <a:endParaRPr lang="en-US"/>
        </a:p>
      </dgm:t>
    </dgm:pt>
    <dgm:pt modelId="{11C39FB0-9232-476B-B5ED-0B23F5ADF760}" type="sibTrans" cxnId="{E724501E-ED02-4183-9EF3-134393B42A8C}">
      <dgm:prSet/>
      <dgm:spPr/>
      <dgm:t>
        <a:bodyPr/>
        <a:lstStyle/>
        <a:p>
          <a:endParaRPr lang="en-US"/>
        </a:p>
      </dgm:t>
    </dgm:pt>
    <dgm:pt modelId="{DF1E953C-EFE9-44E7-96DB-C5A72D0D44EB}">
      <dgm:prSet phldrT="[Text]"/>
      <dgm:spPr/>
      <dgm:t>
        <a:bodyPr/>
        <a:lstStyle/>
        <a:p>
          <a:r>
            <a:rPr lang="en-US" dirty="0"/>
            <a:t>Linear Regression</a:t>
          </a:r>
        </a:p>
      </dgm:t>
    </dgm:pt>
    <dgm:pt modelId="{F9BBC5BC-A532-40A2-8228-D1C9D614D872}" type="parTrans" cxnId="{D0D63990-7CA8-43BA-92F0-6EE3CA617095}">
      <dgm:prSet/>
      <dgm:spPr/>
      <dgm:t>
        <a:bodyPr/>
        <a:lstStyle/>
        <a:p>
          <a:endParaRPr lang="en-US"/>
        </a:p>
      </dgm:t>
    </dgm:pt>
    <dgm:pt modelId="{B84A5044-D2E9-4E0B-B944-CE88BC6CECD1}" type="sibTrans" cxnId="{D0D63990-7CA8-43BA-92F0-6EE3CA617095}">
      <dgm:prSet/>
      <dgm:spPr/>
      <dgm:t>
        <a:bodyPr/>
        <a:lstStyle/>
        <a:p>
          <a:endParaRPr lang="en-US"/>
        </a:p>
      </dgm:t>
    </dgm:pt>
    <dgm:pt modelId="{C3CEF1AF-DC55-4283-AB78-B8B811C581AD}">
      <dgm:prSet phldrT="[Text]"/>
      <dgm:spPr/>
      <dgm:t>
        <a:bodyPr/>
        <a:lstStyle/>
        <a:p>
          <a:r>
            <a:rPr lang="en-US" dirty="0"/>
            <a:t>MODEL 2</a:t>
          </a:r>
        </a:p>
      </dgm:t>
    </dgm:pt>
    <dgm:pt modelId="{5E5200FF-F55D-4D21-90F5-4ACB99E9D4B2}" type="parTrans" cxnId="{617F8B34-7A07-4718-B46F-C7770F7A6262}">
      <dgm:prSet/>
      <dgm:spPr/>
      <dgm:t>
        <a:bodyPr/>
        <a:lstStyle/>
        <a:p>
          <a:endParaRPr lang="en-US"/>
        </a:p>
      </dgm:t>
    </dgm:pt>
    <dgm:pt modelId="{55999DE2-8BEF-4F20-9E39-80F472F079B6}" type="sibTrans" cxnId="{617F8B34-7A07-4718-B46F-C7770F7A6262}">
      <dgm:prSet/>
      <dgm:spPr/>
      <dgm:t>
        <a:bodyPr/>
        <a:lstStyle/>
        <a:p>
          <a:endParaRPr lang="en-US"/>
        </a:p>
      </dgm:t>
    </dgm:pt>
    <dgm:pt modelId="{9A40FA70-D220-4D07-AD96-D434B188A2F9}">
      <dgm:prSet phldrT="[Text]"/>
      <dgm:spPr/>
      <dgm:t>
        <a:bodyPr/>
        <a:lstStyle/>
        <a:p>
          <a:r>
            <a:rPr lang="en-US" b="0" i="1" dirty="0"/>
            <a:t>Linear Regression is one of the machine learning algorithms where the result is predicted by the use of known parameters which are correlated with the output. It is used to predict values within a continuous range rather than trying to classify them into categories.</a:t>
          </a:r>
        </a:p>
      </dgm:t>
    </dgm:pt>
    <dgm:pt modelId="{BAE7FA08-DE7A-46C8-ACF5-536CE6A1E1BE}" type="parTrans" cxnId="{C13584A4-273C-48E1-8E92-41AE1D305B04}">
      <dgm:prSet/>
      <dgm:spPr/>
      <dgm:t>
        <a:bodyPr/>
        <a:lstStyle/>
        <a:p>
          <a:endParaRPr lang="en-US"/>
        </a:p>
      </dgm:t>
    </dgm:pt>
    <dgm:pt modelId="{FA574D43-0E73-4BF2-ABCE-2AC018BC8954}" type="sibTrans" cxnId="{C13584A4-273C-48E1-8E92-41AE1D305B04}">
      <dgm:prSet/>
      <dgm:spPr/>
      <dgm:t>
        <a:bodyPr/>
        <a:lstStyle/>
        <a:p>
          <a:endParaRPr lang="en-US"/>
        </a:p>
      </dgm:t>
    </dgm:pt>
    <dgm:pt modelId="{6C3C2315-DB5E-475A-8985-BC354EAB7DA9}">
      <dgm:prSet phldrT="[Text]"/>
      <dgm:spPr/>
      <dgm:t>
        <a:bodyPr/>
        <a:lstStyle/>
        <a:p>
          <a:r>
            <a:rPr lang="en-US" dirty="0"/>
            <a:t>Logistic Regression</a:t>
          </a:r>
        </a:p>
      </dgm:t>
    </dgm:pt>
    <dgm:pt modelId="{823A6877-3026-4505-87DF-9F2411F19E50}" type="parTrans" cxnId="{94EC9F93-1ACF-4A3E-9C5C-44F69DA18BD1}">
      <dgm:prSet/>
      <dgm:spPr/>
      <dgm:t>
        <a:bodyPr/>
        <a:lstStyle/>
        <a:p>
          <a:endParaRPr lang="en-US"/>
        </a:p>
      </dgm:t>
    </dgm:pt>
    <dgm:pt modelId="{D2D283F6-F37F-43E4-BBCA-AEF55D45F729}" type="sibTrans" cxnId="{94EC9F93-1ACF-4A3E-9C5C-44F69DA18BD1}">
      <dgm:prSet/>
      <dgm:spPr/>
      <dgm:t>
        <a:bodyPr/>
        <a:lstStyle/>
        <a:p>
          <a:endParaRPr lang="en-US"/>
        </a:p>
      </dgm:t>
    </dgm:pt>
    <dgm:pt modelId="{4BF9120E-4655-4085-BDE2-28B88F79B1FF}">
      <dgm:prSet phldrT="[Text]"/>
      <dgm:spPr/>
      <dgm:t>
        <a:bodyPr/>
        <a:lstStyle/>
        <a:p>
          <a:r>
            <a:rPr lang="en-US" dirty="0"/>
            <a:t>MODEL 3</a:t>
          </a:r>
        </a:p>
      </dgm:t>
    </dgm:pt>
    <dgm:pt modelId="{E1BAEA31-C5BC-4AF0-9460-D7652DE0EC04}" type="parTrans" cxnId="{7BFCBEB2-7B21-463C-AD1D-A00E82193262}">
      <dgm:prSet/>
      <dgm:spPr/>
      <dgm:t>
        <a:bodyPr/>
        <a:lstStyle/>
        <a:p>
          <a:endParaRPr lang="en-US"/>
        </a:p>
      </dgm:t>
    </dgm:pt>
    <dgm:pt modelId="{6229812C-7D6A-49B2-B951-6EF8DE1F479D}" type="sibTrans" cxnId="{7BFCBEB2-7B21-463C-AD1D-A00E82193262}">
      <dgm:prSet/>
      <dgm:spPr/>
      <dgm:t>
        <a:bodyPr/>
        <a:lstStyle/>
        <a:p>
          <a:endParaRPr lang="en-US"/>
        </a:p>
      </dgm:t>
    </dgm:pt>
    <dgm:pt modelId="{EBF10530-1E33-4C58-9657-6A857C394CE5}">
      <dgm:prSet phldrT="[Text]"/>
      <dgm:spPr/>
      <dgm:t>
        <a:bodyPr/>
        <a:lstStyle/>
        <a:p>
          <a:r>
            <a:rPr lang="en-US" b="0" i="1" dirty="0"/>
            <a:t>Logistic regression is a statistical analysis method to predict a binary outcome, such as yes or no, based on prior observations of a data set. A logistic regression model predicts a dependent data variable by analyzing the relationship between one or more existing independent variables.</a:t>
          </a:r>
        </a:p>
      </dgm:t>
    </dgm:pt>
    <dgm:pt modelId="{88796507-FCC0-459E-8005-249C0A5EAC7D}" type="parTrans" cxnId="{2D1C7C6C-8CD8-4B2E-A877-B2709BADBFA2}">
      <dgm:prSet/>
      <dgm:spPr/>
      <dgm:t>
        <a:bodyPr/>
        <a:lstStyle/>
        <a:p>
          <a:endParaRPr lang="en-US"/>
        </a:p>
      </dgm:t>
    </dgm:pt>
    <dgm:pt modelId="{157F4E6C-A684-4E87-8C21-74D873898F60}" type="sibTrans" cxnId="{2D1C7C6C-8CD8-4B2E-A877-B2709BADBFA2}">
      <dgm:prSet/>
      <dgm:spPr/>
      <dgm:t>
        <a:bodyPr/>
        <a:lstStyle/>
        <a:p>
          <a:endParaRPr lang="en-US"/>
        </a:p>
      </dgm:t>
    </dgm:pt>
    <dgm:pt modelId="{383EE0D3-19F9-4374-8047-2175697C58B1}" type="pres">
      <dgm:prSet presAssocID="{5CF0C66D-EAF4-4408-97D2-9702DDABD641}" presName="Name0" presStyleCnt="0">
        <dgm:presLayoutVars>
          <dgm:chMax/>
          <dgm:chPref val="3"/>
          <dgm:dir/>
          <dgm:animOne val="branch"/>
          <dgm:animLvl val="lvl"/>
        </dgm:presLayoutVars>
      </dgm:prSet>
      <dgm:spPr/>
    </dgm:pt>
    <dgm:pt modelId="{062E3EDC-9297-4F01-88E4-EE6A033E0B79}" type="pres">
      <dgm:prSet presAssocID="{BEE7E282-5947-41A7-BA2C-5A21EE9647BB}" presName="composite" presStyleCnt="0"/>
      <dgm:spPr/>
    </dgm:pt>
    <dgm:pt modelId="{84DF1B2E-B1DC-4CE7-8FED-7395B4966A73}" type="pres">
      <dgm:prSet presAssocID="{BEE7E282-5947-41A7-BA2C-5A21EE9647BB}" presName="FirstChild" presStyleLbl="revTx" presStyleIdx="0" presStyleCnt="6">
        <dgm:presLayoutVars>
          <dgm:chMax val="0"/>
          <dgm:chPref val="0"/>
          <dgm:bulletEnabled val="1"/>
        </dgm:presLayoutVars>
      </dgm:prSet>
      <dgm:spPr/>
    </dgm:pt>
    <dgm:pt modelId="{B2043D81-A617-4259-9AE3-3156327872A8}" type="pres">
      <dgm:prSet presAssocID="{BEE7E282-5947-41A7-BA2C-5A21EE9647BB}" presName="Parent" presStyleLbl="alignNode1" presStyleIdx="0" presStyleCnt="3">
        <dgm:presLayoutVars>
          <dgm:chMax val="3"/>
          <dgm:chPref val="3"/>
          <dgm:bulletEnabled val="1"/>
        </dgm:presLayoutVars>
      </dgm:prSet>
      <dgm:spPr/>
    </dgm:pt>
    <dgm:pt modelId="{DF67490A-C78C-4251-B980-6C2B60584FA6}" type="pres">
      <dgm:prSet presAssocID="{BEE7E282-5947-41A7-BA2C-5A21EE9647BB}" presName="Accent" presStyleLbl="parChTrans1D1" presStyleIdx="0" presStyleCnt="3"/>
      <dgm:spPr/>
    </dgm:pt>
    <dgm:pt modelId="{63212E77-97CA-47A0-A164-89D557AEF4E6}" type="pres">
      <dgm:prSet presAssocID="{BEE7E282-5947-41A7-BA2C-5A21EE9647BB}" presName="Child" presStyleLbl="revTx" presStyleIdx="1" presStyleCnt="6">
        <dgm:presLayoutVars>
          <dgm:chMax val="0"/>
          <dgm:chPref val="0"/>
          <dgm:bulletEnabled val="1"/>
        </dgm:presLayoutVars>
      </dgm:prSet>
      <dgm:spPr/>
    </dgm:pt>
    <dgm:pt modelId="{0B2AB1D7-136B-4DDE-A931-EBB612240ACC}" type="pres">
      <dgm:prSet presAssocID="{39E1A062-8B49-48E9-AF2E-9E77082DC535}" presName="sibTrans" presStyleCnt="0"/>
      <dgm:spPr/>
    </dgm:pt>
    <dgm:pt modelId="{FBF7F21D-7F65-4A63-B4D6-3F4929847B09}" type="pres">
      <dgm:prSet presAssocID="{DF1E953C-EFE9-44E7-96DB-C5A72D0D44EB}" presName="composite" presStyleCnt="0"/>
      <dgm:spPr/>
    </dgm:pt>
    <dgm:pt modelId="{89837450-4920-4C10-A243-152871FB9921}" type="pres">
      <dgm:prSet presAssocID="{DF1E953C-EFE9-44E7-96DB-C5A72D0D44EB}" presName="FirstChild" presStyleLbl="revTx" presStyleIdx="2" presStyleCnt="6">
        <dgm:presLayoutVars>
          <dgm:chMax val="0"/>
          <dgm:chPref val="0"/>
          <dgm:bulletEnabled val="1"/>
        </dgm:presLayoutVars>
      </dgm:prSet>
      <dgm:spPr/>
    </dgm:pt>
    <dgm:pt modelId="{084E2CB1-E237-4927-94ED-D32103E24892}" type="pres">
      <dgm:prSet presAssocID="{DF1E953C-EFE9-44E7-96DB-C5A72D0D44EB}" presName="Parent" presStyleLbl="alignNode1" presStyleIdx="1" presStyleCnt="3">
        <dgm:presLayoutVars>
          <dgm:chMax val="3"/>
          <dgm:chPref val="3"/>
          <dgm:bulletEnabled val="1"/>
        </dgm:presLayoutVars>
      </dgm:prSet>
      <dgm:spPr/>
    </dgm:pt>
    <dgm:pt modelId="{360D9831-6D8A-4780-A6EE-27872F913552}" type="pres">
      <dgm:prSet presAssocID="{DF1E953C-EFE9-44E7-96DB-C5A72D0D44EB}" presName="Accent" presStyleLbl="parChTrans1D1" presStyleIdx="1" presStyleCnt="3"/>
      <dgm:spPr/>
    </dgm:pt>
    <dgm:pt modelId="{C966415C-52D3-4C0C-A898-D4A97ADB26D6}" type="pres">
      <dgm:prSet presAssocID="{DF1E953C-EFE9-44E7-96DB-C5A72D0D44EB}" presName="Child" presStyleLbl="revTx" presStyleIdx="3" presStyleCnt="6">
        <dgm:presLayoutVars>
          <dgm:chMax val="0"/>
          <dgm:chPref val="0"/>
          <dgm:bulletEnabled val="1"/>
        </dgm:presLayoutVars>
      </dgm:prSet>
      <dgm:spPr/>
    </dgm:pt>
    <dgm:pt modelId="{CEA4B410-5339-4BE4-9EB7-0FBF8A38CDBB}" type="pres">
      <dgm:prSet presAssocID="{B84A5044-D2E9-4E0B-B944-CE88BC6CECD1}" presName="sibTrans" presStyleCnt="0"/>
      <dgm:spPr/>
    </dgm:pt>
    <dgm:pt modelId="{739B4410-7449-43B7-9826-15CA552C2BA4}" type="pres">
      <dgm:prSet presAssocID="{6C3C2315-DB5E-475A-8985-BC354EAB7DA9}" presName="composite" presStyleCnt="0"/>
      <dgm:spPr/>
    </dgm:pt>
    <dgm:pt modelId="{886FA607-7649-4263-A2F0-8C68F84EC5B9}" type="pres">
      <dgm:prSet presAssocID="{6C3C2315-DB5E-475A-8985-BC354EAB7DA9}" presName="FirstChild" presStyleLbl="revTx" presStyleIdx="4" presStyleCnt="6">
        <dgm:presLayoutVars>
          <dgm:chMax val="0"/>
          <dgm:chPref val="0"/>
          <dgm:bulletEnabled val="1"/>
        </dgm:presLayoutVars>
      </dgm:prSet>
      <dgm:spPr/>
    </dgm:pt>
    <dgm:pt modelId="{00AD9EFB-58C9-4D8D-AB6B-33C40AF5E51D}" type="pres">
      <dgm:prSet presAssocID="{6C3C2315-DB5E-475A-8985-BC354EAB7DA9}" presName="Parent" presStyleLbl="alignNode1" presStyleIdx="2" presStyleCnt="3">
        <dgm:presLayoutVars>
          <dgm:chMax val="3"/>
          <dgm:chPref val="3"/>
          <dgm:bulletEnabled val="1"/>
        </dgm:presLayoutVars>
      </dgm:prSet>
      <dgm:spPr/>
    </dgm:pt>
    <dgm:pt modelId="{46F0FE6A-43E0-4764-A5C4-C7E1DDEE086B}" type="pres">
      <dgm:prSet presAssocID="{6C3C2315-DB5E-475A-8985-BC354EAB7DA9}" presName="Accent" presStyleLbl="parChTrans1D1" presStyleIdx="2" presStyleCnt="3"/>
      <dgm:spPr/>
    </dgm:pt>
    <dgm:pt modelId="{42E479FB-4F54-4C70-B7E4-1B2FB62E1663}" type="pres">
      <dgm:prSet presAssocID="{6C3C2315-DB5E-475A-8985-BC354EAB7DA9}" presName="Child" presStyleLbl="revTx" presStyleIdx="5" presStyleCnt="6">
        <dgm:presLayoutVars>
          <dgm:chMax val="0"/>
          <dgm:chPref val="0"/>
          <dgm:bulletEnabled val="1"/>
        </dgm:presLayoutVars>
      </dgm:prSet>
      <dgm:spPr/>
    </dgm:pt>
  </dgm:ptLst>
  <dgm:cxnLst>
    <dgm:cxn modelId="{E724501E-ED02-4183-9EF3-134393B42A8C}" srcId="{BEE7E282-5947-41A7-BA2C-5A21EE9647BB}" destId="{1D239773-D80B-452A-BEAB-FCD0F1A52765}" srcOrd="1" destOrd="0" parTransId="{3EA13C91-301F-44DB-93AA-E114247739E2}" sibTransId="{11C39FB0-9232-476B-B5ED-0B23F5ADF760}"/>
    <dgm:cxn modelId="{230DDA21-D1D4-429C-A277-8FF3C46CB01A}" type="presOf" srcId="{EBF10530-1E33-4C58-9657-6A857C394CE5}" destId="{42E479FB-4F54-4C70-B7E4-1B2FB62E1663}" srcOrd="0" destOrd="0" presId="urn:microsoft.com/office/officeart/2011/layout/TabList"/>
    <dgm:cxn modelId="{27C91A22-99C0-49AD-864F-8AC5F52D3C91}" srcId="{BEE7E282-5947-41A7-BA2C-5A21EE9647BB}" destId="{C59166A1-3282-45F3-A4F6-0ABB7F366EFF}" srcOrd="0" destOrd="0" parTransId="{C84656C3-8E67-4CDB-9611-47E990E94C4E}" sibTransId="{C29C6A73-30BD-4F88-9DA1-469BF641083D}"/>
    <dgm:cxn modelId="{4E768231-BAB7-4C36-9886-668466AF08AB}" type="presOf" srcId="{9A40FA70-D220-4D07-AD96-D434B188A2F9}" destId="{C966415C-52D3-4C0C-A898-D4A97ADB26D6}" srcOrd="0" destOrd="0" presId="urn:microsoft.com/office/officeart/2011/layout/TabList"/>
    <dgm:cxn modelId="{5DB4A332-8156-489A-9881-112165D4082B}" type="presOf" srcId="{4BF9120E-4655-4085-BDE2-28B88F79B1FF}" destId="{886FA607-7649-4263-A2F0-8C68F84EC5B9}" srcOrd="0" destOrd="0" presId="urn:microsoft.com/office/officeart/2011/layout/TabList"/>
    <dgm:cxn modelId="{617F8B34-7A07-4718-B46F-C7770F7A6262}" srcId="{DF1E953C-EFE9-44E7-96DB-C5A72D0D44EB}" destId="{C3CEF1AF-DC55-4283-AB78-B8B811C581AD}" srcOrd="0" destOrd="0" parTransId="{5E5200FF-F55D-4D21-90F5-4ACB99E9D4B2}" sibTransId="{55999DE2-8BEF-4F20-9E39-80F472F079B6}"/>
    <dgm:cxn modelId="{20E34E35-7ABD-4578-BE29-5A718D61523F}" type="presOf" srcId="{BEE7E282-5947-41A7-BA2C-5A21EE9647BB}" destId="{B2043D81-A617-4259-9AE3-3156327872A8}" srcOrd="0" destOrd="0" presId="urn:microsoft.com/office/officeart/2011/layout/TabList"/>
    <dgm:cxn modelId="{61CF9540-B5AC-4CA2-B93A-343217930426}" type="presOf" srcId="{6C3C2315-DB5E-475A-8985-BC354EAB7DA9}" destId="{00AD9EFB-58C9-4D8D-AB6B-33C40AF5E51D}" srcOrd="0" destOrd="0" presId="urn:microsoft.com/office/officeart/2011/layout/TabList"/>
    <dgm:cxn modelId="{7E93C649-C6DC-4A6B-B5E5-866A08D61785}" type="presOf" srcId="{1D239773-D80B-452A-BEAB-FCD0F1A52765}" destId="{63212E77-97CA-47A0-A164-89D557AEF4E6}" srcOrd="0" destOrd="0" presId="urn:microsoft.com/office/officeart/2011/layout/TabList"/>
    <dgm:cxn modelId="{C746264A-2C16-4B81-9299-4CEA243B3038}" type="presOf" srcId="{5CF0C66D-EAF4-4408-97D2-9702DDABD641}" destId="{383EE0D3-19F9-4374-8047-2175697C58B1}" srcOrd="0" destOrd="0" presId="urn:microsoft.com/office/officeart/2011/layout/TabList"/>
    <dgm:cxn modelId="{2D1C7C6C-8CD8-4B2E-A877-B2709BADBFA2}" srcId="{6C3C2315-DB5E-475A-8985-BC354EAB7DA9}" destId="{EBF10530-1E33-4C58-9657-6A857C394CE5}" srcOrd="1" destOrd="0" parTransId="{88796507-FCC0-459E-8005-249C0A5EAC7D}" sibTransId="{157F4E6C-A684-4E87-8C21-74D873898F60}"/>
    <dgm:cxn modelId="{3142FF6D-79F8-48D6-AAB0-E59C8F7E5374}" srcId="{5CF0C66D-EAF4-4408-97D2-9702DDABD641}" destId="{BEE7E282-5947-41A7-BA2C-5A21EE9647BB}" srcOrd="0" destOrd="0" parTransId="{DE0F1B65-F0E8-491F-B541-B39FBE57EB37}" sibTransId="{39E1A062-8B49-48E9-AF2E-9E77082DC535}"/>
    <dgm:cxn modelId="{7A45C859-CF1B-4273-9FED-204C944F4E23}" type="presOf" srcId="{DF1E953C-EFE9-44E7-96DB-C5A72D0D44EB}" destId="{084E2CB1-E237-4927-94ED-D32103E24892}" srcOrd="0" destOrd="0" presId="urn:microsoft.com/office/officeart/2011/layout/TabList"/>
    <dgm:cxn modelId="{D0D63990-7CA8-43BA-92F0-6EE3CA617095}" srcId="{5CF0C66D-EAF4-4408-97D2-9702DDABD641}" destId="{DF1E953C-EFE9-44E7-96DB-C5A72D0D44EB}" srcOrd="1" destOrd="0" parTransId="{F9BBC5BC-A532-40A2-8228-D1C9D614D872}" sibTransId="{B84A5044-D2E9-4E0B-B944-CE88BC6CECD1}"/>
    <dgm:cxn modelId="{94EC9F93-1ACF-4A3E-9C5C-44F69DA18BD1}" srcId="{5CF0C66D-EAF4-4408-97D2-9702DDABD641}" destId="{6C3C2315-DB5E-475A-8985-BC354EAB7DA9}" srcOrd="2" destOrd="0" parTransId="{823A6877-3026-4505-87DF-9F2411F19E50}" sibTransId="{D2D283F6-F37F-43E4-BBCA-AEF55D45F729}"/>
    <dgm:cxn modelId="{C13584A4-273C-48E1-8E92-41AE1D305B04}" srcId="{DF1E953C-EFE9-44E7-96DB-C5A72D0D44EB}" destId="{9A40FA70-D220-4D07-AD96-D434B188A2F9}" srcOrd="1" destOrd="0" parTransId="{BAE7FA08-DE7A-46C8-ACF5-536CE6A1E1BE}" sibTransId="{FA574D43-0E73-4BF2-ABCE-2AC018BC8954}"/>
    <dgm:cxn modelId="{7BFCBEB2-7B21-463C-AD1D-A00E82193262}" srcId="{6C3C2315-DB5E-475A-8985-BC354EAB7DA9}" destId="{4BF9120E-4655-4085-BDE2-28B88F79B1FF}" srcOrd="0" destOrd="0" parTransId="{E1BAEA31-C5BC-4AF0-9460-D7652DE0EC04}" sibTransId="{6229812C-7D6A-49B2-B951-6EF8DE1F479D}"/>
    <dgm:cxn modelId="{50EBE2DC-0882-4D3B-A218-077F0CD917D8}" type="presOf" srcId="{C59166A1-3282-45F3-A4F6-0ABB7F366EFF}" destId="{84DF1B2E-B1DC-4CE7-8FED-7395B4966A73}" srcOrd="0" destOrd="0" presId="urn:microsoft.com/office/officeart/2011/layout/TabList"/>
    <dgm:cxn modelId="{14B1D5F3-40EE-4E06-A7B0-B767C11EE3C5}" type="presOf" srcId="{C3CEF1AF-DC55-4283-AB78-B8B811C581AD}" destId="{89837450-4920-4C10-A243-152871FB9921}" srcOrd="0" destOrd="0" presId="urn:microsoft.com/office/officeart/2011/layout/TabList"/>
    <dgm:cxn modelId="{4E657D32-B479-4C36-B9EF-F6CAE435669E}" type="presParOf" srcId="{383EE0D3-19F9-4374-8047-2175697C58B1}" destId="{062E3EDC-9297-4F01-88E4-EE6A033E0B79}" srcOrd="0" destOrd="0" presId="urn:microsoft.com/office/officeart/2011/layout/TabList"/>
    <dgm:cxn modelId="{A1E6E989-F971-4D48-AD70-DE7D7FAD2143}" type="presParOf" srcId="{062E3EDC-9297-4F01-88E4-EE6A033E0B79}" destId="{84DF1B2E-B1DC-4CE7-8FED-7395B4966A73}" srcOrd="0" destOrd="0" presId="urn:microsoft.com/office/officeart/2011/layout/TabList"/>
    <dgm:cxn modelId="{C72FA91A-5A4C-42CA-BDF8-E4DD3B27653F}" type="presParOf" srcId="{062E3EDC-9297-4F01-88E4-EE6A033E0B79}" destId="{B2043D81-A617-4259-9AE3-3156327872A8}" srcOrd="1" destOrd="0" presId="urn:microsoft.com/office/officeart/2011/layout/TabList"/>
    <dgm:cxn modelId="{50F6B328-4FE1-4B63-B977-7D273783EB9F}" type="presParOf" srcId="{062E3EDC-9297-4F01-88E4-EE6A033E0B79}" destId="{DF67490A-C78C-4251-B980-6C2B60584FA6}" srcOrd="2" destOrd="0" presId="urn:microsoft.com/office/officeart/2011/layout/TabList"/>
    <dgm:cxn modelId="{148514A7-0F32-45DB-AFE4-793100BE6A8E}" type="presParOf" srcId="{383EE0D3-19F9-4374-8047-2175697C58B1}" destId="{63212E77-97CA-47A0-A164-89D557AEF4E6}" srcOrd="1" destOrd="0" presId="urn:microsoft.com/office/officeart/2011/layout/TabList"/>
    <dgm:cxn modelId="{A760BBDE-C67D-4408-B03D-E289C86D7BBF}" type="presParOf" srcId="{383EE0D3-19F9-4374-8047-2175697C58B1}" destId="{0B2AB1D7-136B-4DDE-A931-EBB612240ACC}" srcOrd="2" destOrd="0" presId="urn:microsoft.com/office/officeart/2011/layout/TabList"/>
    <dgm:cxn modelId="{0E8D9EED-A81D-4B51-8A6B-56B3A2EFC38E}" type="presParOf" srcId="{383EE0D3-19F9-4374-8047-2175697C58B1}" destId="{FBF7F21D-7F65-4A63-B4D6-3F4929847B09}" srcOrd="3" destOrd="0" presId="urn:microsoft.com/office/officeart/2011/layout/TabList"/>
    <dgm:cxn modelId="{9C708150-15E2-4D27-ABF5-3056849E3F66}" type="presParOf" srcId="{FBF7F21D-7F65-4A63-B4D6-3F4929847B09}" destId="{89837450-4920-4C10-A243-152871FB9921}" srcOrd="0" destOrd="0" presId="urn:microsoft.com/office/officeart/2011/layout/TabList"/>
    <dgm:cxn modelId="{31352F5E-D9D1-4E98-881C-7605A86982AD}" type="presParOf" srcId="{FBF7F21D-7F65-4A63-B4D6-3F4929847B09}" destId="{084E2CB1-E237-4927-94ED-D32103E24892}" srcOrd="1" destOrd="0" presId="urn:microsoft.com/office/officeart/2011/layout/TabList"/>
    <dgm:cxn modelId="{CBF8A785-D4B8-4B7F-BFEA-7B8F0B58F72F}" type="presParOf" srcId="{FBF7F21D-7F65-4A63-B4D6-3F4929847B09}" destId="{360D9831-6D8A-4780-A6EE-27872F913552}" srcOrd="2" destOrd="0" presId="urn:microsoft.com/office/officeart/2011/layout/TabList"/>
    <dgm:cxn modelId="{D503D7E4-5562-4F54-A9E1-94CC45D49F77}" type="presParOf" srcId="{383EE0D3-19F9-4374-8047-2175697C58B1}" destId="{C966415C-52D3-4C0C-A898-D4A97ADB26D6}" srcOrd="4" destOrd="0" presId="urn:microsoft.com/office/officeart/2011/layout/TabList"/>
    <dgm:cxn modelId="{C59D70E0-A030-479C-B0D1-FD15CCB1DC06}" type="presParOf" srcId="{383EE0D3-19F9-4374-8047-2175697C58B1}" destId="{CEA4B410-5339-4BE4-9EB7-0FBF8A38CDBB}" srcOrd="5" destOrd="0" presId="urn:microsoft.com/office/officeart/2011/layout/TabList"/>
    <dgm:cxn modelId="{6EAFDD12-8210-43E9-89C1-D136516EA3D5}" type="presParOf" srcId="{383EE0D3-19F9-4374-8047-2175697C58B1}" destId="{739B4410-7449-43B7-9826-15CA552C2BA4}" srcOrd="6" destOrd="0" presId="urn:microsoft.com/office/officeart/2011/layout/TabList"/>
    <dgm:cxn modelId="{C41E810D-0C50-4527-A4E5-3BD90DB1FBB5}" type="presParOf" srcId="{739B4410-7449-43B7-9826-15CA552C2BA4}" destId="{886FA607-7649-4263-A2F0-8C68F84EC5B9}" srcOrd="0" destOrd="0" presId="urn:microsoft.com/office/officeart/2011/layout/TabList"/>
    <dgm:cxn modelId="{DF3DABF7-1ACA-4EE9-A726-D8456F0997BE}" type="presParOf" srcId="{739B4410-7449-43B7-9826-15CA552C2BA4}" destId="{00AD9EFB-58C9-4D8D-AB6B-33C40AF5E51D}" srcOrd="1" destOrd="0" presId="urn:microsoft.com/office/officeart/2011/layout/TabList"/>
    <dgm:cxn modelId="{945A756B-6B1E-4845-83D2-6CFA277E6CAF}" type="presParOf" srcId="{739B4410-7449-43B7-9826-15CA552C2BA4}" destId="{46F0FE6A-43E0-4764-A5C4-C7E1DDEE086B}" srcOrd="2" destOrd="0" presId="urn:microsoft.com/office/officeart/2011/layout/TabList"/>
    <dgm:cxn modelId="{21C42715-DC46-4906-9CAF-354190134962}" type="presParOf" srcId="{383EE0D3-19F9-4374-8047-2175697C58B1}" destId="{42E479FB-4F54-4C70-B7E4-1B2FB62E1663}"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0FE6A-43E0-4764-A5C4-C7E1DDEE086B}">
      <dsp:nvSpPr>
        <dsp:cNvPr id="0" name=""/>
        <dsp:cNvSpPr/>
      </dsp:nvSpPr>
      <dsp:spPr>
        <a:xfrm>
          <a:off x="0" y="3198308"/>
          <a:ext cx="9980887"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0D9831-6D8A-4780-A6EE-27872F913552}">
      <dsp:nvSpPr>
        <dsp:cNvPr id="0" name=""/>
        <dsp:cNvSpPr/>
      </dsp:nvSpPr>
      <dsp:spPr>
        <a:xfrm>
          <a:off x="0" y="1824584"/>
          <a:ext cx="9980887"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67490A-C78C-4251-B980-6C2B60584FA6}">
      <dsp:nvSpPr>
        <dsp:cNvPr id="0" name=""/>
        <dsp:cNvSpPr/>
      </dsp:nvSpPr>
      <dsp:spPr>
        <a:xfrm>
          <a:off x="0" y="450859"/>
          <a:ext cx="9980887"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DF1B2E-B1DC-4CE7-8FED-7395B4966A73}">
      <dsp:nvSpPr>
        <dsp:cNvPr id="0" name=""/>
        <dsp:cNvSpPr/>
      </dsp:nvSpPr>
      <dsp:spPr>
        <a:xfrm>
          <a:off x="2595030" y="502"/>
          <a:ext cx="7385857" cy="45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dirty="0"/>
            <a:t>MODEL 1</a:t>
          </a:r>
        </a:p>
      </dsp:txBody>
      <dsp:txXfrm>
        <a:off x="2595030" y="502"/>
        <a:ext cx="7385857" cy="450357"/>
      </dsp:txXfrm>
    </dsp:sp>
    <dsp:sp modelId="{B2043D81-A617-4259-9AE3-3156327872A8}">
      <dsp:nvSpPr>
        <dsp:cNvPr id="0" name=""/>
        <dsp:cNvSpPr/>
      </dsp:nvSpPr>
      <dsp:spPr>
        <a:xfrm>
          <a:off x="0" y="502"/>
          <a:ext cx="2595030" cy="45035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Decision Tree</a:t>
          </a:r>
        </a:p>
      </dsp:txBody>
      <dsp:txXfrm>
        <a:off x="21989" y="22491"/>
        <a:ext cx="2551052" cy="428368"/>
      </dsp:txXfrm>
    </dsp:sp>
    <dsp:sp modelId="{63212E77-97CA-47A0-A164-89D557AEF4E6}">
      <dsp:nvSpPr>
        <dsp:cNvPr id="0" name=""/>
        <dsp:cNvSpPr/>
      </dsp:nvSpPr>
      <dsp:spPr>
        <a:xfrm>
          <a:off x="0" y="450859"/>
          <a:ext cx="9980887" cy="900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100000"/>
            </a:lnSpc>
            <a:spcBef>
              <a:spcPct val="0"/>
            </a:spcBef>
            <a:spcAft>
              <a:spcPct val="15000"/>
            </a:spcAft>
            <a:buChar char="•"/>
          </a:pPr>
          <a:r>
            <a:rPr lang="en-US" sz="1800" b="0" i="1" kern="1200" dirty="0"/>
            <a:t>The goal of using a Decision Tree is to create a training model that can use to predict the class or value of the target variable by learning simple decision rules inferred from prior data(training data).</a:t>
          </a:r>
        </a:p>
      </dsp:txBody>
      <dsp:txXfrm>
        <a:off x="0" y="450859"/>
        <a:ext cx="9980887" cy="900849"/>
      </dsp:txXfrm>
    </dsp:sp>
    <dsp:sp modelId="{89837450-4920-4C10-A243-152871FB9921}">
      <dsp:nvSpPr>
        <dsp:cNvPr id="0" name=""/>
        <dsp:cNvSpPr/>
      </dsp:nvSpPr>
      <dsp:spPr>
        <a:xfrm>
          <a:off x="2595030" y="1374227"/>
          <a:ext cx="7385857" cy="45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dirty="0"/>
            <a:t>MODEL 2</a:t>
          </a:r>
        </a:p>
      </dsp:txBody>
      <dsp:txXfrm>
        <a:off x="2595030" y="1374227"/>
        <a:ext cx="7385857" cy="450357"/>
      </dsp:txXfrm>
    </dsp:sp>
    <dsp:sp modelId="{084E2CB1-E237-4927-94ED-D32103E24892}">
      <dsp:nvSpPr>
        <dsp:cNvPr id="0" name=""/>
        <dsp:cNvSpPr/>
      </dsp:nvSpPr>
      <dsp:spPr>
        <a:xfrm>
          <a:off x="0" y="1374227"/>
          <a:ext cx="2595030" cy="45035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Linear Regression</a:t>
          </a:r>
        </a:p>
      </dsp:txBody>
      <dsp:txXfrm>
        <a:off x="21989" y="1396216"/>
        <a:ext cx="2551052" cy="428368"/>
      </dsp:txXfrm>
    </dsp:sp>
    <dsp:sp modelId="{C966415C-52D3-4C0C-A898-D4A97ADB26D6}">
      <dsp:nvSpPr>
        <dsp:cNvPr id="0" name=""/>
        <dsp:cNvSpPr/>
      </dsp:nvSpPr>
      <dsp:spPr>
        <a:xfrm>
          <a:off x="0" y="1824584"/>
          <a:ext cx="9980887" cy="900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b="0" i="1" kern="1200" dirty="0"/>
            <a:t>Linear Regression is one of the machine learning algorithms where the result is predicted by the use of known parameters which are correlated with the output. It is used to predict values within a continuous range rather than trying to classify them into categories.</a:t>
          </a:r>
        </a:p>
      </dsp:txBody>
      <dsp:txXfrm>
        <a:off x="0" y="1824584"/>
        <a:ext cx="9980887" cy="900849"/>
      </dsp:txXfrm>
    </dsp:sp>
    <dsp:sp modelId="{886FA607-7649-4263-A2F0-8C68F84EC5B9}">
      <dsp:nvSpPr>
        <dsp:cNvPr id="0" name=""/>
        <dsp:cNvSpPr/>
      </dsp:nvSpPr>
      <dsp:spPr>
        <a:xfrm>
          <a:off x="2595030" y="2747951"/>
          <a:ext cx="7385857" cy="45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dirty="0"/>
            <a:t>MODEL 3</a:t>
          </a:r>
        </a:p>
      </dsp:txBody>
      <dsp:txXfrm>
        <a:off x="2595030" y="2747951"/>
        <a:ext cx="7385857" cy="450357"/>
      </dsp:txXfrm>
    </dsp:sp>
    <dsp:sp modelId="{00AD9EFB-58C9-4D8D-AB6B-33C40AF5E51D}">
      <dsp:nvSpPr>
        <dsp:cNvPr id="0" name=""/>
        <dsp:cNvSpPr/>
      </dsp:nvSpPr>
      <dsp:spPr>
        <a:xfrm>
          <a:off x="0" y="2747951"/>
          <a:ext cx="2595030" cy="45035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Logistic Regression</a:t>
          </a:r>
        </a:p>
      </dsp:txBody>
      <dsp:txXfrm>
        <a:off x="21989" y="2769940"/>
        <a:ext cx="2551052" cy="428368"/>
      </dsp:txXfrm>
    </dsp:sp>
    <dsp:sp modelId="{42E479FB-4F54-4C70-B7E4-1B2FB62E1663}">
      <dsp:nvSpPr>
        <dsp:cNvPr id="0" name=""/>
        <dsp:cNvSpPr/>
      </dsp:nvSpPr>
      <dsp:spPr>
        <a:xfrm>
          <a:off x="0" y="3198308"/>
          <a:ext cx="9980887" cy="900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b="0" i="1" kern="1200" dirty="0"/>
            <a:t>Logistic regression is a statistical analysis method to predict a binary outcome, such as yes or no, based on prior observations of a data set. A logistic regression model predicts a dependent data variable by analyzing the relationship between one or more existing independent variables.</a:t>
          </a:r>
        </a:p>
      </dsp:txBody>
      <dsp:txXfrm>
        <a:off x="0" y="3198308"/>
        <a:ext cx="9980887" cy="900849"/>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data.gov/dataset/global-landslide-catalog-expor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3273" y="975"/>
            <a:ext cx="12188726"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1064" y="1475234"/>
            <a:ext cx="3296659" cy="2901694"/>
          </a:xfrm>
        </p:spPr>
        <p:txBody>
          <a:bodyPr anchor="b">
            <a:normAutofit/>
          </a:bodyPr>
          <a:lstStyle/>
          <a:p>
            <a:r>
              <a:rPr lang="en-US" sz="4000" dirty="0">
                <a:solidFill>
                  <a:schemeClr val="tx1"/>
                </a:solidFill>
              </a:rPr>
              <a:t>GLOBAL LANDSLIDE CATELOG REPORT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GROUP 4</a:t>
            </a:r>
          </a:p>
          <a:p>
            <a:pPr>
              <a:lnSpc>
                <a:spcPct val="100000"/>
              </a:lnSpc>
            </a:pPr>
            <a:r>
              <a:rPr lang="en-US" sz="1600" dirty="0"/>
              <a:t>BUSINESS INTELLIGENCE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D548E12B-9DEC-41D4-B4B4-FB32C4EC1B41}"/>
              </a:ext>
            </a:extLst>
          </p:cNvPr>
          <p:cNvSpPr txBox="1"/>
          <p:nvPr/>
        </p:nvSpPr>
        <p:spPr>
          <a:xfrm>
            <a:off x="466408" y="6493505"/>
            <a:ext cx="11915481" cy="276999"/>
          </a:xfrm>
          <a:prstGeom prst="rect">
            <a:avLst/>
          </a:prstGeom>
          <a:noFill/>
        </p:spPr>
        <p:txBody>
          <a:bodyPr wrap="square" rtlCol="0">
            <a:spAutoFit/>
          </a:bodyPr>
          <a:lstStyle/>
          <a:p>
            <a:r>
              <a:rPr lang="en-US" sz="1200" b="0" i="1" dirty="0">
                <a:effectLst/>
                <a:latin typeface="Segoe UI Light" panose="020B0502040204020203" pitchFamily="34" charset="0"/>
              </a:rPr>
              <a:t>Landon Lyle ID#200421088</a:t>
            </a:r>
            <a:r>
              <a:rPr lang="en-US" sz="1200" dirty="0">
                <a:latin typeface="Segoe UI Light" panose="020B0502040204020203" pitchFamily="34" charset="0"/>
              </a:rPr>
              <a:t> ~ </a:t>
            </a:r>
            <a:r>
              <a:rPr lang="en-US" sz="1200" b="0" i="1" dirty="0">
                <a:effectLst/>
                <a:latin typeface="Segoe UI Light" panose="020B0502040204020203" pitchFamily="34" charset="0"/>
              </a:rPr>
              <a:t>Faruk Furkan </a:t>
            </a:r>
            <a:r>
              <a:rPr lang="en-US" sz="1200" b="0" i="1" dirty="0" err="1">
                <a:effectLst/>
                <a:latin typeface="Segoe UI Light" panose="020B0502040204020203" pitchFamily="34" charset="0"/>
              </a:rPr>
              <a:t>KOc</a:t>
            </a:r>
            <a:r>
              <a:rPr lang="en-US" sz="1200" b="0" i="1" dirty="0">
                <a:effectLst/>
                <a:latin typeface="Segoe UI Light" panose="020B0502040204020203" pitchFamily="34" charset="0"/>
              </a:rPr>
              <a:t> ID#200471957 ~ Bridget Ndubuisi ID#200500724</a:t>
            </a:r>
            <a:r>
              <a:rPr lang="en-US" sz="1200" dirty="0">
                <a:latin typeface="Segoe UI Light" panose="020B0502040204020203" pitchFamily="34" charset="0"/>
              </a:rPr>
              <a:t> ~ </a:t>
            </a:r>
            <a:r>
              <a:rPr lang="en-US" sz="1200" b="0" i="1" dirty="0">
                <a:effectLst/>
                <a:latin typeface="Segoe UI Light" panose="020B0502040204020203" pitchFamily="34" charset="0"/>
              </a:rPr>
              <a:t>Mustafa </a:t>
            </a:r>
            <a:r>
              <a:rPr lang="en-US" sz="1200" b="0" i="1" dirty="0" err="1">
                <a:effectLst/>
                <a:latin typeface="Segoe UI Light" panose="020B0502040204020203" pitchFamily="34" charset="0"/>
              </a:rPr>
              <a:t>Gorkem</a:t>
            </a:r>
            <a:r>
              <a:rPr lang="en-US" sz="1200" i="1" dirty="0">
                <a:latin typeface="Segoe UI Light" panose="020B0502040204020203" pitchFamily="34" charset="0"/>
              </a:rPr>
              <a:t> </a:t>
            </a:r>
            <a:r>
              <a:rPr lang="en-US" sz="1200" b="0" i="1" dirty="0" err="1">
                <a:effectLst/>
                <a:latin typeface="Segoe UI Light" panose="020B0502040204020203" pitchFamily="34" charset="0"/>
              </a:rPr>
              <a:t>Guzeloglu</a:t>
            </a:r>
            <a:r>
              <a:rPr lang="en-US" sz="1200" b="0" i="1" dirty="0">
                <a:effectLst/>
                <a:latin typeface="Segoe UI Light" panose="020B0502040204020203" pitchFamily="34" charset="0"/>
              </a:rPr>
              <a:t> ID#200477757</a:t>
            </a:r>
            <a:r>
              <a:rPr lang="en-US" sz="1200" dirty="0">
                <a:latin typeface="Segoe UI Light" panose="020B0502040204020203" pitchFamily="34" charset="0"/>
              </a:rPr>
              <a:t> ~ </a:t>
            </a:r>
            <a:r>
              <a:rPr lang="en-US" sz="1200" b="0" i="1" dirty="0" err="1">
                <a:effectLst/>
                <a:latin typeface="Segoe UI Light" panose="020B0502040204020203" pitchFamily="34" charset="0"/>
              </a:rPr>
              <a:t>Ashlesh</a:t>
            </a:r>
            <a:r>
              <a:rPr lang="en-US" sz="1200" b="0" i="1" dirty="0">
                <a:effectLst/>
                <a:latin typeface="Segoe UI Light" panose="020B0502040204020203" pitchFamily="34" charset="0"/>
              </a:rPr>
              <a:t> </a:t>
            </a:r>
            <a:r>
              <a:rPr lang="en-US" sz="1200" b="0" i="1" dirty="0" err="1">
                <a:effectLst/>
                <a:latin typeface="Segoe UI Light" panose="020B0502040204020203" pitchFamily="34" charset="0"/>
              </a:rPr>
              <a:t>Sheth</a:t>
            </a:r>
            <a:r>
              <a:rPr lang="en-US" sz="1200" b="0" i="1" dirty="0">
                <a:effectLst/>
                <a:latin typeface="Segoe UI Light" panose="020B0502040204020203" pitchFamily="34" charset="0"/>
              </a:rPr>
              <a:t> ID#200491731</a:t>
            </a:r>
            <a:endParaRPr lang="en-US" sz="1200" b="0" i="0" dirty="0">
              <a:effectLst/>
              <a:latin typeface="Segoe UI Light" panose="020B0502040204020203" pitchFamily="34"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F5F6-A7B2-4BE4-B5F6-B79B501369F6}"/>
              </a:ext>
            </a:extLst>
          </p:cNvPr>
          <p:cNvSpPr>
            <a:spLocks noGrp="1"/>
          </p:cNvSpPr>
          <p:nvPr>
            <p:ph type="title"/>
          </p:nvPr>
        </p:nvSpPr>
        <p:spPr/>
        <p:txBody>
          <a:bodyPr/>
          <a:lstStyle/>
          <a:p>
            <a:r>
              <a:rPr lang="en-US" dirty="0"/>
              <a:t>MODEL 1:Decision Tree</a:t>
            </a:r>
          </a:p>
        </p:txBody>
      </p:sp>
      <p:pic>
        <p:nvPicPr>
          <p:cNvPr id="4" name="Picture 3" descr="Graphical user interface, text, application&#10;&#10;Description automatically generated">
            <a:extLst>
              <a:ext uri="{FF2B5EF4-FFF2-40B4-BE49-F238E27FC236}">
                <a16:creationId xmlns:a16="http://schemas.microsoft.com/office/drawing/2014/main" id="{F477E9EC-4B17-4333-B8DC-8FC4C8729764}"/>
              </a:ext>
            </a:extLst>
          </p:cNvPr>
          <p:cNvPicPr>
            <a:picLocks noChangeAspect="1"/>
          </p:cNvPicPr>
          <p:nvPr/>
        </p:nvPicPr>
        <p:blipFill>
          <a:blip r:embed="rId2"/>
          <a:stretch>
            <a:fillRect/>
          </a:stretch>
        </p:blipFill>
        <p:spPr>
          <a:xfrm>
            <a:off x="543349" y="3862235"/>
            <a:ext cx="10612331" cy="2181529"/>
          </a:xfrm>
          <a:prstGeom prst="rect">
            <a:avLst/>
          </a:prstGeom>
        </p:spPr>
      </p:pic>
      <p:sp>
        <p:nvSpPr>
          <p:cNvPr id="5" name="TextBox 4">
            <a:extLst>
              <a:ext uri="{FF2B5EF4-FFF2-40B4-BE49-F238E27FC236}">
                <a16:creationId xmlns:a16="http://schemas.microsoft.com/office/drawing/2014/main" id="{E635DA45-19C8-4DD6-80AB-E75B9C2505F4}"/>
              </a:ext>
            </a:extLst>
          </p:cNvPr>
          <p:cNvSpPr txBox="1"/>
          <p:nvPr/>
        </p:nvSpPr>
        <p:spPr>
          <a:xfrm>
            <a:off x="877455" y="2142836"/>
            <a:ext cx="11180946" cy="1477328"/>
          </a:xfrm>
          <a:prstGeom prst="rect">
            <a:avLst/>
          </a:prstGeom>
          <a:noFill/>
        </p:spPr>
        <p:txBody>
          <a:bodyPr wrap="none" rtlCol="0">
            <a:spAutoFit/>
          </a:bodyPr>
          <a:lstStyle/>
          <a:p>
            <a:r>
              <a:rPr lang="en-US" dirty="0"/>
              <a:t>We compared the relationship between injury count and fatality count using Decision Tree as our first model. </a:t>
            </a:r>
          </a:p>
          <a:p>
            <a:r>
              <a:rPr lang="en-US" dirty="0"/>
              <a:t>In the code below you can see the accuracy of decision tree model.</a:t>
            </a:r>
          </a:p>
          <a:p>
            <a:r>
              <a:rPr lang="en-US" dirty="0"/>
              <a:t>Accuracy score was found equal to 0.76.</a:t>
            </a:r>
            <a:endParaRPr lang="en-CA" dirty="0"/>
          </a:p>
          <a:p>
            <a:r>
              <a:rPr lang="en-US" b="0" i="0" dirty="0">
                <a:solidFill>
                  <a:srgbClr val="202124"/>
                </a:solidFill>
                <a:effectLst/>
                <a:latin typeface="Segoe UI" panose="020B0502040204020203" pitchFamily="34" charset="0"/>
              </a:rPr>
              <a:t>According </a:t>
            </a:r>
            <a:r>
              <a:rPr lang="en-US" dirty="0">
                <a:solidFill>
                  <a:srgbClr val="202124"/>
                </a:solidFill>
                <a:latin typeface="Segoe UI" panose="020B0502040204020203" pitchFamily="34" charset="0"/>
              </a:rPr>
              <a:t>to the results, </a:t>
            </a:r>
            <a:r>
              <a:rPr lang="en-US" b="0" i="0" dirty="0">
                <a:solidFill>
                  <a:srgbClr val="202124"/>
                </a:solidFill>
                <a:effectLst/>
                <a:latin typeface="Segoe UI" panose="020B0502040204020203" pitchFamily="34" charset="0"/>
              </a:rPr>
              <a:t>if the number of death in a landslide is high, the number of injured people</a:t>
            </a:r>
          </a:p>
          <a:p>
            <a:r>
              <a:rPr lang="en-US" b="0" i="0" dirty="0">
                <a:solidFill>
                  <a:srgbClr val="202124"/>
                </a:solidFill>
                <a:effectLst/>
                <a:latin typeface="Segoe UI" panose="020B0502040204020203" pitchFamily="34" charset="0"/>
              </a:rPr>
              <a:t>also high at the rate of 76%.</a:t>
            </a:r>
            <a:endParaRPr lang="en-CA" dirty="0"/>
          </a:p>
        </p:txBody>
      </p:sp>
    </p:spTree>
    <p:extLst>
      <p:ext uri="{BB962C8B-B14F-4D97-AF65-F5344CB8AC3E}">
        <p14:creationId xmlns:p14="http://schemas.microsoft.com/office/powerpoint/2010/main" val="127710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F5F6-A7B2-4BE4-B5F6-B79B501369F6}"/>
              </a:ext>
            </a:extLst>
          </p:cNvPr>
          <p:cNvSpPr>
            <a:spLocks noGrp="1"/>
          </p:cNvSpPr>
          <p:nvPr>
            <p:ph type="title"/>
          </p:nvPr>
        </p:nvSpPr>
        <p:spPr/>
        <p:txBody>
          <a:bodyPr/>
          <a:lstStyle/>
          <a:p>
            <a:r>
              <a:rPr lang="en-US" dirty="0"/>
              <a:t>MODEL 2:Linear Regression</a:t>
            </a:r>
          </a:p>
        </p:txBody>
      </p:sp>
      <p:sp>
        <p:nvSpPr>
          <p:cNvPr id="6" name="TextBox 5">
            <a:extLst>
              <a:ext uri="{FF2B5EF4-FFF2-40B4-BE49-F238E27FC236}">
                <a16:creationId xmlns:a16="http://schemas.microsoft.com/office/drawing/2014/main" id="{0DEB994D-0AF5-465A-88FD-84F4A59EFEEA}"/>
              </a:ext>
            </a:extLst>
          </p:cNvPr>
          <p:cNvSpPr txBox="1"/>
          <p:nvPr/>
        </p:nvSpPr>
        <p:spPr>
          <a:xfrm>
            <a:off x="402672" y="2429164"/>
            <a:ext cx="11896521" cy="1200329"/>
          </a:xfrm>
          <a:prstGeom prst="rect">
            <a:avLst/>
          </a:prstGeom>
          <a:noFill/>
        </p:spPr>
        <p:txBody>
          <a:bodyPr wrap="square" rtlCol="0">
            <a:spAutoFit/>
          </a:bodyPr>
          <a:lstStyle/>
          <a:p>
            <a:r>
              <a:rPr lang="en-US" dirty="0"/>
              <a:t>We compared the relationship between injury count and fatality count using Linear Regression as our second model. </a:t>
            </a:r>
          </a:p>
          <a:p>
            <a:r>
              <a:rPr lang="en-US" dirty="0"/>
              <a:t>In the code below you can see the accuracy of Linear Regression model. According to results we can not rely on the </a:t>
            </a:r>
          </a:p>
          <a:p>
            <a:r>
              <a:rPr lang="en-US" dirty="0"/>
              <a:t>accuracy of this model.</a:t>
            </a:r>
            <a:r>
              <a:rPr lang="en-US" b="0" i="0" dirty="0">
                <a:solidFill>
                  <a:srgbClr val="FFFFFF"/>
                </a:solidFill>
                <a:effectLst/>
                <a:latin typeface="Segoe UI" panose="020B0502040204020203" pitchFamily="34" charset="0"/>
              </a:rPr>
              <a:t> </a:t>
            </a:r>
            <a:r>
              <a:rPr lang="en-US" b="0" i="0" dirty="0">
                <a:effectLst/>
                <a:latin typeface="Segoe UI" panose="020B0502040204020203" pitchFamily="34" charset="0"/>
              </a:rPr>
              <a:t>Knowing the number of dead in the landslide area does not allow us to estimate the number of injured people. </a:t>
            </a:r>
            <a:endParaRPr lang="en-CA" dirty="0"/>
          </a:p>
        </p:txBody>
      </p:sp>
    </p:spTree>
    <p:extLst>
      <p:ext uri="{BB962C8B-B14F-4D97-AF65-F5344CB8AC3E}">
        <p14:creationId xmlns:p14="http://schemas.microsoft.com/office/powerpoint/2010/main" val="37343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2630C3FB-C3EA-454C-AE7E-3B65341A23C8}"/>
              </a:ext>
            </a:extLst>
          </p:cNvPr>
          <p:cNvPicPr>
            <a:picLocks noChangeAspect="1"/>
          </p:cNvPicPr>
          <p:nvPr/>
        </p:nvPicPr>
        <p:blipFill>
          <a:blip r:embed="rId2"/>
          <a:stretch>
            <a:fillRect/>
          </a:stretch>
        </p:blipFill>
        <p:spPr>
          <a:xfrm>
            <a:off x="1191490" y="324037"/>
            <a:ext cx="10317019" cy="5876480"/>
          </a:xfrm>
          <a:prstGeom prst="rect">
            <a:avLst/>
          </a:prstGeom>
        </p:spPr>
      </p:pic>
    </p:spTree>
    <p:extLst>
      <p:ext uri="{BB962C8B-B14F-4D97-AF65-F5344CB8AC3E}">
        <p14:creationId xmlns:p14="http://schemas.microsoft.com/office/powerpoint/2010/main" val="103729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F5F6-A7B2-4BE4-B5F6-B79B501369F6}"/>
              </a:ext>
            </a:extLst>
          </p:cNvPr>
          <p:cNvSpPr>
            <a:spLocks noGrp="1"/>
          </p:cNvSpPr>
          <p:nvPr>
            <p:ph type="title"/>
          </p:nvPr>
        </p:nvSpPr>
        <p:spPr/>
        <p:txBody>
          <a:bodyPr/>
          <a:lstStyle/>
          <a:p>
            <a:r>
              <a:rPr lang="en-US" dirty="0"/>
              <a:t>MODEL 3:Logistic Regression</a:t>
            </a:r>
          </a:p>
        </p:txBody>
      </p:sp>
      <p:sp>
        <p:nvSpPr>
          <p:cNvPr id="5" name="TextBox 4">
            <a:extLst>
              <a:ext uri="{FF2B5EF4-FFF2-40B4-BE49-F238E27FC236}">
                <a16:creationId xmlns:a16="http://schemas.microsoft.com/office/drawing/2014/main" id="{446FA75F-434F-4BCE-9B7F-E4232FA7A888}"/>
              </a:ext>
            </a:extLst>
          </p:cNvPr>
          <p:cNvSpPr txBox="1"/>
          <p:nvPr/>
        </p:nvSpPr>
        <p:spPr>
          <a:xfrm>
            <a:off x="578331" y="2153852"/>
            <a:ext cx="11399083" cy="1754326"/>
          </a:xfrm>
          <a:prstGeom prst="rect">
            <a:avLst/>
          </a:prstGeom>
          <a:noFill/>
        </p:spPr>
        <p:txBody>
          <a:bodyPr wrap="none" rtlCol="0">
            <a:spAutoFit/>
          </a:bodyPr>
          <a:lstStyle/>
          <a:p>
            <a:r>
              <a:rPr lang="en-US" dirty="0"/>
              <a:t>We compared the relationship between injury count and fatality count using Logistic Regression as our third model. </a:t>
            </a:r>
          </a:p>
          <a:p>
            <a:r>
              <a:rPr lang="en-US" dirty="0"/>
              <a:t>In the code below you can see the accuracy of Logistic Regression model.</a:t>
            </a:r>
          </a:p>
          <a:p>
            <a:r>
              <a:rPr lang="en-US" dirty="0"/>
              <a:t>Accuracy score was found equal to 0.77. We got results closer to Decision Tree model. </a:t>
            </a:r>
          </a:p>
          <a:p>
            <a:endParaRPr lang="en-US" dirty="0"/>
          </a:p>
          <a:p>
            <a:r>
              <a:rPr lang="en-US" dirty="0"/>
              <a:t>To sum up, using Decision Tree model and Logistic Regression model gives us better results than Linear Regression</a:t>
            </a:r>
          </a:p>
          <a:p>
            <a:r>
              <a:rPr lang="en-US" dirty="0"/>
              <a:t>model.</a:t>
            </a:r>
            <a:endParaRPr lang="en-CA" dirty="0"/>
          </a:p>
        </p:txBody>
      </p:sp>
    </p:spTree>
    <p:extLst>
      <p:ext uri="{BB962C8B-B14F-4D97-AF65-F5344CB8AC3E}">
        <p14:creationId xmlns:p14="http://schemas.microsoft.com/office/powerpoint/2010/main" val="157155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plication&#10;&#10;Description automatically generated with low confidence">
            <a:extLst>
              <a:ext uri="{FF2B5EF4-FFF2-40B4-BE49-F238E27FC236}">
                <a16:creationId xmlns:a16="http://schemas.microsoft.com/office/drawing/2014/main" id="{BBB93408-BDE1-49C0-956F-E5775C7AF5D8}"/>
              </a:ext>
            </a:extLst>
          </p:cNvPr>
          <p:cNvPicPr>
            <a:picLocks noChangeAspect="1"/>
          </p:cNvPicPr>
          <p:nvPr/>
        </p:nvPicPr>
        <p:blipFill>
          <a:blip r:embed="rId2"/>
          <a:stretch>
            <a:fillRect/>
          </a:stretch>
        </p:blipFill>
        <p:spPr>
          <a:xfrm>
            <a:off x="766018" y="775917"/>
            <a:ext cx="10659963" cy="5306165"/>
          </a:xfrm>
          <a:prstGeom prst="rect">
            <a:avLst/>
          </a:prstGeom>
        </p:spPr>
      </p:pic>
    </p:spTree>
    <p:extLst>
      <p:ext uri="{BB962C8B-B14F-4D97-AF65-F5344CB8AC3E}">
        <p14:creationId xmlns:p14="http://schemas.microsoft.com/office/powerpoint/2010/main" val="306657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dirty="0"/>
              <a:t>OUR FIVE QUESTIONS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018452127"/>
              </p:ext>
            </p:extLst>
          </p:nvPr>
        </p:nvGraphicFramePr>
        <p:xfrm>
          <a:off x="399672" y="2216879"/>
          <a:ext cx="11360359" cy="2821404"/>
        </p:xfrm>
        <a:graphic>
          <a:graphicData uri="http://schemas.openxmlformats.org/drawingml/2006/table">
            <a:tbl>
              <a:tblPr firstRow="1" bandRow="1">
                <a:noFill/>
                <a:tableStyleId>{3B4B98B0-60AC-42C2-AFA5-B58CD77FA1E5}</a:tableStyleId>
              </a:tblPr>
              <a:tblGrid>
                <a:gridCol w="2647571">
                  <a:extLst>
                    <a:ext uri="{9D8B030D-6E8A-4147-A177-3AD203B41FA5}">
                      <a16:colId xmlns:a16="http://schemas.microsoft.com/office/drawing/2014/main" val="2981917977"/>
                    </a:ext>
                  </a:extLst>
                </a:gridCol>
                <a:gridCol w="2222200">
                  <a:extLst>
                    <a:ext uri="{9D8B030D-6E8A-4147-A177-3AD203B41FA5}">
                      <a16:colId xmlns:a16="http://schemas.microsoft.com/office/drawing/2014/main" val="945233394"/>
                    </a:ext>
                  </a:extLst>
                </a:gridCol>
                <a:gridCol w="2332211">
                  <a:extLst>
                    <a:ext uri="{9D8B030D-6E8A-4147-A177-3AD203B41FA5}">
                      <a16:colId xmlns:a16="http://schemas.microsoft.com/office/drawing/2014/main" val="1765783061"/>
                    </a:ext>
                  </a:extLst>
                </a:gridCol>
                <a:gridCol w="2104858">
                  <a:extLst>
                    <a:ext uri="{9D8B030D-6E8A-4147-A177-3AD203B41FA5}">
                      <a16:colId xmlns:a16="http://schemas.microsoft.com/office/drawing/2014/main" val="2195363136"/>
                    </a:ext>
                  </a:extLst>
                </a:gridCol>
                <a:gridCol w="2053519">
                  <a:extLst>
                    <a:ext uri="{9D8B030D-6E8A-4147-A177-3AD203B41FA5}">
                      <a16:colId xmlns:a16="http://schemas.microsoft.com/office/drawing/2014/main" val="1490705640"/>
                    </a:ext>
                  </a:extLst>
                </a:gridCol>
              </a:tblGrid>
              <a:tr h="779370">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endParaRPr lang="en-US" dirty="0"/>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dirty="0">
                          <a:solidFill>
                            <a:schemeClr val="bg1"/>
                          </a:solidFill>
                        </a:rPr>
                        <a:t>Q5</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042034">
                <a:tc>
                  <a:txBody>
                    <a:bodyPr/>
                    <a:lstStyle/>
                    <a:p>
                      <a:r>
                        <a:rPr lang="en-US" sz="1400" kern="1200" dirty="0">
                          <a:solidFill>
                            <a:schemeClr val="tx1"/>
                          </a:solidFill>
                          <a:effectLst/>
                          <a:latin typeface="+mn-lt"/>
                          <a:ea typeface="+mn-ea"/>
                          <a:cs typeface="+mn-cs"/>
                        </a:rPr>
                        <a:t>According to the countries, which reasons were the most common causes of landslides?</a:t>
                      </a:r>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which year were the most landslide seen around the world?</a:t>
                      </a:r>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lvl="0"/>
                      <a:r>
                        <a:rPr lang="en-US" sz="1400" kern="1200" dirty="0">
                          <a:solidFill>
                            <a:schemeClr val="tx1"/>
                          </a:solidFill>
                          <a:effectLst/>
                          <a:latin typeface="+mn-lt"/>
                          <a:ea typeface="+mn-ea"/>
                          <a:cs typeface="+mn-cs"/>
                        </a:rPr>
                        <a:t>Do landslide settings and landslide triggers have a common relationship to the number of fatalities caused?</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Which landslide trigger defined by landslide category caused the most fatalities?</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kern="1200" dirty="0">
                          <a:solidFill>
                            <a:schemeClr val="tx1"/>
                          </a:solidFill>
                          <a:effectLst/>
                          <a:latin typeface="+mn-lt"/>
                          <a:ea typeface="+mn-ea"/>
                          <a:cs typeface="+mn-cs"/>
                        </a:rPr>
                        <a:t>Which country reported more rainfall-triggered landslide event?</a:t>
                      </a:r>
                      <a:endParaRPr lang="en-US" sz="1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
        <p:nvSpPr>
          <p:cNvPr id="3" name="TextBox 2">
            <a:extLst>
              <a:ext uri="{FF2B5EF4-FFF2-40B4-BE49-F238E27FC236}">
                <a16:creationId xmlns:a16="http://schemas.microsoft.com/office/drawing/2014/main" id="{20D38358-F55E-41AA-8420-A78C758B2739}"/>
              </a:ext>
            </a:extLst>
          </p:cNvPr>
          <p:cNvSpPr txBox="1"/>
          <p:nvPr/>
        </p:nvSpPr>
        <p:spPr>
          <a:xfrm>
            <a:off x="1672363" y="5309446"/>
            <a:ext cx="8847274" cy="400110"/>
          </a:xfrm>
          <a:prstGeom prst="rect">
            <a:avLst/>
          </a:prstGeom>
          <a:noFill/>
        </p:spPr>
        <p:txBody>
          <a:bodyPr wrap="square" rtlCol="0">
            <a:spAutoFit/>
          </a:bodyPr>
          <a:lstStyle/>
          <a:p>
            <a:r>
              <a:rPr lang="en-US" sz="2000" i="1" dirty="0"/>
              <a:t>“These will be the questions we will attempt to answer throughout our analysis.”</a:t>
            </a:r>
          </a:p>
        </p:txBody>
      </p:sp>
      <p:sp>
        <p:nvSpPr>
          <p:cNvPr id="5" name="Flowchart: Punched Tape 4">
            <a:extLst>
              <a:ext uri="{FF2B5EF4-FFF2-40B4-BE49-F238E27FC236}">
                <a16:creationId xmlns:a16="http://schemas.microsoft.com/office/drawing/2014/main" id="{404DCEEC-6B95-4124-B256-92BF820D0720}"/>
              </a:ext>
            </a:extLst>
          </p:cNvPr>
          <p:cNvSpPr/>
          <p:nvPr/>
        </p:nvSpPr>
        <p:spPr>
          <a:xfrm>
            <a:off x="1296914" y="5709556"/>
            <a:ext cx="9598172" cy="16237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unched Tape 5">
            <a:extLst>
              <a:ext uri="{FF2B5EF4-FFF2-40B4-BE49-F238E27FC236}">
                <a16:creationId xmlns:a16="http://schemas.microsoft.com/office/drawing/2014/main" id="{D290DA41-C63C-44C6-94FD-BDE63A5F3584}"/>
              </a:ext>
            </a:extLst>
          </p:cNvPr>
          <p:cNvSpPr/>
          <p:nvPr/>
        </p:nvSpPr>
        <p:spPr>
          <a:xfrm>
            <a:off x="1296914" y="5195730"/>
            <a:ext cx="9598172" cy="11371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70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937A-8FA9-4499-BC5E-2512EF6ABA0C}"/>
              </a:ext>
            </a:extLst>
          </p:cNvPr>
          <p:cNvSpPr>
            <a:spLocks noGrp="1"/>
          </p:cNvSpPr>
          <p:nvPr>
            <p:ph type="title"/>
          </p:nvPr>
        </p:nvSpPr>
        <p:spPr/>
        <p:txBody>
          <a:bodyPr/>
          <a:lstStyle/>
          <a:p>
            <a:r>
              <a:rPr lang="en-US" dirty="0"/>
              <a:t>ANSWER FOR QUESTION # 1</a:t>
            </a:r>
          </a:p>
        </p:txBody>
      </p:sp>
      <p:pic>
        <p:nvPicPr>
          <p:cNvPr id="4" name="Picture 3">
            <a:extLst>
              <a:ext uri="{FF2B5EF4-FFF2-40B4-BE49-F238E27FC236}">
                <a16:creationId xmlns:a16="http://schemas.microsoft.com/office/drawing/2014/main" id="{B41DE597-F570-4316-889C-BDADC95E74C8}"/>
              </a:ext>
            </a:extLst>
          </p:cNvPr>
          <p:cNvPicPr>
            <a:picLocks noChangeAspect="1"/>
          </p:cNvPicPr>
          <p:nvPr/>
        </p:nvPicPr>
        <p:blipFill>
          <a:blip r:embed="rId2"/>
          <a:stretch>
            <a:fillRect/>
          </a:stretch>
        </p:blipFill>
        <p:spPr>
          <a:xfrm>
            <a:off x="1097280" y="1987826"/>
            <a:ext cx="10058400" cy="4697895"/>
          </a:xfrm>
          <a:prstGeom prst="rect">
            <a:avLst/>
          </a:prstGeom>
        </p:spPr>
      </p:pic>
    </p:spTree>
    <p:extLst>
      <p:ext uri="{BB962C8B-B14F-4D97-AF65-F5344CB8AC3E}">
        <p14:creationId xmlns:p14="http://schemas.microsoft.com/office/powerpoint/2010/main" val="375860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937A-8FA9-4499-BC5E-2512EF6ABA0C}"/>
              </a:ext>
            </a:extLst>
          </p:cNvPr>
          <p:cNvSpPr>
            <a:spLocks noGrp="1"/>
          </p:cNvSpPr>
          <p:nvPr>
            <p:ph type="title"/>
          </p:nvPr>
        </p:nvSpPr>
        <p:spPr/>
        <p:txBody>
          <a:bodyPr/>
          <a:lstStyle/>
          <a:p>
            <a:r>
              <a:rPr lang="en-US" dirty="0"/>
              <a:t>ANSWER FOR QUESTION # 2</a:t>
            </a:r>
          </a:p>
        </p:txBody>
      </p:sp>
      <p:pic>
        <p:nvPicPr>
          <p:cNvPr id="4" name="Picture 3">
            <a:extLst>
              <a:ext uri="{FF2B5EF4-FFF2-40B4-BE49-F238E27FC236}">
                <a16:creationId xmlns:a16="http://schemas.microsoft.com/office/drawing/2014/main" id="{6406B49E-53BE-45D0-BA2D-29B891E29459}"/>
              </a:ext>
            </a:extLst>
          </p:cNvPr>
          <p:cNvPicPr>
            <a:picLocks noChangeAspect="1"/>
          </p:cNvPicPr>
          <p:nvPr/>
        </p:nvPicPr>
        <p:blipFill>
          <a:blip r:embed="rId2"/>
          <a:stretch>
            <a:fillRect/>
          </a:stretch>
        </p:blipFill>
        <p:spPr>
          <a:xfrm>
            <a:off x="1097280" y="1945202"/>
            <a:ext cx="10058400" cy="4748340"/>
          </a:xfrm>
          <a:prstGeom prst="rect">
            <a:avLst/>
          </a:prstGeom>
        </p:spPr>
      </p:pic>
    </p:spTree>
    <p:extLst>
      <p:ext uri="{BB962C8B-B14F-4D97-AF65-F5344CB8AC3E}">
        <p14:creationId xmlns:p14="http://schemas.microsoft.com/office/powerpoint/2010/main" val="1245126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937A-8FA9-4499-BC5E-2512EF6ABA0C}"/>
              </a:ext>
            </a:extLst>
          </p:cNvPr>
          <p:cNvSpPr>
            <a:spLocks noGrp="1"/>
          </p:cNvSpPr>
          <p:nvPr>
            <p:ph type="title"/>
          </p:nvPr>
        </p:nvSpPr>
        <p:spPr/>
        <p:txBody>
          <a:bodyPr/>
          <a:lstStyle/>
          <a:p>
            <a:r>
              <a:rPr lang="en-US" dirty="0"/>
              <a:t>ANSWER FOR QUESTION # 3</a:t>
            </a:r>
          </a:p>
        </p:txBody>
      </p:sp>
      <p:pic>
        <p:nvPicPr>
          <p:cNvPr id="6" name="Picture 5">
            <a:extLst>
              <a:ext uri="{FF2B5EF4-FFF2-40B4-BE49-F238E27FC236}">
                <a16:creationId xmlns:a16="http://schemas.microsoft.com/office/drawing/2014/main" id="{0BE55004-9E75-4665-90BF-0674786D37C8}"/>
              </a:ext>
            </a:extLst>
          </p:cNvPr>
          <p:cNvPicPr>
            <a:picLocks noChangeAspect="1"/>
          </p:cNvPicPr>
          <p:nvPr/>
        </p:nvPicPr>
        <p:blipFill>
          <a:blip r:embed="rId2"/>
          <a:stretch>
            <a:fillRect/>
          </a:stretch>
        </p:blipFill>
        <p:spPr>
          <a:xfrm>
            <a:off x="1097280" y="2011948"/>
            <a:ext cx="10058400" cy="4559449"/>
          </a:xfrm>
          <a:prstGeom prst="rect">
            <a:avLst/>
          </a:prstGeom>
        </p:spPr>
      </p:pic>
    </p:spTree>
    <p:extLst>
      <p:ext uri="{BB962C8B-B14F-4D97-AF65-F5344CB8AC3E}">
        <p14:creationId xmlns:p14="http://schemas.microsoft.com/office/powerpoint/2010/main" val="268892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937A-8FA9-4499-BC5E-2512EF6ABA0C}"/>
              </a:ext>
            </a:extLst>
          </p:cNvPr>
          <p:cNvSpPr>
            <a:spLocks noGrp="1"/>
          </p:cNvSpPr>
          <p:nvPr>
            <p:ph type="title"/>
          </p:nvPr>
        </p:nvSpPr>
        <p:spPr/>
        <p:txBody>
          <a:bodyPr/>
          <a:lstStyle/>
          <a:p>
            <a:r>
              <a:rPr lang="en-US" dirty="0"/>
              <a:t>ANSWER FOR QUESTION # 4</a:t>
            </a:r>
          </a:p>
        </p:txBody>
      </p:sp>
      <p:pic>
        <p:nvPicPr>
          <p:cNvPr id="8" name="Picture 7">
            <a:extLst>
              <a:ext uri="{FF2B5EF4-FFF2-40B4-BE49-F238E27FC236}">
                <a16:creationId xmlns:a16="http://schemas.microsoft.com/office/drawing/2014/main" id="{31601F5A-B8CA-49B3-816E-9FC3D11ED394}"/>
              </a:ext>
            </a:extLst>
          </p:cNvPr>
          <p:cNvPicPr>
            <a:picLocks noChangeAspect="1"/>
          </p:cNvPicPr>
          <p:nvPr/>
        </p:nvPicPr>
        <p:blipFill>
          <a:blip r:embed="rId2"/>
          <a:stretch>
            <a:fillRect/>
          </a:stretch>
        </p:blipFill>
        <p:spPr>
          <a:xfrm>
            <a:off x="1097279" y="2040188"/>
            <a:ext cx="10058399" cy="4678664"/>
          </a:xfrm>
          <a:prstGeom prst="rect">
            <a:avLst/>
          </a:prstGeom>
        </p:spPr>
      </p:pic>
    </p:spTree>
    <p:extLst>
      <p:ext uri="{BB962C8B-B14F-4D97-AF65-F5344CB8AC3E}">
        <p14:creationId xmlns:p14="http://schemas.microsoft.com/office/powerpoint/2010/main" val="227938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3A9E-4B06-4637-A17A-A58FF8384534}"/>
              </a:ext>
            </a:extLst>
          </p:cNvPr>
          <p:cNvSpPr>
            <a:spLocks noGrp="1"/>
          </p:cNvSpPr>
          <p:nvPr>
            <p:ph type="title" idx="4294967295"/>
          </p:nvPr>
        </p:nvSpPr>
        <p:spPr>
          <a:xfrm>
            <a:off x="508000" y="436351"/>
            <a:ext cx="10058400" cy="773112"/>
          </a:xfrm>
        </p:spPr>
        <p:txBody>
          <a:bodyPr/>
          <a:lstStyle/>
          <a:p>
            <a:r>
              <a:rPr lang="en-US" dirty="0"/>
              <a:t>Agenda</a:t>
            </a:r>
          </a:p>
        </p:txBody>
      </p:sp>
      <p:sp>
        <p:nvSpPr>
          <p:cNvPr id="3" name="Content Placeholder 2">
            <a:extLst>
              <a:ext uri="{FF2B5EF4-FFF2-40B4-BE49-F238E27FC236}">
                <a16:creationId xmlns:a16="http://schemas.microsoft.com/office/drawing/2014/main" id="{FACDCA27-B2A5-46C6-AE4B-D6AC62591F6B}"/>
              </a:ext>
            </a:extLst>
          </p:cNvPr>
          <p:cNvSpPr>
            <a:spLocks noGrp="1"/>
          </p:cNvSpPr>
          <p:nvPr>
            <p:ph idx="4294967295"/>
          </p:nvPr>
        </p:nvSpPr>
        <p:spPr>
          <a:xfrm>
            <a:off x="1023938" y="1289685"/>
            <a:ext cx="10660062" cy="4935502"/>
          </a:xfrm>
        </p:spPr>
        <p:txBody>
          <a:bodyPr>
            <a:normAutofit lnSpcReduction="10000"/>
          </a:bodyPr>
          <a:lstStyle/>
          <a:p>
            <a:pPr>
              <a:lnSpc>
                <a:spcPct val="150000"/>
              </a:lnSpc>
              <a:buBlip>
                <a:blip r:embed="rId2"/>
              </a:buBlip>
            </a:pPr>
            <a:r>
              <a:rPr lang="en-US" sz="2400" dirty="0"/>
              <a:t> Chosen Dataset</a:t>
            </a:r>
          </a:p>
          <a:p>
            <a:pPr>
              <a:lnSpc>
                <a:spcPct val="150000"/>
              </a:lnSpc>
              <a:buBlip>
                <a:blip r:embed="rId2"/>
              </a:buBlip>
            </a:pPr>
            <a:r>
              <a:rPr lang="en-US" sz="2400" dirty="0"/>
              <a:t> Pre-Processing </a:t>
            </a:r>
          </a:p>
          <a:p>
            <a:pPr>
              <a:lnSpc>
                <a:spcPct val="150000"/>
              </a:lnSpc>
              <a:buBlip>
                <a:blip r:embed="rId2"/>
              </a:buBlip>
            </a:pPr>
            <a:r>
              <a:rPr lang="en-US" sz="2400" dirty="0"/>
              <a:t> Dimensionality Reduction</a:t>
            </a:r>
          </a:p>
          <a:p>
            <a:pPr>
              <a:lnSpc>
                <a:spcPct val="150000"/>
              </a:lnSpc>
              <a:buBlip>
                <a:blip r:embed="rId2"/>
              </a:buBlip>
            </a:pPr>
            <a:r>
              <a:rPr lang="en-US" sz="2400" dirty="0"/>
              <a:t> Classification Technique</a:t>
            </a:r>
          </a:p>
          <a:p>
            <a:pPr>
              <a:lnSpc>
                <a:spcPct val="150000"/>
              </a:lnSpc>
              <a:buBlip>
                <a:blip r:embed="rId2"/>
              </a:buBlip>
            </a:pPr>
            <a:r>
              <a:rPr lang="en-US" sz="2400" dirty="0"/>
              <a:t> Our 3 Algorithms</a:t>
            </a:r>
          </a:p>
          <a:p>
            <a:pPr>
              <a:lnSpc>
                <a:spcPct val="150000"/>
              </a:lnSpc>
              <a:buBlip>
                <a:blip r:embed="rId2"/>
              </a:buBlip>
            </a:pPr>
            <a:r>
              <a:rPr lang="en-US" sz="2600" dirty="0"/>
              <a:t>Our 5 Questions</a:t>
            </a:r>
          </a:p>
          <a:p>
            <a:pPr>
              <a:lnSpc>
                <a:spcPct val="150000"/>
              </a:lnSpc>
              <a:buBlip>
                <a:blip r:embed="rId2"/>
              </a:buBlip>
            </a:pPr>
            <a:r>
              <a:rPr lang="en-US" sz="2400" dirty="0"/>
              <a:t> Conclusions</a:t>
            </a:r>
          </a:p>
          <a:p>
            <a:pPr>
              <a:buBlip>
                <a:blip r:embed="rId2"/>
              </a:buBlip>
            </a:pPr>
            <a:endParaRPr lang="en-US" dirty="0"/>
          </a:p>
          <a:p>
            <a:pPr lvl="2">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93536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937A-8FA9-4499-BC5E-2512EF6ABA0C}"/>
              </a:ext>
            </a:extLst>
          </p:cNvPr>
          <p:cNvSpPr>
            <a:spLocks noGrp="1"/>
          </p:cNvSpPr>
          <p:nvPr>
            <p:ph type="title"/>
          </p:nvPr>
        </p:nvSpPr>
        <p:spPr/>
        <p:txBody>
          <a:bodyPr/>
          <a:lstStyle/>
          <a:p>
            <a:r>
              <a:rPr lang="en-US" dirty="0"/>
              <a:t>ANSWER FOR QUESTION # 5</a:t>
            </a:r>
          </a:p>
        </p:txBody>
      </p:sp>
      <p:pic>
        <p:nvPicPr>
          <p:cNvPr id="4" name="Picture 3">
            <a:extLst>
              <a:ext uri="{FF2B5EF4-FFF2-40B4-BE49-F238E27FC236}">
                <a16:creationId xmlns:a16="http://schemas.microsoft.com/office/drawing/2014/main" id="{E2F423D1-2408-401E-9916-84BAECEF78DC}"/>
              </a:ext>
            </a:extLst>
          </p:cNvPr>
          <p:cNvPicPr>
            <a:picLocks noChangeAspect="1"/>
          </p:cNvPicPr>
          <p:nvPr/>
        </p:nvPicPr>
        <p:blipFill>
          <a:blip r:embed="rId2"/>
          <a:stretch>
            <a:fillRect/>
          </a:stretch>
        </p:blipFill>
        <p:spPr>
          <a:xfrm>
            <a:off x="1097280" y="2077833"/>
            <a:ext cx="10058400" cy="4651557"/>
          </a:xfrm>
          <a:prstGeom prst="rect">
            <a:avLst/>
          </a:prstGeom>
        </p:spPr>
      </p:pic>
    </p:spTree>
    <p:extLst>
      <p:ext uri="{BB962C8B-B14F-4D97-AF65-F5344CB8AC3E}">
        <p14:creationId xmlns:p14="http://schemas.microsoft.com/office/powerpoint/2010/main" val="97213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3273" y="975"/>
            <a:ext cx="12188726"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9973" cy="1885640"/>
          </a:xfrm>
        </p:spPr>
        <p:txBody>
          <a:bodyPr anchor="b">
            <a:normAutofit/>
          </a:bodyPr>
          <a:lstStyle/>
          <a:p>
            <a:r>
              <a:rPr lang="en-US" sz="4000" dirty="0">
                <a:solidFill>
                  <a:schemeClr val="tx1"/>
                </a:solidFill>
              </a:rPr>
              <a:t>POWER BI</a:t>
            </a:r>
            <a:br>
              <a:rPr lang="en-US" sz="4000" dirty="0">
                <a:solidFill>
                  <a:schemeClr val="tx1"/>
                </a:solidFill>
              </a:rPr>
            </a:br>
            <a:r>
              <a:rPr lang="en-US" sz="2700" dirty="0">
                <a:solidFill>
                  <a:schemeClr val="tx1"/>
                </a:solidFill>
              </a:rPr>
              <a:t>PRESENTATION</a:t>
            </a:r>
            <a:endParaRPr lang="en-US" sz="40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860725"/>
            <a:ext cx="3205640" cy="381262"/>
          </a:xfrm>
        </p:spPr>
        <p:txBody>
          <a:bodyPr anchor="t">
            <a:normAutofit/>
          </a:bodyPr>
          <a:lstStyle/>
          <a:p>
            <a:pPr>
              <a:lnSpc>
                <a:spcPct val="100000"/>
              </a:lnSpc>
            </a:pPr>
            <a:r>
              <a:rPr lang="en-US" sz="1600" dirty="0"/>
              <a:t>GROUP 4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899033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488D-8597-4009-9358-D0F70770303C}"/>
              </a:ext>
            </a:extLst>
          </p:cNvPr>
          <p:cNvSpPr txBox="1">
            <a:spLocks/>
          </p:cNvSpPr>
          <p:nvPr/>
        </p:nvSpPr>
        <p:spPr>
          <a:xfrm>
            <a:off x="3616422" y="262381"/>
            <a:ext cx="4358842" cy="870022"/>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u="sng" dirty="0"/>
              <a:t>CONCLUSION</a:t>
            </a:r>
          </a:p>
        </p:txBody>
      </p:sp>
      <p:sp>
        <p:nvSpPr>
          <p:cNvPr id="6" name="TextBox 5">
            <a:extLst>
              <a:ext uri="{FF2B5EF4-FFF2-40B4-BE49-F238E27FC236}">
                <a16:creationId xmlns:a16="http://schemas.microsoft.com/office/drawing/2014/main" id="{65C4289D-BCE7-4D2E-B6FC-D9569467F321}"/>
              </a:ext>
            </a:extLst>
          </p:cNvPr>
          <p:cNvSpPr txBox="1"/>
          <p:nvPr/>
        </p:nvSpPr>
        <p:spPr>
          <a:xfrm>
            <a:off x="284672" y="1009291"/>
            <a:ext cx="10023894" cy="3216009"/>
          </a:xfrm>
          <a:prstGeom prst="rect">
            <a:avLst/>
          </a:prstGeom>
          <a:noFill/>
        </p:spPr>
        <p:txBody>
          <a:bodyPr wrap="square">
            <a:spAutoFit/>
          </a:bodyPr>
          <a:lstStyle/>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This project outlines the methodology used to analyze the dataset; Global</a:t>
            </a:r>
            <a:r>
              <a:rPr lang="en-CA" sz="1100" dirty="0">
                <a:ea typeface="Times New Roman" panose="02020603050405020304" pitchFamily="18" charset="0"/>
                <a:cs typeface="Times New Roman" panose="02020603050405020304" pitchFamily="18" charset="0"/>
              </a:rPr>
              <a:t> </a:t>
            </a:r>
            <a:r>
              <a:rPr lang="en-CA" sz="1100" dirty="0">
                <a:solidFill>
                  <a:srgbClr val="231F20"/>
                </a:solidFill>
                <a:effectLst/>
                <a:ea typeface="Times New Roman" panose="02020603050405020304" pitchFamily="18" charset="0"/>
                <a:cs typeface="Times New Roman" panose="02020603050405020304" pitchFamily="18" charset="0"/>
              </a:rPr>
              <a:t>Landslide Catalog report (GLC) based on media reports, online databases, and other</a:t>
            </a:r>
            <a:endParaRPr lang="en-CA" sz="1100" dirty="0">
              <a:effectLst/>
              <a:ea typeface="Calibri" panose="020F0502020204030204" pitchFamily="34" charset="0"/>
              <a:cs typeface="Times New Roman" panose="02020603050405020304" pitchFamily="18" charset="0"/>
            </a:endParaRPr>
          </a:p>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sources. We investigated trends in landslide activity from 2007 to 2017.</a:t>
            </a:r>
            <a:endParaRPr lang="en-CA" sz="1100" dirty="0">
              <a:effectLst/>
              <a:ea typeface="Calibri" panose="020F0502020204030204" pitchFamily="34" charset="0"/>
              <a:cs typeface="Times New Roman" panose="02020603050405020304" pitchFamily="18" charset="0"/>
            </a:endParaRPr>
          </a:p>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The GLC report was used to understand patterns of landslide occurrence and to answer the questions we had. Variables including rainfall, unknown factors, landslide settings were used. </a:t>
            </a:r>
            <a:r>
              <a:rPr lang="en-CA" sz="1100" spc="-35" dirty="0">
                <a:solidFill>
                  <a:srgbClr val="231F20"/>
                </a:solidFill>
                <a:effectLst/>
                <a:ea typeface="Times New Roman" panose="02020603050405020304" pitchFamily="18" charset="0"/>
                <a:cs typeface="Times New Roman" panose="02020603050405020304" pitchFamily="18" charset="0"/>
              </a:rPr>
              <a:t>This analysis shows</a:t>
            </a:r>
            <a:r>
              <a:rPr lang="en-CA" sz="1100" dirty="0">
                <a:solidFill>
                  <a:srgbClr val="231F20"/>
                </a:solidFill>
                <a:effectLst/>
                <a:ea typeface="Times New Roman" panose="02020603050405020304" pitchFamily="18" charset="0"/>
                <a:cs typeface="Times New Roman" panose="02020603050405020304" pitchFamily="18" charset="0"/>
              </a:rPr>
              <a:t> relationship between landslide settings and trigger events like extreme rainfall, unknown factors that caused landslide fatalities.</a:t>
            </a:r>
            <a:endParaRPr lang="en-CA" sz="1100" dirty="0">
              <a:effectLst/>
              <a:ea typeface="Calibri" panose="020F0502020204030204" pitchFamily="34" charset="0"/>
              <a:cs typeface="Times New Roman" panose="02020603050405020304" pitchFamily="18" charset="0"/>
            </a:endParaRPr>
          </a:p>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We can see from the analysis that extreme rainfall(downpour) was the major trigger for landslides which accounted for 20% world-wide fatalities. Indonesia being the most affected with landslides with approximately 25% more occurrences than Brazil out of global landslides, Brazil came second in this category, New Zealand is the third most affected, followed by Australia, lastly Fiji. The most recorded landslide happened in 2010 with downpour accounting for 18.7%.</a:t>
            </a:r>
            <a:endParaRPr lang="en-CA" sz="1100" dirty="0">
              <a:effectLst/>
              <a:ea typeface="Calibri" panose="020F0502020204030204" pitchFamily="34" charset="0"/>
              <a:cs typeface="Times New Roman" panose="02020603050405020304" pitchFamily="18" charset="0"/>
            </a:endParaRPr>
          </a:p>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Indonesia reported the most triggered events causing landslides due to rain. A total of 149 events, it made up 62 out of these events.</a:t>
            </a:r>
            <a:endParaRPr lang="en-CA" sz="1100" dirty="0">
              <a:effectLst/>
              <a:ea typeface="Calibri" panose="020F0502020204030204" pitchFamily="34" charset="0"/>
              <a:cs typeface="Times New Roman" panose="02020603050405020304" pitchFamily="18" charset="0"/>
            </a:endParaRPr>
          </a:p>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 Conclusively, with additional years of data and improved accuracy in reporting, the GLC can provide a key database for improving the global picture of landslide</a:t>
            </a:r>
            <a:endParaRPr lang="en-CA" sz="1100" dirty="0">
              <a:effectLst/>
              <a:ea typeface="Calibri" panose="020F0502020204030204" pitchFamily="34" charset="0"/>
              <a:cs typeface="Times New Roman" panose="02020603050405020304" pitchFamily="18" charset="0"/>
            </a:endParaRPr>
          </a:p>
          <a:p>
            <a:pPr>
              <a:lnSpc>
                <a:spcPct val="150000"/>
              </a:lnSpc>
              <a:spcAft>
                <a:spcPts val="800"/>
              </a:spcAft>
            </a:pPr>
            <a:r>
              <a:rPr lang="en-CA" sz="1100" dirty="0">
                <a:solidFill>
                  <a:srgbClr val="231F20"/>
                </a:solidFill>
                <a:effectLst/>
                <a:ea typeface="Times New Roman" panose="02020603050405020304" pitchFamily="18" charset="0"/>
                <a:cs typeface="Times New Roman" panose="02020603050405020304" pitchFamily="18" charset="0"/>
              </a:rPr>
              <a:t>susceptibility.</a:t>
            </a:r>
            <a:endParaRPr lang="en-CA"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000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488D-8597-4009-9358-D0F70770303C}"/>
              </a:ext>
            </a:extLst>
          </p:cNvPr>
          <p:cNvSpPr txBox="1">
            <a:spLocks/>
          </p:cNvSpPr>
          <p:nvPr/>
        </p:nvSpPr>
        <p:spPr>
          <a:xfrm>
            <a:off x="3761757" y="922444"/>
            <a:ext cx="3789612" cy="870022"/>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u="sng" dirty="0"/>
              <a:t>THANK YOU</a:t>
            </a:r>
          </a:p>
        </p:txBody>
      </p:sp>
      <p:sp>
        <p:nvSpPr>
          <p:cNvPr id="3" name="TextBox 2">
            <a:extLst>
              <a:ext uri="{FF2B5EF4-FFF2-40B4-BE49-F238E27FC236}">
                <a16:creationId xmlns:a16="http://schemas.microsoft.com/office/drawing/2014/main" id="{5B567044-AAAD-4AC6-9524-4D46AD06BB09}"/>
              </a:ext>
            </a:extLst>
          </p:cNvPr>
          <p:cNvSpPr txBox="1"/>
          <p:nvPr/>
        </p:nvSpPr>
        <p:spPr>
          <a:xfrm>
            <a:off x="4161289" y="2315121"/>
            <a:ext cx="3869422" cy="2477922"/>
          </a:xfrm>
          <a:prstGeom prst="rect">
            <a:avLst/>
          </a:prstGeom>
          <a:noFill/>
        </p:spPr>
        <p:txBody>
          <a:bodyPr wrap="square" rtlCol="0">
            <a:spAutoFit/>
          </a:bodyPr>
          <a:lstStyle/>
          <a:p>
            <a:pPr>
              <a:lnSpc>
                <a:spcPct val="200000"/>
              </a:lnSpc>
            </a:pPr>
            <a:r>
              <a:rPr lang="en-US" sz="1600" b="0" i="1" dirty="0">
                <a:effectLst/>
                <a:latin typeface="Segoe UI Light" panose="020B0502040204020203" pitchFamily="34" charset="0"/>
              </a:rPr>
              <a:t>Landon Lyle ID#200421088</a:t>
            </a:r>
            <a:endParaRPr lang="en-US" sz="1600" dirty="0">
              <a:latin typeface="Segoe UI Light" panose="020B0502040204020203" pitchFamily="34" charset="0"/>
            </a:endParaRPr>
          </a:p>
          <a:p>
            <a:pPr>
              <a:lnSpc>
                <a:spcPct val="200000"/>
              </a:lnSpc>
            </a:pPr>
            <a:r>
              <a:rPr lang="en-US" sz="1600" b="0" i="1" dirty="0">
                <a:effectLst/>
                <a:latin typeface="Segoe UI Light" panose="020B0502040204020203" pitchFamily="34" charset="0"/>
              </a:rPr>
              <a:t>Faruk Furkan </a:t>
            </a:r>
            <a:r>
              <a:rPr lang="en-US" sz="1600" b="0" i="1" dirty="0" err="1">
                <a:effectLst/>
                <a:latin typeface="Segoe UI Light" panose="020B0502040204020203" pitchFamily="34" charset="0"/>
              </a:rPr>
              <a:t>KOc</a:t>
            </a:r>
            <a:r>
              <a:rPr lang="en-US" sz="1600" b="0" i="1" dirty="0">
                <a:effectLst/>
                <a:latin typeface="Segoe UI Light" panose="020B0502040204020203" pitchFamily="34" charset="0"/>
              </a:rPr>
              <a:t> ID#200471957</a:t>
            </a:r>
          </a:p>
          <a:p>
            <a:pPr>
              <a:lnSpc>
                <a:spcPct val="200000"/>
              </a:lnSpc>
            </a:pPr>
            <a:r>
              <a:rPr lang="en-US" sz="1600" b="0" i="1" dirty="0">
                <a:effectLst/>
                <a:latin typeface="Segoe UI Light" panose="020B0502040204020203" pitchFamily="34" charset="0"/>
              </a:rPr>
              <a:t>Bridget Ndubuisi ID#200500724</a:t>
            </a:r>
          </a:p>
          <a:p>
            <a:pPr>
              <a:lnSpc>
                <a:spcPct val="200000"/>
              </a:lnSpc>
            </a:pPr>
            <a:r>
              <a:rPr lang="en-US" sz="1600" b="0" i="1" dirty="0">
                <a:effectLst/>
                <a:latin typeface="Segoe UI Light" panose="020B0502040204020203" pitchFamily="34" charset="0"/>
              </a:rPr>
              <a:t>Mustafa </a:t>
            </a:r>
            <a:r>
              <a:rPr lang="en-US" sz="1600" b="0" i="1" dirty="0" err="1">
                <a:effectLst/>
                <a:latin typeface="Segoe UI Light" panose="020B0502040204020203" pitchFamily="34" charset="0"/>
              </a:rPr>
              <a:t>Gorkem</a:t>
            </a:r>
            <a:r>
              <a:rPr lang="en-US" sz="1600" i="1" dirty="0">
                <a:latin typeface="Segoe UI Light" panose="020B0502040204020203" pitchFamily="34" charset="0"/>
              </a:rPr>
              <a:t> </a:t>
            </a:r>
            <a:r>
              <a:rPr lang="en-US" sz="1600" b="0" i="1" dirty="0" err="1">
                <a:effectLst/>
                <a:latin typeface="Segoe UI Light" panose="020B0502040204020203" pitchFamily="34" charset="0"/>
              </a:rPr>
              <a:t>Guzeloglu</a:t>
            </a:r>
            <a:r>
              <a:rPr lang="en-US" sz="1600" b="0" i="1" dirty="0">
                <a:effectLst/>
                <a:latin typeface="Segoe UI Light" panose="020B0502040204020203" pitchFamily="34" charset="0"/>
              </a:rPr>
              <a:t> ID#200477757</a:t>
            </a:r>
          </a:p>
          <a:p>
            <a:pPr>
              <a:lnSpc>
                <a:spcPct val="200000"/>
              </a:lnSpc>
            </a:pPr>
            <a:r>
              <a:rPr lang="en-US" sz="1600" b="0" i="1" dirty="0" err="1">
                <a:effectLst/>
                <a:latin typeface="Segoe UI Light" panose="020B0502040204020203" pitchFamily="34" charset="0"/>
              </a:rPr>
              <a:t>Ashlesh</a:t>
            </a:r>
            <a:r>
              <a:rPr lang="en-US" sz="1600" b="0" i="1" dirty="0">
                <a:effectLst/>
                <a:latin typeface="Segoe UI Light" panose="020B0502040204020203" pitchFamily="34" charset="0"/>
              </a:rPr>
              <a:t> </a:t>
            </a:r>
            <a:r>
              <a:rPr lang="en-US" sz="1600" b="0" i="1" dirty="0" err="1">
                <a:effectLst/>
                <a:latin typeface="Segoe UI Light" panose="020B0502040204020203" pitchFamily="34" charset="0"/>
              </a:rPr>
              <a:t>Sheth</a:t>
            </a:r>
            <a:r>
              <a:rPr lang="en-US" sz="1600" b="0" i="1" dirty="0">
                <a:effectLst/>
                <a:latin typeface="Segoe UI Light" panose="020B0502040204020203" pitchFamily="34" charset="0"/>
              </a:rPr>
              <a:t> ID#200491731</a:t>
            </a:r>
            <a:endParaRPr lang="en-US" sz="1600" b="0" i="0" dirty="0">
              <a:effectLst/>
              <a:latin typeface="Segoe UI Light" panose="020B0502040204020203" pitchFamily="34" charset="0"/>
            </a:endParaRPr>
          </a:p>
        </p:txBody>
      </p:sp>
    </p:spTree>
    <p:extLst>
      <p:ext uri="{BB962C8B-B14F-4D97-AF65-F5344CB8AC3E}">
        <p14:creationId xmlns:p14="http://schemas.microsoft.com/office/powerpoint/2010/main" val="410727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23FD48-1AB6-4027-B554-1E0540D7E2C3}"/>
              </a:ext>
            </a:extLst>
          </p:cNvPr>
          <p:cNvSpPr>
            <a:spLocks noGrp="1"/>
          </p:cNvSpPr>
          <p:nvPr>
            <p:ph type="title"/>
          </p:nvPr>
        </p:nvSpPr>
        <p:spPr>
          <a:xfrm>
            <a:off x="1096569" y="1093238"/>
            <a:ext cx="10058400" cy="615686"/>
          </a:xfrm>
        </p:spPr>
        <p:txBody>
          <a:bodyPr>
            <a:normAutofit fontScale="90000"/>
          </a:bodyPr>
          <a:lstStyle/>
          <a:p>
            <a:r>
              <a:rPr lang="en-US" dirty="0"/>
              <a:t>Chosen Dataset</a:t>
            </a:r>
          </a:p>
        </p:txBody>
      </p:sp>
      <p:sp>
        <p:nvSpPr>
          <p:cNvPr id="8" name="TextBox 7">
            <a:extLst>
              <a:ext uri="{FF2B5EF4-FFF2-40B4-BE49-F238E27FC236}">
                <a16:creationId xmlns:a16="http://schemas.microsoft.com/office/drawing/2014/main" id="{8E9DC904-E4FC-4215-B889-E2EA9671EBDE}"/>
              </a:ext>
            </a:extLst>
          </p:cNvPr>
          <p:cNvSpPr txBox="1"/>
          <p:nvPr/>
        </p:nvSpPr>
        <p:spPr>
          <a:xfrm>
            <a:off x="8393102" y="176804"/>
            <a:ext cx="4408498" cy="584775"/>
          </a:xfrm>
          <a:prstGeom prst="rect">
            <a:avLst/>
          </a:prstGeom>
          <a:noFill/>
        </p:spPr>
        <p:txBody>
          <a:bodyPr wrap="square" rtlCol="0">
            <a:spAutoFit/>
          </a:bodyPr>
          <a:lstStyle/>
          <a:p>
            <a:r>
              <a:rPr lang="en-US" dirty="0">
                <a:solidFill>
                  <a:srgbClr val="0070C0"/>
                </a:solidFill>
              </a:rPr>
              <a:t>Global Landslide Catalog Export</a:t>
            </a:r>
          </a:p>
          <a:p>
            <a:r>
              <a:rPr lang="en-US" sz="1400" i="1" dirty="0">
                <a:solidFill>
                  <a:srgbClr val="0070C0"/>
                </a:solidFill>
              </a:rPr>
              <a:t>Metadata Updated: November 12, 2020</a:t>
            </a:r>
          </a:p>
        </p:txBody>
      </p:sp>
      <p:sp>
        <p:nvSpPr>
          <p:cNvPr id="9" name="TextBox 8">
            <a:extLst>
              <a:ext uri="{FF2B5EF4-FFF2-40B4-BE49-F238E27FC236}">
                <a16:creationId xmlns:a16="http://schemas.microsoft.com/office/drawing/2014/main" id="{174E0142-759E-40A0-B6B5-FDB22AA010CB}"/>
              </a:ext>
            </a:extLst>
          </p:cNvPr>
          <p:cNvSpPr txBox="1"/>
          <p:nvPr/>
        </p:nvSpPr>
        <p:spPr>
          <a:xfrm>
            <a:off x="1979140" y="2625359"/>
            <a:ext cx="8233719" cy="1893852"/>
          </a:xfrm>
          <a:prstGeom prst="rect">
            <a:avLst/>
          </a:prstGeom>
          <a:noFill/>
        </p:spPr>
        <p:txBody>
          <a:bodyPr wrap="square">
            <a:spAutoFit/>
          </a:bodyPr>
          <a:lstStyle/>
          <a:p>
            <a:pPr>
              <a:lnSpc>
                <a:spcPct val="150000"/>
              </a:lnSpc>
            </a:pPr>
            <a:r>
              <a:rPr lang="en-US" sz="1600" dirty="0"/>
              <a:t>The Global Landslide Catalog (GLC) was developed with the goal of identifying rainfall-triggered landslide events around the world, regardless of size, impacts or location. The GLC considers all types of mass movements triggered by rainfall, which have been reported in the media, disaster databases, scientific reports, or other sources. The GLC has been compiled since 2007 at NASA Goddard Space Flight Center. </a:t>
            </a:r>
          </a:p>
        </p:txBody>
      </p:sp>
      <p:sp>
        <p:nvSpPr>
          <p:cNvPr id="11" name="TextBox 10">
            <a:extLst>
              <a:ext uri="{FF2B5EF4-FFF2-40B4-BE49-F238E27FC236}">
                <a16:creationId xmlns:a16="http://schemas.microsoft.com/office/drawing/2014/main" id="{2367D836-1274-4964-8895-44DC419C82D1}"/>
              </a:ext>
            </a:extLst>
          </p:cNvPr>
          <p:cNvSpPr txBox="1"/>
          <p:nvPr/>
        </p:nvSpPr>
        <p:spPr>
          <a:xfrm>
            <a:off x="302554" y="5472374"/>
            <a:ext cx="11646429" cy="584775"/>
          </a:xfrm>
          <a:prstGeom prst="rect">
            <a:avLst/>
          </a:prstGeom>
          <a:noFill/>
        </p:spPr>
        <p:txBody>
          <a:bodyPr wrap="square">
            <a:spAutoFit/>
          </a:bodyPr>
          <a:lstStyle/>
          <a:p>
            <a:r>
              <a:rPr lang="en-US" sz="1600" i="1" dirty="0"/>
              <a:t>This dataset on data.nasa.gov was a one-time export from the Global Landslide Catalog maintained separately. It is current as of March 7, 2016. The original catalog is available here: </a:t>
            </a:r>
            <a:r>
              <a:rPr lang="en-US" sz="1600" i="1" dirty="0">
                <a:sym typeface="Wingdings" panose="05000000000000000000" pitchFamily="2" charset="2"/>
              </a:rPr>
              <a:t></a:t>
            </a:r>
            <a:endParaRPr lang="en-US" sz="1600" i="1" dirty="0"/>
          </a:p>
        </p:txBody>
      </p:sp>
      <p:sp>
        <p:nvSpPr>
          <p:cNvPr id="12" name="TextBox 11">
            <a:extLst>
              <a:ext uri="{FF2B5EF4-FFF2-40B4-BE49-F238E27FC236}">
                <a16:creationId xmlns:a16="http://schemas.microsoft.com/office/drawing/2014/main" id="{347353F3-96B4-48DA-A212-CE46AE16E1D1}"/>
              </a:ext>
            </a:extLst>
          </p:cNvPr>
          <p:cNvSpPr txBox="1"/>
          <p:nvPr/>
        </p:nvSpPr>
        <p:spPr>
          <a:xfrm>
            <a:off x="5249562" y="5718595"/>
            <a:ext cx="1952368" cy="338554"/>
          </a:xfrm>
          <a:prstGeom prst="rect">
            <a:avLst/>
          </a:prstGeom>
          <a:noFill/>
        </p:spPr>
        <p:txBody>
          <a:bodyPr wrap="square" rtlCol="0">
            <a:spAutoFit/>
          </a:bodyPr>
          <a:lstStyle/>
          <a:p>
            <a:r>
              <a:rPr lang="en-US" sz="1600" dirty="0">
                <a:hlinkClick r:id="rId2"/>
              </a:rPr>
              <a:t>Landslide Dataset</a:t>
            </a:r>
            <a:endParaRPr lang="en-US" sz="1600" dirty="0"/>
          </a:p>
        </p:txBody>
      </p:sp>
    </p:spTree>
    <p:extLst>
      <p:ext uri="{BB962C8B-B14F-4D97-AF65-F5344CB8AC3E}">
        <p14:creationId xmlns:p14="http://schemas.microsoft.com/office/powerpoint/2010/main" val="147349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C0ADCC7C-1E46-4F95-B92B-8785138E7B3D}"/>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C0D1D52-01D3-4A2F-8BF6-C759D55D9B66}"/>
              </a:ext>
              <a:ext uri="{C183D7F6-B498-43B3-948B-1728B52AA6E4}">
                <adec:decorative xmlns:adec="http://schemas.microsoft.com/office/drawing/2017/decorative" val="1"/>
              </a:ext>
            </a:extLst>
          </p:cNvPr>
          <p:cNvSpPr/>
          <p:nvPr/>
        </p:nvSpPr>
        <p:spPr>
          <a:xfrm>
            <a:off x="4899959" y="2553454"/>
            <a:ext cx="2300445" cy="229533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CONCLUSION</a:t>
            </a:r>
            <a:endParaRPr lang="en-US" b="1" dirty="0">
              <a:latin typeface="+mj-lt"/>
            </a:endParaRPr>
          </a:p>
        </p:txBody>
      </p:sp>
      <p:sp>
        <p:nvSpPr>
          <p:cNvPr id="26" name="Rectangle: Rounded Corners 25">
            <a:extLst>
              <a:ext uri="{FF2B5EF4-FFF2-40B4-BE49-F238E27FC236}">
                <a16:creationId xmlns:a16="http://schemas.microsoft.com/office/drawing/2014/main" id="{4E3FA7B7-0E09-41C8-90D2-24C06084CC48}"/>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a:t>
            </a:r>
          </a:p>
        </p:txBody>
      </p:sp>
      <p:sp>
        <p:nvSpPr>
          <p:cNvPr id="27" name="Oval 26">
            <a:extLst>
              <a:ext uri="{FF2B5EF4-FFF2-40B4-BE49-F238E27FC236}">
                <a16:creationId xmlns:a16="http://schemas.microsoft.com/office/drawing/2014/main" id="{0E07D58C-3CEE-4D33-ABFE-BEFD81E2714F}"/>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35889936-E54E-411D-8F3B-9312B672C66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DIMENSIONALITY REDUCTION</a:t>
            </a:r>
          </a:p>
        </p:txBody>
      </p:sp>
      <p:sp>
        <p:nvSpPr>
          <p:cNvPr id="29" name="Oval 28">
            <a:extLst>
              <a:ext uri="{FF2B5EF4-FFF2-40B4-BE49-F238E27FC236}">
                <a16:creationId xmlns:a16="http://schemas.microsoft.com/office/drawing/2014/main" id="{3AE3FCBC-BA94-4C7A-A97F-051D93D523B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8891F6B5-02AC-4193-AF22-09BAE8E809DA}"/>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CLASSIFICATION TECHNIQUE</a:t>
            </a:r>
          </a:p>
        </p:txBody>
      </p:sp>
      <p:sp>
        <p:nvSpPr>
          <p:cNvPr id="31" name="Oval 30">
            <a:extLst>
              <a:ext uri="{FF2B5EF4-FFF2-40B4-BE49-F238E27FC236}">
                <a16:creationId xmlns:a16="http://schemas.microsoft.com/office/drawing/2014/main" id="{13477549-A534-4D41-ACF3-BD401F929EB9}"/>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854895C3-78EA-4AE6-8CDB-1771C4A3C9C7}"/>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LANDSLIDES DATA</a:t>
            </a:r>
          </a:p>
        </p:txBody>
      </p:sp>
      <p:sp>
        <p:nvSpPr>
          <p:cNvPr id="33" name="Oval 32">
            <a:extLst>
              <a:ext uri="{FF2B5EF4-FFF2-40B4-BE49-F238E27FC236}">
                <a16:creationId xmlns:a16="http://schemas.microsoft.com/office/drawing/2014/main" id="{64B74670-2F61-48BA-B0B0-BBDD9624C9FE}"/>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4AD5E7E3-5E3F-4755-BA1A-4D73B246460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QUESTIONS</a:t>
            </a:r>
          </a:p>
        </p:txBody>
      </p:sp>
      <p:sp>
        <p:nvSpPr>
          <p:cNvPr id="35" name="Oval 34">
            <a:extLst>
              <a:ext uri="{FF2B5EF4-FFF2-40B4-BE49-F238E27FC236}">
                <a16:creationId xmlns:a16="http://schemas.microsoft.com/office/drawing/2014/main" id="{DE33D2F9-EA01-4889-836D-05B432E493C8}"/>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32441A67-771D-4BB6-B5AB-602B028536FE}"/>
              </a:ext>
              <a:ext uri="{C183D7F6-B498-43B3-948B-1728B52AA6E4}">
                <adec:decorative xmlns:adec="http://schemas.microsoft.com/office/drawing/2017/decorative" val="1"/>
              </a:ext>
            </a:extLst>
          </p:cNvPr>
          <p:cNvSpPr/>
          <p:nvPr/>
        </p:nvSpPr>
        <p:spPr>
          <a:xfrm>
            <a:off x="1587501" y="5154978"/>
            <a:ext cx="3372112"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ALGORITHMS </a:t>
            </a:r>
          </a:p>
        </p:txBody>
      </p:sp>
      <p:sp>
        <p:nvSpPr>
          <p:cNvPr id="37" name="Oval 36">
            <a:extLst>
              <a:ext uri="{FF2B5EF4-FFF2-40B4-BE49-F238E27FC236}">
                <a16:creationId xmlns:a16="http://schemas.microsoft.com/office/drawing/2014/main" id="{86E3C589-722C-43D1-B85D-9F16733FCB42}"/>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descr="Icons of bar chart and line graph.">
            <a:extLst>
              <a:ext uri="{FF2B5EF4-FFF2-40B4-BE49-F238E27FC236}">
                <a16:creationId xmlns:a16="http://schemas.microsoft.com/office/drawing/2014/main" id="{C1048A83-65A9-4087-BECC-BF08AB8A0019}"/>
              </a:ext>
            </a:extLst>
          </p:cNvPr>
          <p:cNvGrpSpPr/>
          <p:nvPr/>
        </p:nvGrpSpPr>
        <p:grpSpPr>
          <a:xfrm>
            <a:off x="4715661" y="1810536"/>
            <a:ext cx="347679" cy="347679"/>
            <a:chOff x="4319588" y="2492375"/>
            <a:chExt cx="287338" cy="287338"/>
          </a:xfrm>
          <a:solidFill>
            <a:schemeClr val="bg1"/>
          </a:solidFill>
        </p:grpSpPr>
        <p:sp>
          <p:nvSpPr>
            <p:cNvPr id="39" name="Freeform 372">
              <a:extLst>
                <a:ext uri="{FF2B5EF4-FFF2-40B4-BE49-F238E27FC236}">
                  <a16:creationId xmlns:a16="http://schemas.microsoft.com/office/drawing/2014/main" id="{C6958A5A-8D26-413F-AD1C-329D086DAB02}"/>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3">
              <a:extLst>
                <a:ext uri="{FF2B5EF4-FFF2-40B4-BE49-F238E27FC236}">
                  <a16:creationId xmlns:a16="http://schemas.microsoft.com/office/drawing/2014/main" id="{7566FA06-8565-41D0-B0E6-EA9D5D08E03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1" name="Freeform 1676" descr="Icon of check box. ">
            <a:extLst>
              <a:ext uri="{FF2B5EF4-FFF2-40B4-BE49-F238E27FC236}">
                <a16:creationId xmlns:a16="http://schemas.microsoft.com/office/drawing/2014/main" id="{3DBEFD99-3BDA-4EE4-9DD4-A7CCAAB11B9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4665" descr="Icon of graph. ">
            <a:extLst>
              <a:ext uri="{FF2B5EF4-FFF2-40B4-BE49-F238E27FC236}">
                <a16:creationId xmlns:a16="http://schemas.microsoft.com/office/drawing/2014/main" id="{C6CB03EB-0727-4BA8-9FEB-40CE5FEC063E}"/>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3" name="Group 42" descr="Icon of human being and gear. ">
            <a:extLst>
              <a:ext uri="{FF2B5EF4-FFF2-40B4-BE49-F238E27FC236}">
                <a16:creationId xmlns:a16="http://schemas.microsoft.com/office/drawing/2014/main" id="{DE826194-3CF6-48D7-8846-4A6187FC5E37}"/>
              </a:ext>
            </a:extLst>
          </p:cNvPr>
          <p:cNvGrpSpPr/>
          <p:nvPr/>
        </p:nvGrpSpPr>
        <p:grpSpPr>
          <a:xfrm>
            <a:off x="7133464" y="5355478"/>
            <a:ext cx="338073" cy="339996"/>
            <a:chOff x="6450013" y="5349875"/>
            <a:chExt cx="279399" cy="280988"/>
          </a:xfrm>
          <a:solidFill>
            <a:schemeClr val="bg1"/>
          </a:solidFill>
        </p:grpSpPr>
        <p:sp>
          <p:nvSpPr>
            <p:cNvPr id="44" name="Freeform 3673">
              <a:extLst>
                <a:ext uri="{FF2B5EF4-FFF2-40B4-BE49-F238E27FC236}">
                  <a16:creationId xmlns:a16="http://schemas.microsoft.com/office/drawing/2014/main" id="{D596BBEF-FD5D-4904-A654-208B2A96174B}"/>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674">
              <a:extLst>
                <a:ext uri="{FF2B5EF4-FFF2-40B4-BE49-F238E27FC236}">
                  <a16:creationId xmlns:a16="http://schemas.microsoft.com/office/drawing/2014/main" id="{1FE19FA6-9DDA-4D9F-8E0F-9AB6F2D1605F}"/>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Icon of gears. ">
            <a:extLst>
              <a:ext uri="{FF2B5EF4-FFF2-40B4-BE49-F238E27FC236}">
                <a16:creationId xmlns:a16="http://schemas.microsoft.com/office/drawing/2014/main" id="{C026103E-8F64-4A66-B4D7-330CAE675FAC}"/>
              </a:ext>
            </a:extLst>
          </p:cNvPr>
          <p:cNvGrpSpPr/>
          <p:nvPr/>
        </p:nvGrpSpPr>
        <p:grpSpPr>
          <a:xfrm>
            <a:off x="4717582" y="5353558"/>
            <a:ext cx="343837" cy="343837"/>
            <a:chOff x="7613650" y="1387475"/>
            <a:chExt cx="284163" cy="284163"/>
          </a:xfrm>
          <a:solidFill>
            <a:schemeClr val="bg1"/>
          </a:solidFill>
        </p:grpSpPr>
        <p:sp>
          <p:nvSpPr>
            <p:cNvPr id="47" name="Freeform 4359">
              <a:extLst>
                <a:ext uri="{FF2B5EF4-FFF2-40B4-BE49-F238E27FC236}">
                  <a16:creationId xmlns:a16="http://schemas.microsoft.com/office/drawing/2014/main" id="{7DBC4977-68B0-4AAE-8C3C-5FFD82D0DA25}"/>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360">
              <a:extLst>
                <a:ext uri="{FF2B5EF4-FFF2-40B4-BE49-F238E27FC236}">
                  <a16:creationId xmlns:a16="http://schemas.microsoft.com/office/drawing/2014/main" id="{48983EFC-1D82-4EAF-A6F5-9B98CF5FA76F}"/>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 name="Title 1">
            <a:extLst>
              <a:ext uri="{FF2B5EF4-FFF2-40B4-BE49-F238E27FC236}">
                <a16:creationId xmlns:a16="http://schemas.microsoft.com/office/drawing/2014/main" id="{5A83311B-AB8B-4295-B8B6-A16C9A5FDF2A}"/>
              </a:ext>
            </a:extLst>
          </p:cNvPr>
          <p:cNvSpPr txBox="1">
            <a:spLocks/>
          </p:cNvSpPr>
          <p:nvPr/>
        </p:nvSpPr>
        <p:spPr>
          <a:xfrm>
            <a:off x="508000" y="436351"/>
            <a:ext cx="10058400" cy="7731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OUR APPROACH</a:t>
            </a:r>
          </a:p>
        </p:txBody>
      </p:sp>
      <p:sp>
        <p:nvSpPr>
          <p:cNvPr id="51" name="Freeform 1676" descr="Icon of check box. ">
            <a:extLst>
              <a:ext uri="{FF2B5EF4-FFF2-40B4-BE49-F238E27FC236}">
                <a16:creationId xmlns:a16="http://schemas.microsoft.com/office/drawing/2014/main" id="{D36D4FF4-2505-4EFC-ADC1-A97CF583CD32}"/>
              </a:ext>
            </a:extLst>
          </p:cNvPr>
          <p:cNvSpPr>
            <a:spLocks noEditPoints="1"/>
          </p:cNvSpPr>
          <p:nvPr/>
        </p:nvSpPr>
        <p:spPr bwMode="auto">
          <a:xfrm>
            <a:off x="3966362" y="3560024"/>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59868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F4AE-BEC8-4870-AA91-FD7ED296DC46}"/>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D5573A89-9445-4D7E-B1EE-99AC07689FE6}"/>
              </a:ext>
            </a:extLst>
          </p:cNvPr>
          <p:cNvSpPr>
            <a:spLocks noGrp="1"/>
          </p:cNvSpPr>
          <p:nvPr>
            <p:ph sz="half" idx="1"/>
          </p:nvPr>
        </p:nvSpPr>
        <p:spPr>
          <a:xfrm>
            <a:off x="1152886" y="3503141"/>
            <a:ext cx="4639736" cy="2854044"/>
          </a:xfrm>
        </p:spPr>
        <p:txBody>
          <a:bodyPr/>
          <a:lstStyle/>
          <a:p>
            <a:r>
              <a:rPr lang="en-US" dirty="0"/>
              <a:t>This can be accomplished in Excel before loading dataset in </a:t>
            </a:r>
            <a:r>
              <a:rPr lang="en-US" dirty="0" err="1"/>
              <a:t>Jupyter</a:t>
            </a:r>
            <a:r>
              <a:rPr lang="en-US" dirty="0"/>
              <a:t> Notebook. By just deleting the columns that are not needed. And to replace missing values with zeros.</a:t>
            </a:r>
          </a:p>
        </p:txBody>
      </p:sp>
      <p:sp>
        <p:nvSpPr>
          <p:cNvPr id="6" name="TextBox 5">
            <a:extLst>
              <a:ext uri="{FF2B5EF4-FFF2-40B4-BE49-F238E27FC236}">
                <a16:creationId xmlns:a16="http://schemas.microsoft.com/office/drawing/2014/main" id="{E4661F49-4442-48EB-BB00-DE75F0590F0A}"/>
              </a:ext>
            </a:extLst>
          </p:cNvPr>
          <p:cNvSpPr txBox="1"/>
          <p:nvPr/>
        </p:nvSpPr>
        <p:spPr>
          <a:xfrm>
            <a:off x="1199015" y="1970450"/>
            <a:ext cx="9956665" cy="872547"/>
          </a:xfrm>
          <a:prstGeom prst="rect">
            <a:avLst/>
          </a:prstGeom>
          <a:noFill/>
        </p:spPr>
        <p:txBody>
          <a:bodyPr wrap="square">
            <a:spAutoFit/>
          </a:bodyPr>
          <a:lstStyle/>
          <a:p>
            <a:pPr>
              <a:lnSpc>
                <a:spcPct val="150000"/>
              </a:lnSpc>
            </a:pPr>
            <a:r>
              <a:rPr lang="en-US" dirty="0"/>
              <a:t>Data preprocessing in Machine Learning refers to the technique of preparing (cleaning and organizing) the raw data to make it suitable for a building and training Machine Learning models.</a:t>
            </a:r>
          </a:p>
        </p:txBody>
      </p:sp>
      <p:pic>
        <p:nvPicPr>
          <p:cNvPr id="7" name="Picture 6">
            <a:extLst>
              <a:ext uri="{FF2B5EF4-FFF2-40B4-BE49-F238E27FC236}">
                <a16:creationId xmlns:a16="http://schemas.microsoft.com/office/drawing/2014/main" id="{6BBC639E-C416-46EE-B4F5-ED601DCBF439}"/>
              </a:ext>
            </a:extLst>
          </p:cNvPr>
          <p:cNvPicPr>
            <a:picLocks noChangeAspect="1"/>
          </p:cNvPicPr>
          <p:nvPr/>
        </p:nvPicPr>
        <p:blipFill>
          <a:blip r:embed="rId2"/>
          <a:stretch>
            <a:fillRect/>
          </a:stretch>
        </p:blipFill>
        <p:spPr>
          <a:xfrm>
            <a:off x="1254904" y="4843665"/>
            <a:ext cx="4435699" cy="1325300"/>
          </a:xfrm>
          <a:prstGeom prst="rect">
            <a:avLst/>
          </a:prstGeom>
        </p:spPr>
      </p:pic>
      <p:sp>
        <p:nvSpPr>
          <p:cNvPr id="8" name="TextBox 7">
            <a:extLst>
              <a:ext uri="{FF2B5EF4-FFF2-40B4-BE49-F238E27FC236}">
                <a16:creationId xmlns:a16="http://schemas.microsoft.com/office/drawing/2014/main" id="{29A99EB3-B13B-4854-8930-2EEF30173BBF}"/>
              </a:ext>
            </a:extLst>
          </p:cNvPr>
          <p:cNvSpPr txBox="1"/>
          <p:nvPr/>
        </p:nvSpPr>
        <p:spPr>
          <a:xfrm>
            <a:off x="1927654" y="3146166"/>
            <a:ext cx="2619633" cy="369332"/>
          </a:xfrm>
          <a:prstGeom prst="rect">
            <a:avLst/>
          </a:prstGeom>
          <a:noFill/>
        </p:spPr>
        <p:txBody>
          <a:bodyPr wrap="square" rtlCol="0">
            <a:spAutoFit/>
          </a:bodyPr>
          <a:lstStyle/>
          <a:p>
            <a:pPr algn="ctr"/>
            <a:r>
              <a:rPr lang="en-US" b="1" u="sng" dirty="0"/>
              <a:t>EXCEL</a:t>
            </a:r>
          </a:p>
        </p:txBody>
      </p:sp>
      <p:sp>
        <p:nvSpPr>
          <p:cNvPr id="9" name="TextBox 8">
            <a:extLst>
              <a:ext uri="{FF2B5EF4-FFF2-40B4-BE49-F238E27FC236}">
                <a16:creationId xmlns:a16="http://schemas.microsoft.com/office/drawing/2014/main" id="{70A94C86-D6C1-45AA-8322-A3EF166AC1FD}"/>
              </a:ext>
            </a:extLst>
          </p:cNvPr>
          <p:cNvSpPr txBox="1"/>
          <p:nvPr/>
        </p:nvSpPr>
        <p:spPr>
          <a:xfrm>
            <a:off x="7519817" y="3133809"/>
            <a:ext cx="2619633" cy="369332"/>
          </a:xfrm>
          <a:prstGeom prst="rect">
            <a:avLst/>
          </a:prstGeom>
          <a:noFill/>
        </p:spPr>
        <p:txBody>
          <a:bodyPr wrap="square" rtlCol="0">
            <a:spAutoFit/>
          </a:bodyPr>
          <a:lstStyle/>
          <a:p>
            <a:pPr algn="ctr"/>
            <a:r>
              <a:rPr lang="en-US" b="1" u="sng" dirty="0"/>
              <a:t>PYTHON</a:t>
            </a:r>
          </a:p>
        </p:txBody>
      </p:sp>
      <p:sp>
        <p:nvSpPr>
          <p:cNvPr id="10" name="Content Placeholder 2">
            <a:extLst>
              <a:ext uri="{FF2B5EF4-FFF2-40B4-BE49-F238E27FC236}">
                <a16:creationId xmlns:a16="http://schemas.microsoft.com/office/drawing/2014/main" id="{1E061F17-23D9-43AC-A409-731DAA6B0AC8}"/>
              </a:ext>
            </a:extLst>
          </p:cNvPr>
          <p:cNvSpPr txBox="1">
            <a:spLocks/>
          </p:cNvSpPr>
          <p:nvPr/>
        </p:nvSpPr>
        <p:spPr>
          <a:xfrm>
            <a:off x="6674297" y="3515498"/>
            <a:ext cx="4639736" cy="285404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This can be accomplished in </a:t>
            </a:r>
            <a:r>
              <a:rPr lang="en-US" dirty="0" err="1"/>
              <a:t>Jupyter</a:t>
            </a:r>
            <a:r>
              <a:rPr lang="en-US" dirty="0"/>
              <a:t> Notebook also by selecting the columns we want from dataset and replacing null values with our own value.</a:t>
            </a:r>
          </a:p>
        </p:txBody>
      </p:sp>
      <p:pic>
        <p:nvPicPr>
          <p:cNvPr id="12" name="Picture 11">
            <a:extLst>
              <a:ext uri="{FF2B5EF4-FFF2-40B4-BE49-F238E27FC236}">
                <a16:creationId xmlns:a16="http://schemas.microsoft.com/office/drawing/2014/main" id="{E2A0EE61-A489-4542-9575-5DAE07A6F4E6}"/>
              </a:ext>
            </a:extLst>
          </p:cNvPr>
          <p:cNvPicPr>
            <a:picLocks noChangeAspect="1"/>
          </p:cNvPicPr>
          <p:nvPr/>
        </p:nvPicPr>
        <p:blipFill>
          <a:blip r:embed="rId3"/>
          <a:stretch>
            <a:fillRect/>
          </a:stretch>
        </p:blipFill>
        <p:spPr>
          <a:xfrm>
            <a:off x="6736081" y="4843665"/>
            <a:ext cx="4364817" cy="1325300"/>
          </a:xfrm>
          <a:prstGeom prst="rect">
            <a:avLst/>
          </a:prstGeom>
        </p:spPr>
      </p:pic>
    </p:spTree>
    <p:extLst>
      <p:ext uri="{BB962C8B-B14F-4D97-AF65-F5344CB8AC3E}">
        <p14:creationId xmlns:p14="http://schemas.microsoft.com/office/powerpoint/2010/main" val="41818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B8EFB8D-2DF0-43BD-B41A-1A3E1017979A}"/>
              </a:ext>
            </a:extLst>
          </p:cNvPr>
          <p:cNvSpPr>
            <a:spLocks noGrp="1"/>
          </p:cNvSpPr>
          <p:nvPr>
            <p:ph type="title"/>
          </p:nvPr>
        </p:nvSpPr>
        <p:spPr>
          <a:xfrm>
            <a:off x="1097280" y="286603"/>
            <a:ext cx="10058400" cy="1450757"/>
          </a:xfrm>
        </p:spPr>
        <p:txBody>
          <a:bodyPr/>
          <a:lstStyle/>
          <a:p>
            <a:r>
              <a:rPr lang="en-US" dirty="0"/>
              <a:t>Dimensionality Reduction</a:t>
            </a:r>
          </a:p>
        </p:txBody>
      </p:sp>
      <p:sp>
        <p:nvSpPr>
          <p:cNvPr id="5" name="TextBox 4">
            <a:extLst>
              <a:ext uri="{FF2B5EF4-FFF2-40B4-BE49-F238E27FC236}">
                <a16:creationId xmlns:a16="http://schemas.microsoft.com/office/drawing/2014/main" id="{50BAC497-EBCE-42FA-923E-73C6EA865CFF}"/>
              </a:ext>
            </a:extLst>
          </p:cNvPr>
          <p:cNvSpPr txBox="1"/>
          <p:nvPr/>
        </p:nvSpPr>
        <p:spPr>
          <a:xfrm>
            <a:off x="1012503" y="1934117"/>
            <a:ext cx="10644584" cy="872547"/>
          </a:xfrm>
          <a:prstGeom prst="rect">
            <a:avLst/>
          </a:prstGeom>
          <a:noFill/>
        </p:spPr>
        <p:txBody>
          <a:bodyPr wrap="square">
            <a:spAutoFit/>
          </a:bodyPr>
          <a:lstStyle/>
          <a:p>
            <a:pPr>
              <a:lnSpc>
                <a:spcPct val="150000"/>
              </a:lnSpc>
            </a:pPr>
            <a:r>
              <a:rPr lang="en-US" dirty="0"/>
              <a:t>Using dimensionality reduction techniques, we used this concept to reduce the number of features in our landslide dataset without having to lose much information and keep (or improve) the model’s performance.</a:t>
            </a:r>
          </a:p>
        </p:txBody>
      </p:sp>
      <p:graphicFrame>
        <p:nvGraphicFramePr>
          <p:cNvPr id="7" name="Table 7">
            <a:extLst>
              <a:ext uri="{FF2B5EF4-FFF2-40B4-BE49-F238E27FC236}">
                <a16:creationId xmlns:a16="http://schemas.microsoft.com/office/drawing/2014/main" id="{0D7F292E-A4BA-44D3-8EF5-14B3EB7F77E8}"/>
              </a:ext>
            </a:extLst>
          </p:cNvPr>
          <p:cNvGraphicFramePr>
            <a:graphicFrameLocks noGrp="1"/>
          </p:cNvGraphicFramePr>
          <p:nvPr>
            <p:extLst>
              <p:ext uri="{D42A27DB-BD31-4B8C-83A1-F6EECF244321}">
                <p14:modId xmlns:p14="http://schemas.microsoft.com/office/powerpoint/2010/main" val="3025020648"/>
              </p:ext>
            </p:extLst>
          </p:nvPr>
        </p:nvGraphicFramePr>
        <p:xfrm>
          <a:off x="682266" y="3454898"/>
          <a:ext cx="10827467" cy="2194560"/>
        </p:xfrm>
        <a:graphic>
          <a:graphicData uri="http://schemas.openxmlformats.org/drawingml/2006/table">
            <a:tbl>
              <a:tblPr firstRow="1" bandRow="1">
                <a:tableStyleId>{5C22544A-7EE6-4342-B048-85BDC9FD1C3A}</a:tableStyleId>
              </a:tblPr>
              <a:tblGrid>
                <a:gridCol w="3110155">
                  <a:extLst>
                    <a:ext uri="{9D8B030D-6E8A-4147-A177-3AD203B41FA5}">
                      <a16:colId xmlns:a16="http://schemas.microsoft.com/office/drawing/2014/main" val="1135508360"/>
                    </a:ext>
                  </a:extLst>
                </a:gridCol>
                <a:gridCol w="2303578">
                  <a:extLst>
                    <a:ext uri="{9D8B030D-6E8A-4147-A177-3AD203B41FA5}">
                      <a16:colId xmlns:a16="http://schemas.microsoft.com/office/drawing/2014/main" val="198575636"/>
                    </a:ext>
                  </a:extLst>
                </a:gridCol>
                <a:gridCol w="2706867">
                  <a:extLst>
                    <a:ext uri="{9D8B030D-6E8A-4147-A177-3AD203B41FA5}">
                      <a16:colId xmlns:a16="http://schemas.microsoft.com/office/drawing/2014/main" val="1981136643"/>
                    </a:ext>
                  </a:extLst>
                </a:gridCol>
                <a:gridCol w="2706867">
                  <a:extLst>
                    <a:ext uri="{9D8B030D-6E8A-4147-A177-3AD203B41FA5}">
                      <a16:colId xmlns:a16="http://schemas.microsoft.com/office/drawing/2014/main" val="570294693"/>
                    </a:ext>
                  </a:extLst>
                </a:gridCol>
              </a:tblGrid>
              <a:tr h="279565">
                <a:tc>
                  <a:txBody>
                    <a:bodyPr/>
                    <a:lstStyle/>
                    <a:p>
                      <a:pPr algn="ctr"/>
                      <a:r>
                        <a:rPr lang="en-US" dirty="0"/>
                        <a:t>DATA TYPES</a:t>
                      </a:r>
                    </a:p>
                  </a:txBody>
                  <a:tcPr/>
                </a:tc>
                <a:tc>
                  <a:txBody>
                    <a:bodyPr/>
                    <a:lstStyle/>
                    <a:p>
                      <a:pPr algn="ctr"/>
                      <a:r>
                        <a:rPr lang="en-US" dirty="0"/>
                        <a:t>COUNT</a:t>
                      </a:r>
                    </a:p>
                  </a:txBody>
                  <a:tcPr/>
                </a:tc>
                <a:tc>
                  <a:txBody>
                    <a:bodyPr/>
                    <a:lstStyle/>
                    <a:p>
                      <a:pPr algn="ctr"/>
                      <a:r>
                        <a:rPr lang="en-US" dirty="0"/>
                        <a:t>NOMINAL OR ORDINAL</a:t>
                      </a:r>
                    </a:p>
                  </a:txBody>
                  <a:tcPr/>
                </a:tc>
                <a:tc>
                  <a:txBody>
                    <a:bodyPr/>
                    <a:lstStyle/>
                    <a:p>
                      <a:pPr algn="ctr"/>
                      <a:r>
                        <a:rPr lang="en-US" dirty="0"/>
                        <a:t>QUALATATIVE DATA</a:t>
                      </a:r>
                    </a:p>
                  </a:txBody>
                  <a:tcPr/>
                </a:tc>
                <a:extLst>
                  <a:ext uri="{0D108BD9-81ED-4DB2-BD59-A6C34878D82A}">
                    <a16:rowId xmlns:a16="http://schemas.microsoft.com/office/drawing/2014/main" val="359860508"/>
                  </a:ext>
                </a:extLst>
              </a:tr>
              <a:tr h="279565">
                <a:tc>
                  <a:txBody>
                    <a:bodyPr/>
                    <a:lstStyle/>
                    <a:p>
                      <a:r>
                        <a:rPr lang="en-US" dirty="0"/>
                        <a:t>Numerical Data Types</a:t>
                      </a:r>
                    </a:p>
                  </a:txBody>
                  <a:tcPr/>
                </a:tc>
                <a:tc>
                  <a:txBody>
                    <a:bodyPr/>
                    <a:lstStyle/>
                    <a:p>
                      <a:pPr algn="ctr"/>
                      <a:r>
                        <a:rPr lang="en-US" dirty="0"/>
                        <a:t>8</a:t>
                      </a:r>
                    </a:p>
                  </a:txBody>
                  <a:tcPr/>
                </a:tc>
                <a:tc>
                  <a:txBody>
                    <a:bodyPr/>
                    <a:lstStyle/>
                    <a:p>
                      <a:pPr algn="ctr"/>
                      <a:r>
                        <a:rPr lang="en-US" dirty="0"/>
                        <a:t>7 Nominal / 1 Ordinal</a:t>
                      </a:r>
                    </a:p>
                  </a:txBody>
                  <a:tcPr/>
                </a:tc>
                <a:tc>
                  <a:txBody>
                    <a:bodyPr/>
                    <a:lstStyle/>
                    <a:p>
                      <a:pPr algn="ctr"/>
                      <a:r>
                        <a:rPr lang="en-US" dirty="0"/>
                        <a:t>EVENT_ID</a:t>
                      </a:r>
                    </a:p>
                  </a:txBody>
                  <a:tcPr/>
                </a:tc>
                <a:extLst>
                  <a:ext uri="{0D108BD9-81ED-4DB2-BD59-A6C34878D82A}">
                    <a16:rowId xmlns:a16="http://schemas.microsoft.com/office/drawing/2014/main" val="2327315117"/>
                  </a:ext>
                </a:extLst>
              </a:tr>
              <a:tr h="279565">
                <a:tc>
                  <a:txBody>
                    <a:bodyPr/>
                    <a:lstStyle/>
                    <a:p>
                      <a:r>
                        <a:rPr lang="en-US" dirty="0"/>
                        <a:t>Categorical Data Types</a:t>
                      </a:r>
                    </a:p>
                  </a:txBody>
                  <a:tcPr/>
                </a:tc>
                <a:tc>
                  <a:txBody>
                    <a:bodyPr/>
                    <a:lstStyle/>
                    <a:p>
                      <a:pPr algn="ctr"/>
                      <a:r>
                        <a:rPr lang="en-US" dirty="0"/>
                        <a:t>5</a:t>
                      </a:r>
                    </a:p>
                  </a:txBody>
                  <a:tcPr/>
                </a:tc>
                <a:tc>
                  <a:txBody>
                    <a:bodyPr/>
                    <a:lstStyle/>
                    <a:p>
                      <a:pPr algn="ctr"/>
                      <a:r>
                        <a:rPr lang="en-US" dirty="0"/>
                        <a:t>4 Nominal / 1 Ordinal </a:t>
                      </a:r>
                    </a:p>
                  </a:txBody>
                  <a:tcPr/>
                </a:tc>
                <a:tc>
                  <a:txBody>
                    <a:bodyPr/>
                    <a:lstStyle/>
                    <a:p>
                      <a:pPr algn="ctr"/>
                      <a:r>
                        <a:rPr lang="en-US" dirty="0"/>
                        <a:t>LANDSLIDE_SIZE</a:t>
                      </a:r>
                    </a:p>
                  </a:txBody>
                  <a:tcPr/>
                </a:tc>
                <a:extLst>
                  <a:ext uri="{0D108BD9-81ED-4DB2-BD59-A6C34878D82A}">
                    <a16:rowId xmlns:a16="http://schemas.microsoft.com/office/drawing/2014/main" val="654235793"/>
                  </a:ext>
                </a:extLst>
              </a:tr>
              <a:tr h="279565">
                <a:tc>
                  <a:txBody>
                    <a:bodyPr/>
                    <a:lstStyle/>
                    <a:p>
                      <a:r>
                        <a:rPr lang="en-US" dirty="0"/>
                        <a:t>Geographical Data Types</a:t>
                      </a:r>
                    </a:p>
                  </a:txBody>
                  <a:tcPr/>
                </a:tc>
                <a:tc>
                  <a:txBody>
                    <a:bodyPr/>
                    <a:lstStyle/>
                    <a:p>
                      <a:pPr algn="ctr"/>
                      <a:r>
                        <a:rPr lang="en-US" dirty="0"/>
                        <a:t>2</a:t>
                      </a:r>
                    </a:p>
                  </a:txBody>
                  <a:tcPr/>
                </a:tc>
                <a:tc>
                  <a:txBody>
                    <a:bodyPr/>
                    <a:lstStyle/>
                    <a:p>
                      <a:pPr algn="ctr"/>
                      <a:r>
                        <a:rPr lang="en-US" dirty="0"/>
                        <a:t>2 Nominal</a:t>
                      </a:r>
                    </a:p>
                  </a:txBody>
                  <a:tcPr/>
                </a:tc>
                <a:tc>
                  <a:txBody>
                    <a:bodyPr/>
                    <a:lstStyle/>
                    <a:p>
                      <a:pPr algn="ctr"/>
                      <a:r>
                        <a:rPr lang="en-US" dirty="0"/>
                        <a:t>LATITUDE / LONGITUDE</a:t>
                      </a:r>
                    </a:p>
                  </a:txBody>
                  <a:tcPr/>
                </a:tc>
                <a:extLst>
                  <a:ext uri="{0D108BD9-81ED-4DB2-BD59-A6C34878D82A}">
                    <a16:rowId xmlns:a16="http://schemas.microsoft.com/office/drawing/2014/main" val="652595525"/>
                  </a:ext>
                </a:extLst>
              </a:tr>
              <a:tr h="279565">
                <a:tc>
                  <a:txBody>
                    <a:bodyPr/>
                    <a:lstStyle/>
                    <a:p>
                      <a:r>
                        <a:rPr lang="en-US" dirty="0"/>
                        <a:t>Text Data Types</a:t>
                      </a:r>
                    </a:p>
                  </a:txBody>
                  <a:tcPr/>
                </a:tc>
                <a:tc>
                  <a:txBody>
                    <a:bodyPr/>
                    <a:lstStyle/>
                    <a:p>
                      <a:pPr algn="ctr"/>
                      <a:r>
                        <a:rPr lang="en-US" dirty="0"/>
                        <a:t>19</a:t>
                      </a:r>
                    </a:p>
                  </a:txBody>
                  <a:tcPr/>
                </a:tc>
                <a:tc>
                  <a:txBody>
                    <a:bodyPr/>
                    <a:lstStyle/>
                    <a:p>
                      <a:pPr algn="ctr"/>
                      <a:r>
                        <a:rPr lang="en-US" dirty="0"/>
                        <a:t>19 Nominal / 1 Ordinal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LANDSLIDE_SIZE</a:t>
                      </a:r>
                    </a:p>
                  </a:txBody>
                  <a:tcPr/>
                </a:tc>
                <a:extLst>
                  <a:ext uri="{0D108BD9-81ED-4DB2-BD59-A6C34878D82A}">
                    <a16:rowId xmlns:a16="http://schemas.microsoft.com/office/drawing/2014/main" val="3356592299"/>
                  </a:ext>
                </a:extLst>
              </a:tr>
              <a:tr h="279565">
                <a:tc>
                  <a:txBody>
                    <a:bodyPr/>
                    <a:lstStyle/>
                    <a:p>
                      <a:r>
                        <a:rPr lang="en-US" dirty="0"/>
                        <a:t>Time Format</a:t>
                      </a:r>
                    </a:p>
                  </a:txBody>
                  <a:tcPr/>
                </a:tc>
                <a:tc>
                  <a:txBody>
                    <a:bodyPr/>
                    <a:lstStyle/>
                    <a:p>
                      <a:pPr algn="ctr"/>
                      <a:r>
                        <a:rPr lang="en-US" dirty="0"/>
                        <a:t>4</a:t>
                      </a:r>
                    </a:p>
                  </a:txBody>
                  <a:tcPr/>
                </a:tc>
                <a:tc>
                  <a:txBody>
                    <a:bodyPr/>
                    <a:lstStyle/>
                    <a:p>
                      <a:pPr algn="ctr"/>
                      <a:r>
                        <a:rPr lang="en-US" dirty="0"/>
                        <a:t>4 Nominal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572594508"/>
                  </a:ext>
                </a:extLst>
              </a:tr>
            </a:tbl>
          </a:graphicData>
        </a:graphic>
      </p:graphicFrame>
      <p:sp>
        <p:nvSpPr>
          <p:cNvPr id="8" name="TextBox 7">
            <a:extLst>
              <a:ext uri="{FF2B5EF4-FFF2-40B4-BE49-F238E27FC236}">
                <a16:creationId xmlns:a16="http://schemas.microsoft.com/office/drawing/2014/main" id="{40EFE200-560E-45DD-A36B-DA938A8CFA0E}"/>
              </a:ext>
            </a:extLst>
          </p:cNvPr>
          <p:cNvSpPr txBox="1"/>
          <p:nvPr/>
        </p:nvSpPr>
        <p:spPr>
          <a:xfrm>
            <a:off x="3067994" y="2946104"/>
            <a:ext cx="5528790" cy="369332"/>
          </a:xfrm>
          <a:prstGeom prst="rect">
            <a:avLst/>
          </a:prstGeom>
          <a:noFill/>
        </p:spPr>
        <p:txBody>
          <a:bodyPr wrap="square" rtlCol="0">
            <a:spAutoFit/>
          </a:bodyPr>
          <a:lstStyle/>
          <a:p>
            <a:r>
              <a:rPr lang="en-US" i="1" dirty="0"/>
              <a:t>There are 31 columns in this dataset described below.</a:t>
            </a:r>
          </a:p>
        </p:txBody>
      </p:sp>
      <p:sp>
        <p:nvSpPr>
          <p:cNvPr id="9" name="TextBox 8">
            <a:extLst>
              <a:ext uri="{FF2B5EF4-FFF2-40B4-BE49-F238E27FC236}">
                <a16:creationId xmlns:a16="http://schemas.microsoft.com/office/drawing/2014/main" id="{D380F19A-220A-4746-8BB8-ED682E13B0D6}"/>
              </a:ext>
            </a:extLst>
          </p:cNvPr>
          <p:cNvSpPr txBox="1"/>
          <p:nvPr/>
        </p:nvSpPr>
        <p:spPr>
          <a:xfrm>
            <a:off x="682266" y="5649458"/>
            <a:ext cx="10883986" cy="646331"/>
          </a:xfrm>
          <a:prstGeom prst="rect">
            <a:avLst/>
          </a:prstGeom>
          <a:noFill/>
        </p:spPr>
        <p:txBody>
          <a:bodyPr wrap="square" rtlCol="0">
            <a:spAutoFit/>
          </a:bodyPr>
          <a:lstStyle/>
          <a:p>
            <a:pPr algn="ctr"/>
            <a:r>
              <a:rPr lang="en-US" i="1" dirty="0"/>
              <a:t>Our primary focus will be on </a:t>
            </a:r>
            <a:r>
              <a:rPr lang="en-US" b="1" i="1" dirty="0"/>
              <a:t>(</a:t>
            </a:r>
            <a:r>
              <a:rPr lang="en-US" b="1" i="1" dirty="0" err="1"/>
              <a:t>landslide_events</a:t>
            </a:r>
            <a:r>
              <a:rPr lang="en-US" b="1" i="1" dirty="0"/>
              <a:t>, </a:t>
            </a:r>
            <a:r>
              <a:rPr lang="en-US" b="1" i="1" dirty="0" err="1"/>
              <a:t>landslide_size</a:t>
            </a:r>
            <a:r>
              <a:rPr lang="en-US" b="1" i="1" dirty="0"/>
              <a:t>, </a:t>
            </a:r>
            <a:r>
              <a:rPr lang="en-US" b="1" i="1" dirty="0" err="1"/>
              <a:t>landslide_triggers</a:t>
            </a:r>
            <a:r>
              <a:rPr lang="en-US" b="1" i="1" dirty="0"/>
              <a:t>, </a:t>
            </a:r>
            <a:r>
              <a:rPr lang="en-US" b="1" i="1" dirty="0" err="1"/>
              <a:t>landslide_category</a:t>
            </a:r>
            <a:r>
              <a:rPr lang="en-US" b="1" i="1" dirty="0"/>
              <a:t>, countries &amp; fatalities) </a:t>
            </a:r>
            <a:r>
              <a:rPr lang="en-US" i="1" dirty="0"/>
              <a:t>the rest of the columns in the dataset will be excluded to reduce our features.</a:t>
            </a:r>
            <a:endParaRPr lang="en-US" b="1" i="1" dirty="0"/>
          </a:p>
        </p:txBody>
      </p:sp>
    </p:spTree>
    <p:extLst>
      <p:ext uri="{BB962C8B-B14F-4D97-AF65-F5344CB8AC3E}">
        <p14:creationId xmlns:p14="http://schemas.microsoft.com/office/powerpoint/2010/main" val="68484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B8EFB8D-2DF0-43BD-B41A-1A3E1017979A}"/>
              </a:ext>
            </a:extLst>
          </p:cNvPr>
          <p:cNvSpPr>
            <a:spLocks noGrp="1"/>
          </p:cNvSpPr>
          <p:nvPr>
            <p:ph type="title"/>
          </p:nvPr>
        </p:nvSpPr>
        <p:spPr>
          <a:xfrm>
            <a:off x="1097280" y="286603"/>
            <a:ext cx="10058400" cy="1450757"/>
          </a:xfrm>
        </p:spPr>
        <p:txBody>
          <a:bodyPr/>
          <a:lstStyle/>
          <a:p>
            <a:r>
              <a:rPr lang="en-US" dirty="0"/>
              <a:t>Classification Technique</a:t>
            </a:r>
          </a:p>
        </p:txBody>
      </p:sp>
      <p:sp>
        <p:nvSpPr>
          <p:cNvPr id="4" name="TextBox 3">
            <a:extLst>
              <a:ext uri="{FF2B5EF4-FFF2-40B4-BE49-F238E27FC236}">
                <a16:creationId xmlns:a16="http://schemas.microsoft.com/office/drawing/2014/main" id="{11ADAD25-A945-4E6B-A37D-BE3081CDF6D3}"/>
              </a:ext>
            </a:extLst>
          </p:cNvPr>
          <p:cNvSpPr txBox="1"/>
          <p:nvPr/>
        </p:nvSpPr>
        <p:spPr>
          <a:xfrm>
            <a:off x="1157836" y="1983508"/>
            <a:ext cx="10058400" cy="1288045"/>
          </a:xfrm>
          <a:prstGeom prst="rect">
            <a:avLst/>
          </a:prstGeom>
          <a:noFill/>
        </p:spPr>
        <p:txBody>
          <a:bodyPr wrap="square">
            <a:spAutoFit/>
          </a:bodyPr>
          <a:lstStyle/>
          <a:p>
            <a:pPr>
              <a:lnSpc>
                <a:spcPct val="150000"/>
              </a:lnSpc>
            </a:pPr>
            <a:r>
              <a:rPr lang="en-US" dirty="0"/>
              <a:t>A common job of machine learning algorithms is to recognize objects and being able to separate them into categories. This process is called classification, and it helps us segregate vast quantities of data into discrete values, i.e. :distinct, like 0/1, True/False, or a pre-defined output label class.</a:t>
            </a:r>
          </a:p>
        </p:txBody>
      </p:sp>
    </p:spTree>
    <p:extLst>
      <p:ext uri="{BB962C8B-B14F-4D97-AF65-F5344CB8AC3E}">
        <p14:creationId xmlns:p14="http://schemas.microsoft.com/office/powerpoint/2010/main" val="162716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Our 3 Algorithms</a:t>
            </a:r>
          </a:p>
        </p:txBody>
      </p:sp>
      <p:graphicFrame>
        <p:nvGraphicFramePr>
          <p:cNvPr id="6" name="Diagram 5">
            <a:extLst>
              <a:ext uri="{FF2B5EF4-FFF2-40B4-BE49-F238E27FC236}">
                <a16:creationId xmlns:a16="http://schemas.microsoft.com/office/drawing/2014/main" id="{1793729A-7BA6-4CC0-9780-2DE256BF8E84}"/>
              </a:ext>
            </a:extLst>
          </p:cNvPr>
          <p:cNvGraphicFramePr/>
          <p:nvPr>
            <p:extLst>
              <p:ext uri="{D42A27DB-BD31-4B8C-83A1-F6EECF244321}">
                <p14:modId xmlns:p14="http://schemas.microsoft.com/office/powerpoint/2010/main" val="1469573192"/>
              </p:ext>
            </p:extLst>
          </p:nvPr>
        </p:nvGraphicFramePr>
        <p:xfrm>
          <a:off x="1174792" y="2040746"/>
          <a:ext cx="9980888" cy="4099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47E0-6A15-41D7-9E8F-BDA5D5A15D80}"/>
              </a:ext>
            </a:extLst>
          </p:cNvPr>
          <p:cNvSpPr>
            <a:spLocks noGrp="1"/>
          </p:cNvSpPr>
          <p:nvPr>
            <p:ph type="title"/>
          </p:nvPr>
        </p:nvSpPr>
        <p:spPr/>
        <p:txBody>
          <a:bodyPr/>
          <a:lstStyle/>
          <a:p>
            <a:r>
              <a:rPr lang="en-US" dirty="0"/>
              <a:t>Data Training</a:t>
            </a:r>
            <a:endParaRPr lang="en-CA" dirty="0"/>
          </a:p>
        </p:txBody>
      </p:sp>
      <p:pic>
        <p:nvPicPr>
          <p:cNvPr id="4" name="Picture 3" descr="Graphical user interface, text, application&#10;&#10;Description automatically generated">
            <a:extLst>
              <a:ext uri="{FF2B5EF4-FFF2-40B4-BE49-F238E27FC236}">
                <a16:creationId xmlns:a16="http://schemas.microsoft.com/office/drawing/2014/main" id="{6862DD9C-0400-4D3E-9268-6AF15D0D136A}"/>
              </a:ext>
            </a:extLst>
          </p:cNvPr>
          <p:cNvPicPr>
            <a:picLocks noChangeAspect="1"/>
          </p:cNvPicPr>
          <p:nvPr/>
        </p:nvPicPr>
        <p:blipFill>
          <a:blip r:embed="rId2"/>
          <a:stretch>
            <a:fillRect/>
          </a:stretch>
        </p:blipFill>
        <p:spPr>
          <a:xfrm>
            <a:off x="370758" y="2959970"/>
            <a:ext cx="10517068" cy="3210373"/>
          </a:xfrm>
          <a:prstGeom prst="rect">
            <a:avLst/>
          </a:prstGeom>
        </p:spPr>
      </p:pic>
      <p:sp>
        <p:nvSpPr>
          <p:cNvPr id="5" name="TextBox 4">
            <a:extLst>
              <a:ext uri="{FF2B5EF4-FFF2-40B4-BE49-F238E27FC236}">
                <a16:creationId xmlns:a16="http://schemas.microsoft.com/office/drawing/2014/main" id="{9B8BB183-79B4-4B8D-AA94-12D64E8D1D87}"/>
              </a:ext>
            </a:extLst>
          </p:cNvPr>
          <p:cNvSpPr txBox="1"/>
          <p:nvPr/>
        </p:nvSpPr>
        <p:spPr>
          <a:xfrm>
            <a:off x="1237673" y="2087418"/>
            <a:ext cx="9594421" cy="923330"/>
          </a:xfrm>
          <a:prstGeom prst="rect">
            <a:avLst/>
          </a:prstGeom>
          <a:noFill/>
        </p:spPr>
        <p:txBody>
          <a:bodyPr wrap="none" rtlCol="0">
            <a:spAutoFit/>
          </a:bodyPr>
          <a:lstStyle/>
          <a:p>
            <a:r>
              <a:rPr lang="en-US" dirty="0"/>
              <a:t>In the code below we train the data, we give %80 of data for training and %20 of data for testing. </a:t>
            </a:r>
          </a:p>
          <a:p>
            <a:r>
              <a:rPr lang="en-US" dirty="0"/>
              <a:t>So we can have more accurate results.</a:t>
            </a:r>
          </a:p>
          <a:p>
            <a:endParaRPr lang="en-CA" dirty="0"/>
          </a:p>
        </p:txBody>
      </p:sp>
    </p:spTree>
    <p:extLst>
      <p:ext uri="{BB962C8B-B14F-4D97-AF65-F5344CB8AC3E}">
        <p14:creationId xmlns:p14="http://schemas.microsoft.com/office/powerpoint/2010/main" val="1898711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{6692DF9C-3164-4A34-933E-CDB5D8669E1C}tf22712842_win32</Template>
  <TotalTime>416</TotalTime>
  <Words>1285</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Bookman Old Style</vt:lpstr>
      <vt:lpstr>Calibri</vt:lpstr>
      <vt:lpstr>Franklin Gothic Book</vt:lpstr>
      <vt:lpstr>Segoe UI</vt:lpstr>
      <vt:lpstr>Segoe UI Light</vt:lpstr>
      <vt:lpstr>Wingdings</vt:lpstr>
      <vt:lpstr>1_RetrospectVTI</vt:lpstr>
      <vt:lpstr>GLOBAL LANDSLIDE CATELOG REPORT</vt:lpstr>
      <vt:lpstr>Agenda</vt:lpstr>
      <vt:lpstr>Chosen Dataset</vt:lpstr>
      <vt:lpstr>PowerPoint Presentation</vt:lpstr>
      <vt:lpstr>Pre-Processing</vt:lpstr>
      <vt:lpstr>Dimensionality Reduction</vt:lpstr>
      <vt:lpstr>Classification Technique</vt:lpstr>
      <vt:lpstr>Our 3 Algorithms</vt:lpstr>
      <vt:lpstr>Data Training</vt:lpstr>
      <vt:lpstr>MODEL 1:Decision Tree</vt:lpstr>
      <vt:lpstr>MODEL 2:Linear Regression</vt:lpstr>
      <vt:lpstr>PowerPoint Presentation</vt:lpstr>
      <vt:lpstr>MODEL 3:Logistic Regression</vt:lpstr>
      <vt:lpstr>PowerPoint Presentation</vt:lpstr>
      <vt:lpstr>OUR FIVE QUESTIONS</vt:lpstr>
      <vt:lpstr>ANSWER FOR QUESTION # 1</vt:lpstr>
      <vt:lpstr>ANSWER FOR QUESTION # 2</vt:lpstr>
      <vt:lpstr>ANSWER FOR QUESTION # 3</vt:lpstr>
      <vt:lpstr>ANSWER FOR QUESTION # 4</vt:lpstr>
      <vt:lpstr>ANSWER FOR QUESTION # 5</vt:lpstr>
      <vt:lpstr>POWER BI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LANDSLIDE CATELOG REPORT</dc:title>
  <dc:creator>Landon Lyle</dc:creator>
  <cp:lastModifiedBy>Landon Lyle</cp:lastModifiedBy>
  <cp:revision>34</cp:revision>
  <dcterms:created xsi:type="dcterms:W3CDTF">2022-03-07T20:44:19Z</dcterms:created>
  <dcterms:modified xsi:type="dcterms:W3CDTF">2022-03-09T18:26:02Z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