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30" r:id="rId4"/>
    <p:sldMasterId id="2147484189" r:id="rId5"/>
  </p:sldMasterIdLst>
  <p:notesMasterIdLst>
    <p:notesMasterId r:id="rId61"/>
  </p:notesMasterIdLst>
  <p:sldIdLst>
    <p:sldId id="418" r:id="rId6"/>
    <p:sldId id="421" r:id="rId7"/>
    <p:sldId id="557" r:id="rId8"/>
    <p:sldId id="553" r:id="rId9"/>
    <p:sldId id="554" r:id="rId10"/>
    <p:sldId id="423" r:id="rId11"/>
    <p:sldId id="430" r:id="rId12"/>
    <p:sldId id="465" r:id="rId13"/>
    <p:sldId id="551" r:id="rId14"/>
    <p:sldId id="450" r:id="rId15"/>
    <p:sldId id="560" r:id="rId16"/>
    <p:sldId id="498" r:id="rId17"/>
    <p:sldId id="499" r:id="rId18"/>
    <p:sldId id="500" r:id="rId19"/>
    <p:sldId id="501" r:id="rId20"/>
    <p:sldId id="502" r:id="rId21"/>
    <p:sldId id="466" r:id="rId22"/>
    <p:sldId id="474" r:id="rId23"/>
    <p:sldId id="475" r:id="rId24"/>
    <p:sldId id="476" r:id="rId25"/>
    <p:sldId id="543" r:id="rId26"/>
    <p:sldId id="505" r:id="rId27"/>
    <p:sldId id="481" r:id="rId28"/>
    <p:sldId id="482" r:id="rId29"/>
    <p:sldId id="483" r:id="rId30"/>
    <p:sldId id="484" r:id="rId31"/>
    <p:sldId id="485" r:id="rId32"/>
    <p:sldId id="487" r:id="rId33"/>
    <p:sldId id="506" r:id="rId34"/>
    <p:sldId id="510" r:id="rId35"/>
    <p:sldId id="507" r:id="rId36"/>
    <p:sldId id="549" r:id="rId37"/>
    <p:sldId id="441" r:id="rId38"/>
    <p:sldId id="548" r:id="rId39"/>
    <p:sldId id="558" r:id="rId40"/>
    <p:sldId id="452" r:id="rId41"/>
    <p:sldId id="453" r:id="rId42"/>
    <p:sldId id="454" r:id="rId43"/>
    <p:sldId id="455" r:id="rId44"/>
    <p:sldId id="531" r:id="rId45"/>
    <p:sldId id="467" r:id="rId46"/>
    <p:sldId id="440" r:id="rId47"/>
    <p:sldId id="486" r:id="rId48"/>
    <p:sldId id="448" r:id="rId49"/>
    <p:sldId id="449" r:id="rId50"/>
    <p:sldId id="444" r:id="rId51"/>
    <p:sldId id="445" r:id="rId52"/>
    <p:sldId id="446" r:id="rId53"/>
    <p:sldId id="468" r:id="rId54"/>
    <p:sldId id="419" r:id="rId55"/>
    <p:sldId id="471" r:id="rId56"/>
    <p:sldId id="561" r:id="rId57"/>
    <p:sldId id="562" r:id="rId58"/>
    <p:sldId id="415" r:id="rId59"/>
    <p:sldId id="559" r:id="rId60"/>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ED9C6-7F52-473A-BD3F-C66754E61853}">
          <p14:sldIdLst>
            <p14:sldId id="418"/>
          </p14:sldIdLst>
        </p14:section>
        <p14:section name="Introduction" id="{C425D2E0-90C7-404D-8CC0-EF2401105472}">
          <p14:sldIdLst>
            <p14:sldId id="421"/>
            <p14:sldId id="557"/>
            <p14:sldId id="553"/>
            <p14:sldId id="554"/>
            <p14:sldId id="423"/>
            <p14:sldId id="430"/>
            <p14:sldId id="465"/>
            <p14:sldId id="551"/>
          </p14:sldIdLst>
        </p14:section>
        <p14:section name="Provision a DocumentDB Acct" id="{1FCFB8E8-E26B-4A69-833C-C57681489B62}">
          <p14:sldIdLst>
            <p14:sldId id="450"/>
            <p14:sldId id="560"/>
            <p14:sldId id="498"/>
            <p14:sldId id="499"/>
            <p14:sldId id="500"/>
            <p14:sldId id="501"/>
            <p14:sldId id="502"/>
          </p14:sldIdLst>
        </p14:section>
        <p14:section name="Resource Model" id="{E11C8A51-FBA4-440F-9874-ACBD35CAFD39}">
          <p14:sldIdLst>
            <p14:sldId id="466"/>
            <p14:sldId id="474"/>
            <p14:sldId id="475"/>
            <p14:sldId id="476"/>
          </p14:sldIdLst>
        </p14:section>
        <p14:section name="Query" id="{B6619871-15C4-4073-851F-B0CE8ADF9153}">
          <p14:sldIdLst>
            <p14:sldId id="543"/>
            <p14:sldId id="505"/>
            <p14:sldId id="481"/>
            <p14:sldId id="482"/>
            <p14:sldId id="483"/>
            <p14:sldId id="484"/>
            <p14:sldId id="485"/>
            <p14:sldId id="487"/>
            <p14:sldId id="506"/>
            <p14:sldId id="510"/>
            <p14:sldId id="507"/>
            <p14:sldId id="549"/>
            <p14:sldId id="441"/>
          </p14:sldIdLst>
        </p14:section>
        <p14:section name="Programming" id="{CA36E52F-C86A-4CA1-93CB-08AC2C2BA214}">
          <p14:sldIdLst>
            <p14:sldId id="548"/>
            <p14:sldId id="558"/>
            <p14:sldId id="452"/>
            <p14:sldId id="453"/>
            <p14:sldId id="454"/>
            <p14:sldId id="455"/>
          </p14:sldIdLst>
        </p14:section>
        <p14:section name="Transactions and Indexing" id="{C44D8658-EFC3-4B80-A8B4-DA1F9BC865EE}">
          <p14:sldIdLst>
            <p14:sldId id="531"/>
            <p14:sldId id="467"/>
            <p14:sldId id="440"/>
            <p14:sldId id="486"/>
            <p14:sldId id="448"/>
            <p14:sldId id="449"/>
            <p14:sldId id="444"/>
            <p14:sldId id="445"/>
            <p14:sldId id="446"/>
            <p14:sldId id="468"/>
          </p14:sldIdLst>
        </p14:section>
        <p14:section name="Summary" id="{B456E355-415A-4FDF-8049-8724AFC6CEDB}">
          <p14:sldIdLst>
            <p14:sldId id="419"/>
            <p14:sldId id="471"/>
            <p14:sldId id="561"/>
            <p14:sldId id="562"/>
            <p14:sldId id="415"/>
            <p14:sldId id="5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B72"/>
    <a:srgbClr val="7F7F7F"/>
    <a:srgbClr val="9D9D9D"/>
    <a:srgbClr val="CEFFCE"/>
    <a:srgbClr val="494949"/>
    <a:srgbClr val="FFF1CC"/>
    <a:srgbClr val="F5F50E"/>
    <a:srgbClr val="0072C6"/>
    <a:srgbClr val="F2F2F2"/>
    <a:srgbClr val="69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74972" autoAdjust="0"/>
  </p:normalViewPr>
  <p:slideViewPr>
    <p:cSldViewPr snapToGrid="0">
      <p:cViewPr varScale="1">
        <p:scale>
          <a:sx n="65" d="100"/>
          <a:sy n="65" d="100"/>
        </p:scale>
        <p:origin x="1368" y="78"/>
      </p:cViewPr>
      <p:guideLst/>
    </p:cSldViewPr>
  </p:slideViewPr>
  <p:notesTextViewPr>
    <p:cViewPr>
      <p:scale>
        <a:sx n="1" d="1"/>
        <a:sy n="1" d="1"/>
      </p:scale>
      <p:origin x="0" y="0"/>
    </p:cViewPr>
  </p:notesTextViewPr>
  <p:sorterViewPr>
    <p:cViewPr varScale="1">
      <p:scale>
        <a:sx n="1" d="1"/>
        <a:sy n="1" d="1"/>
      </p:scale>
      <p:origin x="0" y="-26524"/>
    </p:cViewPr>
  </p:sorterViewPr>
  <p:notesViewPr>
    <p:cSldViewPr snapToGrid="0">
      <p:cViewPr varScale="1">
        <p:scale>
          <a:sx n="60" d="100"/>
          <a:sy n="60" d="100"/>
        </p:scale>
        <p:origin x="2706"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dirty="0"/>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42594904-7801-4A03-B4BD-ADFF7F5BAB96}" type="datetimeFigureOut">
              <a:rPr lang="en-US" smtClean="0"/>
              <a:t>4/5/2015</a:t>
            </a:fld>
            <a:endParaRPr lang="en-US" dirty="0"/>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2440A7F1-1D53-4645-8AB9-46355AEB7888}" type="slidenum">
              <a:rPr lang="en-US" smtClean="0"/>
              <a:t>‹#›</a:t>
            </a:fld>
            <a:endParaRPr lang="en-US" dirty="0"/>
          </a:p>
        </p:txBody>
      </p:sp>
    </p:spTree>
    <p:extLst>
      <p:ext uri="{BB962C8B-B14F-4D97-AF65-F5344CB8AC3E}">
        <p14:creationId xmlns:p14="http://schemas.microsoft.com/office/powerpoint/2010/main" val="78958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zure.microsoft.com/en-us/documentation/articles/documentdb-create-accou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en.wikipedia.org/wiki/Escape_character" TargetMode="External"/><Relationship Id="rId13" Type="http://schemas.openxmlformats.org/officeDocument/2006/relationships/hyperlink" Target="http://en.wikipedia.org/wiki/Associative_array" TargetMode="External"/><Relationship Id="rId18" Type="http://schemas.openxmlformats.org/officeDocument/2006/relationships/hyperlink" Target="http://en.wikipedia.org/wiki/Whitespace_character" TargetMode="External"/><Relationship Id="rId3" Type="http://schemas.openxmlformats.org/officeDocument/2006/relationships/hyperlink" Target="http://en.wikipedia.org/wiki/E_notation" TargetMode="External"/><Relationship Id="rId7" Type="http://schemas.openxmlformats.org/officeDocument/2006/relationships/hyperlink" Target="http://en.wikipedia.org/wiki/Unicode" TargetMode="External"/><Relationship Id="rId12" Type="http://schemas.openxmlformats.org/officeDocument/2006/relationships/hyperlink" Target="http://en.wikipedia.org/wiki/Square_bracket" TargetMode="External"/><Relationship Id="rId17" Type="http://schemas.openxmlformats.org/officeDocument/2006/relationships/hyperlink" Target="http://en.wikipedia.org/wiki/Nullable_type" TargetMode="External"/><Relationship Id="rId2" Type="http://schemas.openxmlformats.org/officeDocument/2006/relationships/slide" Target="../slides/slide20.xml"/><Relationship Id="rId16" Type="http://schemas.openxmlformats.org/officeDocument/2006/relationships/hyperlink" Target="http://en.wikipedia.org/wiki/Braces_(punctuation)#Braces" TargetMode="External"/><Relationship Id="rId1" Type="http://schemas.openxmlformats.org/officeDocument/2006/relationships/notesMaster" Target="../notesMasters/notesMaster1.xml"/><Relationship Id="rId6" Type="http://schemas.openxmlformats.org/officeDocument/2006/relationships/hyperlink" Target="http://en.wikipedia.org/wiki/String_(computer_science)" TargetMode="External"/><Relationship Id="rId11" Type="http://schemas.openxmlformats.org/officeDocument/2006/relationships/hyperlink" Target="http://en.wikipedia.org/wiki/List_(abstract_data_type)" TargetMode="External"/><Relationship Id="rId5" Type="http://schemas.openxmlformats.org/officeDocument/2006/relationships/hyperlink" Target="http://en.wikipedia.org/wiki/Double-precision_floating-point_format" TargetMode="External"/><Relationship Id="rId15" Type="http://schemas.openxmlformats.org/officeDocument/2006/relationships/hyperlink" Target="http://en.wikipedia.org/wiki/JSON#cite_note-11" TargetMode="External"/><Relationship Id="rId10" Type="http://schemas.openxmlformats.org/officeDocument/2006/relationships/hyperlink" Target="http://en.wikipedia.org/wiki/Array_data_structure" TargetMode="External"/><Relationship Id="rId4" Type="http://schemas.openxmlformats.org/officeDocument/2006/relationships/hyperlink" Target="http://en.wikipedia.org/wiki/NaN" TargetMode="External"/><Relationship Id="rId9" Type="http://schemas.openxmlformats.org/officeDocument/2006/relationships/hyperlink" Target="http://en.wikipedia.org/wiki/Boolean_datatype" TargetMode="External"/><Relationship Id="rId14" Type="http://schemas.openxmlformats.org/officeDocument/2006/relationships/hyperlink" Target="http://en.wikipedia.org/wiki/JSON#cite_note-10"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zure.microsoft.com/en-us/services/documentdb/"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ars.usda.gov/Services/docs.htm?docid=23634"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azure.microsoft.com/documentation/articles/documentdb-limit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azure.microsoft.com/documentation/articles/documentdb-consistency-level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msdn.microsoft.com/library/microsoft.azure.documents.indexingpath.numericprecision.aspx"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msdn.microsoft.com/library/azure/microsoft.azure.documents.indexingpath.stringprecision.aspx"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msdn.microsoft.com/library/dn850325.aspx"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msdn.microsoft.com/library/dn799209.aspx" TargetMode="External"/><Relationship Id="rId4" Type="http://schemas.openxmlformats.org/officeDocument/2006/relationships/hyperlink" Target="http://msdn.microsoft.com/library/azure/dn850324.aspx"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msdn.microsoft.com/en-us/library/azure/dn781481.aspx" TargetMode="External"/><Relationship Id="rId5" Type="http://schemas.openxmlformats.org/officeDocument/2006/relationships/hyperlink" Target="http://msdn.microsoft.com/en-us/library/azure/dn782246.aspx" TargetMode="External"/><Relationship Id="rId4" Type="http://schemas.openxmlformats.org/officeDocument/2006/relationships/hyperlink" Target="http://azure.microsoft.com/documentation/articles/documentdb-manage-accou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73666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http://azure.microsoft.com/en-us/documentation/articles/documentdb-create-account/</a:t>
            </a:r>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12</a:t>
            </a:fld>
            <a:endParaRPr lang="en-US" dirty="0"/>
          </a:p>
        </p:txBody>
      </p:sp>
    </p:spTree>
    <p:extLst>
      <p:ext uri="{BB962C8B-B14F-4D97-AF65-F5344CB8AC3E}">
        <p14:creationId xmlns:p14="http://schemas.microsoft.com/office/powerpoint/2010/main" val="93628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http://azure.microsoft.com/en-us/documentation/articles/documentdb-create-account/</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13</a:t>
            </a:fld>
            <a:endParaRPr lang="en-US" dirty="0"/>
          </a:p>
        </p:txBody>
      </p:sp>
    </p:spTree>
    <p:extLst>
      <p:ext uri="{BB962C8B-B14F-4D97-AF65-F5344CB8AC3E}">
        <p14:creationId xmlns:p14="http://schemas.microsoft.com/office/powerpoint/2010/main" val="2734235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http://azure.microsoft.com/en-us/documentation/articles/documentdb-create-account/</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14</a:t>
            </a:fld>
            <a:endParaRPr lang="en-US" dirty="0"/>
          </a:p>
        </p:txBody>
      </p:sp>
    </p:spTree>
    <p:extLst>
      <p:ext uri="{BB962C8B-B14F-4D97-AF65-F5344CB8AC3E}">
        <p14:creationId xmlns:p14="http://schemas.microsoft.com/office/powerpoint/2010/main" val="126465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http://azure.microsoft.com/en-us/documentation/articles/documentdb-create-account/</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15</a:t>
            </a:fld>
            <a:endParaRPr lang="en-US" dirty="0"/>
          </a:p>
        </p:txBody>
      </p:sp>
    </p:spTree>
    <p:extLst>
      <p:ext uri="{BB962C8B-B14F-4D97-AF65-F5344CB8AC3E}">
        <p14:creationId xmlns:p14="http://schemas.microsoft.com/office/powerpoint/2010/main" val="119568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http://azure.microsoft.com/en-us/documentation/articles/documentdb-create-account/</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16</a:t>
            </a:fld>
            <a:endParaRPr lang="en-US" dirty="0"/>
          </a:p>
        </p:txBody>
      </p:sp>
    </p:spTree>
    <p:extLst>
      <p:ext uri="{BB962C8B-B14F-4D97-AF65-F5344CB8AC3E}">
        <p14:creationId xmlns:p14="http://schemas.microsoft.com/office/powerpoint/2010/main" val="2423152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http://azure.microsoft.com/en-us/documentation/articles/documentdb-resources/</a:t>
            </a:r>
          </a:p>
          <a:p>
            <a:endParaRPr lang="en-US" dirty="0" smtClean="0"/>
          </a:p>
          <a:p>
            <a:r>
              <a:rPr lang="en-US" dirty="0" smtClean="0"/>
              <a:t>As the following diagram illustrates, the DocumentDB </a:t>
            </a:r>
            <a:r>
              <a:rPr lang="en-US" b="1" dirty="0" smtClean="0"/>
              <a:t>resource model</a:t>
            </a:r>
            <a:r>
              <a:rPr lang="en-US" dirty="0" smtClean="0"/>
              <a:t> consists of sets of resources under a database account, each addressable via a logical and stable URI. A set of resources is referred to as a </a:t>
            </a:r>
            <a:r>
              <a:rPr lang="en-US" b="1" dirty="0" smtClean="0"/>
              <a:t>feed</a:t>
            </a:r>
            <a:r>
              <a:rPr lang="en-US" dirty="0" smtClean="0"/>
              <a:t> in this article. </a:t>
            </a:r>
          </a:p>
          <a:p>
            <a:endParaRPr lang="en-US" dirty="0" smtClean="0"/>
          </a:p>
          <a:p>
            <a:r>
              <a:rPr lang="en-US" b="1" dirty="0" smtClean="0"/>
              <a:t>Hierarchical resource model under a database account</a:t>
            </a:r>
            <a:r>
              <a:rPr lang="en-US" dirty="0" smtClean="0"/>
              <a:t> </a:t>
            </a:r>
          </a:p>
          <a:p>
            <a:r>
              <a:rPr lang="en-US" dirty="0" smtClean="0"/>
              <a:t>To start working with resources, you must </a:t>
            </a:r>
            <a:r>
              <a:rPr lang="en-US" dirty="0" smtClean="0">
                <a:hlinkClick r:id="rId3"/>
              </a:rPr>
              <a:t>create a DocumentDB database account</a:t>
            </a:r>
            <a:r>
              <a:rPr lang="en-US" dirty="0" smtClean="0"/>
              <a:t> using your Azure subscription. </a:t>
            </a:r>
          </a:p>
          <a:p>
            <a:pPr marL="0" indent="0">
              <a:buFont typeface="Arial" panose="020B0604020202020204" pitchFamily="34" charset="0"/>
              <a:buNone/>
            </a:pPr>
            <a:r>
              <a:rPr lang="en-US" dirty="0" smtClean="0"/>
              <a:t>A database account can consist of a set of </a:t>
            </a:r>
            <a:r>
              <a:rPr lang="en-US" b="1" dirty="0" smtClean="0"/>
              <a:t>databases</a:t>
            </a:r>
            <a:r>
              <a:rPr lang="en-US" dirty="0" smtClean="0"/>
              <a:t>, each containing multiple </a:t>
            </a:r>
            <a:r>
              <a:rPr lang="en-US" b="1" dirty="0" smtClean="0"/>
              <a:t>collections</a:t>
            </a:r>
            <a:r>
              <a:rPr lang="en-US" dirty="0" smtClean="0"/>
              <a:t>, each of which in-turn contain </a:t>
            </a:r>
            <a:r>
              <a:rPr lang="en-US" b="1" dirty="0" smtClean="0"/>
              <a:t>stored procedures, triggers, UDFs, documents</a:t>
            </a:r>
            <a:r>
              <a:rPr lang="en-US" dirty="0" smtClean="0"/>
              <a:t> and related </a:t>
            </a:r>
            <a:r>
              <a:rPr lang="en-US" b="1" dirty="0" smtClean="0"/>
              <a:t>attachments</a:t>
            </a:r>
            <a:r>
              <a:rPr lang="en-US" dirty="0" smtClean="0"/>
              <a:t>. A database also has associated </a:t>
            </a:r>
            <a:r>
              <a:rPr lang="en-US" b="1" dirty="0" smtClean="0"/>
              <a:t>users</a:t>
            </a:r>
            <a:r>
              <a:rPr lang="en-US" dirty="0" smtClean="0"/>
              <a:t>, each with a set of </a:t>
            </a:r>
            <a:r>
              <a:rPr lang="en-US" b="1" dirty="0" smtClean="0"/>
              <a:t>permissions</a:t>
            </a:r>
            <a:r>
              <a:rPr lang="en-US" dirty="0" smtClean="0"/>
              <a:t> to access collections, stored procedures, triggers, UDFs, documents or attachments. While databases, users, permissions and collections are system-defined resources with well-known schemas, documents and attachments contain arbitrary, user defined JSON content. </a:t>
            </a:r>
          </a:p>
          <a:p>
            <a:pPr marL="171450" indent="-171450">
              <a:buFont typeface="Arial" panose="020B0604020202020204" pitchFamily="34" charset="0"/>
              <a:buChar char="•"/>
            </a:pPr>
            <a:r>
              <a:rPr lang="en-US" b="1" dirty="0" smtClean="0"/>
              <a:t>Database account</a:t>
            </a:r>
            <a:r>
              <a:rPr lang="en-US" dirty="0" smtClean="0"/>
              <a:t>. A database account is associated with one or more capacity units representing provisioned document storage and throughput, a set of databases and blob storage. You can create one or more database accounts using your Azure subscription.</a:t>
            </a:r>
          </a:p>
          <a:p>
            <a:pPr marL="171450" indent="-171450">
              <a:buFont typeface="Arial" panose="020B0604020202020204" pitchFamily="34" charset="0"/>
              <a:buChar char="•"/>
            </a:pPr>
            <a:r>
              <a:rPr lang="en-US" b="1" dirty="0" smtClean="0"/>
              <a:t>Database</a:t>
            </a:r>
            <a:r>
              <a:rPr lang="en-US" dirty="0" smtClean="0"/>
              <a:t>. A database is a logical container of document storage partitioned across collections. It is also a users container.</a:t>
            </a:r>
          </a:p>
          <a:p>
            <a:pPr marL="171450" indent="-171450">
              <a:buFont typeface="Arial" panose="020B0604020202020204" pitchFamily="34" charset="0"/>
              <a:buChar char="•"/>
            </a:pPr>
            <a:r>
              <a:rPr lang="en-US" b="1" dirty="0" smtClean="0"/>
              <a:t>User</a:t>
            </a:r>
            <a:r>
              <a:rPr lang="en-US" dirty="0" smtClean="0"/>
              <a:t>. The logical namespace for scoping/partitioning permissions.</a:t>
            </a:r>
          </a:p>
          <a:p>
            <a:pPr marL="171450" indent="-171450">
              <a:buFont typeface="Arial" panose="020B0604020202020204" pitchFamily="34" charset="0"/>
              <a:buChar char="•"/>
            </a:pPr>
            <a:r>
              <a:rPr lang="en-US" b="1" dirty="0" smtClean="0"/>
              <a:t>Permission</a:t>
            </a:r>
            <a:r>
              <a:rPr lang="en-US" dirty="0" smtClean="0"/>
              <a:t>. An authorization token associated with a user for authorized access to a specific resource.</a:t>
            </a:r>
          </a:p>
          <a:p>
            <a:pPr marL="171450" indent="-171450">
              <a:buFont typeface="Arial" panose="020B0604020202020204" pitchFamily="34" charset="0"/>
              <a:buChar char="•"/>
            </a:pPr>
            <a:r>
              <a:rPr lang="en-US" b="1" dirty="0" smtClean="0"/>
              <a:t>Collection</a:t>
            </a:r>
            <a:r>
              <a:rPr lang="en-US" dirty="0" smtClean="0"/>
              <a:t>. A collection is a container of JSON documents and the associated JavaScript application logic.</a:t>
            </a:r>
          </a:p>
          <a:p>
            <a:pPr marL="171450" indent="-171450">
              <a:buFont typeface="Arial" panose="020B0604020202020204" pitchFamily="34" charset="0"/>
              <a:buChar char="•"/>
            </a:pPr>
            <a:r>
              <a:rPr lang="en-US" b="1" dirty="0" smtClean="0"/>
              <a:t>Stored Procedure. </a:t>
            </a:r>
            <a:r>
              <a:rPr lang="en-US" dirty="0" smtClean="0"/>
              <a:t>Application logic written in JavaScript which is registered with a collection and </a:t>
            </a:r>
            <a:r>
              <a:rPr lang="en-US" dirty="0" err="1" smtClean="0"/>
              <a:t>transactionally</a:t>
            </a:r>
            <a:r>
              <a:rPr lang="en-US" dirty="0" smtClean="0"/>
              <a:t> executed within the database engine.</a:t>
            </a:r>
          </a:p>
          <a:p>
            <a:pPr marL="171450" indent="-171450">
              <a:buFont typeface="Arial" panose="020B0604020202020204" pitchFamily="34" charset="0"/>
              <a:buChar char="•"/>
            </a:pPr>
            <a:r>
              <a:rPr lang="en-US" b="1" dirty="0" smtClean="0"/>
              <a:t>Trigger.</a:t>
            </a:r>
            <a:r>
              <a:rPr lang="en-US" dirty="0" smtClean="0"/>
              <a:t> Application logic written in JavaScript modeling side effects associated with insert, replace or delete operations.</a:t>
            </a:r>
          </a:p>
          <a:p>
            <a:pPr marL="171450" indent="-171450">
              <a:buFont typeface="Arial" panose="020B0604020202020204" pitchFamily="34" charset="0"/>
              <a:buChar char="•"/>
            </a:pPr>
            <a:r>
              <a:rPr lang="en-US" b="1" dirty="0" smtClean="0"/>
              <a:t>UDF. </a:t>
            </a:r>
            <a:r>
              <a:rPr lang="en-US" dirty="0" smtClean="0"/>
              <a:t>A side effect free, application logic written in JavaScript. UDFs enable you to model a custom query operator and thereby extend the core DocumentDB query language.</a:t>
            </a:r>
          </a:p>
          <a:p>
            <a:pPr marL="171450" indent="-171450">
              <a:buFont typeface="Arial" panose="020B0604020202020204" pitchFamily="34" charset="0"/>
              <a:buChar char="•"/>
            </a:pPr>
            <a:r>
              <a:rPr lang="en-US" b="1" dirty="0" smtClean="0"/>
              <a:t>Document</a:t>
            </a:r>
            <a:r>
              <a:rPr lang="en-US" dirty="0" smtClean="0"/>
              <a:t>. User defined (arbitrary) JSON content. By default, no schema needs to be defined nor do secondary indices need to be provided for all the documents added to a collection.</a:t>
            </a:r>
          </a:p>
          <a:p>
            <a:pPr marL="171450" indent="-171450">
              <a:buFont typeface="Arial" panose="020B0604020202020204" pitchFamily="34" charset="0"/>
              <a:buChar char="•"/>
            </a:pPr>
            <a:r>
              <a:rPr lang="en-US" b="1" dirty="0" smtClean="0"/>
              <a:t>Attachment</a:t>
            </a:r>
            <a:r>
              <a:rPr lang="en-US" dirty="0" smtClean="0"/>
              <a:t>. Attachment are special documents containing references and associated metadata for external blob/media. The developer can choose to have the blob managed by DocumentDB or store it with an external blob service provider such as OneDrive, Dropbox, etc.</a:t>
            </a:r>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17</a:t>
            </a:fld>
            <a:endParaRPr lang="en-US" dirty="0"/>
          </a:p>
        </p:txBody>
      </p:sp>
    </p:spTree>
    <p:extLst>
      <p:ext uri="{BB962C8B-B14F-4D97-AF65-F5344CB8AC3E}">
        <p14:creationId xmlns:p14="http://schemas.microsoft.com/office/powerpoint/2010/main" val="2889302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Source: http://azure.microsoft.com/en-us/documentation/articles/documentdb-resources/</a:t>
            </a:r>
          </a:p>
          <a:p>
            <a:endParaRPr lang="en-US" dirty="0" smtClean="0"/>
          </a:p>
          <a:p>
            <a:r>
              <a:rPr lang="en-US" dirty="0" smtClean="0"/>
              <a:t>A DocumentDB collection is a container for your JSON documents. A collection is also a unit of scale for transactions and queries. You can scale out a DocumentDB database by adding more collections. If your application needs to scale more, you can provision more SSD backed document storage (and throughput) and distribute it across the collections of one or more databases under your database account.</a:t>
            </a:r>
            <a:endParaRPr lang="en-US" dirty="0"/>
          </a:p>
        </p:txBody>
      </p:sp>
    </p:spTree>
    <p:extLst>
      <p:ext uri="{BB962C8B-B14F-4D97-AF65-F5344CB8AC3E}">
        <p14:creationId xmlns:p14="http://schemas.microsoft.com/office/powerpoint/2010/main" val="230676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http://azure.microsoft.com/en-us/documentation/articles/documentdb-resources/#documents</a:t>
            </a:r>
          </a:p>
          <a:p>
            <a:endParaRPr lang="en-US" dirty="0" smtClean="0"/>
          </a:p>
          <a:p>
            <a:r>
              <a:rPr lang="en-US" dirty="0" smtClean="0"/>
              <a:t>You can insert, replace, delete, read, enumerate and query arbitrary JSON documents in a collection. DocumentDB does not mandate any schema and does not require secondary indexes in order to support querying over documents in a collection. </a:t>
            </a:r>
          </a:p>
          <a:p>
            <a:endParaRPr lang="en-US" dirty="0" smtClean="0"/>
          </a:p>
          <a:p>
            <a:r>
              <a:rPr lang="en-US" dirty="0" smtClean="0"/>
              <a:t>Being a truly open database service, DocumentDB does not invent any specialized data types (e.g. date time) or specific encodings for JSON documents. Note that DocumentDB does not require any special JSON conventions to codify the relationships among various documents; the SQL query language of DocumentDB provides very powerful hierarchical and relational query operators to query and project documents without any special annotations or need to codify relationships among documents using distinguished properties. </a:t>
            </a:r>
          </a:p>
          <a:p>
            <a:endParaRPr lang="en-US" dirty="0" smtClean="0"/>
          </a:p>
          <a:p>
            <a:r>
              <a:rPr lang="en-US" dirty="0" smtClean="0"/>
              <a:t>As with all other resources, documents can be created, replaced, deleted, read, enumerated and queried easily using either REST APIs or any of the client SDKs. Deleting a document instantly frees up the quota corresponding to all of the nested attachments. The read consistency level of documents follows the consistency policy on the database account. This policy can be overridden on a per-request basis depending on data consistency requirements of your application. When querying documents, the read consistency follows the indexing mode set on the collection. For “consistent”, this follows the account’s consistency policy. </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19</a:t>
            </a:fld>
            <a:endParaRPr lang="en-US" dirty="0"/>
          </a:p>
        </p:txBody>
      </p:sp>
    </p:spTree>
    <p:extLst>
      <p:ext uri="{BB962C8B-B14F-4D97-AF65-F5344CB8AC3E}">
        <p14:creationId xmlns:p14="http://schemas.microsoft.com/office/powerpoint/2010/main" val="160234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http://en.wikipedia.org/wiki/JSON</a:t>
            </a:r>
          </a:p>
          <a:p>
            <a:endParaRPr lang="en-US" dirty="0" smtClean="0"/>
          </a:p>
          <a:p>
            <a:pPr rtl="0"/>
            <a:r>
              <a:rPr lang="en-US" b="1" dirty="0" smtClean="0">
                <a:effectLst/>
              </a:rPr>
              <a:t>Data types, syntax and example</a:t>
            </a:r>
          </a:p>
          <a:p>
            <a:pPr rtl="0"/>
            <a:r>
              <a:rPr lang="en-US" dirty="0" smtClean="0">
                <a:effectLst/>
              </a:rPr>
              <a:t>JSON's basic types are:</a:t>
            </a:r>
          </a:p>
          <a:p>
            <a:pPr marL="171450" indent="-171450" rtl="0">
              <a:buFont typeface="Arial" panose="020B0604020202020204" pitchFamily="34" charset="0"/>
              <a:buChar char="•"/>
            </a:pPr>
            <a:r>
              <a:rPr lang="en-US" dirty="0" smtClean="0">
                <a:effectLst/>
              </a:rPr>
              <a:t>Number — a signed decimal number that may contain a fractional part and may use exponential </a:t>
            </a:r>
            <a:r>
              <a:rPr lang="en-US" dirty="0" smtClean="0">
                <a:effectLst/>
                <a:hlinkClick r:id="rId3" tooltip="E notation"/>
              </a:rPr>
              <a:t>E notation</a:t>
            </a:r>
            <a:r>
              <a:rPr lang="en-US" dirty="0" smtClean="0">
                <a:effectLst/>
              </a:rPr>
              <a:t>. JSON does not allow non-numbers like </a:t>
            </a:r>
            <a:r>
              <a:rPr lang="en-US" dirty="0" err="1" smtClean="0">
                <a:effectLst/>
                <a:hlinkClick r:id="rId4" tooltip="NaN"/>
              </a:rPr>
              <a:t>NaN</a:t>
            </a:r>
            <a:r>
              <a:rPr lang="en-US" dirty="0" smtClean="0">
                <a:effectLst/>
              </a:rPr>
              <a:t>, nor does it make any distinction between integer and floating-point. (Even though JavaScript uses a </a:t>
            </a:r>
            <a:r>
              <a:rPr lang="en-US" dirty="0" smtClean="0">
                <a:effectLst/>
                <a:hlinkClick r:id="rId5" tooltip="Double-precision floating-point format"/>
              </a:rPr>
              <a:t>double-precision floating-point format</a:t>
            </a:r>
            <a:r>
              <a:rPr lang="en-US" dirty="0" smtClean="0">
                <a:effectLst/>
              </a:rPr>
              <a:t> for all its numeric values, other languages implementing JSON may encode numbers differently)</a:t>
            </a:r>
          </a:p>
          <a:p>
            <a:pPr marL="171450" indent="-171450" rtl="0">
              <a:buFont typeface="Arial" panose="020B0604020202020204" pitchFamily="34" charset="0"/>
              <a:buChar char="•"/>
            </a:pPr>
            <a:r>
              <a:rPr lang="en-US" dirty="0" smtClean="0">
                <a:effectLst/>
                <a:hlinkClick r:id="rId6" tooltip="String (computer science)"/>
              </a:rPr>
              <a:t>String</a:t>
            </a:r>
            <a:r>
              <a:rPr lang="en-US" dirty="0" smtClean="0">
                <a:effectLst/>
              </a:rPr>
              <a:t> — a sequence of zero or more </a:t>
            </a:r>
            <a:r>
              <a:rPr lang="en-US" dirty="0" smtClean="0">
                <a:effectLst/>
                <a:hlinkClick r:id="rId7" tooltip="Unicode"/>
              </a:rPr>
              <a:t>Unicode</a:t>
            </a:r>
            <a:r>
              <a:rPr lang="en-US" dirty="0" smtClean="0">
                <a:effectLst/>
              </a:rPr>
              <a:t> characters. Strings are delimited with double-quotation marks and support a backslash </a:t>
            </a:r>
            <a:r>
              <a:rPr lang="en-US" dirty="0" smtClean="0">
                <a:effectLst/>
                <a:hlinkClick r:id="rId8" tooltip="Escape character"/>
              </a:rPr>
              <a:t>escaping</a:t>
            </a:r>
            <a:r>
              <a:rPr lang="en-US" dirty="0" smtClean="0">
                <a:effectLst/>
              </a:rPr>
              <a:t> syntax.</a:t>
            </a:r>
          </a:p>
          <a:p>
            <a:pPr marL="171450" indent="-171450" rtl="0">
              <a:buFont typeface="Arial" panose="020B0604020202020204" pitchFamily="34" charset="0"/>
              <a:buChar char="•"/>
            </a:pPr>
            <a:r>
              <a:rPr lang="en-US" dirty="0" smtClean="0">
                <a:effectLst/>
                <a:hlinkClick r:id="rId9" tooltip="Boolean datatype"/>
              </a:rPr>
              <a:t>Boolean</a:t>
            </a:r>
            <a:r>
              <a:rPr lang="en-US" dirty="0" smtClean="0">
                <a:effectLst/>
              </a:rPr>
              <a:t> — either of the values true or false</a:t>
            </a:r>
          </a:p>
          <a:p>
            <a:pPr marL="171450" indent="-171450" rtl="0">
              <a:buFont typeface="Arial" panose="020B0604020202020204" pitchFamily="34" charset="0"/>
              <a:buChar char="•"/>
            </a:pPr>
            <a:r>
              <a:rPr lang="en-US" dirty="0" smtClean="0">
                <a:effectLst/>
                <a:hlinkClick r:id="rId10" tooltip="Array data structure"/>
              </a:rPr>
              <a:t>Array</a:t>
            </a:r>
            <a:r>
              <a:rPr lang="en-US" dirty="0" smtClean="0">
                <a:effectLst/>
              </a:rPr>
              <a:t> — an </a:t>
            </a:r>
            <a:r>
              <a:rPr lang="en-US" dirty="0" smtClean="0">
                <a:effectLst/>
                <a:hlinkClick r:id="rId11" tooltip="List (abstract data type)"/>
              </a:rPr>
              <a:t>ordered list</a:t>
            </a:r>
            <a:r>
              <a:rPr lang="en-US" dirty="0" smtClean="0">
                <a:effectLst/>
              </a:rPr>
              <a:t> of zero or more values, each of which may be of any type. Arrays use </a:t>
            </a:r>
            <a:r>
              <a:rPr lang="en-US" dirty="0" smtClean="0">
                <a:effectLst/>
                <a:hlinkClick r:id="rId12" tooltip="Square bracket"/>
              </a:rPr>
              <a:t>square bracket</a:t>
            </a:r>
            <a:r>
              <a:rPr lang="en-US" dirty="0" smtClean="0">
                <a:effectLst/>
              </a:rPr>
              <a:t> notation with elements being comma-separated.</a:t>
            </a:r>
          </a:p>
          <a:p>
            <a:pPr marL="171450" indent="-171450" rtl="0">
              <a:buFont typeface="Arial" panose="020B0604020202020204" pitchFamily="34" charset="0"/>
              <a:buChar char="•"/>
            </a:pPr>
            <a:r>
              <a:rPr lang="en-US" dirty="0" smtClean="0">
                <a:effectLst/>
              </a:rPr>
              <a:t>Object — an unordered collection of name/value pairs where the names (also called keys) are strings. Since objects are intended to represent </a:t>
            </a:r>
            <a:r>
              <a:rPr lang="en-US" dirty="0" smtClean="0">
                <a:effectLst/>
                <a:hlinkClick r:id="rId13" tooltip="Associative array"/>
              </a:rPr>
              <a:t>associative arrays</a:t>
            </a:r>
            <a:r>
              <a:rPr lang="en-US" dirty="0" smtClean="0">
                <a:effectLst/>
              </a:rPr>
              <a:t>,</a:t>
            </a:r>
            <a:r>
              <a:rPr lang="en-US" baseline="30000" dirty="0" smtClean="0">
                <a:effectLst/>
                <a:hlinkClick r:id="rId14"/>
              </a:rPr>
              <a:t>[10]</a:t>
            </a:r>
            <a:r>
              <a:rPr lang="en-US" dirty="0" smtClean="0">
                <a:effectLst/>
              </a:rPr>
              <a:t> it is recommended, though not required,</a:t>
            </a:r>
            <a:r>
              <a:rPr lang="en-US" baseline="30000" dirty="0" smtClean="0">
                <a:effectLst/>
                <a:hlinkClick r:id="rId15"/>
              </a:rPr>
              <a:t>[11]</a:t>
            </a:r>
            <a:r>
              <a:rPr lang="en-US" dirty="0" smtClean="0">
                <a:effectLst/>
              </a:rPr>
              <a:t> that each key is unique within an object. Objects are delimited with </a:t>
            </a:r>
            <a:r>
              <a:rPr lang="en-US" dirty="0" smtClean="0">
                <a:effectLst/>
                <a:hlinkClick r:id="rId16" tooltip="Braces (punctuation)"/>
              </a:rPr>
              <a:t>curly brackets</a:t>
            </a:r>
            <a:r>
              <a:rPr lang="en-US" dirty="0" smtClean="0">
                <a:effectLst/>
              </a:rPr>
              <a:t> and use commas to separate each pair, while within each pair the colon ':' character separates the key or name from its value.</a:t>
            </a:r>
          </a:p>
          <a:p>
            <a:pPr marL="171450" indent="-171450" rtl="0">
              <a:buFont typeface="Arial" panose="020B0604020202020204" pitchFamily="34" charset="0"/>
              <a:buChar char="•"/>
            </a:pPr>
            <a:r>
              <a:rPr lang="en-US" dirty="0" smtClean="0">
                <a:effectLst/>
                <a:hlinkClick r:id="rId17" tooltip="Nullable type"/>
              </a:rPr>
              <a:t>null</a:t>
            </a:r>
            <a:r>
              <a:rPr lang="en-US" dirty="0" smtClean="0">
                <a:effectLst/>
              </a:rPr>
              <a:t> — An empty value, using the word null</a:t>
            </a:r>
          </a:p>
          <a:p>
            <a:pPr rtl="0"/>
            <a:endParaRPr lang="en-US" dirty="0" smtClean="0">
              <a:effectLst/>
            </a:endParaRPr>
          </a:p>
          <a:p>
            <a:pPr rtl="0"/>
            <a:r>
              <a:rPr lang="en-US" dirty="0" smtClean="0">
                <a:effectLst/>
              </a:rPr>
              <a:t>JSON generally ignores any </a:t>
            </a:r>
            <a:r>
              <a:rPr lang="en-US" dirty="0" smtClean="0">
                <a:effectLst/>
                <a:hlinkClick r:id="rId18" tooltip="Whitespace character"/>
              </a:rPr>
              <a:t>whitespace</a:t>
            </a:r>
            <a:r>
              <a:rPr lang="en-US" dirty="0" smtClean="0">
                <a:effectLst/>
              </a:rPr>
              <a:t> around or between syntactic elements (values and punctuation, but not within a string value). However JSON only recognizes four specific whitespace characters: the space, horizontal tab, line feed, and carriage return. JSON does not provide or allow any sort of comment syntax.</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20</a:t>
            </a:fld>
            <a:endParaRPr lang="en-US" dirty="0"/>
          </a:p>
        </p:txBody>
      </p:sp>
    </p:spTree>
    <p:extLst>
      <p:ext uri="{BB962C8B-B14F-4D97-AF65-F5344CB8AC3E}">
        <p14:creationId xmlns:p14="http://schemas.microsoft.com/office/powerpoint/2010/main" val="4059176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the data that is brought into the database is automatically indexed and is immediately queryable. No secondary indexes are necessary. You use a SQL query grammar which will be familiar to customers. In addition to querying, DocDB supports JavaScript transaction processing. The best way to think about this is JavaScript is to DocDB as T-SQL is to SQL Server. With JavaScript, you can run server side logic in the form of stored procedures, triggers, and user-defined functions. These run as atomic transactions just like in relational stores, so if something fails halfway through, the data is rolled back to before the transaction began.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28719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there are certain trends in modern application development that have surfaced in the last few years. These are - “Applications which…”</a:t>
            </a:r>
            <a:endParaRPr lang="en-US" dirty="0" smtClean="0"/>
          </a:p>
          <a:p>
            <a:endParaRPr lang="en-US" baseline="0" dirty="0" smtClean="0"/>
          </a:p>
          <a:p>
            <a:r>
              <a:rPr lang="en-US" baseline="0" dirty="0" smtClean="0"/>
              <a:t>There are existing Azure services that meet the needs of one or more of the scenarios on this list, but DocumentDB meets the requirements demanded by all of these trends. DocumentDB fills a gap in the Azure data services portfolio.</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heard from internal and external customers that they didn’t want to run and manage NoSQL document stores especially at massive scale. Customers also told us they needed more of the query and transaction processing capabilities that are inherent to relational systems. So we considered what it would take to build a schema-free database with robust query and transaction processing using modern data formats, languages and protocols – the result of this effort is DocumentDB</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8353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http://azure.microsoft.com/en-us/documentation/articles/documentdb-sql-query/</a:t>
            </a:r>
          </a:p>
          <a:p>
            <a:endParaRPr lang="en-US" dirty="0" smtClean="0"/>
          </a:p>
          <a:p>
            <a:r>
              <a:rPr lang="en-US" dirty="0" smtClean="0"/>
              <a:t>Microsoft Azure DocumentDB supports querying documents using SQL (Structured Query Language) over hierarchical JSON documents. DocumentDB is truly schema-free. By virtue of its commitment to the JSON data model directly within the database engine, it provides automatic indexing of JSON documents without requiring explicit schema or creation of secondary indexes. While designing the query language for DocumentDB we had two goals in mind:</a:t>
            </a:r>
          </a:p>
          <a:p>
            <a:endParaRPr lang="en-US" b="1" dirty="0" smtClean="0"/>
          </a:p>
          <a:p>
            <a:pPr marL="171450" indent="-171450">
              <a:buFont typeface="Arial" panose="020B0604020202020204" pitchFamily="34" charset="0"/>
              <a:buChar char="•"/>
            </a:pPr>
            <a:r>
              <a:rPr lang="en-US" b="1" dirty="0" smtClean="0"/>
              <a:t>Embrace SQL</a:t>
            </a:r>
            <a:r>
              <a:rPr lang="en-US" dirty="0" smtClean="0"/>
              <a:t> – Instead of inventing a new query language, we wanted to embrace the SQL language. After all, SQL is one of the most familiar and popular query languages. DocumentDB SQL query language provides a formal programming model for rich queries over JSON documents.</a:t>
            </a:r>
          </a:p>
          <a:p>
            <a:pPr marL="171450" indent="-171450">
              <a:buFont typeface="Arial" panose="020B0604020202020204" pitchFamily="34" charset="0"/>
              <a:buChar char="•"/>
            </a:pPr>
            <a:r>
              <a:rPr lang="en-US" b="1" dirty="0" smtClean="0"/>
              <a:t>Extend SQL</a:t>
            </a:r>
            <a:r>
              <a:rPr lang="en-US" dirty="0" smtClean="0"/>
              <a:t> – As a JSON document database capable of executing JavaScript directly in the database engine, we wanted to use JavaScript's programming model as the foundation for our SQL query language. The DocumentDB SQL query language is rooted in JavaScript's type system, expression evaluation, and function invocation. This in-turn provides a natural programming model for relational projections, hierarchical navigation across JSON documents, self joins, and invocation of user defined functions (UDFs) written entirely in JavaScript, among other features. </a:t>
            </a:r>
          </a:p>
          <a:p>
            <a:endParaRPr lang="en-US" dirty="0" smtClean="0"/>
          </a:p>
          <a:p>
            <a:r>
              <a:rPr lang="en-US" dirty="0" smtClean="0"/>
              <a:t>We believe that these capabilities are key to reducing the friction between the application and the database and are crucial for developer productivity.</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22</a:t>
            </a:fld>
            <a:endParaRPr lang="en-US" dirty="0"/>
          </a:p>
        </p:txBody>
      </p:sp>
    </p:spTree>
    <p:extLst>
      <p:ext uri="{BB962C8B-B14F-4D97-AF65-F5344CB8AC3E}">
        <p14:creationId xmlns:p14="http://schemas.microsoft.com/office/powerpoint/2010/main" val="1371312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http://blogs.msdn.com/b/documentdb/archive/2015/01/15/announcing-sql-parameterization-in-documentdb.aspx</a:t>
            </a:r>
          </a:p>
          <a:p>
            <a:endParaRPr lang="en-US" dirty="0" smtClean="0"/>
          </a:p>
          <a:p>
            <a:r>
              <a:rPr lang="en-US" dirty="0" smtClean="0"/>
              <a:t>We are pleased to announce support for parameterized SQL queries in the </a:t>
            </a:r>
            <a:r>
              <a:rPr lang="en-US" dirty="0" smtClean="0">
                <a:hlinkClick r:id="rId3"/>
              </a:rPr>
              <a:t>Azure DocumentDB </a:t>
            </a:r>
            <a:r>
              <a:rPr lang="en-US" dirty="0" smtClean="0"/>
              <a:t>REST API and SDKs. Using this feature, you can now write parameterized SQL queries. Parameterized SQL provides robust handling and escaping of user input, preventing accidental exposure of data through “SQL injection” *.</a:t>
            </a:r>
          </a:p>
          <a:p>
            <a:r>
              <a:rPr lang="en-US" dirty="0" smtClean="0"/>
              <a:t>Let's take a look at a sample using the .NET SDK; In addition to plain SQL strings and LINQ expressions, we've added a new </a:t>
            </a:r>
            <a:r>
              <a:rPr lang="en-US" dirty="0" err="1" smtClean="0"/>
              <a:t>SqlQuerySpec</a:t>
            </a:r>
            <a:r>
              <a:rPr lang="en-US" dirty="0" smtClean="0"/>
              <a:t> class that can be used to build parameterized queries. </a:t>
            </a:r>
            <a:br>
              <a:rPr lang="en-US" dirty="0" smtClean="0"/>
            </a:br>
            <a:r>
              <a:rPr lang="en-US" dirty="0" smtClean="0"/>
              <a:t>Here's a sample that queries a "Books" collection with a single user supplied parameter for author name.</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29</a:t>
            </a:fld>
            <a:endParaRPr lang="en-US" dirty="0"/>
          </a:p>
        </p:txBody>
      </p:sp>
    </p:spTree>
    <p:extLst>
      <p:ext uri="{BB962C8B-B14F-4D97-AF65-F5344CB8AC3E}">
        <p14:creationId xmlns:p14="http://schemas.microsoft.com/office/powerpoint/2010/main" val="3570791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http://azure.microsoft.com/en-us/documentation/articles/documentdb-programming/#udf</a:t>
            </a:r>
          </a:p>
          <a:p>
            <a:endParaRPr lang="en-US" dirty="0" smtClean="0"/>
          </a:p>
          <a:p>
            <a:r>
              <a:rPr lang="en-US" b="1" dirty="0" smtClean="0"/>
              <a:t>User-defined functions</a:t>
            </a:r>
          </a:p>
          <a:p>
            <a:r>
              <a:rPr lang="en-US" dirty="0" smtClean="0"/>
              <a:t>User-defined functions (UDFs) are used to extend the DocumentDB SQL query language grammar and implement custom business logic. They can only be called from inside queries. They do not have access to the context object and are meant to be used as compute-only JavaScript. Therefore, UDFs can be run on secondary replicas of the DocumentDB service.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30</a:t>
            </a:fld>
            <a:endParaRPr lang="en-US" dirty="0"/>
          </a:p>
        </p:txBody>
      </p:sp>
    </p:spTree>
    <p:extLst>
      <p:ext uri="{BB962C8B-B14F-4D97-AF65-F5344CB8AC3E}">
        <p14:creationId xmlns:p14="http://schemas.microsoft.com/office/powerpoint/2010/main" val="42275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http://blogs.msdn.com/b/documentdb/archive/2015/01/15/announcing-sql-parameterization-in-documentdb.aspx</a:t>
            </a:r>
          </a:p>
          <a:p>
            <a:endParaRPr lang="en-US" dirty="0" smtClean="0"/>
          </a:p>
          <a:p>
            <a:r>
              <a:rPr lang="en-US" dirty="0" smtClean="0"/>
              <a:t>The DocumentDB REST API also natively supports parameterization. The .NET sample shown above translates to the following REST API call. To use parameterized queries, you need to specify the Content-Type Header as </a:t>
            </a:r>
            <a:r>
              <a:rPr lang="en-US" b="1" i="1" dirty="0" smtClean="0"/>
              <a:t>application/</a:t>
            </a:r>
            <a:r>
              <a:rPr lang="en-US" b="1" i="1" dirty="0" err="1" smtClean="0"/>
              <a:t>query+json</a:t>
            </a:r>
            <a:r>
              <a:rPr lang="en-US" dirty="0" smtClean="0"/>
              <a:t> and the query as JSON in the body, as shown </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31</a:t>
            </a:fld>
            <a:endParaRPr lang="en-US" dirty="0"/>
          </a:p>
        </p:txBody>
      </p:sp>
    </p:spTree>
    <p:extLst>
      <p:ext uri="{BB962C8B-B14F-4D97-AF65-F5344CB8AC3E}">
        <p14:creationId xmlns:p14="http://schemas.microsoft.com/office/powerpoint/2010/main" val="4288710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http://www.documentdb.com/sql/demo</a:t>
            </a:r>
          </a:p>
          <a:p>
            <a:endParaRPr lang="en-US" dirty="0" smtClean="0"/>
          </a:p>
          <a:p>
            <a:r>
              <a:rPr lang="en-US" b="0" dirty="0" smtClean="0"/>
              <a:t>Learn about DocumentDB queries using our </a:t>
            </a:r>
            <a:r>
              <a:rPr lang="en-US" b="0" dirty="0" smtClean="0">
                <a:hlinkClick r:id="rId3"/>
              </a:rPr>
              <a:t>USDA nutrition dataset</a:t>
            </a:r>
            <a:r>
              <a:rPr lang="en-US" b="0" dirty="0" smtClean="0"/>
              <a:t>. DocumentDB allows rich querying over schema-free JSON data. This page is constantly updating in response to your feedback.</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32</a:t>
            </a:fld>
            <a:endParaRPr lang="en-US" dirty="0"/>
          </a:p>
        </p:txBody>
      </p:sp>
    </p:spTree>
    <p:extLst>
      <p:ext uri="{BB962C8B-B14F-4D97-AF65-F5344CB8AC3E}">
        <p14:creationId xmlns:p14="http://schemas.microsoft.com/office/powerpoint/2010/main" val="3965881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http://azure.microsoft.com/en-us/documentation/articles/documentdb-sql-query/ for demo scenario</a:t>
            </a:r>
          </a:p>
          <a:p>
            <a:r>
              <a:rPr lang="en-US" dirty="0" smtClean="0"/>
              <a:t>Video</a:t>
            </a:r>
            <a:r>
              <a:rPr lang="en-US" baseline="0" dirty="0" smtClean="0"/>
              <a:t> of sequence at http://azure.microsoft.com/en-us/documentation/videos/dataexposedqueryingdocumentdb/</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33</a:t>
            </a:fld>
            <a:endParaRPr lang="en-US" dirty="0"/>
          </a:p>
        </p:txBody>
      </p:sp>
    </p:spTree>
    <p:extLst>
      <p:ext uri="{BB962C8B-B14F-4D97-AF65-F5344CB8AC3E}">
        <p14:creationId xmlns:p14="http://schemas.microsoft.com/office/powerpoint/2010/main" val="2652600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https://msdn.microsoft.com/en-us/library/azure/dn803948.aspx</a:t>
            </a:r>
          </a:p>
          <a:p>
            <a:r>
              <a:rPr lang="en-US" dirty="0" smtClean="0">
                <a:effectLst/>
              </a:rPr>
              <a:t>A new document can be created by executing an HTTPS POST request against the </a:t>
            </a:r>
            <a:r>
              <a:rPr lang="en-US" b="1" dirty="0" smtClean="0">
                <a:effectLst/>
              </a:rPr>
              <a:t>docs</a:t>
            </a:r>
            <a:r>
              <a:rPr lang="en-US" dirty="0" smtClean="0">
                <a:effectLst/>
              </a:rPr>
              <a:t> URI resource path.</a:t>
            </a:r>
          </a:p>
          <a:p>
            <a:r>
              <a:rPr lang="en-US" dirty="0" smtClean="0">
                <a:effectLst/>
              </a:rPr>
              <a:t>Documents are automatically indexed. If automatic indexing is turned off at the collection level, documents can be manually included or excluded from being indexed by using the x-</a:t>
            </a:r>
            <a:r>
              <a:rPr lang="en-US" dirty="0" err="1" smtClean="0">
                <a:effectLst/>
              </a:rPr>
              <a:t>ms</a:t>
            </a:r>
            <a:r>
              <a:rPr lang="en-US" dirty="0" smtClean="0">
                <a:effectLst/>
              </a:rPr>
              <a:t>-indexing-directive header during the POST operation .Documents must adhere to size limits, as specified in </a:t>
            </a:r>
            <a:r>
              <a:rPr lang="en-US" dirty="0" smtClean="0">
                <a:effectLst/>
                <a:hlinkClick r:id="rId3"/>
              </a:rPr>
              <a:t>DocumentDB Limits</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36</a:t>
            </a:fld>
            <a:endParaRPr lang="en-US" dirty="0"/>
          </a:p>
        </p:txBody>
      </p:sp>
    </p:spTree>
    <p:extLst>
      <p:ext uri="{BB962C8B-B14F-4D97-AF65-F5344CB8AC3E}">
        <p14:creationId xmlns:p14="http://schemas.microsoft.com/office/powerpoint/2010/main" val="1183951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https://msdn.microsoft.com/en-us/library/azure/dn803957.aspx</a:t>
            </a:r>
          </a:p>
          <a:p>
            <a:endParaRPr lang="en-US" dirty="0" smtClean="0"/>
          </a:p>
          <a:p>
            <a:r>
              <a:rPr lang="en-US" dirty="0" smtClean="0">
                <a:effectLst/>
              </a:rPr>
              <a:t>Performing a GET operation on a specific document resource retrieves the user defined JSON elements and system properties of the document. While consistency level is defined at the database account level during account creation, read consistency can be overridden to suffice the need of the application. The override is set per GET operation by setting the x-</a:t>
            </a:r>
            <a:r>
              <a:rPr lang="en-US" dirty="0" err="1" smtClean="0">
                <a:effectLst/>
              </a:rPr>
              <a:t>ms</a:t>
            </a:r>
            <a:r>
              <a:rPr lang="en-US" dirty="0" smtClean="0">
                <a:effectLst/>
              </a:rPr>
              <a:t>-consistency-level header to the desired level. The rule of thumb is that the consistency override can only be the same or weaker than the level that was set during account creation. For instance, if during account creation the consistency level was set to Session, the override cannot be Strong or Bounded. For information on consistent level, see </a:t>
            </a:r>
            <a:r>
              <a:rPr lang="en-US" dirty="0" smtClean="0">
                <a:effectLst/>
                <a:hlinkClick r:id="rId3"/>
              </a:rPr>
              <a:t>Consistency levels in DocumentDB</a:t>
            </a:r>
            <a:r>
              <a:rPr lang="en-US" dirty="0" smtClean="0">
                <a:effectLst/>
              </a:rPr>
              <a:t>.</a:t>
            </a:r>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37</a:t>
            </a:fld>
            <a:endParaRPr lang="en-US" dirty="0"/>
          </a:p>
        </p:txBody>
      </p:sp>
    </p:spTree>
    <p:extLst>
      <p:ext uri="{BB962C8B-B14F-4D97-AF65-F5344CB8AC3E}">
        <p14:creationId xmlns:p14="http://schemas.microsoft.com/office/powerpoint/2010/main" val="188942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https://msdn.microsoft.com/en-us/library/azure/dn803947.aspx</a:t>
            </a:r>
          </a:p>
          <a:p>
            <a:r>
              <a:rPr lang="en-US" dirty="0" smtClean="0">
                <a:effectLst/>
              </a:rPr>
              <a:t>Performing a PUT operation on a specific document resource replaces the entire document resource. All user settable properties, including the </a:t>
            </a:r>
            <a:r>
              <a:rPr lang="en-US" b="1" dirty="0" smtClean="0">
                <a:effectLst/>
              </a:rPr>
              <a:t>id</a:t>
            </a:r>
            <a:r>
              <a:rPr lang="en-US" dirty="0" smtClean="0">
                <a:effectLst/>
              </a:rPr>
              <a:t>, and the user defined JSON elements must be submitted in the body to perform the replacement. Any element omissions result in unintended data loss as this operation is a full replace operation. The x-</a:t>
            </a:r>
            <a:r>
              <a:rPr lang="en-US" dirty="0" err="1" smtClean="0">
                <a:effectLst/>
              </a:rPr>
              <a:t>ms</a:t>
            </a:r>
            <a:r>
              <a:rPr lang="en-US" dirty="0" smtClean="0">
                <a:effectLst/>
              </a:rPr>
              <a:t>-indexing-directive header can be set and submitted for the operation to include or exclude the document from being indexed.</a:t>
            </a:r>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38</a:t>
            </a:fld>
            <a:endParaRPr lang="en-US" dirty="0"/>
          </a:p>
        </p:txBody>
      </p:sp>
    </p:spTree>
    <p:extLst>
      <p:ext uri="{BB962C8B-B14F-4D97-AF65-F5344CB8AC3E}">
        <p14:creationId xmlns:p14="http://schemas.microsoft.com/office/powerpoint/2010/main" val="2952658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https://msdn.microsoft.com/en-us/library/azure/dn803952.aspx</a:t>
            </a:r>
          </a:p>
          <a:p>
            <a:endParaRPr lang="en-US" dirty="0" smtClean="0"/>
          </a:p>
          <a:p>
            <a:r>
              <a:rPr lang="en-US" dirty="0" smtClean="0">
                <a:effectLst/>
              </a:rPr>
              <a:t>Performing a DELETE operation on a specific document resource deletes the document resource from the collection.</a:t>
            </a:r>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39</a:t>
            </a:fld>
            <a:endParaRPr lang="en-US" dirty="0"/>
          </a:p>
        </p:txBody>
      </p:sp>
    </p:spTree>
    <p:extLst>
      <p:ext uri="{BB962C8B-B14F-4D97-AF65-F5344CB8AC3E}">
        <p14:creationId xmlns:p14="http://schemas.microsoft.com/office/powerpoint/2010/main" val="114678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speaking of customers, let’s move on to some</a:t>
            </a:r>
            <a:r>
              <a:rPr lang="en-US" baseline="0" dirty="0" smtClean="0"/>
              <a:t> of the scenarios that we’ve seen DocDB used for. DocDB is particularly suited for web and mobile application development of all types, but a few scenarios seem to be great fit for the service and we’ve seen these scenarios in the private preview.</a:t>
            </a:r>
          </a:p>
          <a:p>
            <a:endParaRPr lang="en-US" baseline="0" dirty="0" smtClean="0"/>
          </a:p>
          <a:p>
            <a:pPr algn="l" defTabSz="932472" fontAlgn="base">
              <a:spcBef>
                <a:spcPct val="0"/>
              </a:spcBef>
              <a:spcAft>
                <a:spcPct val="0"/>
              </a:spcAft>
            </a:pPr>
            <a:r>
              <a:rPr lang="en-US" sz="1400" b="1" dirty="0" smtClean="0">
                <a:solidFill>
                  <a:schemeClr val="bg1"/>
                </a:solidFill>
              </a:rPr>
              <a:t>Catalog Data</a:t>
            </a:r>
          </a:p>
          <a:p>
            <a:pPr algn="ctr" defTabSz="932472" fontAlgn="base">
              <a:spcBef>
                <a:spcPct val="0"/>
              </a:spcBef>
              <a:spcAft>
                <a:spcPct val="0"/>
              </a:spcAft>
            </a:pPr>
            <a:endParaRPr lang="en-US" sz="14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Store, query and process entities – people, places, things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Evolve item schema and attributes based on application needs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Tune indexing to match query and performance needs </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Examples include product catalogs, user profiles, device information i.e. </a:t>
            </a:r>
            <a:r>
              <a:rPr lang="en-US" sz="1200" dirty="0" err="1" smtClean="0">
                <a:solidFill>
                  <a:schemeClr val="bg1"/>
                </a:solidFill>
              </a:rPr>
              <a:t>IoT</a:t>
            </a:r>
            <a:r>
              <a:rPr lang="en-US" sz="12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200" b="1" dirty="0" smtClean="0">
                <a:solidFill>
                  <a:schemeClr val="bg1"/>
                </a:solidFill>
              </a:rPr>
              <a:t>Preferences and State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user preference data for application experiences and UI customization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application information including game state or device configuration information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Support cross document transactions i.e. item transfer </a:t>
            </a:r>
            <a:br>
              <a:rPr lang="en-US" sz="1100" dirty="0" smtClean="0">
                <a:solidFill>
                  <a:schemeClr val="bg1"/>
                </a:solidFill>
              </a:rPr>
            </a:br>
            <a:r>
              <a:rPr lang="en-US" sz="1100" dirty="0" smtClean="0">
                <a:solidFill>
                  <a:schemeClr val="bg1"/>
                </a:solidFill>
              </a:rPr>
              <a:t>or concurrent add/remove operations</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200" b="1" dirty="0" smtClean="0">
                <a:solidFill>
                  <a:schemeClr val="bg1"/>
                </a:solidFill>
              </a:rPr>
              <a:t>Event Store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Process store and query device and application events in near real time i.e. </a:t>
            </a:r>
            <a:r>
              <a:rPr lang="en-US" sz="1100" dirty="0" err="1" smtClean="0">
                <a:solidFill>
                  <a:schemeClr val="bg1"/>
                </a:solidFill>
              </a:rPr>
              <a:t>IoT</a:t>
            </a:r>
            <a:r>
              <a:rPr lang="en-US" sz="11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Partition data as time-series or by source ID</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Expose web APIs and application experiences over event data with diverse structure</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Archive or delete data as it ages out</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400" b="1" dirty="0" smtClean="0">
                <a:solidFill>
                  <a:schemeClr val="bg1"/>
                </a:solidFill>
              </a:rPr>
              <a:t>User Generated Content</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Store user generated content such as blogs, comments, annotations.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Support varying properties based on consumption platform (web, mobile)</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Rapidly evolve schema based on application needs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400" b="1" dirty="0" smtClean="0">
                <a:solidFill>
                  <a:schemeClr val="bg1"/>
                </a:solidFill>
              </a:rPr>
              <a:t>Data Exchange</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Consume, aggregate and serve data from a variety of sources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Adapt to evolving schemas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Offer queries over heterogeneous document structures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Scale data consumption or delivery from disparate sources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31993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http://azure.microsoft.com/en-us/documentation/articles/documentdb-programming/#transactions</a:t>
            </a:r>
          </a:p>
          <a:p>
            <a:endParaRPr lang="en-US" dirty="0" smtClean="0"/>
          </a:p>
          <a:p>
            <a:r>
              <a:rPr lang="en-US" dirty="0" smtClean="0"/>
              <a:t>Transaction in a typical database can be defined as a sequence of operations performed as a single logical unit of work. Each transaction provides </a:t>
            </a:r>
            <a:r>
              <a:rPr lang="en-US" b="1" dirty="0" smtClean="0"/>
              <a:t>ACID guarantees</a:t>
            </a:r>
            <a:r>
              <a:rPr lang="en-US" dirty="0" smtClean="0"/>
              <a:t>. ACID is a well-known acronym that stands for four properties - Atomicity, Consistency, Isolation and Durability. </a:t>
            </a:r>
          </a:p>
          <a:p>
            <a:endParaRPr lang="en-US" dirty="0" smtClean="0"/>
          </a:p>
          <a:p>
            <a:r>
              <a:rPr lang="en-US" dirty="0" smtClean="0"/>
              <a:t>Briefly, atomicity guarantees that all the work done inside a transaction is treated as a single unit where either all of it is committed or none. Consistency makes sure that the data is always in a good internal state across transactions. Isolation guarantees that no two transactions interfere with each other – generally, most commercial systems provide multiple isolation levels that can be used based on the application needs. Durability ensures that any change that’s committed in the database will always be present. </a:t>
            </a:r>
          </a:p>
          <a:p>
            <a:endParaRPr lang="en-US" dirty="0" smtClean="0"/>
          </a:p>
          <a:p>
            <a:r>
              <a:rPr lang="en-US" dirty="0" smtClean="0"/>
              <a:t>In DocumentDB, JavaScript is hosted in the same memory space as the database. Hence, requests made within stored procedures and triggers execute in the same scope of a database session. This enables DocumentDB to guarantee ACID for all operations that are part of a single stored procedure/trigger.</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41</a:t>
            </a:fld>
            <a:endParaRPr lang="en-US" dirty="0"/>
          </a:p>
        </p:txBody>
      </p:sp>
    </p:spTree>
    <p:extLst>
      <p:ext uri="{BB962C8B-B14F-4D97-AF65-F5344CB8AC3E}">
        <p14:creationId xmlns:p14="http://schemas.microsoft.com/office/powerpoint/2010/main" val="1104279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http://azure.microsoft.com/en-us/documentation/articles/documentdb-programming/</a:t>
            </a:r>
          </a:p>
          <a:p>
            <a:endParaRPr lang="en-US" dirty="0" smtClean="0"/>
          </a:p>
          <a:p>
            <a:r>
              <a:rPr lang="en-US" dirty="0" smtClean="0"/>
              <a:t>DocumentDB’s language integrated, transactional execution of JavaScript lets developers write </a:t>
            </a:r>
            <a:r>
              <a:rPr lang="en-US" b="1" dirty="0" smtClean="0"/>
              <a:t>stored procedures</a:t>
            </a:r>
            <a:r>
              <a:rPr lang="en-US" dirty="0" smtClean="0"/>
              <a:t>, </a:t>
            </a:r>
            <a:r>
              <a:rPr lang="en-US" b="1" dirty="0" smtClean="0"/>
              <a:t>triggers</a:t>
            </a:r>
            <a:r>
              <a:rPr lang="en-US" dirty="0" smtClean="0"/>
              <a:t> and </a:t>
            </a:r>
            <a:r>
              <a:rPr lang="en-US" b="1" dirty="0" smtClean="0"/>
              <a:t>user defined functions (UDFs)</a:t>
            </a:r>
            <a:r>
              <a:rPr lang="en-US" dirty="0" smtClean="0"/>
              <a:t> natively in JavaScript. This allows developers to write application logic which can be shipped and executed directly on the database storage partitions. </a:t>
            </a:r>
          </a:p>
          <a:p>
            <a:r>
              <a:rPr lang="en-US" dirty="0" smtClean="0"/>
              <a:t>This approach of “*JavaScript as a modern day T-SQL*” frees application developers from the complexities of type system mismatches and object-relational mapping technologies. It also has a number of intrinsic advantages that can be utilized to build rich applications: </a:t>
            </a:r>
          </a:p>
          <a:p>
            <a:r>
              <a:rPr lang="en-US" b="1" dirty="0" smtClean="0"/>
              <a:t>Procedural Logic:</a:t>
            </a:r>
            <a:r>
              <a:rPr lang="en-US" dirty="0" smtClean="0"/>
              <a:t> JavaScript as a high level programming language, provides a rich and familiar interface to express business logic. You can perform complex sequences of operations closer to the data.</a:t>
            </a:r>
          </a:p>
          <a:p>
            <a:r>
              <a:rPr lang="en-US" b="1" dirty="0" smtClean="0"/>
              <a:t>Atomic Transactions:</a:t>
            </a:r>
            <a:r>
              <a:rPr lang="en-US" dirty="0" smtClean="0"/>
              <a:t> DocumentDB guarantees the database operations performed inside a single stored procedure or trigger to be atomic. This lets an application combine related operations in a single batch so that either all of them succeed or none do. </a:t>
            </a:r>
          </a:p>
          <a:p>
            <a:r>
              <a:rPr lang="en-US" b="1" dirty="0" smtClean="0"/>
              <a:t>Performance:</a:t>
            </a:r>
            <a:r>
              <a:rPr lang="en-US" dirty="0" smtClean="0"/>
              <a:t> The fact that JSON is intrinsically mapped to the Javascript language type system and is also the basic unit of storage in DocumentDB allows for a number of optimizations like lazy materialization of JSON documents in the buffer pool and making them available on-demand to the executing code. There are more performance benefits associated with shipping business logic to the database:</a:t>
            </a:r>
          </a:p>
          <a:p>
            <a:pPr lvl="1"/>
            <a:r>
              <a:rPr lang="en-US" dirty="0" smtClean="0"/>
              <a:t>Batching – Developers can group operations like inserts and submit them in bulk. The network traffic latency cost, and the store overhead to create separate transactions are reduced significantly. </a:t>
            </a:r>
          </a:p>
          <a:p>
            <a:pPr lvl="1"/>
            <a:r>
              <a:rPr lang="en-US" dirty="0" smtClean="0"/>
              <a:t>Pre-compilation – DocumentDB precompiles stored procedures, triggers and user defined functions (UDFs) to avoid JavaScript compilation cost for each invocation. The overhead of building the byte code for the procedural logic is amortized to a minimal value.</a:t>
            </a:r>
          </a:p>
          <a:p>
            <a:pPr lvl="1"/>
            <a:r>
              <a:rPr lang="en-US" dirty="0" smtClean="0"/>
              <a:t>Sequencing – Many operations need a side-effect (“trigger”) that potentially involves doing one or many secondary store operations. Aside from atomicity, this is more performant when moved to the server. </a:t>
            </a:r>
          </a:p>
          <a:p>
            <a:r>
              <a:rPr lang="en-US" b="1" dirty="0" smtClean="0"/>
              <a:t>Encapsulation:</a:t>
            </a:r>
            <a:r>
              <a:rPr lang="en-US" dirty="0" smtClean="0"/>
              <a:t> Stored procedures can be used to group business logic in one place. This has two advantages:</a:t>
            </a:r>
          </a:p>
          <a:p>
            <a:pPr lvl="1"/>
            <a:r>
              <a:rPr lang="en-US" dirty="0" smtClean="0"/>
              <a:t>It adds an abstraction layer on top of the raw data, which enables data architects to evolve their applications independently from the data. This is particularly advantageous when the data is schema-less, due to the brittle assumptions that may need to be baked into the application if they have to deal with data directly.</a:t>
            </a:r>
            <a:br>
              <a:rPr lang="en-US" dirty="0" smtClean="0"/>
            </a:br>
            <a:endParaRPr lang="en-US" dirty="0" smtClean="0"/>
          </a:p>
          <a:p>
            <a:pPr lvl="1"/>
            <a:r>
              <a:rPr lang="en-US" dirty="0" smtClean="0"/>
              <a:t>This abstraction lets enterprises keep their data secure by streamlining the access from the scripts.</a:t>
            </a:r>
            <a:br>
              <a:rPr lang="en-US" dirty="0" smtClean="0"/>
            </a:br>
            <a:endParaRPr lang="en-US" dirty="0" smtClean="0"/>
          </a:p>
          <a:p>
            <a:r>
              <a:rPr lang="en-US" dirty="0" smtClean="0"/>
              <a:t>The creation and execution of triggers, stored procedure and custom query operators is supported through the REST API, and client SDKs in many platforms including .NET, Node.js and JavaScript. </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42</a:t>
            </a:fld>
            <a:endParaRPr lang="en-US" dirty="0"/>
          </a:p>
        </p:txBody>
      </p:sp>
    </p:spTree>
    <p:extLst>
      <p:ext uri="{BB962C8B-B14F-4D97-AF65-F5344CB8AC3E}">
        <p14:creationId xmlns:p14="http://schemas.microsoft.com/office/powerpoint/2010/main" val="2773436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http://azure.microsoft.com/en-us/documentation/articles/documentdb-consistency-levels/</a:t>
            </a:r>
          </a:p>
          <a:p>
            <a:endParaRPr lang="en-US" dirty="0" smtClean="0"/>
          </a:p>
          <a:p>
            <a:r>
              <a:rPr lang="en-US" b="1" dirty="0" smtClean="0"/>
              <a:t>Query Consistency</a:t>
            </a:r>
          </a:p>
          <a:p>
            <a:r>
              <a:rPr lang="en-US" dirty="0" smtClean="0"/>
              <a:t>By default, for user defined resources, the consistency level of the queries is the same as the reads. By default, the index is updated synchronously on each insert, replace, or delete of a document to the collection. This enables the queries to honor the same consistency level as that of the document reads. While DocumentDB is write optimized and supports sustained volumes of document writes along with synchronous index maintenance and serving consistent queries, you can configure certain collections to update their index lazily. Lazy indexing further boosts the write performance and is ideal for bulk ingestion scenarios when a workload is primarily read-heavy. </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43</a:t>
            </a:fld>
            <a:endParaRPr lang="en-US" dirty="0"/>
          </a:p>
        </p:txBody>
      </p:sp>
    </p:spTree>
    <p:extLst>
      <p:ext uri="{BB962C8B-B14F-4D97-AF65-F5344CB8AC3E}">
        <p14:creationId xmlns:p14="http://schemas.microsoft.com/office/powerpoint/2010/main" val="1235831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http://azure.microsoft.com/en-us/documentation/articles/documentdb-consistency-levels/</a:t>
            </a:r>
          </a:p>
          <a:p>
            <a:endParaRPr lang="en-US" dirty="0" smtClean="0"/>
          </a:p>
          <a:p>
            <a:r>
              <a:rPr lang="en-US" dirty="0" smtClean="0"/>
              <a:t>Developers are often faced with the challenge of choosing between the two extremes of strong and eventual consistency. The reality is that there are multiple consistency click-stops between these two extremes. In most real world scenarios, applications benefit from making fine grained trade-offs between consistency, availability, and latency. DocumentDB offers four well-defined consistency levels with associated performance levels. This allows application developers to make predictable consistency-availability-latency trade-offs. </a:t>
            </a:r>
          </a:p>
          <a:p>
            <a:endParaRPr lang="en-US" dirty="0" smtClean="0"/>
          </a:p>
          <a:p>
            <a:r>
              <a:rPr lang="en-US" dirty="0" smtClean="0"/>
              <a:t>All system resources, including database accounts, databases, collections, users, and permissions are always strongly consistent for reads and queries. The consistency levels apply only to the user defined resources. For queries and read operations on user defined resources, including documents, attachments, stored procedures, triggers, and UDFs, DocumentDB offers four distinct consistency levels: </a:t>
            </a:r>
          </a:p>
          <a:p>
            <a:pPr marL="171450" indent="-171450">
              <a:buFont typeface="Arial" panose="020B0604020202020204" pitchFamily="34" charset="0"/>
              <a:buChar char="•"/>
            </a:pPr>
            <a:r>
              <a:rPr lang="en-US" dirty="0" smtClean="0"/>
              <a:t>Strong</a:t>
            </a:r>
          </a:p>
          <a:p>
            <a:pPr marL="171450" indent="-171450">
              <a:buFont typeface="Arial" panose="020B0604020202020204" pitchFamily="34" charset="0"/>
              <a:buChar char="•"/>
            </a:pPr>
            <a:r>
              <a:rPr lang="en-US" dirty="0" smtClean="0"/>
              <a:t>Bounded staleness </a:t>
            </a:r>
          </a:p>
          <a:p>
            <a:pPr marL="171450" indent="-171450">
              <a:buFont typeface="Arial" panose="020B0604020202020204" pitchFamily="34" charset="0"/>
              <a:buChar char="•"/>
            </a:pPr>
            <a:r>
              <a:rPr lang="en-US" dirty="0" smtClean="0"/>
              <a:t>Session</a:t>
            </a:r>
          </a:p>
          <a:p>
            <a:pPr marL="171450" indent="-171450">
              <a:buFont typeface="Arial" panose="020B0604020202020204" pitchFamily="34" charset="0"/>
              <a:buChar char="•"/>
            </a:pPr>
            <a:r>
              <a:rPr lang="en-US" dirty="0" smtClean="0"/>
              <a:t>Eventual </a:t>
            </a:r>
          </a:p>
          <a:p>
            <a:endParaRPr lang="en-US" dirty="0" smtClean="0"/>
          </a:p>
          <a:p>
            <a:r>
              <a:rPr lang="en-US" dirty="0" smtClean="0"/>
              <a:t>These granular, well-defined consistency levels allow you to make sound trade-offs between consistency, availability, and performance. These consistency levels are backed by predictable performance levels ensuring consistent results for your application.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4/5/2015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917469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4/5/2015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330335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http://azure.microsoft.com/en-us/documentation/articles/documentdb-indexing-policies/</a:t>
            </a:r>
          </a:p>
          <a:p>
            <a:endParaRPr lang="en-US" dirty="0" smtClean="0"/>
          </a:p>
          <a:p>
            <a:r>
              <a:rPr lang="en-US" dirty="0" smtClean="0"/>
              <a:t>DocumentDB is a true schema-free database. It does not assume or require any schema for the JSON documents it indexes. This allows you to quickly define and iterate on application data models. As you add documents to a collection, DocumentDB automatically indexes all document properties so they are available for you to query. Automatic indexing also allows you to store heterogeneous types of documents.</a:t>
            </a:r>
          </a:p>
          <a:p>
            <a:r>
              <a:rPr lang="en-US" dirty="0" smtClean="0"/>
              <a:t>Automatic indexing of documents is enabled by write optimized, lock free, and log structured index maintenance techniques. DocumentDB supports a sustained volume of fast writes while still serving consistent queries.</a:t>
            </a:r>
          </a:p>
          <a:p>
            <a:r>
              <a:rPr lang="en-US" dirty="0" smtClean="0"/>
              <a:t>The DocumentDB indexing subsystem is designed to support:</a:t>
            </a:r>
          </a:p>
          <a:p>
            <a:r>
              <a:rPr lang="en-US" dirty="0" smtClean="0"/>
              <a:t>·         Efficient, rich hierarchical and relational queries without any schema or index definitions.</a:t>
            </a:r>
          </a:p>
          <a:p>
            <a:r>
              <a:rPr lang="en-US" dirty="0" smtClean="0"/>
              <a:t>·         Consistent query results while handling a sustained volume of writes. For high write throughput workloads with consistent queries, the index is updated incrementally, efficiently, and online while handling a sustained volume of writes.</a:t>
            </a:r>
          </a:p>
          <a:p>
            <a:r>
              <a:rPr lang="en-US" dirty="0" smtClean="0"/>
              <a:t>·         Storage efficiency. For cost effectiveness, the on-disk storage overhead of the index is bounded and predictable.</a:t>
            </a:r>
          </a:p>
          <a:p>
            <a:r>
              <a:rPr lang="en-US" dirty="0" smtClean="0"/>
              <a:t>·         Multi-tenancy. Index updates are performed within the budget of system resources allocated per DocumentDB collection. </a:t>
            </a:r>
          </a:p>
          <a:p>
            <a:r>
              <a:rPr lang="en-US" dirty="0" smtClean="0"/>
              <a:t>For most applications, you can use the default automatic indexing policy as it allows for the most flexibility and sound tradeoffs between performance and storage efficiency. On the other hand, specifying a custom indexing policy allows you to make granular tradeoffs between query performance, write performance, and index storage overhead.  </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46</a:t>
            </a:fld>
            <a:endParaRPr lang="en-US" dirty="0"/>
          </a:p>
        </p:txBody>
      </p:sp>
    </p:spTree>
    <p:extLst>
      <p:ext uri="{BB962C8B-B14F-4D97-AF65-F5344CB8AC3E}">
        <p14:creationId xmlns:p14="http://schemas.microsoft.com/office/powerpoint/2010/main" val="4262841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http://azure.microsoft.com/en-us/documentation/articles/documentdb-indexing-policies/#ConfigPolicy</a:t>
            </a:r>
          </a:p>
          <a:p>
            <a:endParaRPr lang="en-US" dirty="0" smtClean="0"/>
          </a:p>
          <a:p>
            <a:r>
              <a:rPr lang="en-US" b="1" dirty="0" smtClean="0"/>
              <a:t>Configuring the indexing policy of a collection</a:t>
            </a:r>
          </a:p>
          <a:p>
            <a:r>
              <a:rPr lang="en-US" dirty="0" smtClean="0"/>
              <a:t>The following sample shows how to set a custom indexing policy during the creation of a collection, by using the DocumentDB REST API.</a:t>
            </a:r>
          </a:p>
          <a:p>
            <a:r>
              <a:rPr lang="en-US" b="1" dirty="0" smtClean="0"/>
              <a:t>Note:</a:t>
            </a:r>
            <a:r>
              <a:rPr lang="en-US" dirty="0" smtClean="0"/>
              <a:t> The indexing policy of a collection must be specified at the time of creation. Modifying the indexing policy after collection creation is not allowed, but will be supported in a future release of DocumentDB.</a:t>
            </a:r>
          </a:p>
          <a:p>
            <a:r>
              <a:rPr lang="en-US" b="1" dirty="0" smtClean="0"/>
              <a:t>Note:</a:t>
            </a:r>
            <a:r>
              <a:rPr lang="en-US" dirty="0" smtClean="0"/>
              <a:t> By default, DocumentDB indexes all paths within documents consistently with a hash index. The internal Timestamp (_</a:t>
            </a:r>
            <a:r>
              <a:rPr lang="en-US" dirty="0" err="1" smtClean="0"/>
              <a:t>ts</a:t>
            </a:r>
            <a:r>
              <a:rPr lang="en-US" dirty="0" smtClean="0"/>
              <a:t>) path is stored with a range index.</a:t>
            </a: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4/5/2015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557095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http://azure.microsoft.com/en-us/documentation/articles/documentdb-indexing-policies/#ConfigPolicy</a:t>
            </a:r>
          </a:p>
          <a:p>
            <a:endParaRPr lang="en-US" dirty="0" smtClean="0"/>
          </a:p>
          <a:p>
            <a:r>
              <a:rPr lang="en-US" b="1" dirty="0" smtClean="0"/>
              <a:t>Index types and precision</a:t>
            </a:r>
          </a:p>
          <a:p>
            <a:r>
              <a:rPr lang="en-US" dirty="0" smtClean="0"/>
              <a:t>The type or scheme used for index entries has a direct impact on index storage and performance. For a scheme using higher precision, queries are typically faster. However, there is also a higher storage overhead for the index. Choosing a lower precision means that more documents might have to be processed during query execution, but the storage overhead will be lower.</a:t>
            </a:r>
          </a:p>
          <a:p>
            <a:r>
              <a:rPr lang="en-US" dirty="0" smtClean="0"/>
              <a:t>The index precision for values at any path can be between 3 and 7 bytes. Since the same path might have numeric and string values in different documents, these can be controlled separately. In the .NET SDK, these values correspond to the </a:t>
            </a:r>
            <a:r>
              <a:rPr lang="en-US" dirty="0" err="1" smtClean="0">
                <a:hlinkClick r:id="rId3"/>
              </a:rPr>
              <a:t>NumericPrecision</a:t>
            </a:r>
            <a:r>
              <a:rPr lang="en-US" dirty="0" smtClean="0"/>
              <a:t> and </a:t>
            </a:r>
            <a:r>
              <a:rPr lang="en-US" dirty="0" err="1" smtClean="0">
                <a:hlinkClick r:id="rId4"/>
              </a:rPr>
              <a:t>StringPrecision</a:t>
            </a:r>
            <a:r>
              <a:rPr lang="en-US" dirty="0" smtClean="0"/>
              <a:t> properties.</a:t>
            </a:r>
          </a:p>
          <a:p>
            <a:r>
              <a:rPr lang="en-US" dirty="0" smtClean="0"/>
              <a:t>There are two supported kinds of index types: Hash and Range. Choosing an index type of </a:t>
            </a:r>
            <a:r>
              <a:rPr lang="en-US" b="1" dirty="0" smtClean="0"/>
              <a:t>Hash</a:t>
            </a:r>
            <a:r>
              <a:rPr lang="en-US" dirty="0" smtClean="0"/>
              <a:t> enables efficient equality queries. For most use cases, hash indexes do not need a higher precision than the default value of 3 bytes.</a:t>
            </a:r>
          </a:p>
          <a:p>
            <a:r>
              <a:rPr lang="en-US" dirty="0" smtClean="0"/>
              <a:t>Choosing an index type of </a:t>
            </a:r>
            <a:r>
              <a:rPr lang="en-US" b="1" dirty="0" smtClean="0"/>
              <a:t>Range</a:t>
            </a:r>
            <a:r>
              <a:rPr lang="en-US" dirty="0" smtClean="0"/>
              <a:t> enables range queries (using &gt;, &lt;, &gt;=, &lt;=, !=). For paths that have large ranges of values, it is recommended to use a higher precision like 6 bytes. A common use case that requires a higher precision range index is timestamps stored as epoch time.</a:t>
            </a:r>
          </a:p>
          <a:p>
            <a:r>
              <a:rPr lang="en-US" dirty="0" smtClean="0"/>
              <a:t>If your use case does not require efficient range queries, then the default of hash indexes offer the best tradeoff of storage and performance. Note that to support range queries, you must specify a custom index policy.</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4/5/2015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87029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http://azure.microsoft.com/en-us/documentation/articles/documentdb-indexing-policies/#performance-tuning</a:t>
            </a:r>
          </a:p>
          <a:p>
            <a:endParaRPr lang="en-US" dirty="0" smtClean="0"/>
          </a:p>
          <a:p>
            <a:r>
              <a:rPr lang="en-US" dirty="0" smtClean="0"/>
              <a:t>As you evaluate different indexing policy configurations, you should measure the storage and throughput implications of the policy through the DocumentDB APIs.</a:t>
            </a:r>
          </a:p>
          <a:p>
            <a:r>
              <a:rPr lang="en-US" dirty="0" smtClean="0"/>
              <a:t>To check the storage quota and usage of a collection, run a HEAD or GET request against the collection resource, and inspect the x-</a:t>
            </a:r>
            <a:r>
              <a:rPr lang="en-US" dirty="0" err="1" smtClean="0"/>
              <a:t>ms</a:t>
            </a:r>
            <a:r>
              <a:rPr lang="en-US" dirty="0" smtClean="0"/>
              <a:t>-request-quota and the x-</a:t>
            </a:r>
            <a:r>
              <a:rPr lang="en-US" dirty="0" err="1" smtClean="0"/>
              <a:t>ms</a:t>
            </a:r>
            <a:r>
              <a:rPr lang="en-US" dirty="0" smtClean="0"/>
              <a:t>-request-usage headers. In the .NET SDK, the </a:t>
            </a:r>
            <a:r>
              <a:rPr lang="en-US" dirty="0" err="1" smtClean="0">
                <a:hlinkClick r:id="rId3"/>
              </a:rPr>
              <a:t>DocumentSizeQuota</a:t>
            </a:r>
            <a:r>
              <a:rPr lang="en-US" dirty="0" smtClean="0"/>
              <a:t> and </a:t>
            </a:r>
            <a:r>
              <a:rPr lang="en-US" dirty="0" err="1" smtClean="0">
                <a:hlinkClick r:id="rId4"/>
              </a:rPr>
              <a:t>DocumentSizeUsage</a:t>
            </a:r>
            <a:r>
              <a:rPr lang="en-US" dirty="0" smtClean="0"/>
              <a:t> properties in </a:t>
            </a:r>
            <a:r>
              <a:rPr lang="en-US" dirty="0" err="1" smtClean="0">
                <a:hlinkClick r:id="rId5"/>
              </a:rPr>
              <a:t>ResourceResponse</a:t>
            </a:r>
            <a:r>
              <a:rPr lang="en-US" dirty="0" smtClean="0"/>
              <a:t> contain these corresponding values.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703858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900" kern="1200" baseline="0" dirty="0" smtClean="0">
                <a:solidFill>
                  <a:schemeClr val="tx1"/>
                </a:solidFill>
                <a:latin typeface="Segoe UI" pitchFamily="34" charset="0"/>
                <a:ea typeface="+mn-ea"/>
                <a:cs typeface="+mn-cs"/>
              </a:rPr>
              <a:t>To recap, there are a few key points we want you to take a way from this presentation today.</a:t>
            </a:r>
          </a:p>
          <a:p>
            <a:endParaRPr lang="en-US" dirty="0" smtClean="0"/>
          </a:p>
          <a:p>
            <a:r>
              <a:rPr lang="en-US" dirty="0" smtClean="0"/>
              <a:t>DocumentDB is unique among NoSQL stores</a:t>
            </a:r>
            <a:endParaRPr lang="en-US" sz="1765" dirty="0" smtClean="0"/>
          </a:p>
          <a:p>
            <a:pPr marL="336145" lvl="1" indent="-336145">
              <a:buFont typeface="Wingdings" panose="05000000000000000000" pitchFamily="2" charset="2"/>
              <a:buChar char="§"/>
            </a:pPr>
            <a:r>
              <a:rPr lang="en-US" sz="1765" dirty="0" smtClean="0"/>
              <a:t>It was developed and is delivered </a:t>
            </a:r>
            <a:r>
              <a:rPr lang="en-US" sz="1765" dirty="0" smtClean="0">
                <a:solidFill>
                  <a:schemeClr val="accent3"/>
                </a:solidFill>
              </a:rPr>
              <a:t>as a service on Azure</a:t>
            </a:r>
          </a:p>
          <a:p>
            <a:pPr marL="336145" lvl="1" indent="-336145">
              <a:buFont typeface="Wingdings" panose="05000000000000000000" pitchFamily="2" charset="2"/>
              <a:buChar char="§"/>
            </a:pPr>
            <a:r>
              <a:rPr lang="en-US" sz="1765" dirty="0" smtClean="0"/>
              <a:t>It’s truly schema-free</a:t>
            </a:r>
            <a:r>
              <a:rPr lang="en-US" sz="1765" baseline="0" dirty="0" smtClean="0"/>
              <a:t> and queryable using SQL</a:t>
            </a:r>
          </a:p>
          <a:p>
            <a:pPr marL="336145" lvl="1" indent="-336145">
              <a:buFont typeface="Wingdings" panose="05000000000000000000" pitchFamily="2" charset="2"/>
              <a:buChar char="§"/>
            </a:pPr>
            <a:r>
              <a:rPr lang="en-US" sz="1765" baseline="0" dirty="0" smtClean="0">
                <a:solidFill>
                  <a:schemeClr val="accent3"/>
                </a:solidFill>
              </a:rPr>
              <a:t>It has t</a:t>
            </a:r>
            <a:r>
              <a:rPr lang="en-US" sz="1765" dirty="0" smtClean="0">
                <a:solidFill>
                  <a:schemeClr val="accent3"/>
                </a:solidFill>
              </a:rPr>
              <a:t>ransactional processing</a:t>
            </a:r>
            <a:r>
              <a:rPr lang="en-US" sz="1765" dirty="0" smtClean="0"/>
              <a:t> just like a relational database</a:t>
            </a:r>
          </a:p>
          <a:p>
            <a:pPr marL="336145" lvl="1" indent="-336145">
              <a:buFont typeface="Wingdings" panose="05000000000000000000" pitchFamily="2" charset="2"/>
              <a:buChar char="§"/>
            </a:pPr>
            <a:r>
              <a:rPr lang="en-US" sz="1765" dirty="0" smtClean="0"/>
              <a:t>It has predictable performance and </a:t>
            </a:r>
            <a:r>
              <a:rPr lang="en-US" sz="1765" dirty="0" smtClean="0">
                <a:solidFill>
                  <a:schemeClr val="accent3"/>
                </a:solidFill>
              </a:rPr>
              <a:t>tunable consistency in the cloud.</a:t>
            </a:r>
          </a:p>
          <a:p>
            <a:endParaRPr lang="en-US" dirty="0" smtClean="0"/>
          </a:p>
          <a:p>
            <a:r>
              <a:rPr lang="en-US" dirty="0" smtClean="0"/>
              <a:t>Your customers should consider DocumentDB for these use cases</a:t>
            </a:r>
          </a:p>
          <a:p>
            <a:pPr marL="336145" lvl="1" indent="-336145">
              <a:buFont typeface="Wingdings" panose="05000000000000000000" pitchFamily="2" charset="2"/>
              <a:buChar char="§"/>
            </a:pPr>
            <a:r>
              <a:rPr lang="en-US" sz="1765" dirty="0" smtClean="0"/>
              <a:t>Customers building new </a:t>
            </a:r>
            <a:r>
              <a:rPr lang="en-US" sz="1765" dirty="0" smtClean="0">
                <a:solidFill>
                  <a:schemeClr val="accent3"/>
                </a:solidFill>
              </a:rPr>
              <a:t>web and mobile </a:t>
            </a:r>
            <a:r>
              <a:rPr lang="en-US" sz="1765" dirty="0" smtClean="0"/>
              <a:t>cloud based applications</a:t>
            </a:r>
          </a:p>
          <a:p>
            <a:pPr marL="336145" lvl="1" indent="-336145">
              <a:buFont typeface="Wingdings" panose="05000000000000000000" pitchFamily="2" charset="2"/>
              <a:buChar char="§"/>
            </a:pPr>
            <a:r>
              <a:rPr lang="en-US" sz="1765" dirty="0" smtClean="0">
                <a:solidFill>
                  <a:schemeClr val="accent3"/>
                </a:solidFill>
              </a:rPr>
              <a:t>Rapid Development </a:t>
            </a:r>
            <a:r>
              <a:rPr lang="en-US" sz="1765" dirty="0" smtClean="0"/>
              <a:t>and High Scalability Requirements </a:t>
            </a:r>
          </a:p>
          <a:p>
            <a:pPr marL="336145" lvl="1" indent="-336145">
              <a:buFont typeface="Wingdings" panose="05000000000000000000" pitchFamily="2" charset="2"/>
              <a:buChar char="§"/>
            </a:pPr>
            <a:r>
              <a:rPr lang="en-US" sz="1765" dirty="0" smtClean="0"/>
              <a:t>Query and processing of </a:t>
            </a:r>
            <a:r>
              <a:rPr lang="en-US" sz="1765" dirty="0" smtClean="0">
                <a:solidFill>
                  <a:schemeClr val="accent3"/>
                </a:solidFill>
              </a:rPr>
              <a:t>user and device generated data </a:t>
            </a:r>
          </a:p>
          <a:p>
            <a:pPr marL="336145" lvl="1" indent="-336145">
              <a:buFont typeface="Wingdings" panose="05000000000000000000" pitchFamily="2" charset="2"/>
              <a:buChar char="§"/>
            </a:pPr>
            <a:r>
              <a:rPr lang="en-US" sz="1765" dirty="0" smtClean="0"/>
              <a:t>Customers using K-V stores needing </a:t>
            </a:r>
            <a:r>
              <a:rPr lang="en-US" sz="1765" dirty="0" smtClean="0">
                <a:solidFill>
                  <a:schemeClr val="accent3"/>
                </a:solidFill>
              </a:rPr>
              <a:t>more query and processing support</a:t>
            </a:r>
          </a:p>
          <a:p>
            <a:pPr marL="336145" lvl="1" indent="-336145">
              <a:buFont typeface="Wingdings" panose="05000000000000000000" pitchFamily="2" charset="2"/>
              <a:buChar char="§"/>
            </a:pPr>
            <a:r>
              <a:rPr lang="en-US" sz="1765" dirty="0" smtClean="0"/>
              <a:t>Customers running a document store in VMs looking for a fully </a:t>
            </a:r>
            <a:r>
              <a:rPr lang="en-US" sz="1765" dirty="0" smtClean="0">
                <a:solidFill>
                  <a:schemeClr val="accent3"/>
                </a:solidFill>
              </a:rPr>
              <a:t>managed service.</a:t>
            </a:r>
          </a:p>
          <a:p>
            <a:pPr marL="336145" lvl="1" indent="-336145">
              <a:buFont typeface="Wingdings" panose="05000000000000000000" pitchFamily="2" charset="2"/>
              <a:buChar char="§"/>
            </a:pPr>
            <a:endParaRPr lang="en-US" sz="1765" dirty="0" smtClean="0">
              <a:solidFill>
                <a:schemeClr val="accent3"/>
              </a:solidFill>
            </a:endParaRPr>
          </a:p>
          <a:p>
            <a:pPr marL="0" lvl="1" indent="0">
              <a:buFont typeface="Wingdings" panose="05000000000000000000" pitchFamily="2" charset="2"/>
              <a:buNone/>
            </a:pPr>
            <a:r>
              <a:rPr lang="en-US" sz="1765" dirty="0" smtClean="0">
                <a:solidFill>
                  <a:schemeClr val="accent3"/>
                </a:solidFill>
              </a:rPr>
              <a:t>Go talk to your</a:t>
            </a:r>
            <a:r>
              <a:rPr lang="en-US" sz="1765" baseline="0" dirty="0" smtClean="0">
                <a:solidFill>
                  <a:schemeClr val="accent3"/>
                </a:solidFill>
              </a:rPr>
              <a:t> customers, find out where document databases are being explored, trialed, or used in production and tell them about DocumentDB.</a:t>
            </a:r>
            <a:endParaRPr lang="en-US" sz="1765" kern="1200" dirty="0" smtClean="0">
              <a:solidFill>
                <a:schemeClr val="accent3"/>
              </a:solidFill>
              <a:latin typeface="Segoe UI" pitchFamily="34" charset="0"/>
              <a:ea typeface="+mn-ea"/>
              <a:cs typeface="+mn-cs"/>
            </a:endParaRPr>
          </a:p>
          <a:p>
            <a:pPr marL="0" lvl="1" indent="0">
              <a:buFont typeface="Wingdings" panose="05000000000000000000" pitchFamily="2" charset="2"/>
              <a:buNone/>
            </a:pPr>
            <a:r>
              <a:rPr lang="en-US" sz="1765" kern="1200" baseline="0" dirty="0" smtClean="0">
                <a:solidFill>
                  <a:schemeClr val="accent3"/>
                </a:solidFill>
                <a:latin typeface="Segoe UI" pitchFamily="34" charset="0"/>
                <a:ea typeface="+mn-ea"/>
                <a:cs typeface="+mn-cs"/>
              </a:rPr>
              <a:t>.</a:t>
            </a:r>
            <a:r>
              <a:rPr lang="en-US" sz="1765" kern="1200" dirty="0" smtClean="0">
                <a:solidFill>
                  <a:schemeClr val="accent3"/>
                </a:solidFill>
                <a:latin typeface="Segoe UI" pitchFamily="34" charset="0"/>
                <a:ea typeface="+mn-ea"/>
                <a:cs typeface="+mn-cs"/>
              </a:rPr>
              <a:t> </a:t>
            </a:r>
            <a:endParaRPr lang="en-US" sz="900" kern="1200" dirty="0" smtClean="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4/5/2015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50</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46208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smtClean="0"/>
              <a:t>Presenter</a:t>
            </a:r>
            <a:r>
              <a:rPr lang="en-US" sz="1200" b="1" baseline="0" dirty="0" smtClean="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smtClean="0"/>
              <a:t>Introduce the family portrait.</a:t>
            </a:r>
            <a:endParaRPr lang="en-US" sz="1200"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smtClean="0"/>
          </a:p>
          <a:p>
            <a:pPr eaLnBrk="1" hangingPunct="1">
              <a:spcBef>
                <a:spcPct val="0"/>
              </a:spcBef>
            </a:pPr>
            <a:r>
              <a:rPr lang="en-US" sz="1200" b="1" dirty="0" smtClean="0"/>
              <a:t>Slide talk track:</a:t>
            </a:r>
          </a:p>
          <a:p>
            <a:pPr marL="171450" indent="-171450" eaLnBrk="1" hangingPunct="1">
              <a:spcBef>
                <a:spcPct val="0"/>
              </a:spcBef>
              <a:buFont typeface="Arial" panose="020B0604020202020204" pitchFamily="34" charset="0"/>
              <a:buChar char="•"/>
            </a:pPr>
            <a:r>
              <a:rPr lang="en-US" sz="1200" b="0" dirty="0" smtClean="0"/>
              <a:t>This</a:t>
            </a:r>
            <a:r>
              <a:rPr lang="en-US" sz="1200" b="0" baseline="0" dirty="0" smtClean="0"/>
              <a:t> is how we think about the core differences across the data services for capturing and managing data</a:t>
            </a:r>
          </a:p>
          <a:p>
            <a:pPr marL="171450" indent="-171450" eaLnBrk="1" hangingPunct="1">
              <a:spcBef>
                <a:spcPct val="0"/>
              </a:spcBef>
              <a:buFont typeface="Arial" panose="020B0604020202020204" pitchFamily="34" charset="0"/>
              <a:buChar char="•"/>
            </a:pPr>
            <a:r>
              <a:rPr lang="en-US" sz="1200" b="0" baseline="0" dirty="0" smtClean="0"/>
              <a:t>On the left, you have more database imposed structure on the left and this loosens as you move to the right, ending in blobs which is just large containers of binary data.</a:t>
            </a:r>
          </a:p>
          <a:p>
            <a:pPr marL="171450" indent="-171450" eaLnBrk="1" hangingPunct="1">
              <a:spcBef>
                <a:spcPct val="0"/>
              </a:spcBef>
              <a:buFont typeface="Arial" panose="020B0604020202020204" pitchFamily="34" charset="0"/>
              <a:buChar char="•"/>
            </a:pPr>
            <a:endParaRPr lang="en-US" sz="1200" b="0" dirty="0" smtClean="0"/>
          </a:p>
        </p:txBody>
      </p:sp>
      <p:sp>
        <p:nvSpPr>
          <p:cNvPr id="4" name="Slide Number Placeholder 3"/>
          <p:cNvSpPr>
            <a:spLocks noGrp="1"/>
          </p:cNvSpPr>
          <p:nvPr>
            <p:ph type="sldNum" sz="quarter" idx="10"/>
          </p:nvPr>
        </p:nvSpPr>
        <p:spPr/>
        <p:txBody>
          <a:bodyPr/>
          <a:lstStyle/>
          <a:p>
            <a:fld id="{D43DDAC6-747A-4F9E-82DD-C589F449FBB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9490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54</a:t>
            </a:fld>
            <a:endParaRPr lang="en-US" dirty="0"/>
          </a:p>
        </p:txBody>
      </p:sp>
    </p:spTree>
    <p:extLst>
      <p:ext uri="{BB962C8B-B14F-4D97-AF65-F5344CB8AC3E}">
        <p14:creationId xmlns:p14="http://schemas.microsoft.com/office/powerpoint/2010/main" val="1633331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Master key</a:t>
            </a:r>
          </a:p>
          <a:p>
            <a:r>
              <a:rPr lang="en-US" dirty="0" smtClean="0"/>
              <a:t>A master key is a security token to access all resources for an account. Individuals with the key have read and write access to the all resources in the database account. Use caution when distributing master keys. The primary master key and secondary master key are available in the Keys blade of the </a:t>
            </a:r>
            <a:r>
              <a:rPr lang="en-US" dirty="0" smtClean="0">
                <a:hlinkClick r:id="rId3"/>
              </a:rPr>
              <a:t>Azure Preview portal</a:t>
            </a:r>
            <a:r>
              <a:rPr lang="en-US" dirty="0" smtClean="0"/>
              <a:t>.</a:t>
            </a:r>
          </a:p>
          <a:p>
            <a:endParaRPr lang="en-US" dirty="0" smtClean="0"/>
          </a:p>
          <a:p>
            <a:r>
              <a:rPr lang="en-US" b="1" dirty="0" smtClean="0"/>
              <a:t>Access control on resources</a:t>
            </a:r>
          </a:p>
          <a:p>
            <a:r>
              <a:rPr lang="en-US" dirty="0" smtClean="0">
                <a:effectLst/>
              </a:rPr>
              <a:t>Access to DocumentDB resources is governed by a master key token or a resource token. The master key token is the all access key token that allows individuals to have full control of DocumentDB resources in a particular account. The master key is created during the creation of an account. There are two sets of master keys, the primary key and the secondary key. The administrator of the account can then exercise key rotation using the secondary key. In addition, the account administrator can also regenerate the keys as needed. For instructions on regenerating and rolling keys, see </a:t>
            </a:r>
            <a:r>
              <a:rPr lang="en-US" dirty="0" smtClean="0">
                <a:effectLst/>
                <a:hlinkClick r:id="rId4"/>
              </a:rPr>
              <a:t>How to manage a DocumentDB account</a:t>
            </a:r>
            <a:r>
              <a:rPr lang="en-US" dirty="0" smtClean="0">
                <a:effectLst/>
              </a:rPr>
              <a:t>.</a:t>
            </a:r>
          </a:p>
          <a:p>
            <a:r>
              <a:rPr lang="en-US" dirty="0" smtClean="0">
                <a:effectLst/>
              </a:rPr>
              <a:t>Resource tokens are created when users in a database are set up with access permissions for precise access control on a resource. A permission resource contains a hash resource token specifically constructed with the information regarding the resource path and access type a user has access to. The permission resource token is time bound and the validity period can be overridden. When a permission resource is acted upon on (POST, GET, PUT), a new resource token is generated. For information on permissions and resource tokens, see </a:t>
            </a:r>
            <a:r>
              <a:rPr lang="en-US" dirty="0" smtClean="0">
                <a:effectLst/>
                <a:hlinkClick r:id="rId5"/>
              </a:rPr>
              <a:t>Operations on DocumentDB Permissions</a:t>
            </a:r>
            <a:r>
              <a:rPr lang="en-US" dirty="0" smtClean="0">
                <a:effectLst/>
              </a:rPr>
              <a:t>. </a:t>
            </a:r>
          </a:p>
          <a:p>
            <a:r>
              <a:rPr lang="en-US" dirty="0" smtClean="0">
                <a:effectLst/>
              </a:rPr>
              <a:t>All REST operations must include the authorization header with the authorization string in order to interact with a resource.</a:t>
            </a:r>
            <a:endParaRPr lang="en-US" dirty="0" smtClean="0"/>
          </a:p>
          <a:p>
            <a:endParaRPr lang="en-US" b="0" dirty="0" smtClean="0"/>
          </a:p>
          <a:p>
            <a:r>
              <a:rPr lang="en-US" b="1" dirty="0" smtClean="0"/>
              <a:t>User</a:t>
            </a:r>
            <a:r>
              <a:rPr lang="en-US" b="1" baseline="0" dirty="0" smtClean="0"/>
              <a:t> operations</a:t>
            </a:r>
            <a:endParaRPr lang="en-US" b="1" dirty="0" smtClean="0"/>
          </a:p>
          <a:p>
            <a:r>
              <a:rPr lang="en-US" dirty="0" smtClean="0">
                <a:effectLst/>
              </a:rPr>
              <a:t>The DocumentDB API supports basic CRUD operations on the resources under a database account. A user is a logical namespace for scoping permissions on collections, documents, attachment, stored procedures, triggers and user-defined functions. The user construct lives under a database resource thus cannot cross the database boundary it is under. The user resource is represented by users in the DocumentDB REST resource mode. It is a system resource thus contains a fixed schema.</a:t>
            </a:r>
          </a:p>
          <a:p>
            <a:r>
              <a:rPr lang="en-US" dirty="0" smtClean="0">
                <a:effectLst/>
              </a:rPr>
              <a:t>The top-level topic that outlines the basic CRUD operations on the resources under a DocumentDB database account, that itemizes those resources and describes the URLs used to access them is </a:t>
            </a:r>
            <a:r>
              <a:rPr lang="en-US" dirty="0" smtClean="0">
                <a:effectLst/>
                <a:hlinkClick r:id="rId6"/>
              </a:rPr>
              <a:t>Azure DocumentDB REST API Reference</a:t>
            </a:r>
            <a:r>
              <a:rPr lang="en-US" dirty="0" smtClean="0">
                <a:effectLst/>
              </a:rPr>
              <a:t>.</a:t>
            </a:r>
          </a:p>
          <a:p>
            <a:endParaRPr lang="en-US" b="0" dirty="0" smtClean="0">
              <a:effectLst/>
            </a:endParaRPr>
          </a:p>
          <a:p>
            <a:r>
              <a:rPr lang="en-US" b="1" dirty="0" smtClean="0">
                <a:effectLst/>
              </a:rPr>
              <a:t>Permission operations</a:t>
            </a:r>
          </a:p>
          <a:p>
            <a:r>
              <a:rPr lang="en-US" dirty="0" smtClean="0">
                <a:effectLst/>
              </a:rPr>
              <a:t>The DocumentDB API supports basic CRUD operations on the resources under a database account. Permission is an authorization token associated with a user for authorized access to a specific resource. It is used to manage access to collections, documents, attachments, stored procedures, triggers and user-defined functions for a particular user. You can associate only one permission to a particular resource for a user. For example, MarketingCollection with _rid xynsa== can only be associated with one permission for user JanetSmith@contoso.com. An attempt to add another permission to MarketingCollection for Janet will result in an error (409 Conflict). There are only two permissionMode, All and Read. All will provide read, write and delete access to a resource. Read is self-explanatory. A resource token is created every time a GET or PUT or POST is performed on a permission. By default, the validity period of a resource token is 1 hour. The validity period can be overridden to up to 5 hours.</a:t>
            </a:r>
          </a:p>
          <a:p>
            <a:endParaRPr lang="en-US" b="0" dirty="0" smtClean="0"/>
          </a:p>
          <a:p>
            <a:endParaRPr lang="en-US" b="0" dirty="0" smtClean="0"/>
          </a:p>
          <a:p>
            <a:r>
              <a:rPr lang="en-US" b="1" dirty="0" smtClean="0"/>
              <a:t>Code execution security</a:t>
            </a:r>
          </a:p>
          <a:p>
            <a:r>
              <a:rPr lang="en-US" dirty="0" smtClean="0"/>
              <a:t>JavaScript stored procedures and triggers are sandboxed so that the effects of one script do not leak to the other without going through the snapshot transaction isolation at the database level. The runtime environments are pooled but cleaned of the context after each run. Hence they are guaranteed to be safe of any unintended side effects from each other</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55</a:t>
            </a:fld>
            <a:endParaRPr lang="en-US" dirty="0"/>
          </a:p>
        </p:txBody>
      </p:sp>
    </p:spTree>
    <p:extLst>
      <p:ext uri="{BB962C8B-B14F-4D97-AF65-F5344CB8AC3E}">
        <p14:creationId xmlns:p14="http://schemas.microsoft.com/office/powerpoint/2010/main" val="384234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54923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DocumentDB?</a:t>
            </a:r>
          </a:p>
          <a:p>
            <a:endParaRPr lang="en-US" dirty="0" smtClean="0"/>
          </a:p>
          <a:p>
            <a:pPr>
              <a:spcAft>
                <a:spcPts val="600"/>
              </a:spcAft>
            </a:pPr>
            <a:r>
              <a:rPr lang="en-US" dirty="0" smtClean="0"/>
              <a:t>DocumentDB is </a:t>
            </a:r>
            <a:r>
              <a:rPr lang="en-US" sz="1200" dirty="0" smtClean="0">
                <a:solidFill>
                  <a:srgbClr val="3F3F3F"/>
                </a:solidFill>
              </a:rPr>
              <a:t>a</a:t>
            </a:r>
            <a:r>
              <a:rPr lang="en-US" sz="1200" dirty="0" smtClean="0">
                <a:solidFill>
                  <a:srgbClr val="3F3F3F"/>
                </a:solidFill>
                <a:ea typeface="Calibri" panose="020F0502020204030204" pitchFamily="34" charset="0"/>
                <a:cs typeface="Calibri" panose="020F0502020204030204" pitchFamily="34" charset="0"/>
              </a:rPr>
              <a:t> </a:t>
            </a:r>
            <a:r>
              <a:rPr lang="en-US" sz="1200" dirty="0" smtClean="0">
                <a:solidFill>
                  <a:srgbClr val="0071BC"/>
                </a:solidFill>
                <a:ea typeface="Calibri" panose="020F0502020204030204" pitchFamily="34" charset="0"/>
                <a:cs typeface="Segoe UI Semibold" panose="020B0702040204020203" pitchFamily="34" charset="0"/>
              </a:rPr>
              <a:t>NoSQL document database-as-a-service</a:t>
            </a:r>
            <a:r>
              <a:rPr lang="en-US" sz="1200" dirty="0" smtClean="0">
                <a:solidFill>
                  <a:srgbClr val="3F3F3F"/>
                </a:solidFill>
                <a:ea typeface="Calibri" panose="020F0502020204030204" pitchFamily="34" charset="0"/>
                <a:cs typeface="Calibri" panose="020F0502020204030204" pitchFamily="34" charset="0"/>
              </a:rPr>
              <a:t>, fully managed by Microsoft Azure.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200" dirty="0" smtClean="0">
                <a:solidFill>
                  <a:srgbClr val="3F3F3F"/>
                </a:solidFill>
                <a:ea typeface="Calibri" panose="020F0502020204030204" pitchFamily="34" charset="0"/>
                <a:cs typeface="Calibri" panose="020F0502020204030204" pitchFamily="34" charset="0"/>
              </a:rPr>
              <a:t>It is for cloud-designed apps when query over schema-free data; reliable and predictable performance; and rapid development are key. It’s the </a:t>
            </a:r>
            <a:r>
              <a:rPr lang="en-US" sz="1200" dirty="0" smtClean="0">
                <a:solidFill>
                  <a:srgbClr val="0071BC"/>
                </a:solidFill>
                <a:ea typeface="+mn-ea"/>
                <a:cs typeface="+mn-cs"/>
              </a:rPr>
              <a:t>f</a:t>
            </a:r>
            <a:r>
              <a:rPr lang="en-US" sz="1200" dirty="0" smtClean="0">
                <a:solidFill>
                  <a:srgbClr val="0071BC"/>
                </a:solidFill>
              </a:rPr>
              <a:t>irst of its kind database service to offer native support for JavaScript, SQL query and transactions over JSON documents.</a:t>
            </a:r>
          </a:p>
          <a:p>
            <a:endParaRPr lang="en-US" dirty="0" smtClean="0"/>
          </a:p>
          <a:p>
            <a:r>
              <a:rPr lang="en-US" baseline="0" dirty="0" smtClean="0"/>
              <a:t>The key benefits of DocDB can be broken down into three pillars. We'll go into a bit more detail into how DocDB is differentiated in the market based on these pillars.</a:t>
            </a:r>
          </a:p>
          <a:p>
            <a:pPr marL="226451" indent="-226451">
              <a:buAutoNum type="arabicPeriod"/>
            </a:pPr>
            <a:r>
              <a:rPr lang="en-US" dirty="0" smtClean="0"/>
              <a:t>Rich query and transaction over JSON data – which includes the concepts of</a:t>
            </a:r>
            <a:r>
              <a:rPr lang="en-US" baseline="0" dirty="0" smtClean="0"/>
              <a:t> query, automatic indexing, transactions, sql-like query language</a:t>
            </a:r>
          </a:p>
          <a:p>
            <a:pPr marL="226451" indent="-226451">
              <a:buAutoNum type="arabicPeriod"/>
            </a:pPr>
            <a:r>
              <a:rPr lang="en-US" baseline="0" dirty="0" smtClean="0"/>
              <a:t>Reliable and Predictable Performance – built for the cloud, tunable consistency, elastic</a:t>
            </a:r>
          </a:p>
          <a:p>
            <a:pPr marL="226451" indent="-226451">
              <a:buAutoNum type="arabicPeriod"/>
            </a:pPr>
            <a:r>
              <a:rPr lang="en-US" baseline="0" dirty="0" smtClean="0"/>
              <a:t>Rapid Development – benefits of being part of Azure, build with familiar tools (so you can bring your JSON data and take it away)</a:t>
            </a:r>
          </a:p>
          <a:p>
            <a:pPr marL="226451" indent="-226451">
              <a:buAutoNum type="arabicPeriod"/>
            </a:pPr>
            <a:endParaRPr lang="en-US" baseline="0" dirty="0" smtClean="0"/>
          </a:p>
          <a:p>
            <a:r>
              <a:rPr lang="en-US" baseline="0" dirty="0" smtClean="0"/>
              <a:t>Together, you have a service that is perfect for cloud architects and developers who need an enterprise-ready NoSQL document database.</a:t>
            </a:r>
            <a:endParaRPr lang="en-US" dirty="0"/>
          </a:p>
        </p:txBody>
      </p:sp>
      <p:sp>
        <p:nvSpPr>
          <p:cNvPr id="4" name="Slide Number Placeholder 3"/>
          <p:cNvSpPr>
            <a:spLocks noGrp="1"/>
          </p:cNvSpPr>
          <p:nvPr>
            <p:ph type="sldNum" sz="quarter" idx="10"/>
          </p:nvPr>
        </p:nvSpPr>
        <p:spPr/>
        <p:txBody>
          <a:bodyPr/>
          <a:lstStyle/>
          <a:p>
            <a:fld id="{7F106A31-8E5F-4D33-A542-702225EC1F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0870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smtClean="0">
                <a:effectLst/>
              </a:rPr>
              <a:t>Source: https://msdn.microsoft.com/en-us/library/azure/dn781482.aspx</a:t>
            </a:r>
          </a:p>
          <a:p>
            <a:pPr marL="0" indent="0">
              <a:buFontTx/>
              <a:buNone/>
            </a:pPr>
            <a:endParaRPr lang="en-US" dirty="0" smtClean="0">
              <a:effectLst/>
            </a:endParaRPr>
          </a:p>
          <a:p>
            <a:pPr marL="0" indent="0">
              <a:buFontTx/>
              <a:buNone/>
            </a:pPr>
            <a:r>
              <a:rPr lang="en-US" dirty="0" smtClean="0">
                <a:effectLst/>
              </a:rPr>
              <a:t>Microsoft Azure DocumentDB is a document-oriented, NoSQL database service designed for modern mobile and web applications. DocumentDB delivers consistently fast reads and writes, schema flexibility, and the ability to easily scale a database up and down on demand. DocumentDB enables complex ad hoc queries using a dialect of SQL, supports well defined consistency levels, and offers JavaScript language integrated, multi-document transaction processing using the familiar programming model of stored procedures, triggers and UDFs.</a:t>
            </a:r>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60461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30602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i="0" baseline="0" dirty="0" smtClean="0"/>
              <a:t>Source: http://azure.microsoft.com/en-us/pricing/details/documentdb/</a:t>
            </a:r>
          </a:p>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DocumentDB is a highly scalable, NoSQL document database service offering rich query and transactional processing over a schema-free JSON data model. The service helps you quickly build, grow, and scale applications that run in the cloud when predictable throughput, low latency, and flexible queries are key.</a:t>
            </a:r>
          </a:p>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9</a:t>
            </a:fld>
            <a:endParaRPr lang="en-US" dirty="0"/>
          </a:p>
        </p:txBody>
      </p:sp>
    </p:spTree>
    <p:extLst>
      <p:ext uri="{BB962C8B-B14F-4D97-AF65-F5344CB8AC3E}">
        <p14:creationId xmlns:p14="http://schemas.microsoft.com/office/powerpoint/2010/main" val="1396025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360046" y="6149922"/>
            <a:ext cx="1383368" cy="296380"/>
          </a:xfrm>
          <a:prstGeom prst="rect">
            <a:avLst/>
          </a:prstGeom>
        </p:spPr>
      </p:pic>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2"/>
                    </a:gs>
                    <a:gs pos="39000">
                      <a:schemeClr val="tx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6836050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Video slide">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67912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Video slide">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71797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7091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07108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2380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87184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337435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224526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804608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910084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605868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1535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16335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6912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201950733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11677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6746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3837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285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6139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80"/>
            <a:ext cx="11653523" cy="2399003"/>
          </a:xfrm>
          <a:prstGeom prst="rect">
            <a:avLst/>
          </a:prstGeom>
        </p:spPr>
        <p:txBody>
          <a:bodyPr/>
          <a:lstStyle>
            <a:lvl1pPr marL="284688" indent="-284688">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9" indent="-275353">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26" indent="-284688">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41" indent="-22401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56" indent="-224015">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99414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295364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44939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8_Contact Page">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32544" y="5874210"/>
            <a:ext cx="11754658" cy="810478"/>
          </a:xfrm>
          <a:prstGeom prst="rect">
            <a:avLst/>
          </a:prstGeom>
          <a:noFill/>
        </p:spPr>
        <p:txBody>
          <a:bodyPr wrap="square" rtlCol="0">
            <a:spAutoFit/>
          </a:bodyPr>
          <a:lstStyle/>
          <a:p>
            <a:pPr defTabSz="914332">
              <a:lnSpc>
                <a:spcPts val="1413"/>
              </a:lnSpc>
            </a:pPr>
            <a:r>
              <a:rPr lang="en-US" sz="1067" dirty="0">
                <a:solidFill>
                  <a:srgbClr val="000000">
                    <a:lumMod val="50000"/>
                    <a:lumOff val="50000"/>
                  </a:srgbClr>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850310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pPr defTabSz="457200"/>
            <a:fld id="{4AAD347D-5ACD-4C99-B74B-A9C85AD731AF}" type="datetimeFigureOut">
              <a:rPr lang="en-US" dirty="0">
                <a:solidFill>
                  <a:srgbClr val="505050"/>
                </a:solidFill>
              </a:rPr>
              <a:pPr defTabSz="457200"/>
              <a:t>4/5/2015</a:t>
            </a:fld>
            <a:endParaRPr lang="en-US" dirty="0">
              <a:solidFill>
                <a:srgbClr val="505050"/>
              </a:solidFill>
            </a:endParaRPr>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r>
              <a:rPr lang="en-US" smtClean="0">
                <a:solidFill>
                  <a:srgbClr val="505050"/>
                </a:solidFill>
              </a:rPr>
              <a:t>Microsoft Confidential</a:t>
            </a:r>
            <a:endParaRPr lang="en-US" dirty="0">
              <a:solidFill>
                <a:srgbClr val="505050"/>
              </a:solidFill>
            </a:endParaRP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pPr defTabSz="914367"/>
            <a:fld id="{27258FFF-F925-446B-8502-81C933981705}"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14133724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mp; White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TextBox 3"/>
          <p:cNvSpPr txBox="1"/>
          <p:nvPr/>
        </p:nvSpPr>
        <p:spPr>
          <a:xfrm>
            <a:off x="11856659" y="6583703"/>
            <a:ext cx="157136" cy="153888"/>
          </a:xfrm>
          <a:prstGeom prst="rect">
            <a:avLst/>
          </a:prstGeom>
          <a:noFill/>
        </p:spPr>
        <p:txBody>
          <a:bodyPr wrap="none" lIns="0" tIns="0" rIns="0" bIns="0" rtlCol="0">
            <a:spAutoFit/>
          </a:bodyPr>
          <a:lstStyle/>
          <a:p>
            <a:pPr algn="r" defTabSz="457200"/>
            <a:fld id="{BAAF4389-025E-448A-AEEE-02333ADE33C4}" type="slidenum">
              <a:rPr lang="en-US" sz="1000">
                <a:gradFill>
                  <a:gsLst>
                    <a:gs pos="2917">
                      <a:srgbClr val="505050"/>
                    </a:gs>
                    <a:gs pos="30000">
                      <a:srgbClr val="505050"/>
                    </a:gs>
                  </a:gsLst>
                  <a:lin ang="5400000" scaled="0"/>
                </a:gradFill>
              </a:rPr>
              <a:pPr algn="r" defTabSz="457200"/>
              <a:t>‹#›</a:t>
            </a:fld>
            <a:endParaRPr lang="en-US" sz="1000" dirty="0">
              <a:gradFill>
                <a:gsLst>
                  <a:gs pos="2917">
                    <a:srgbClr val="505050"/>
                  </a:gs>
                  <a:gs pos="30000">
                    <a:srgbClr val="505050"/>
                  </a:gs>
                </a:gsLst>
                <a:lin ang="5400000" scaled="0"/>
              </a:gradFill>
            </a:endParaRPr>
          </a:p>
        </p:txBody>
      </p:sp>
    </p:spTree>
    <p:extLst>
      <p:ext uri="{BB962C8B-B14F-4D97-AF65-F5344CB8AC3E}">
        <p14:creationId xmlns:p14="http://schemas.microsoft.com/office/powerpoint/2010/main" val="23705524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2_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72716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1_Sub_1 Column">
    <p:spTree>
      <p:nvGrpSpPr>
        <p:cNvPr id="1" name=""/>
        <p:cNvGrpSpPr/>
        <p:nvPr/>
      </p:nvGrpSpPr>
      <p:grpSpPr>
        <a:xfrm>
          <a:off x="0" y="0"/>
          <a:ext cx="0" cy="0"/>
          <a:chOff x="0" y="0"/>
          <a:chExt cx="0" cy="0"/>
        </a:xfrm>
      </p:grpSpPr>
      <p:sp>
        <p:nvSpPr>
          <p:cNvPr id="17" name="Text Placeholder 14"/>
          <p:cNvSpPr>
            <a:spLocks noGrp="1"/>
          </p:cNvSpPr>
          <p:nvPr>
            <p:ph type="body" sz="quarter" idx="10" hasCustomPrompt="1"/>
          </p:nvPr>
        </p:nvSpPr>
        <p:spPr>
          <a:xfrm>
            <a:off x="698193" y="809568"/>
            <a:ext cx="11164801" cy="304699"/>
          </a:xfrm>
          <a:prstGeom prst="rect">
            <a:avLst/>
          </a:prstGeom>
        </p:spPr>
        <p:txBody>
          <a:bodyPr lIns="0" tIns="0" rIns="0" bIns="0"/>
          <a:lstStyle>
            <a:lvl1pPr marL="0" indent="0">
              <a:buFontTx/>
              <a:buNone/>
              <a:defRPr sz="2200" spc="-115">
                <a:solidFill>
                  <a:schemeClr val="accent2">
                    <a:lumMod val="20000"/>
                    <a:lumOff val="80000"/>
                  </a:schemeClr>
                </a:solidFill>
                <a:latin typeface="Segoe UI" pitchFamily="34" charset="0"/>
                <a:ea typeface="Segoe UI" pitchFamily="34" charset="0"/>
                <a:cs typeface="Segoe UI" pitchFamily="34" charset="0"/>
              </a:defRPr>
            </a:lvl1pPr>
          </a:lstStyle>
          <a:p>
            <a:pPr lvl="0"/>
            <a:r>
              <a:rPr lang="en-US" dirty="0" smtClean="0"/>
              <a:t>Sub Title for the slide</a:t>
            </a:r>
            <a:endParaRPr lang="en-US" dirty="0"/>
          </a:p>
        </p:txBody>
      </p:sp>
      <p:pic>
        <p:nvPicPr>
          <p:cNvPr id="13" name="Picture 12"/>
          <p:cNvPicPr>
            <a:picLocks noChangeAspect="1"/>
          </p:cNvPicPr>
          <p:nvPr/>
        </p:nvPicPr>
        <p:blipFill rotWithShape="1">
          <a:blip r:embed="rId2"/>
          <a:srcRect l="10118" t="62265" r="58499" b="11268"/>
          <a:stretch/>
        </p:blipFill>
        <p:spPr>
          <a:xfrm>
            <a:off x="213872" y="6347641"/>
            <a:ext cx="1013603" cy="357963"/>
          </a:xfrm>
          <a:prstGeom prst="rect">
            <a:avLst/>
          </a:prstGeom>
        </p:spPr>
      </p:pic>
      <p:sp>
        <p:nvSpPr>
          <p:cNvPr id="5" name="Title 1"/>
          <p:cNvSpPr>
            <a:spLocks noGrp="1"/>
          </p:cNvSpPr>
          <p:nvPr>
            <p:ph type="title"/>
          </p:nvPr>
        </p:nvSpPr>
        <p:spPr>
          <a:xfrm>
            <a:off x="609600" y="274638"/>
            <a:ext cx="10972801" cy="563562"/>
          </a:xfrm>
        </p:spPr>
        <p:txBody>
          <a:bodyPr>
            <a:normAutofit/>
          </a:bodyPr>
          <a:lstStyle>
            <a:lvl1pPr>
              <a:defRPr sz="2700">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7346909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6" name="Title 1"/>
          <p:cNvSpPr>
            <a:spLocks noGrp="1"/>
          </p:cNvSpPr>
          <p:nvPr>
            <p:ph type="title"/>
          </p:nvPr>
        </p:nvSpPr>
        <p:spPr>
          <a:xfrm>
            <a:off x="269240" y="289514"/>
            <a:ext cx="11655840" cy="899665"/>
          </a:xfrm>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291405777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pPr defTabSz="457200"/>
            <a:fld id="{9796027F-7875-4030-9381-8BD8C4F21935}" type="datetimeFigureOut">
              <a:rPr lang="en-US" dirty="0">
                <a:solidFill>
                  <a:srgbClr val="505050"/>
                </a:solidFill>
              </a:rPr>
              <a:pPr defTabSz="457200"/>
              <a:t>4/5/2015</a:t>
            </a:fld>
            <a:endParaRPr lang="en-US" dirty="0">
              <a:solidFill>
                <a:srgbClr val="505050"/>
              </a:solidFill>
            </a:endParaRPr>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r>
              <a:rPr lang="en-US" smtClean="0">
                <a:solidFill>
                  <a:srgbClr val="505050"/>
                </a:solidFill>
              </a:rPr>
              <a:t>Microsoft Confidential</a:t>
            </a:r>
            <a:endParaRPr lang="en-US" dirty="0">
              <a:solidFill>
                <a:srgbClr val="505050"/>
              </a:solidFill>
            </a:endParaRP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pPr defTabSz="914367"/>
            <a:fld id="{27258FFF-F925-446B-8502-81C933981705}"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2072100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21114"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96087"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0779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447803"/>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37471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208343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3"/>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3"/>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25701062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602355"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6182661"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6184575"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pPr defTabSz="914367"/>
            <a:fld id="{27258FFF-F925-446B-8502-81C933981705}" type="slidenum">
              <a:rPr lang="en-US" smtClean="0">
                <a:solidFill>
                  <a:srgbClr val="505050"/>
                </a:solidFill>
              </a:rPr>
              <a:pPr defTabSz="914367"/>
              <a:t>‹#›</a:t>
            </a:fld>
            <a:endParaRPr lang="en-US" dirty="0">
              <a:solidFill>
                <a:srgbClr val="505050"/>
              </a:solidFill>
            </a:endParaRP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15737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579512" y="1903177"/>
            <a:ext cx="10972800" cy="4380263"/>
          </a:xfrm>
          <a:prstGeom prst="rect">
            <a:avLst/>
          </a:prstGeom>
        </p:spPr>
        <p:txBody>
          <a:bodyPr>
            <a:normAutofit/>
          </a:bodyPr>
          <a:lstStyle>
            <a:lvl1pPr marL="0" indent="0">
              <a:buClr>
                <a:schemeClr val="accent3"/>
              </a:buClr>
              <a:buFontTx/>
              <a:buNone/>
              <a:defRPr sz="2667">
                <a:solidFill>
                  <a:schemeClr val="tx1">
                    <a:lumMod val="75000"/>
                    <a:lumOff val="25000"/>
                  </a:schemeClr>
                </a:solidFill>
                <a:latin typeface="Consolas"/>
                <a:cs typeface="Consolas"/>
              </a:defRPr>
            </a:lvl1pPr>
            <a:lvl2pPr marL="0" indent="0">
              <a:buClr>
                <a:schemeClr val="accent3"/>
              </a:buClr>
              <a:buFontTx/>
              <a:buNone/>
              <a:defRPr sz="2400">
                <a:solidFill>
                  <a:schemeClr val="tx1">
                    <a:lumMod val="75000"/>
                    <a:lumOff val="25000"/>
                  </a:schemeClr>
                </a:solidFill>
                <a:latin typeface="Consolas"/>
                <a:cs typeface="Consolas"/>
              </a:defRPr>
            </a:lvl2pPr>
            <a:lvl3pPr marL="393690" indent="0">
              <a:buClr>
                <a:schemeClr val="accent3"/>
              </a:buClr>
              <a:buFontTx/>
              <a:buNone/>
              <a:defRPr sz="2133">
                <a:solidFill>
                  <a:schemeClr val="tx1">
                    <a:lumMod val="75000"/>
                    <a:lumOff val="25000"/>
                  </a:schemeClr>
                </a:solidFill>
                <a:latin typeface="Consolas"/>
                <a:cs typeface="Consolas"/>
              </a:defRPr>
            </a:lvl3pPr>
            <a:lvl4pPr marL="772565" indent="0">
              <a:buClr>
                <a:schemeClr val="accent3"/>
              </a:buClr>
              <a:buFontTx/>
              <a:buNone/>
              <a:defRPr sz="2133">
                <a:solidFill>
                  <a:schemeClr val="tx1">
                    <a:lumMod val="75000"/>
                    <a:lumOff val="25000"/>
                  </a:schemeClr>
                </a:solidFill>
                <a:latin typeface="Consolas"/>
                <a:cs typeface="Consolas"/>
              </a:defRPr>
            </a:lvl4pPr>
            <a:lvl5pPr marL="1128156" indent="0">
              <a:buClr>
                <a:schemeClr val="accent3"/>
              </a:buClr>
              <a:buFontTx/>
              <a:buNone/>
              <a:defRPr sz="2133">
                <a:solidFill>
                  <a:schemeClr val="tx1">
                    <a:lumMod val="75000"/>
                    <a:lumOff val="25000"/>
                  </a:schemeClr>
                </a:solidFill>
                <a:latin typeface="Consolas"/>
                <a:cs typeface="Consola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nchor="t"/>
          <a:lstStyle/>
          <a:p>
            <a:r>
              <a:rPr lang="en-US" smtClean="0"/>
              <a:t>Click to edit Master title style</a:t>
            </a:r>
            <a:endParaRPr lang="en-US"/>
          </a:p>
        </p:txBody>
      </p:sp>
      <p:pic>
        <p:nvPicPr>
          <p:cNvPr id="5"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V="1">
            <a:off x="-1" y="6527029"/>
            <a:ext cx="12192001" cy="138547"/>
          </a:xfrm>
          <a:prstGeom prst="rect">
            <a:avLst/>
          </a:prstGeom>
        </p:spPr>
      </p:pic>
      <p:sp>
        <p:nvSpPr>
          <p:cNvPr id="7" name="Rectangle 6"/>
          <p:cNvSpPr/>
          <p:nvPr/>
        </p:nvSpPr>
        <p:spPr>
          <a:xfrm>
            <a:off x="144401" y="6392050"/>
            <a:ext cx="551348" cy="46595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9" name="Picture 8" descr="PASS_Logo_gra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36" y="6521727"/>
            <a:ext cx="371075" cy="296895"/>
          </a:xfrm>
          <a:prstGeom prst="rect">
            <a:avLst/>
          </a:prstGeom>
        </p:spPr>
      </p:pic>
    </p:spTree>
    <p:extLst>
      <p:ext uri="{BB962C8B-B14F-4D97-AF65-F5344CB8AC3E}">
        <p14:creationId xmlns:p14="http://schemas.microsoft.com/office/powerpoint/2010/main" val="16354577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9240" y="369721"/>
            <a:ext cx="11655840" cy="899665"/>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45573543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400"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Picture Placeholder 6"/>
          <p:cNvSpPr>
            <a:spLocks noGrp="1"/>
          </p:cNvSpPr>
          <p:nvPr>
            <p:ph type="pic" sz="quarter" idx="12" hasCustomPrompt="1"/>
          </p:nvPr>
        </p:nvSpPr>
        <p:spPr>
          <a:xfrm>
            <a:off x="269875" y="1350963"/>
            <a:ext cx="7294563" cy="4949353"/>
          </a:xfrm>
          <a:ln w="152400">
            <a:noFill/>
          </a:ln>
        </p:spPr>
        <p:txBody>
          <a:bodyPr/>
          <a:lstStyle>
            <a:lvl1pPr marL="0" indent="0">
              <a:buNone/>
              <a:defRPr/>
            </a:lvl1pPr>
          </a:lstStyle>
          <a:p>
            <a:r>
              <a:rPr lang="en-US" dirty="0" smtClean="0"/>
              <a:t>Screen shot or image here</a:t>
            </a:r>
            <a:endParaRPr lang="en-US" dirty="0"/>
          </a:p>
        </p:txBody>
      </p:sp>
    </p:spTree>
    <p:extLst>
      <p:ext uri="{BB962C8B-B14F-4D97-AF65-F5344CB8AC3E}">
        <p14:creationId xmlns:p14="http://schemas.microsoft.com/office/powerpoint/2010/main" val="113787864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2600">
                <a:solidFill>
                  <a:schemeClr val="tx1">
                    <a:lumMod val="50000"/>
                  </a:schemeClr>
                </a:solidFill>
              </a:defRPr>
            </a:lvl1pPr>
            <a:lvl2pPr marL="0" indent="0">
              <a:spcBef>
                <a:spcPts val="600"/>
              </a:spcBef>
              <a:buNone/>
              <a:defRPr sz="1800">
                <a:solidFill>
                  <a:schemeClr val="tx1"/>
                </a:solidFill>
                <a:latin typeface="+mj-lt"/>
              </a:defRPr>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p:txBody>
      </p:sp>
      <p:sp>
        <p:nvSpPr>
          <p:cNvPr id="7" name="Picture Placeholder 6"/>
          <p:cNvSpPr>
            <a:spLocks noGrp="1"/>
          </p:cNvSpPr>
          <p:nvPr>
            <p:ph type="pic" sz="quarter" idx="12" hasCustomPrompt="1"/>
          </p:nvPr>
        </p:nvSpPr>
        <p:spPr>
          <a:xfrm>
            <a:off x="269876" y="1350963"/>
            <a:ext cx="6868862" cy="4949353"/>
          </a:xfrm>
          <a:ln w="152400">
            <a:noFill/>
          </a:ln>
        </p:spPr>
        <p:txBody>
          <a:bodyPr/>
          <a:lstStyle>
            <a:lvl1pPr marL="0" indent="0">
              <a:buNone/>
              <a:defRPr/>
            </a:lvl1pPr>
          </a:lstStyle>
          <a:p>
            <a:r>
              <a:rPr lang="en-US" dirty="0" smtClean="0"/>
              <a:t>Screen shot or image here</a:t>
            </a:r>
            <a:endParaRPr lang="en-US" dirty="0"/>
          </a:p>
        </p:txBody>
      </p:sp>
      <p:sp>
        <p:nvSpPr>
          <p:cNvPr id="10" name="Title 2"/>
          <p:cNvSpPr>
            <a:spLocks noGrp="1"/>
          </p:cNvSpPr>
          <p:nvPr>
            <p:ph type="title"/>
          </p:nvPr>
        </p:nvSpPr>
        <p:spPr>
          <a:xfrm>
            <a:off x="269240" y="369721"/>
            <a:ext cx="11655840" cy="899665"/>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406905209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35935" y="1350547"/>
            <a:ext cx="6751518" cy="4826969"/>
          </a:xfrm>
          <a:solidFill>
            <a:schemeClr val="bg1">
              <a:lumMod val="95000"/>
            </a:schemeClr>
          </a:solidFill>
          <a:ln w="76200">
            <a:solidFill>
              <a:srgbClr val="0072C6"/>
            </a:solidFill>
          </a:ln>
        </p:spPr>
        <p:txBody>
          <a:bodyPr wrap="square">
            <a:normAutofit/>
          </a:bodyPr>
          <a:lstStyle>
            <a:lvl1pPr marL="0" indent="0" defTabSz="365760">
              <a:lnSpc>
                <a:spcPct val="100000"/>
              </a:lnSpc>
              <a:spcBef>
                <a:spcPts val="0"/>
              </a:spcBef>
              <a:buClr>
                <a:schemeClr val="tx1"/>
              </a:buClr>
              <a:buFont typeface="Wingdings" pitchFamily="2" charset="2"/>
              <a:buNone/>
              <a:defRPr sz="1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800">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7563971" y="1350547"/>
            <a:ext cx="3982987" cy="4826970"/>
          </a:xfrm>
        </p:spPr>
        <p:txBody>
          <a:bodyPr wrap="square">
            <a:normAutofit/>
          </a:bodyPr>
          <a:lstStyle>
            <a:lvl1pPr marL="0" indent="0">
              <a:spcBef>
                <a:spcPts val="1200"/>
              </a:spcBef>
              <a:buClr>
                <a:schemeClr val="tx1"/>
              </a:buClr>
              <a:buFont typeface="Wingdings" pitchFamily="2" charset="2"/>
              <a:buNone/>
              <a:defRPr sz="2600">
                <a:solidFill>
                  <a:schemeClr val="tx1">
                    <a:lumMod val="50000"/>
                  </a:schemeClr>
                </a:solidFill>
              </a:defRPr>
            </a:lvl1pPr>
            <a:lvl2pPr marL="0" indent="0">
              <a:spcBef>
                <a:spcPts val="600"/>
              </a:spcBef>
              <a:buNone/>
              <a:defRPr sz="1800">
                <a:latin typeface="+mj-lt"/>
              </a:defRPr>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p:txBody>
      </p:sp>
      <p:sp>
        <p:nvSpPr>
          <p:cNvPr id="8" name="Title 2"/>
          <p:cNvSpPr>
            <a:spLocks noGrp="1"/>
          </p:cNvSpPr>
          <p:nvPr>
            <p:ph type="title"/>
          </p:nvPr>
        </p:nvSpPr>
        <p:spPr>
          <a:xfrm>
            <a:off x="269240" y="369721"/>
            <a:ext cx="11655840" cy="899665"/>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11798933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67" tIns="38088" rIns="76167" bIns="38088" numCol="1" rtlCol="0" anchor="ctr" anchorCtr="0" compatLnSpc="1">
            <a:prstTxWarp prst="textNoShape">
              <a:avLst/>
            </a:prstTxWarp>
          </a:bodyPr>
          <a:lstStyle/>
          <a:p>
            <a:pPr algn="ctr" defTabSz="761437"/>
            <a:endParaRPr lang="en-US" sz="175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118794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4"/>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785"/>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221590862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Color Transition 1">
    <p:bg>
      <p:bgPr>
        <a:solidFill>
          <a:srgbClr val="008272"/>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3"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412708531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2872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 Color Transition 2">
    <p:bg>
      <p:bgPr>
        <a:solidFill>
          <a:schemeClr val="accent2"/>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59685889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hite Transition">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pic>
        <p:nvPicPr>
          <p:cNvPr id="5" name="Picture 4"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10425046" y="5999923"/>
            <a:ext cx="1406496" cy="524545"/>
          </a:xfrm>
          <a:prstGeom prst="rect">
            <a:avLst/>
          </a:prstGeom>
        </p:spPr>
      </p:pic>
    </p:spTree>
    <p:extLst>
      <p:ext uri="{BB962C8B-B14F-4D97-AF65-F5344CB8AC3E}">
        <p14:creationId xmlns:p14="http://schemas.microsoft.com/office/powerpoint/2010/main" val="22459343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Color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97934" y="326674"/>
            <a:ext cx="11151917" cy="507831"/>
          </a:xfrm>
          <a:prstGeom prst="rect">
            <a:avLst/>
          </a:prstGeom>
        </p:spPr>
        <p:txBody>
          <a:bodyPr vert="horz" wrap="square" lIns="0" tIns="0" rIns="0" bIns="0" rtlCol="0" anchor="t">
            <a:spAutoFit/>
          </a:bodyPr>
          <a:lstStyle>
            <a:lvl1pPr>
              <a:defRPr sz="3600" spc="-100">
                <a:solidFill>
                  <a:srgbClr val="50505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1518100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92070" y="2568577"/>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11" name="Text Placeholder 8"/>
          <p:cNvSpPr>
            <a:spLocks noGrp="1"/>
          </p:cNvSpPr>
          <p:nvPr>
            <p:ph type="body" sz="quarter" idx="11" hasCustomPrompt="1"/>
          </p:nvPr>
        </p:nvSpPr>
        <p:spPr>
          <a:xfrm>
            <a:off x="292071" y="3231776"/>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sp>
        <p:nvSpPr>
          <p:cNvPr id="6" name="TextBox 5"/>
          <p:cNvSpPr txBox="1"/>
          <p:nvPr userDrawn="1"/>
        </p:nvSpPr>
        <p:spPr>
          <a:xfrm>
            <a:off x="423164" y="5966377"/>
            <a:ext cx="11321045" cy="436017"/>
          </a:xfrm>
          <a:prstGeom prst="rect">
            <a:avLst/>
          </a:prstGeom>
          <a:noFill/>
        </p:spPr>
        <p:txBody>
          <a:bodyPr wrap="square" lIns="0" rIns="0" rtlCol="0">
            <a:spAutoFit/>
          </a:bodyPr>
          <a:lstStyle/>
          <a:p>
            <a:pPr defTabSz="686047">
              <a:lnSpc>
                <a:spcPts val="900"/>
              </a:lnSpc>
            </a:pPr>
            <a:r>
              <a:rPr lang="en-US" sz="650" dirty="0" smtClean="0">
                <a:solidFill>
                  <a:srgbClr val="505050"/>
                </a:solidFill>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243744" y="236077"/>
            <a:ext cx="2356422" cy="87881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778" y="5425162"/>
            <a:ext cx="1150288" cy="423015"/>
          </a:xfrm>
          <a:prstGeom prst="rect">
            <a:avLst/>
          </a:prstGeom>
        </p:spPr>
      </p:pic>
    </p:spTree>
    <p:extLst>
      <p:ext uri="{BB962C8B-B14F-4D97-AF65-F5344CB8AC3E}">
        <p14:creationId xmlns:p14="http://schemas.microsoft.com/office/powerpoint/2010/main" val="232470681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424247" y="1451224"/>
            <a:ext cx="11378958" cy="868315"/>
          </a:xfrm>
          <a:prstGeom prst="rect">
            <a:avLst/>
          </a:prstGeom>
        </p:spPr>
        <p:txBody>
          <a:bodyPr/>
          <a:lstStyle>
            <a:lvl1pPr marL="0" indent="0">
              <a:spcBef>
                <a:spcPts val="0"/>
              </a:spcBef>
              <a:spcAft>
                <a:spcPts val="675"/>
              </a:spcAft>
              <a:buNone/>
              <a:defRPr sz="3200" spc="-100" baseline="0">
                <a:solidFill>
                  <a:srgbClr val="505050"/>
                </a:solidFill>
                <a:latin typeface="+mj-lt"/>
                <a:cs typeface="Segoe UI Light"/>
              </a:defRPr>
            </a:lvl1pPr>
            <a:lvl2pPr marL="0" indent="0">
              <a:spcBef>
                <a:spcPts val="0"/>
              </a:spcBef>
              <a:spcAft>
                <a:spcPts val="675"/>
              </a:spcAft>
              <a:buNone/>
              <a:defRPr sz="2400" spc="-50" baseline="0">
                <a:solidFill>
                  <a:srgbClr val="505050"/>
                </a:solidFill>
                <a:latin typeface="+mj-l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
        <p:nvSpPr>
          <p:cNvPr id="5" name="Title Placeholder 1"/>
          <p:cNvSpPr>
            <a:spLocks noGrp="1"/>
          </p:cNvSpPr>
          <p:nvPr>
            <p:ph type="title"/>
          </p:nvPr>
        </p:nvSpPr>
        <p:spPr>
          <a:xfrm>
            <a:off x="424248" y="326020"/>
            <a:ext cx="11151917" cy="443198"/>
          </a:xfrm>
          <a:prstGeom prst="rect">
            <a:avLst/>
          </a:prstGeom>
        </p:spPr>
        <p:txBody>
          <a:bodyPr vert="horz" wrap="square" lIns="0" tIns="0" rIns="0" bIns="0" rtlCol="0" anchor="t">
            <a:spAutoFit/>
          </a:bodyPr>
          <a:lstStyle/>
          <a:p>
            <a:r>
              <a:rPr lang="en-US" smtClean="0"/>
              <a:t>Click to edit Master title style</a:t>
            </a:r>
            <a:endParaRPr lang="en-US" dirty="0"/>
          </a:p>
        </p:txBody>
      </p:sp>
    </p:spTree>
    <p:extLst>
      <p:ext uri="{BB962C8B-B14F-4D97-AF65-F5344CB8AC3E}">
        <p14:creationId xmlns:p14="http://schemas.microsoft.com/office/powerpoint/2010/main" val="302382503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49" y="326022"/>
            <a:ext cx="11151917" cy="507831"/>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24249" y="1451222"/>
            <a:ext cx="11378958" cy="118801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6047"/>
            <a:fld id="{55CDD7E1-A646-4088-BE0C-DB49A80F5376}" type="datetimeFigureOut">
              <a:rPr lang="en-US" sz="1400" smtClean="0">
                <a:solidFill>
                  <a:srgbClr val="FFFFFF"/>
                </a:solidFill>
              </a:rPr>
              <a:pPr defTabSz="686047"/>
              <a:t>4/5/2015</a:t>
            </a:fld>
            <a:endParaRPr lang="en-US" sz="1400">
              <a:solidFill>
                <a:srgbClr val="FFFFFF"/>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686047"/>
            <a:endParaRPr lang="en-US" sz="1400">
              <a:solidFill>
                <a:srgbClr val="FFFFFF"/>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686047"/>
            <a:fld id="{F920C200-3845-4249-9FA3-EA0449FF460B}" type="slidenum">
              <a:rPr lang="en-US" sz="1400" smtClean="0">
                <a:solidFill>
                  <a:srgbClr val="FFFFFF"/>
                </a:solidFill>
              </a:rPr>
              <a:pPr defTabSz="686047"/>
              <a:t>‹#›</a:t>
            </a:fld>
            <a:endParaRPr lang="en-US" sz="1400">
              <a:solidFill>
                <a:srgbClr val="FFFFFF"/>
              </a:solidFill>
            </a:endParaRPr>
          </a:p>
        </p:txBody>
      </p:sp>
    </p:spTree>
    <p:extLst>
      <p:ext uri="{BB962C8B-B14F-4D97-AF65-F5344CB8AC3E}">
        <p14:creationId xmlns:p14="http://schemas.microsoft.com/office/powerpoint/2010/main" val="2043088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prstGeom prst="rect">
            <a:avLst/>
          </a:prstGeom>
          <a:noFill/>
        </p:spPr>
        <p:txBody>
          <a:bodyPr tIns="91440" bIns="91440" anchor="t" anchorCtr="0"/>
          <a:lstStyle>
            <a:lvl1pPr>
              <a:defRPr sz="8622"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Slide Number Placeholder 2"/>
          <p:cNvSpPr>
            <a:spLocks noGrp="1"/>
          </p:cNvSpPr>
          <p:nvPr>
            <p:ph type="sldNum" sz="quarter" idx="4"/>
          </p:nvPr>
        </p:nvSpPr>
        <p:spPr>
          <a:xfrm>
            <a:off x="9167375" y="6566932"/>
            <a:ext cx="2742188" cy="291068"/>
          </a:xfrm>
          <a:prstGeom prst="rect">
            <a:avLst/>
          </a:prstGeom>
        </p:spPr>
        <p:txBody>
          <a:bodyPr vert="horz" lIns="91440" tIns="45720" rIns="91440" bIns="45720" rtlCol="0" anchor="ctr"/>
          <a:lstStyle>
            <a:lvl1pPr algn="r">
              <a:defRPr sz="1176">
                <a:solidFill>
                  <a:schemeClr val="tx1">
                    <a:tint val="75000"/>
                  </a:schemeClr>
                </a:solidFill>
              </a:defRPr>
            </a:lvl1pPr>
          </a:lstStyle>
          <a:p>
            <a:pPr defTabSz="686047"/>
            <a:fld id="{E737953E-7177-488E-AD9A-83AFF9597151}" type="slidenum">
              <a:rPr lang="en-US" smtClean="0">
                <a:solidFill>
                  <a:srgbClr val="FFFFFF">
                    <a:tint val="75000"/>
                  </a:srgbClr>
                </a:solidFill>
              </a:rPr>
              <a:pPr defTabSz="686047"/>
              <a:t>‹#›</a:t>
            </a:fld>
            <a:endParaRPr lang="en-US">
              <a:solidFill>
                <a:srgbClr val="FFFFFF">
                  <a:tint val="75000"/>
                </a:srgbClr>
              </a:solidFill>
            </a:endParaRPr>
          </a:p>
        </p:txBody>
      </p:sp>
    </p:spTree>
    <p:extLst>
      <p:ext uri="{BB962C8B-B14F-4D97-AF65-F5344CB8AC3E}">
        <p14:creationId xmlns:p14="http://schemas.microsoft.com/office/powerpoint/2010/main" val="7649893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8"/>
            <a:ext cx="9859116" cy="2697988"/>
          </a:xfrm>
          <a:noFill/>
        </p:spPr>
        <p:txBody>
          <a:bodyPr tIns="91409" bIns="9140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6" name="Rectangle 5"/>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8092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505050">
                      <a:lumMod val="50000"/>
                    </a:srgbClr>
                  </a:gs>
                  <a:gs pos="100000">
                    <a:srgbClr val="505050">
                      <a:lumMod val="50000"/>
                    </a:srgbClr>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pic>
        <p:nvPicPr>
          <p:cNvPr id="6" name="Picture 5" descr="C:\Users\petern\AppData\Local\Temp\vmware-petern\VMwareDnD\9912bbd5\PPE_Logo_RGB_bootcamp_600x13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2581" y="6165102"/>
            <a:ext cx="1840181" cy="40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997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577505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Video slide">
    <p:spTree>
      <p:nvGrpSpPr>
        <p:cNvPr id="1" name=""/>
        <p:cNvGrpSpPr/>
        <p:nvPr/>
      </p:nvGrpSpPr>
      <p:grpSpPr>
        <a:xfrm>
          <a:off x="0" y="0"/>
          <a:ext cx="0" cy="0"/>
          <a:chOff x="0" y="0"/>
          <a:chExt cx="0" cy="0"/>
        </a:xfrm>
      </p:grpSpPr>
      <p:sp>
        <p:nvSpPr>
          <p:cNvPr id="4" name="Rectangle 3"/>
          <p:cNvSpPr/>
          <p:nvPr/>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775674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252" tIns="91409" rIns="146252" bIns="9140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80"/>
            <a:ext cx="11653520" cy="2021791"/>
          </a:xfrm>
          <a:prstGeom prst="rect">
            <a:avLst/>
          </a:prstGeom>
        </p:spPr>
        <p:txBody>
          <a:bodyPr vert="horz" wrap="square" lIns="146252" tIns="91409" rIns="146252" bIns="91409"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089490"/>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9" r:id="rId21"/>
    <p:sldLayoutId id="2147484160" r:id="rId22"/>
    <p:sldLayoutId id="2147484161" r:id="rId23"/>
    <p:sldLayoutId id="2147484162" r:id="rId24"/>
    <p:sldLayoutId id="2147484163" r:id="rId25"/>
    <p:sldLayoutId id="2147484164" r:id="rId26"/>
    <p:sldLayoutId id="2147484165" r:id="rId27"/>
    <p:sldLayoutId id="2147484166" r:id="rId28"/>
    <p:sldLayoutId id="2147484167" r:id="rId29"/>
    <p:sldLayoutId id="2147484168" r:id="rId30"/>
    <p:sldLayoutId id="2147484169" r:id="rId31"/>
    <p:sldLayoutId id="2147484170" r:id="rId32"/>
    <p:sldLayoutId id="2147484171" r:id="rId33"/>
    <p:sldLayoutId id="2147484172" r:id="rId34"/>
    <p:sldLayoutId id="2147484173" r:id="rId35"/>
    <p:sldLayoutId id="2147484174" r:id="rId36"/>
    <p:sldLayoutId id="2147484175" r:id="rId37"/>
    <p:sldLayoutId id="2147484176" r:id="rId38"/>
    <p:sldLayoutId id="2147484177" r:id="rId39"/>
    <p:sldLayoutId id="2147484178" r:id="rId40"/>
    <p:sldLayoutId id="2147484179" r:id="rId41"/>
    <p:sldLayoutId id="2147484180" r:id="rId42"/>
    <p:sldLayoutId id="2147484181" r:id="rId43"/>
    <p:sldLayoutId id="2147484183" r:id="rId44"/>
    <p:sldLayoutId id="2147484184" r:id="rId45"/>
    <p:sldLayoutId id="2147484185" r:id="rId46"/>
    <p:sldLayoutId id="2147484187" r:id="rId47"/>
    <p:sldLayoutId id="2147484188" r:id="rId48"/>
  </p:sldLayoutIdLst>
  <p:transition>
    <p:fade/>
  </p:transition>
  <p:timing>
    <p:tnLst>
      <p:par>
        <p:cTn id="1" dur="indefinite" restart="never" nodeType="tmRoot"/>
      </p:par>
    </p:tnLst>
  </p:timing>
  <p:txStyles>
    <p:titleStyle>
      <a:lvl1pPr algn="l" defTabSz="914036" rtl="0" eaLnBrk="1" latinLnBrk="0" hangingPunct="1">
        <a:lnSpc>
          <a:spcPct val="90000"/>
        </a:lnSpc>
        <a:spcBef>
          <a:spcPct val="0"/>
        </a:spcBef>
        <a:buNone/>
        <a:defRPr lang="en-US" sz="5196"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23" marR="0" indent="-336023" algn="l" defTabSz="914036"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484" marR="0" indent="-236460" algn="l" defTabSz="91403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5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8069"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8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9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61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7635"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4654"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4036" rtl="0" eaLnBrk="1" latinLnBrk="0" hangingPunct="1">
        <a:defRPr sz="1765" kern="1200">
          <a:solidFill>
            <a:schemeClr val="tx1"/>
          </a:solidFill>
          <a:latin typeface="+mn-lt"/>
          <a:ea typeface="+mn-ea"/>
          <a:cs typeface="+mn-cs"/>
        </a:defRPr>
      </a:lvl1pPr>
      <a:lvl2pPr marL="457019" algn="l" defTabSz="914036" rtl="0" eaLnBrk="1" latinLnBrk="0" hangingPunct="1">
        <a:defRPr sz="1765" kern="1200">
          <a:solidFill>
            <a:schemeClr val="tx1"/>
          </a:solidFill>
          <a:latin typeface="+mn-lt"/>
          <a:ea typeface="+mn-ea"/>
          <a:cs typeface="+mn-cs"/>
        </a:defRPr>
      </a:lvl2pPr>
      <a:lvl3pPr marL="914036" algn="l" defTabSz="914036" rtl="0" eaLnBrk="1" latinLnBrk="0" hangingPunct="1">
        <a:defRPr sz="1765" kern="1200">
          <a:solidFill>
            <a:schemeClr val="tx1"/>
          </a:solidFill>
          <a:latin typeface="+mn-lt"/>
          <a:ea typeface="+mn-ea"/>
          <a:cs typeface="+mn-cs"/>
        </a:defRPr>
      </a:lvl3pPr>
      <a:lvl4pPr marL="1371054" algn="l" defTabSz="914036" rtl="0" eaLnBrk="1" latinLnBrk="0" hangingPunct="1">
        <a:defRPr sz="1765" kern="1200">
          <a:solidFill>
            <a:schemeClr val="tx1"/>
          </a:solidFill>
          <a:latin typeface="+mn-lt"/>
          <a:ea typeface="+mn-ea"/>
          <a:cs typeface="+mn-cs"/>
        </a:defRPr>
      </a:lvl4pPr>
      <a:lvl5pPr marL="1828070" algn="l" defTabSz="914036" rtl="0" eaLnBrk="1" latinLnBrk="0" hangingPunct="1">
        <a:defRPr sz="1765" kern="1200">
          <a:solidFill>
            <a:schemeClr val="tx1"/>
          </a:solidFill>
          <a:latin typeface="+mn-lt"/>
          <a:ea typeface="+mn-ea"/>
          <a:cs typeface="+mn-cs"/>
        </a:defRPr>
      </a:lvl5pPr>
      <a:lvl6pPr marL="2285090" algn="l" defTabSz="914036" rtl="0" eaLnBrk="1" latinLnBrk="0" hangingPunct="1">
        <a:defRPr sz="1765" kern="1200">
          <a:solidFill>
            <a:schemeClr val="tx1"/>
          </a:solidFill>
          <a:latin typeface="+mn-lt"/>
          <a:ea typeface="+mn-ea"/>
          <a:cs typeface="+mn-cs"/>
        </a:defRPr>
      </a:lvl6pPr>
      <a:lvl7pPr marL="2742107" algn="l" defTabSz="914036" rtl="0" eaLnBrk="1" latinLnBrk="0" hangingPunct="1">
        <a:defRPr sz="1765" kern="1200">
          <a:solidFill>
            <a:schemeClr val="tx1"/>
          </a:solidFill>
          <a:latin typeface="+mn-lt"/>
          <a:ea typeface="+mn-ea"/>
          <a:cs typeface="+mn-cs"/>
        </a:defRPr>
      </a:lvl7pPr>
      <a:lvl8pPr marL="3199126" algn="l" defTabSz="914036" rtl="0" eaLnBrk="1" latinLnBrk="0" hangingPunct="1">
        <a:defRPr sz="1765" kern="1200">
          <a:solidFill>
            <a:schemeClr val="tx1"/>
          </a:solidFill>
          <a:latin typeface="+mn-lt"/>
          <a:ea typeface="+mn-ea"/>
          <a:cs typeface="+mn-cs"/>
        </a:defRPr>
      </a:lvl8pPr>
      <a:lvl9pPr marL="3656145" algn="l" defTabSz="914036"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742560"/>
      </p:ext>
    </p:extLst>
  </p:cSld>
  <p:clrMap bg1="dk1" tx1="lt1" bg2="dk2" tx2="lt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Lst>
  <p:transition>
    <p:fade/>
  </p:transition>
  <p:txStyles>
    <p:titleStyle>
      <a:lvl1pPr algn="l" defTabSz="686047" rtl="0" eaLnBrk="1" latinLnBrk="0" hangingPunct="1">
        <a:lnSpc>
          <a:spcPct val="90000"/>
        </a:lnSpc>
        <a:spcBef>
          <a:spcPct val="0"/>
        </a:spcBef>
        <a:buNone/>
        <a:defRPr lang="en-US" sz="3200" b="0" kern="1200" cap="none" spc="-75" baseline="0" dirty="0" smtClean="0">
          <a:ln w="3175">
            <a:noFill/>
          </a:ln>
          <a:solidFill>
            <a:srgbClr val="505050"/>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rgbClr val="505050"/>
          </a:solidFill>
          <a:latin typeface="+mj-l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rgbClr val="505050"/>
          </a:solidFill>
          <a:latin typeface="+mj-l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5.xml"/><Relationship Id="rId4" Type="http://schemas.openxmlformats.org/officeDocument/2006/relationships/hyperlink" Target="http://www.documentdb.com/sql/demo"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documentdb.com/sql/demo"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46.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45.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6.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20.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hyperlink" Target="http://portal.azure.com/" TargetMode="External"/><Relationship Id="rId7" Type="http://schemas.openxmlformats.org/officeDocument/2006/relationships/hyperlink" Target="http://aka.ms/docdbideas" TargetMode="External"/><Relationship Id="rId2" Type="http://schemas.openxmlformats.org/officeDocument/2006/relationships/hyperlink" Target="http://aka.ms/docdbstart" TargetMode="External"/><Relationship Id="rId1" Type="http://schemas.openxmlformats.org/officeDocument/2006/relationships/slideLayout" Target="../slideLayouts/slideLayout36.xml"/><Relationship Id="rId6" Type="http://schemas.openxmlformats.org/officeDocument/2006/relationships/hyperlink" Target="http://aka.ms/docdbforum" TargetMode="External"/><Relationship Id="rId5" Type="http://schemas.openxmlformats.org/officeDocument/2006/relationships/hyperlink" Target="http://aka.ms/docdbsample" TargetMode="External"/><Relationship Id="rId4" Type="http://schemas.openxmlformats.org/officeDocument/2006/relationships/hyperlink" Target="http://aka.ms/docdbsdk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&lt;Presenter name and role&gt;</a:t>
            </a:r>
          </a:p>
        </p:txBody>
      </p:sp>
      <p:sp>
        <p:nvSpPr>
          <p:cNvPr id="2" name="Title 1"/>
          <p:cNvSpPr>
            <a:spLocks noGrp="1"/>
          </p:cNvSpPr>
          <p:nvPr>
            <p:ph type="title"/>
          </p:nvPr>
        </p:nvSpPr>
        <p:spPr/>
        <p:txBody>
          <a:bodyPr/>
          <a:lstStyle/>
          <a:p>
            <a:r>
              <a:rPr lang="en-US" smtClean="0"/>
              <a:t>Microsoft Azure DocumentDB</a:t>
            </a:r>
            <a:endParaRPr lang="en-US" dirty="0"/>
          </a:p>
        </p:txBody>
      </p:sp>
      <p:pic>
        <p:nvPicPr>
          <p:cNvPr id="7" name="Picture 6"/>
          <p:cNvPicPr>
            <a:picLocks noChangeAspect="1"/>
          </p:cNvPicPr>
          <p:nvPr/>
        </p:nvPicPr>
        <p:blipFill>
          <a:blip r:embed="rId3">
            <a:biLevel thresh="50000"/>
          </a:blip>
          <a:stretch>
            <a:fillRect/>
          </a:stretch>
        </p:blipFill>
        <p:spPr>
          <a:xfrm>
            <a:off x="8568814" y="3623934"/>
            <a:ext cx="1769806" cy="2284580"/>
          </a:xfrm>
          <a:prstGeom prst="rect">
            <a:avLst/>
          </a:prstGeom>
        </p:spPr>
      </p:pic>
    </p:spTree>
    <p:extLst>
      <p:ext uri="{BB962C8B-B14F-4D97-AF65-F5344CB8AC3E}">
        <p14:creationId xmlns:p14="http://schemas.microsoft.com/office/powerpoint/2010/main" val="345309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smtClean="0"/>
              <a:t>Provision a </a:t>
            </a:r>
            <a:br>
              <a:rPr lang="en-US" dirty="0" smtClean="0"/>
            </a:br>
            <a:r>
              <a:rPr lang="en-US" dirty="0" smtClean="0"/>
              <a:t>DocumentDB Account</a:t>
            </a:r>
            <a:endParaRPr lang="en-US" dirty="0"/>
          </a:p>
        </p:txBody>
      </p:sp>
    </p:spTree>
    <p:extLst>
      <p:ext uri="{BB962C8B-B14F-4D97-AF65-F5344CB8AC3E}">
        <p14:creationId xmlns:p14="http://schemas.microsoft.com/office/powerpoint/2010/main" val="1632590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977" y="89942"/>
            <a:ext cx="8694296" cy="6655041"/>
          </a:xfrm>
          <a:prstGeom prst="rect">
            <a:avLst/>
          </a:prstGeom>
        </p:spPr>
      </p:pic>
    </p:spTree>
    <p:extLst>
      <p:ext uri="{BB962C8B-B14F-4D97-AF65-F5344CB8AC3E}">
        <p14:creationId xmlns:p14="http://schemas.microsoft.com/office/powerpoint/2010/main" val="38440950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Create a New Account</a:t>
            </a:r>
            <a:endParaRPr lang="en-US" dirty="0"/>
          </a:p>
        </p:txBody>
      </p:sp>
      <p:sp>
        <p:nvSpPr>
          <p:cNvPr id="10" name="Text Placeholder 9"/>
          <p:cNvSpPr>
            <a:spLocks noGrp="1"/>
          </p:cNvSpPr>
          <p:nvPr>
            <p:ph type="body" sz="quarter" idx="11"/>
          </p:nvPr>
        </p:nvSpPr>
        <p:spPr/>
        <p:txBody>
          <a:bodyPr/>
          <a:lstStyle/>
          <a:p>
            <a:r>
              <a:rPr lang="en-US" dirty="0" smtClean="0"/>
              <a:t>Start from the Azure Portal to create a DocumentDB service</a:t>
            </a:r>
            <a:endParaRPr lang="en-US" dirty="0"/>
          </a:p>
        </p:txBody>
      </p:sp>
      <p:sp>
        <p:nvSpPr>
          <p:cNvPr id="11" name="Picture Placeholder 10"/>
          <p:cNvSpPr>
            <a:spLocks noGrp="1"/>
          </p:cNvSpPr>
          <p:nvPr>
            <p:ph type="pic" sz="quarter" idx="12"/>
          </p:nvPr>
        </p:nvSpPr>
        <p:spPr/>
      </p:sp>
      <p:pic>
        <p:nvPicPr>
          <p:cNvPr id="6" name="Picture Placeholder 11"/>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1272129" y="1335676"/>
            <a:ext cx="3640908" cy="4964640"/>
          </a:xfrm>
          <a:prstGeom prst="rect">
            <a:avLst/>
          </a:prstGeom>
          <a:noFill/>
          <a:ln w="152400">
            <a:noFill/>
          </a:ln>
        </p:spPr>
      </p:pic>
    </p:spTree>
    <p:extLst>
      <p:ext uri="{BB962C8B-B14F-4D97-AF65-F5344CB8AC3E}">
        <p14:creationId xmlns:p14="http://schemas.microsoft.com/office/powerpoint/2010/main" val="1445700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 the Service Name</a:t>
            </a:r>
            <a:endParaRPr lang="en-US" dirty="0"/>
          </a:p>
        </p:txBody>
      </p:sp>
      <p:sp>
        <p:nvSpPr>
          <p:cNvPr id="4" name="Text Placeholder 3"/>
          <p:cNvSpPr>
            <a:spLocks noGrp="1"/>
          </p:cNvSpPr>
          <p:nvPr>
            <p:ph type="body" sz="quarter" idx="11"/>
          </p:nvPr>
        </p:nvSpPr>
        <p:spPr/>
        <p:txBody>
          <a:bodyPr/>
          <a:lstStyle/>
          <a:p>
            <a:r>
              <a:rPr lang="en-US" dirty="0" smtClean="0"/>
              <a:t>Provide a name for your service that will be used as part of the endpoint URI</a:t>
            </a:r>
          </a:p>
          <a:p>
            <a:endParaRPr lang="en-US" dirty="0" smtClean="0"/>
          </a:p>
          <a:p>
            <a:r>
              <a:rPr lang="en-US" dirty="0"/>
              <a:t>D</a:t>
            </a:r>
            <a:r>
              <a:rPr lang="en-US" dirty="0" smtClean="0"/>
              <a:t>efine resource groups, capacity units, and service location</a:t>
            </a:r>
            <a:endParaRPr lang="en-US" dirty="0"/>
          </a:p>
        </p:txBody>
      </p:sp>
      <p:sp>
        <p:nvSpPr>
          <p:cNvPr id="6" name="Picture Placeholder 5"/>
          <p:cNvSpPr>
            <a:spLocks noGrp="1"/>
          </p:cNvSpPr>
          <p:nvPr>
            <p:ph type="pic" sz="quarter" idx="12"/>
          </p:nvPr>
        </p:nvSpPr>
        <p:spPr/>
      </p:sp>
      <p:pic>
        <p:nvPicPr>
          <p:cNvPr id="7" name="Picture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92034" y="1335676"/>
            <a:ext cx="2556765" cy="5105414"/>
          </a:xfrm>
          <a:prstGeom prst="rect">
            <a:avLst/>
          </a:prstGeom>
          <a:noFill/>
          <a:ln w="152400">
            <a:noFill/>
          </a:ln>
        </p:spPr>
      </p:pic>
    </p:spTree>
    <p:extLst>
      <p:ext uri="{BB962C8B-B14F-4D97-AF65-F5344CB8AC3E}">
        <p14:creationId xmlns:p14="http://schemas.microsoft.com/office/powerpoint/2010/main" val="400038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Complete Provisioning</a:t>
            </a:r>
            <a:endParaRPr lang="en-US" dirty="0"/>
          </a:p>
        </p:txBody>
      </p:sp>
      <p:sp>
        <p:nvSpPr>
          <p:cNvPr id="4" name="Text Placeholder 3"/>
          <p:cNvSpPr>
            <a:spLocks noGrp="1"/>
          </p:cNvSpPr>
          <p:nvPr>
            <p:ph type="body" sz="quarter" idx="11"/>
          </p:nvPr>
        </p:nvSpPr>
        <p:spPr/>
        <p:txBody>
          <a:bodyPr/>
          <a:lstStyle/>
          <a:p>
            <a:r>
              <a:rPr lang="en-US" dirty="0" smtClean="0"/>
              <a:t>The Azure portal provides notifications to let you know the provisioning status</a:t>
            </a:r>
            <a:endParaRPr lang="en-US" dirty="0"/>
          </a:p>
        </p:txBody>
      </p:sp>
      <p:sp>
        <p:nvSpPr>
          <p:cNvPr id="6" name="Picture Placeholder 5"/>
          <p:cNvSpPr>
            <a:spLocks noGrp="1"/>
          </p:cNvSpPr>
          <p:nvPr>
            <p:ph type="pic" sz="quarter" idx="12"/>
          </p:nvPr>
        </p:nvSpPr>
        <p:spPr/>
      </p:sp>
      <p:pic>
        <p:nvPicPr>
          <p:cNvPr id="7" name="Picture Placeholder 5"/>
          <p:cNvPicPr>
            <a:picLocks noChangeAspect="1"/>
          </p:cNvPicPr>
          <p:nvPr/>
        </p:nvPicPr>
        <p:blipFill>
          <a:blip r:embed="rId3"/>
          <a:stretch>
            <a:fillRect/>
          </a:stretch>
        </p:blipFill>
        <p:spPr>
          <a:xfrm>
            <a:off x="269241" y="1350545"/>
            <a:ext cx="7319216" cy="3900724"/>
          </a:xfrm>
          <a:prstGeom prst="rect">
            <a:avLst/>
          </a:prstGeom>
          <a:noFill/>
          <a:ln w="152400">
            <a:noFill/>
          </a:ln>
        </p:spPr>
      </p:pic>
    </p:spTree>
    <p:extLst>
      <p:ext uri="{BB962C8B-B14F-4D97-AF65-F5344CB8AC3E}">
        <p14:creationId xmlns:p14="http://schemas.microsoft.com/office/powerpoint/2010/main" val="4108588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DocumentDB Account Blade</a:t>
            </a:r>
            <a:endParaRPr lang="en-US" dirty="0"/>
          </a:p>
        </p:txBody>
      </p:sp>
      <p:sp>
        <p:nvSpPr>
          <p:cNvPr id="6" name="Text Placeholder 5"/>
          <p:cNvSpPr>
            <a:spLocks noGrp="1"/>
          </p:cNvSpPr>
          <p:nvPr>
            <p:ph type="body" sz="quarter" idx="11"/>
          </p:nvPr>
        </p:nvSpPr>
        <p:spPr/>
        <p:txBody>
          <a:bodyPr/>
          <a:lstStyle/>
          <a:p>
            <a:r>
              <a:rPr lang="en-US" dirty="0" smtClean="0"/>
              <a:t>The account blade provides you with essential information about your service</a:t>
            </a:r>
          </a:p>
          <a:p>
            <a:endParaRPr lang="en-US" dirty="0" smtClean="0"/>
          </a:p>
          <a:p>
            <a:r>
              <a:rPr lang="en-US" dirty="0" smtClean="0"/>
              <a:t>Click on </a:t>
            </a:r>
            <a:r>
              <a:rPr lang="en-US" b="1" dirty="0" smtClean="0"/>
              <a:t>Quick start </a:t>
            </a:r>
            <a:r>
              <a:rPr lang="en-US" dirty="0" smtClean="0"/>
              <a:t>to see the latest resources for your service</a:t>
            </a:r>
            <a:endParaRPr lang="en-US" dirty="0"/>
          </a:p>
        </p:txBody>
      </p:sp>
      <p:sp>
        <p:nvSpPr>
          <p:cNvPr id="10" name="Picture Placeholder 9"/>
          <p:cNvSpPr>
            <a:spLocks noGrp="1"/>
          </p:cNvSpPr>
          <p:nvPr>
            <p:ph type="pic" sz="quarter" idx="12"/>
          </p:nvPr>
        </p:nvSpPr>
        <p:spPr/>
      </p:sp>
      <p:pic>
        <p:nvPicPr>
          <p:cNvPr id="7" name="Picture Placeholder 7"/>
          <p:cNvPicPr>
            <a:picLocks/>
          </p:cNvPicPr>
          <p:nvPr/>
        </p:nvPicPr>
        <p:blipFill>
          <a:blip r:embed="rId3"/>
          <a:stretch>
            <a:fillRect/>
          </a:stretch>
        </p:blipFill>
        <p:spPr>
          <a:xfrm>
            <a:off x="269241" y="1335676"/>
            <a:ext cx="5534025" cy="4914900"/>
          </a:xfrm>
          <a:prstGeom prst="rect">
            <a:avLst/>
          </a:prstGeom>
          <a:noFill/>
          <a:ln w="152400">
            <a:noFill/>
          </a:ln>
        </p:spPr>
      </p:pic>
    </p:spTree>
    <p:extLst>
      <p:ext uri="{BB962C8B-B14F-4D97-AF65-F5344CB8AC3E}">
        <p14:creationId xmlns:p14="http://schemas.microsoft.com/office/powerpoint/2010/main" val="1294885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Service Keys</a:t>
            </a:r>
            <a:endParaRPr lang="en-US" dirty="0"/>
          </a:p>
        </p:txBody>
      </p:sp>
      <p:sp>
        <p:nvSpPr>
          <p:cNvPr id="4" name="Text Placeholder 3"/>
          <p:cNvSpPr>
            <a:spLocks noGrp="1"/>
          </p:cNvSpPr>
          <p:nvPr>
            <p:ph type="body" sz="quarter" idx="11"/>
          </p:nvPr>
        </p:nvSpPr>
        <p:spPr/>
        <p:txBody>
          <a:bodyPr>
            <a:normAutofit/>
          </a:bodyPr>
          <a:lstStyle/>
          <a:p>
            <a:r>
              <a:rPr lang="en-US" dirty="0" smtClean="0"/>
              <a:t>DocumentDB includes primary and secondary keys for rolling key updates</a:t>
            </a:r>
            <a:endParaRPr lang="en-US" dirty="0"/>
          </a:p>
        </p:txBody>
      </p:sp>
      <p:sp>
        <p:nvSpPr>
          <p:cNvPr id="6" name="Picture Placeholder 5"/>
          <p:cNvSpPr>
            <a:spLocks noGrp="1"/>
          </p:cNvSpPr>
          <p:nvPr>
            <p:ph type="pic" sz="quarter" idx="12"/>
          </p:nvPr>
        </p:nvSpPr>
        <p:spPr/>
      </p:sp>
      <p:pic>
        <p:nvPicPr>
          <p:cNvPr id="7" name="Picture Placeholder 5"/>
          <p:cNvPicPr>
            <a:picLocks/>
          </p:cNvPicPr>
          <p:nvPr/>
        </p:nvPicPr>
        <p:blipFill>
          <a:blip r:embed="rId3"/>
          <a:stretch>
            <a:fillRect/>
          </a:stretch>
        </p:blipFill>
        <p:spPr>
          <a:xfrm>
            <a:off x="1404867" y="1335676"/>
            <a:ext cx="4209528" cy="4964640"/>
          </a:xfrm>
          <a:prstGeom prst="rect">
            <a:avLst/>
          </a:prstGeom>
          <a:noFill/>
          <a:ln w="152400">
            <a:noFill/>
          </a:ln>
        </p:spPr>
      </p:pic>
    </p:spTree>
    <p:extLst>
      <p:ext uri="{BB962C8B-B14F-4D97-AF65-F5344CB8AC3E}">
        <p14:creationId xmlns:p14="http://schemas.microsoft.com/office/powerpoint/2010/main" val="410138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type="body" sz="quarter" idx="11"/>
          </p:nvPr>
        </p:nvSpPr>
        <p:spPr>
          <a:xfrm>
            <a:off x="6795237" y="996586"/>
            <a:ext cx="5260257" cy="4949771"/>
          </a:xfrm>
          <a:prstGeom prst="rect">
            <a:avLst/>
          </a:prstGeom>
        </p:spPr>
        <p:txBody>
          <a:bodyPr>
            <a:noAutofit/>
          </a:bodyPr>
          <a:lstStyle/>
          <a:p>
            <a:pPr marL="0" indent="0">
              <a:spcBef>
                <a:spcPts val="600"/>
              </a:spcBef>
              <a:buNone/>
            </a:pPr>
            <a:r>
              <a:rPr lang="en-US" sz="2800" dirty="0" smtClean="0">
                <a:solidFill>
                  <a:schemeClr val="accent1"/>
                </a:solidFill>
              </a:rPr>
              <a:t>Resource model</a:t>
            </a:r>
          </a:p>
          <a:p>
            <a:pPr marL="365760" indent="0">
              <a:spcBef>
                <a:spcPts val="600"/>
              </a:spcBef>
              <a:buNone/>
            </a:pPr>
            <a:r>
              <a:rPr lang="en-US" sz="1600" dirty="0" smtClean="0"/>
              <a:t>Entities addressable by logical URI</a:t>
            </a:r>
          </a:p>
          <a:p>
            <a:pPr marL="365760" indent="0">
              <a:spcBef>
                <a:spcPts val="600"/>
              </a:spcBef>
              <a:buNone/>
            </a:pPr>
            <a:r>
              <a:rPr lang="en-US" sz="1600" dirty="0" smtClean="0"/>
              <a:t>Partitioned for scale out </a:t>
            </a:r>
          </a:p>
          <a:p>
            <a:pPr marL="365760" indent="0">
              <a:spcBef>
                <a:spcPts val="600"/>
              </a:spcBef>
              <a:buNone/>
            </a:pPr>
            <a:r>
              <a:rPr lang="en-US" sz="1600" dirty="0" smtClean="0"/>
              <a:t>Replicated for high availability</a:t>
            </a:r>
          </a:p>
          <a:p>
            <a:pPr marL="365760" indent="0">
              <a:spcBef>
                <a:spcPts val="600"/>
              </a:spcBef>
              <a:buNone/>
            </a:pPr>
            <a:r>
              <a:rPr lang="en-US" sz="1600" dirty="0" smtClean="0"/>
              <a:t>Entities represented as JSON</a:t>
            </a:r>
          </a:p>
          <a:p>
            <a:pPr marL="365760" indent="0">
              <a:spcBef>
                <a:spcPts val="600"/>
              </a:spcBef>
              <a:buNone/>
            </a:pPr>
            <a:r>
              <a:rPr lang="en-US" sz="1600" dirty="0" smtClean="0"/>
              <a:t>Accounts scale out through addition of capacity units</a:t>
            </a:r>
          </a:p>
          <a:p>
            <a:pPr marL="365760" indent="0">
              <a:spcBef>
                <a:spcPts val="600"/>
              </a:spcBef>
              <a:buNone/>
            </a:pPr>
            <a:endParaRPr lang="en-US" sz="1600" dirty="0" smtClean="0">
              <a:latin typeface="+mn-lt"/>
            </a:endParaRPr>
          </a:p>
          <a:p>
            <a:pPr marL="0" indent="0">
              <a:spcBef>
                <a:spcPts val="600"/>
              </a:spcBef>
              <a:buClr>
                <a:srgbClr val="FFFFFF"/>
              </a:buClr>
              <a:buNone/>
            </a:pPr>
            <a:r>
              <a:rPr lang="en-US" sz="2800" dirty="0" smtClean="0">
                <a:solidFill>
                  <a:schemeClr val="accent1"/>
                </a:solidFill>
              </a:rPr>
              <a:t>Interaction model</a:t>
            </a:r>
          </a:p>
          <a:p>
            <a:pPr marL="274320">
              <a:spcBef>
                <a:spcPts val="600"/>
              </a:spcBef>
              <a:buClr>
                <a:srgbClr val="FFFFFF"/>
              </a:buClr>
              <a:buFont typeface="Wingdings" panose="05000000000000000000" pitchFamily="2" charset="2"/>
              <a:buChar char="§"/>
            </a:pPr>
            <a:r>
              <a:rPr lang="en-US" sz="1600" dirty="0" smtClean="0"/>
              <a:t>RESTful interaction over HTTP</a:t>
            </a:r>
          </a:p>
          <a:p>
            <a:pPr marL="274320">
              <a:spcBef>
                <a:spcPts val="600"/>
              </a:spcBef>
              <a:buClr>
                <a:srgbClr val="FFFFFF"/>
              </a:buClr>
              <a:buFont typeface="Wingdings" panose="05000000000000000000" pitchFamily="2" charset="2"/>
              <a:buChar char="§"/>
            </a:pPr>
            <a:r>
              <a:rPr lang="en-US" sz="1600" dirty="0" smtClean="0"/>
              <a:t>HTTP and TCP connectivity</a:t>
            </a:r>
          </a:p>
          <a:p>
            <a:pPr marL="274320">
              <a:spcBef>
                <a:spcPts val="600"/>
              </a:spcBef>
              <a:buClr>
                <a:srgbClr val="FFFFFF"/>
              </a:buClr>
              <a:buFont typeface="Wingdings" panose="05000000000000000000" pitchFamily="2" charset="2"/>
              <a:buChar char="§"/>
            </a:pPr>
            <a:r>
              <a:rPr lang="en-US" sz="1600" dirty="0" smtClean="0"/>
              <a:t>Standard HTTP verbs and semantics</a:t>
            </a:r>
          </a:p>
          <a:p>
            <a:pPr marL="365760" indent="0">
              <a:spcBef>
                <a:spcPts val="600"/>
              </a:spcBef>
              <a:buNone/>
            </a:pPr>
            <a:endParaRPr lang="en-US" sz="1600" dirty="0" smtClean="0"/>
          </a:p>
          <a:p>
            <a:pPr marL="0" indent="0">
              <a:spcBef>
                <a:spcPts val="600"/>
              </a:spcBef>
              <a:buClr>
                <a:srgbClr val="FFFFFF"/>
              </a:buClr>
              <a:buNone/>
            </a:pPr>
            <a:r>
              <a:rPr lang="en-US" sz="2800" dirty="0" smtClean="0">
                <a:solidFill>
                  <a:schemeClr val="accent1"/>
                </a:solidFill>
              </a:rPr>
              <a:t>Development </a:t>
            </a:r>
            <a:endParaRPr lang="en-US" sz="3600" dirty="0" smtClean="0">
              <a:solidFill>
                <a:schemeClr val="accent1"/>
              </a:solidFill>
            </a:endParaRPr>
          </a:p>
          <a:p>
            <a:pPr marL="274320">
              <a:spcBef>
                <a:spcPts val="600"/>
              </a:spcBef>
              <a:buClr>
                <a:srgbClr val="FFFFFF"/>
              </a:buClr>
              <a:buFont typeface="Wingdings" panose="05000000000000000000" pitchFamily="2" charset="2"/>
              <a:buChar char="§"/>
            </a:pPr>
            <a:r>
              <a:rPr lang="en-US" sz="1600" dirty="0" err="1" smtClean="0"/>
              <a:t>.Net</a:t>
            </a:r>
            <a:r>
              <a:rPr lang="en-US" sz="1600" dirty="0" smtClean="0"/>
              <a:t>, Node, Python, Java and JavaScript clients</a:t>
            </a:r>
          </a:p>
          <a:p>
            <a:pPr marL="274320">
              <a:spcBef>
                <a:spcPts val="600"/>
              </a:spcBef>
              <a:buClr>
                <a:srgbClr val="FFFFFF"/>
              </a:buClr>
              <a:buFont typeface="Wingdings" panose="05000000000000000000" pitchFamily="2" charset="2"/>
              <a:buChar char="§"/>
            </a:pPr>
            <a:r>
              <a:rPr lang="en-US" sz="1600" dirty="0" smtClean="0"/>
              <a:t>SQL for query expression, </a:t>
            </a:r>
            <a:r>
              <a:rPr lang="en-US" sz="1600" dirty="0" err="1" smtClean="0"/>
              <a:t>.Net</a:t>
            </a:r>
            <a:r>
              <a:rPr lang="en-US" sz="1600" dirty="0" smtClean="0"/>
              <a:t> LINQ</a:t>
            </a:r>
          </a:p>
          <a:p>
            <a:pPr marL="274320">
              <a:spcBef>
                <a:spcPts val="600"/>
              </a:spcBef>
              <a:buClr>
                <a:srgbClr val="FFFFFF"/>
              </a:buClr>
              <a:buFont typeface="Wingdings" panose="05000000000000000000" pitchFamily="2" charset="2"/>
              <a:buChar char="§"/>
            </a:pPr>
            <a:r>
              <a:rPr lang="en-US" sz="1600" dirty="0" smtClean="0"/>
              <a:t>JavaScript for server-side app logic</a:t>
            </a:r>
          </a:p>
          <a:p>
            <a:pPr marL="365760" indent="0">
              <a:spcBef>
                <a:spcPts val="600"/>
              </a:spcBef>
              <a:buNone/>
            </a:pPr>
            <a:endParaRPr lang="en-US" sz="1600" dirty="0" smtClean="0">
              <a:latin typeface="+mn-lt"/>
            </a:endParaRPr>
          </a:p>
          <a:p>
            <a:pPr marL="0" indent="0">
              <a:spcBef>
                <a:spcPts val="600"/>
              </a:spcBef>
              <a:buNone/>
            </a:pPr>
            <a:endParaRPr lang="en-US" sz="2800" baseline="0" dirty="0" smtClean="0"/>
          </a:p>
        </p:txBody>
      </p:sp>
      <p:sp>
        <p:nvSpPr>
          <p:cNvPr id="66" name="TextBox 65"/>
          <p:cNvSpPr txBox="1"/>
          <p:nvPr/>
        </p:nvSpPr>
        <p:spPr>
          <a:xfrm>
            <a:off x="70" y="5799799"/>
            <a:ext cx="7149186" cy="455857"/>
          </a:xfrm>
          <a:prstGeom prst="rect">
            <a:avLst/>
          </a:prstGeom>
          <a:noFill/>
        </p:spPr>
        <p:txBody>
          <a:bodyPr wrap="none" lIns="179285" tIns="143428" rIns="179285" bIns="143428" rtlCol="0">
            <a:spAutoFit/>
          </a:bodyPr>
          <a:lstStyle/>
          <a:p>
            <a:pPr defTabSz="914367">
              <a:lnSpc>
                <a:spcPct val="90000"/>
              </a:lnSpc>
            </a:pPr>
            <a:r>
              <a:rPr lang="en-US" sz="1200" b="1" dirty="0">
                <a:gradFill>
                  <a:gsLst>
                    <a:gs pos="2917">
                      <a:srgbClr val="505050"/>
                    </a:gs>
                    <a:gs pos="30000">
                      <a:srgbClr val="505050"/>
                    </a:gs>
                  </a:gsLst>
                  <a:lin ang="5400000" scaled="0"/>
                </a:gradFill>
                <a:latin typeface="Courier New" panose="02070309020205020404" pitchFamily="49" charset="0"/>
                <a:cs typeface="Courier New" panose="02070309020205020404" pitchFamily="49" charset="0"/>
              </a:rPr>
              <a:t> https://myaccountname.documents.azure.net/dbs/{id}/colls/{id}/docs/{id} </a:t>
            </a:r>
          </a:p>
        </p:txBody>
      </p:sp>
      <p:grpSp>
        <p:nvGrpSpPr>
          <p:cNvPr id="67" name="Group 66"/>
          <p:cNvGrpSpPr/>
          <p:nvPr/>
        </p:nvGrpSpPr>
        <p:grpSpPr>
          <a:xfrm>
            <a:off x="202672" y="1963290"/>
            <a:ext cx="6752261" cy="3798444"/>
            <a:chOff x="5270748" y="2368198"/>
            <a:chExt cx="6752261" cy="3798444"/>
          </a:xfrm>
        </p:grpSpPr>
        <p:pic>
          <p:nvPicPr>
            <p:cNvPr id="68"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48" y="2368198"/>
              <a:ext cx="6752261" cy="364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9782584" y="3171019"/>
              <a:ext cx="694915" cy="230832"/>
            </a:xfrm>
            <a:prstGeom prst="rect">
              <a:avLst/>
            </a:prstGeom>
            <a:noFill/>
          </p:spPr>
          <p:txBody>
            <a:bodyPr wrap="square" rtlCol="0">
              <a:spAutoFit/>
            </a:bodyPr>
            <a:lstStyle/>
            <a:p>
              <a:r>
                <a:rPr lang="en-US" sz="900" dirty="0" smtClean="0">
                  <a:solidFill>
                    <a:prstClr val="black"/>
                  </a:solidFill>
                  <a:latin typeface="+mj-lt"/>
                </a:rPr>
                <a:t>/docs/{</a:t>
              </a:r>
              <a:r>
                <a:rPr lang="en-US" sz="900" dirty="0">
                  <a:solidFill>
                    <a:prstClr val="black"/>
                  </a:solidFill>
                  <a:latin typeface="+mj-lt"/>
                </a:rPr>
                <a:t>id}</a:t>
              </a:r>
            </a:p>
          </p:txBody>
        </p:sp>
        <p:sp>
          <p:nvSpPr>
            <p:cNvPr id="70" name="TextBox 69"/>
            <p:cNvSpPr txBox="1"/>
            <p:nvPr/>
          </p:nvSpPr>
          <p:spPr>
            <a:xfrm>
              <a:off x="10857003" y="3171019"/>
              <a:ext cx="1006310" cy="230832"/>
            </a:xfrm>
            <a:prstGeom prst="rect">
              <a:avLst/>
            </a:prstGeom>
            <a:noFill/>
          </p:spPr>
          <p:txBody>
            <a:bodyPr wrap="square" rtlCol="0">
              <a:spAutoFit/>
            </a:bodyPr>
            <a:lstStyle/>
            <a:p>
              <a:r>
                <a:rPr lang="en-US" sz="900" dirty="0" smtClean="0">
                  <a:solidFill>
                    <a:prstClr val="black"/>
                  </a:solidFill>
                  <a:latin typeface="+mj-lt"/>
                </a:rPr>
                <a:t>/attachments/{</a:t>
              </a:r>
              <a:r>
                <a:rPr lang="en-US" sz="900" dirty="0">
                  <a:solidFill>
                    <a:prstClr val="black"/>
                  </a:solidFill>
                  <a:latin typeface="+mj-lt"/>
                </a:rPr>
                <a:t>id}</a:t>
              </a:r>
            </a:p>
          </p:txBody>
        </p:sp>
        <p:sp>
          <p:nvSpPr>
            <p:cNvPr id="71" name="TextBox 70"/>
            <p:cNvSpPr txBox="1"/>
            <p:nvPr/>
          </p:nvSpPr>
          <p:spPr>
            <a:xfrm>
              <a:off x="9665172" y="4186846"/>
              <a:ext cx="763786" cy="230832"/>
            </a:xfrm>
            <a:prstGeom prst="rect">
              <a:avLst/>
            </a:prstGeom>
            <a:noFill/>
          </p:spPr>
          <p:txBody>
            <a:bodyPr wrap="square" rtlCol="0">
              <a:spAutoFit/>
            </a:bodyPr>
            <a:lstStyle/>
            <a:p>
              <a:r>
                <a:rPr lang="en-US" sz="900" dirty="0">
                  <a:solidFill>
                    <a:prstClr val="black"/>
                  </a:solidFill>
                  <a:latin typeface="+mj-lt"/>
                </a:rPr>
                <a:t>/sprocs/{id}</a:t>
              </a:r>
            </a:p>
          </p:txBody>
        </p:sp>
        <p:sp>
          <p:nvSpPr>
            <p:cNvPr id="72" name="TextBox 71"/>
            <p:cNvSpPr txBox="1"/>
            <p:nvPr/>
          </p:nvSpPr>
          <p:spPr>
            <a:xfrm>
              <a:off x="9695652" y="5081438"/>
              <a:ext cx="809506" cy="230832"/>
            </a:xfrm>
            <a:prstGeom prst="rect">
              <a:avLst/>
            </a:prstGeom>
            <a:noFill/>
          </p:spPr>
          <p:txBody>
            <a:bodyPr wrap="square" rtlCol="0">
              <a:spAutoFit/>
            </a:bodyPr>
            <a:lstStyle/>
            <a:p>
              <a:r>
                <a:rPr lang="en-US" sz="900" dirty="0" smtClean="0">
                  <a:solidFill>
                    <a:prstClr val="black"/>
                  </a:solidFill>
                  <a:latin typeface="+mj-lt"/>
                </a:rPr>
                <a:t>/triggers/{</a:t>
              </a:r>
              <a:r>
                <a:rPr lang="en-US" sz="900" dirty="0">
                  <a:solidFill>
                    <a:prstClr val="black"/>
                  </a:solidFill>
                  <a:latin typeface="+mj-lt"/>
                </a:rPr>
                <a:t>id}</a:t>
              </a:r>
            </a:p>
          </p:txBody>
        </p:sp>
        <p:sp>
          <p:nvSpPr>
            <p:cNvPr id="77" name="TextBox 76"/>
            <p:cNvSpPr txBox="1"/>
            <p:nvPr/>
          </p:nvSpPr>
          <p:spPr>
            <a:xfrm>
              <a:off x="9651909" y="5935810"/>
              <a:ext cx="896992" cy="230832"/>
            </a:xfrm>
            <a:prstGeom prst="rect">
              <a:avLst/>
            </a:prstGeom>
            <a:noFill/>
          </p:spPr>
          <p:txBody>
            <a:bodyPr wrap="square" rtlCol="0">
              <a:spAutoFit/>
            </a:bodyPr>
            <a:lstStyle/>
            <a:p>
              <a:r>
                <a:rPr lang="en-US" sz="900" dirty="0" smtClean="0">
                  <a:solidFill>
                    <a:prstClr val="black"/>
                  </a:solidFill>
                  <a:latin typeface="+mj-lt"/>
                </a:rPr>
                <a:t>/functions/{</a:t>
              </a:r>
              <a:r>
                <a:rPr lang="en-US" sz="900" dirty="0">
                  <a:solidFill>
                    <a:prstClr val="black"/>
                  </a:solidFill>
                  <a:latin typeface="+mj-lt"/>
                </a:rPr>
                <a:t>id}</a:t>
              </a:r>
            </a:p>
          </p:txBody>
        </p:sp>
        <p:sp>
          <p:nvSpPr>
            <p:cNvPr id="78" name="Rectangle 77"/>
            <p:cNvSpPr/>
            <p:nvPr/>
          </p:nvSpPr>
          <p:spPr bwMode="auto">
            <a:xfrm>
              <a:off x="8965422" y="3232254"/>
              <a:ext cx="281940" cy="12971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8767636" y="3171019"/>
              <a:ext cx="635546" cy="230832"/>
            </a:xfrm>
            <a:prstGeom prst="rect">
              <a:avLst/>
            </a:prstGeom>
            <a:noFill/>
          </p:spPr>
          <p:txBody>
            <a:bodyPr wrap="square" rtlCol="0">
              <a:spAutoFit/>
            </a:bodyPr>
            <a:lstStyle/>
            <a:p>
              <a:r>
                <a:rPr lang="en-US" sz="900" dirty="0">
                  <a:solidFill>
                    <a:prstClr val="black"/>
                  </a:solidFill>
                  <a:latin typeface="+mj-lt"/>
                </a:rPr>
                <a:t>/colls/{id}</a:t>
              </a:r>
            </a:p>
          </p:txBody>
        </p:sp>
        <p:sp>
          <p:nvSpPr>
            <p:cNvPr id="87" name="Rectangle 86"/>
            <p:cNvSpPr/>
            <p:nvPr/>
          </p:nvSpPr>
          <p:spPr bwMode="auto">
            <a:xfrm>
              <a:off x="7597138" y="3254427"/>
              <a:ext cx="281940" cy="12971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7995702" y="4121988"/>
              <a:ext cx="281940" cy="12971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p:cNvSpPr txBox="1"/>
            <p:nvPr/>
          </p:nvSpPr>
          <p:spPr>
            <a:xfrm>
              <a:off x="7495504" y="3171019"/>
              <a:ext cx="766898" cy="230832"/>
            </a:xfrm>
            <a:prstGeom prst="rect">
              <a:avLst/>
            </a:prstGeom>
            <a:noFill/>
          </p:spPr>
          <p:txBody>
            <a:bodyPr wrap="square" rtlCol="0">
              <a:spAutoFit/>
            </a:bodyPr>
            <a:lstStyle/>
            <a:p>
              <a:r>
                <a:rPr lang="en-US" sz="900" dirty="0">
                  <a:solidFill>
                    <a:prstClr val="black"/>
                  </a:solidFill>
                  <a:latin typeface="+mj-lt"/>
                </a:rPr>
                <a:t>/dbs/{id}</a:t>
              </a:r>
            </a:p>
          </p:txBody>
        </p:sp>
        <p:sp>
          <p:nvSpPr>
            <p:cNvPr id="90" name="TextBox 89"/>
            <p:cNvSpPr txBox="1"/>
            <p:nvPr/>
          </p:nvSpPr>
          <p:spPr>
            <a:xfrm>
              <a:off x="7878953" y="4069508"/>
              <a:ext cx="763786" cy="230832"/>
            </a:xfrm>
            <a:prstGeom prst="rect">
              <a:avLst/>
            </a:prstGeom>
            <a:noFill/>
          </p:spPr>
          <p:txBody>
            <a:bodyPr wrap="square" rtlCol="0">
              <a:spAutoFit/>
            </a:bodyPr>
            <a:lstStyle/>
            <a:p>
              <a:r>
                <a:rPr lang="en-US" sz="900" dirty="0" smtClean="0">
                  <a:solidFill>
                    <a:prstClr val="black"/>
                  </a:solidFill>
                  <a:latin typeface="+mj-lt"/>
                </a:rPr>
                <a:t>/users/{</a:t>
              </a:r>
              <a:r>
                <a:rPr lang="en-US" sz="900" dirty="0">
                  <a:solidFill>
                    <a:prstClr val="black"/>
                  </a:solidFill>
                  <a:latin typeface="+mj-lt"/>
                </a:rPr>
                <a:t>id}</a:t>
              </a:r>
            </a:p>
          </p:txBody>
        </p:sp>
        <p:sp>
          <p:nvSpPr>
            <p:cNvPr id="91" name="TextBox 90"/>
            <p:cNvSpPr txBox="1"/>
            <p:nvPr/>
          </p:nvSpPr>
          <p:spPr>
            <a:xfrm>
              <a:off x="8163342" y="5058578"/>
              <a:ext cx="1059608" cy="230832"/>
            </a:xfrm>
            <a:prstGeom prst="rect">
              <a:avLst/>
            </a:prstGeom>
            <a:noFill/>
          </p:spPr>
          <p:txBody>
            <a:bodyPr wrap="square" rtlCol="0">
              <a:spAutoFit/>
            </a:bodyPr>
            <a:lstStyle/>
            <a:p>
              <a:r>
                <a:rPr lang="en-US" sz="900" dirty="0" smtClean="0">
                  <a:solidFill>
                    <a:prstClr val="black"/>
                  </a:solidFill>
                  <a:latin typeface="+mj-lt"/>
                </a:rPr>
                <a:t>/permissions/{</a:t>
              </a:r>
              <a:r>
                <a:rPr lang="en-US" sz="900" dirty="0">
                  <a:solidFill>
                    <a:prstClr val="black"/>
                  </a:solidFill>
                  <a:latin typeface="+mj-lt"/>
                </a:rPr>
                <a:t>id}</a:t>
              </a:r>
            </a:p>
          </p:txBody>
        </p:sp>
      </p:grpSp>
    </p:spTree>
    <p:extLst>
      <p:ext uri="{BB962C8B-B14F-4D97-AF65-F5344CB8AC3E}">
        <p14:creationId xmlns:p14="http://schemas.microsoft.com/office/powerpoint/2010/main" val="3428952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p:cNvSpPr>
            <a:spLocks noGrp="1"/>
          </p:cNvSpPr>
          <p:nvPr>
            <p:ph type="body" sz="quarter" idx="11"/>
          </p:nvPr>
        </p:nvSpPr>
        <p:spPr>
          <a:xfrm>
            <a:off x="6563030" y="1557021"/>
            <a:ext cx="5418723" cy="4949771"/>
          </a:xfrm>
        </p:spPr>
        <p:txBody>
          <a:bodyPr>
            <a:noAutofit/>
          </a:bodyPr>
          <a:lstStyle/>
          <a:p>
            <a:pPr defTabSz="609585">
              <a:lnSpc>
                <a:spcPct val="100000"/>
              </a:lnSpc>
              <a:spcBef>
                <a:spcPts val="0"/>
              </a:spcBef>
              <a:spcAft>
                <a:spcPts val="1200"/>
              </a:spcAft>
            </a:pPr>
            <a:r>
              <a:rPr lang="en-US" sz="3200" dirty="0"/>
              <a:t>Collections != tables</a:t>
            </a:r>
          </a:p>
          <a:p>
            <a:pPr defTabSz="609585">
              <a:lnSpc>
                <a:spcPct val="100000"/>
              </a:lnSpc>
              <a:spcBef>
                <a:spcPts val="0"/>
              </a:spcBef>
              <a:spcAft>
                <a:spcPts val="1200"/>
              </a:spcAft>
            </a:pPr>
            <a:r>
              <a:rPr lang="en-US" sz="3200" dirty="0"/>
              <a:t>Unit of partitioning</a:t>
            </a:r>
          </a:p>
          <a:p>
            <a:pPr defTabSz="609585">
              <a:lnSpc>
                <a:spcPct val="100000"/>
              </a:lnSpc>
              <a:spcBef>
                <a:spcPts val="0"/>
              </a:spcBef>
              <a:spcAft>
                <a:spcPts val="1200"/>
              </a:spcAft>
            </a:pPr>
            <a:r>
              <a:rPr lang="en-US" sz="3200" dirty="0"/>
              <a:t>Transaction boundary</a:t>
            </a:r>
          </a:p>
          <a:p>
            <a:pPr defTabSz="609585">
              <a:lnSpc>
                <a:spcPct val="100000"/>
              </a:lnSpc>
              <a:spcBef>
                <a:spcPts val="0"/>
              </a:spcBef>
              <a:spcAft>
                <a:spcPts val="1200"/>
              </a:spcAft>
            </a:pPr>
            <a:r>
              <a:rPr lang="en-US" sz="3200" dirty="0"/>
              <a:t>No enforced schema, flexible</a:t>
            </a:r>
          </a:p>
          <a:p>
            <a:pPr defTabSz="609585">
              <a:lnSpc>
                <a:spcPct val="100000"/>
              </a:lnSpc>
              <a:spcBef>
                <a:spcPts val="0"/>
              </a:spcBef>
              <a:spcAft>
                <a:spcPts val="1200"/>
              </a:spcAft>
            </a:pPr>
            <a:r>
              <a:rPr lang="en-US" sz="3200" dirty="0"/>
              <a:t>Queried or updated </a:t>
            </a:r>
            <a:r>
              <a:rPr lang="en-US" sz="3200" dirty="0" smtClean="0"/>
              <a:t>stay together in </a:t>
            </a:r>
            <a:r>
              <a:rPr lang="en-US" sz="3200" dirty="0"/>
              <a:t>one </a:t>
            </a:r>
            <a:r>
              <a:rPr lang="en-US" sz="3200" dirty="0" smtClean="0"/>
              <a:t>collection -</a:t>
            </a:r>
            <a:endParaRPr lang="en-US" sz="3200" dirty="0"/>
          </a:p>
          <a:p>
            <a:pPr defTabSz="609585">
              <a:lnSpc>
                <a:spcPct val="100000"/>
              </a:lnSpc>
              <a:spcBef>
                <a:spcPts val="0"/>
              </a:spcBef>
              <a:spcAft>
                <a:spcPts val="1200"/>
              </a:spcAft>
            </a:pPr>
            <a:r>
              <a:rPr lang="en-US" sz="3200" dirty="0"/>
              <a:t>Size </a:t>
            </a:r>
            <a:r>
              <a:rPr lang="en-US" sz="3200" dirty="0" smtClean="0"/>
              <a:t>of 10 Gb</a:t>
            </a:r>
            <a:endParaRPr lang="en-US" sz="3200" dirty="0"/>
          </a:p>
        </p:txBody>
      </p:sp>
      <p:sp>
        <p:nvSpPr>
          <p:cNvPr id="9" name="Title 8"/>
          <p:cNvSpPr>
            <a:spLocks noGrp="1"/>
          </p:cNvSpPr>
          <p:nvPr>
            <p:ph type="title"/>
          </p:nvPr>
        </p:nvSpPr>
        <p:spPr/>
        <p:txBody>
          <a:bodyPr/>
          <a:lstStyle/>
          <a:p>
            <a:r>
              <a:rPr lang="en-US" dirty="0" smtClean="0">
                <a:solidFill>
                  <a:schemeClr val="tx1"/>
                </a:solidFill>
              </a:rPr>
              <a:t>DocumentDB Collections</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456695" y="1269386"/>
            <a:ext cx="6047343" cy="5304518"/>
          </a:xfrm>
          <a:prstGeom prst="rect">
            <a:avLst/>
          </a:prstGeom>
        </p:spPr>
      </p:pic>
    </p:spTree>
    <p:extLst>
      <p:ext uri="{BB962C8B-B14F-4D97-AF65-F5344CB8AC3E}">
        <p14:creationId xmlns:p14="http://schemas.microsoft.com/office/powerpoint/2010/main" val="238335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Autofit/>
          </a:bodyPr>
          <a:lstStyle/>
          <a:p>
            <a:pPr defTabSz="609585"/>
            <a:r>
              <a:rPr lang="en-US" sz="2400" dirty="0" smtClean="0"/>
              <a:t>JSON</a:t>
            </a:r>
          </a:p>
          <a:p>
            <a:pPr marL="182880" lvl="1" defTabSz="609585">
              <a:spcBef>
                <a:spcPts val="600"/>
              </a:spcBef>
              <a:spcAft>
                <a:spcPts val="600"/>
              </a:spcAft>
            </a:pPr>
            <a:r>
              <a:rPr lang="en-US" sz="1800" dirty="0" smtClean="0">
                <a:latin typeface="+mj-lt"/>
              </a:rPr>
              <a:t>Intersection of most modern type systems</a:t>
            </a:r>
          </a:p>
          <a:p>
            <a:pPr defTabSz="609585"/>
            <a:r>
              <a:rPr lang="en-US" sz="2400" dirty="0" smtClean="0"/>
              <a:t>JSON values</a:t>
            </a:r>
          </a:p>
          <a:p>
            <a:pPr marL="182880" defTabSz="609585">
              <a:spcBef>
                <a:spcPts val="600"/>
              </a:spcBef>
              <a:spcAft>
                <a:spcPts val="600"/>
              </a:spcAft>
            </a:pPr>
            <a:r>
              <a:rPr lang="en-US" sz="1800" dirty="0" smtClean="0">
                <a:solidFill>
                  <a:schemeClr val="tx1"/>
                </a:solidFill>
                <a:latin typeface="+mj-lt"/>
              </a:rPr>
              <a:t>Self-describable, self-contained </a:t>
            </a:r>
            <a:r>
              <a:rPr lang="en-US" sz="1800" i="1" dirty="0" smtClean="0">
                <a:solidFill>
                  <a:schemeClr val="tx1"/>
                </a:solidFill>
                <a:latin typeface="+mj-lt"/>
              </a:rPr>
              <a:t>values</a:t>
            </a:r>
            <a:endParaRPr lang="en-US" sz="1800" dirty="0" smtClean="0">
              <a:solidFill>
                <a:schemeClr val="tx1"/>
              </a:solidFill>
              <a:latin typeface="+mj-lt"/>
            </a:endParaRPr>
          </a:p>
          <a:p>
            <a:pPr marL="182880" defTabSz="609585">
              <a:spcBef>
                <a:spcPts val="600"/>
              </a:spcBef>
              <a:spcAft>
                <a:spcPts val="600"/>
              </a:spcAft>
            </a:pPr>
            <a:r>
              <a:rPr lang="en-US" sz="1800" dirty="0" smtClean="0">
                <a:solidFill>
                  <a:schemeClr val="tx1"/>
                </a:solidFill>
                <a:latin typeface="+mj-lt"/>
              </a:rPr>
              <a:t>Do not have behavior, polymorphism, inheritance, access, and visibility rules” </a:t>
            </a:r>
          </a:p>
          <a:p>
            <a:pPr marL="182880" defTabSz="609585">
              <a:spcBef>
                <a:spcPts val="600"/>
              </a:spcBef>
              <a:spcAft>
                <a:spcPts val="600"/>
              </a:spcAft>
            </a:pPr>
            <a:r>
              <a:rPr lang="en-US" sz="1800" dirty="0" smtClean="0">
                <a:solidFill>
                  <a:schemeClr val="tx1"/>
                </a:solidFill>
                <a:latin typeface="+mj-lt"/>
              </a:rPr>
              <a:t>Are trivially serialized to/from text</a:t>
            </a:r>
          </a:p>
          <a:p>
            <a:pPr algn="ctr" defTabSz="609585"/>
            <a:endParaRPr lang="en-US" sz="2000" dirty="0" smtClean="0"/>
          </a:p>
          <a:p>
            <a:pPr algn="ctr" defTabSz="609585"/>
            <a:r>
              <a:rPr lang="en-US" sz="2000" dirty="0" smtClean="0">
                <a:solidFill>
                  <a:schemeClr val="accent1"/>
                </a:solidFill>
              </a:rPr>
              <a:t>DocumentDB makes a deep commitment to JSON for storage, indexing, query, and JavaScript execution</a:t>
            </a:r>
            <a:endParaRPr lang="en-US" sz="2000" dirty="0">
              <a:solidFill>
                <a:schemeClr val="accent1"/>
              </a:solidFill>
            </a:endParaRPr>
          </a:p>
        </p:txBody>
      </p:sp>
      <p:sp>
        <p:nvSpPr>
          <p:cNvPr id="6" name="Picture Placeholder 5"/>
          <p:cNvSpPr>
            <a:spLocks noGrp="1"/>
          </p:cNvSpPr>
          <p:nvPr>
            <p:ph type="pic" sz="quarter" idx="12"/>
          </p:nvPr>
        </p:nvSpPr>
        <p:spPr/>
      </p:sp>
      <p:sp>
        <p:nvSpPr>
          <p:cNvPr id="9" name="Title 8"/>
          <p:cNvSpPr>
            <a:spLocks noGrp="1"/>
          </p:cNvSpPr>
          <p:nvPr>
            <p:ph type="title"/>
          </p:nvPr>
        </p:nvSpPr>
        <p:spPr/>
        <p:txBody>
          <a:bodyPr/>
          <a:lstStyle/>
          <a:p>
            <a:r>
              <a:rPr lang="en-US" dirty="0" smtClean="0"/>
              <a:t>DocumentDB JSON Documents</a:t>
            </a:r>
            <a:endParaRPr lang="en-US" dirty="0"/>
          </a:p>
        </p:txBody>
      </p:sp>
      <p:sp>
        <p:nvSpPr>
          <p:cNvPr id="140" name="Text Placeholder 2"/>
          <p:cNvSpPr txBox="1">
            <a:spLocks/>
          </p:cNvSpPr>
          <p:nvPr/>
        </p:nvSpPr>
        <p:spPr>
          <a:xfrm>
            <a:off x="387220" y="1320669"/>
            <a:ext cx="6751518" cy="4826969"/>
          </a:xfrm>
          <a:prstGeom prst="rect">
            <a:avLst/>
          </a:prstGeom>
          <a:solidFill>
            <a:schemeClr val="bg1">
              <a:lumMod val="95000"/>
            </a:schemeClr>
          </a:solidFill>
          <a:ln w="76200">
            <a:solidFill>
              <a:srgbClr val="0072C6"/>
            </a:solidFill>
          </a:ln>
        </p:spPr>
        <p:txBody>
          <a:bodyPr vert="horz" wrap="square" lIns="182880" tIns="146304" rIns="91440" bIns="146304" rtlCol="0">
            <a:noAutofit/>
          </a:bodyPr>
          <a:lstStyle>
            <a:lvl1pPr marL="0" marR="0" indent="0" algn="l" defTabSz="365760" rtl="0" eaLnBrk="1" fontAlgn="auto" latinLnBrk="0" hangingPunct="1">
              <a:lnSpc>
                <a:spcPct val="100000"/>
              </a:lnSpc>
              <a:spcBef>
                <a:spcPts val="0"/>
              </a:spcBef>
              <a:spcAft>
                <a:spcPts val="0"/>
              </a:spcAft>
              <a:buClr>
                <a:schemeClr val="tx1"/>
              </a:buClr>
              <a:buSzPct val="90000"/>
              <a:buFont typeface="Wingdings" pitchFamily="2" charset="2"/>
              <a:buNone/>
              <a:tabLst/>
              <a:defRPr sz="1800" kern="1200" spc="0" baseline="0">
                <a:solidFill>
                  <a:schemeClr val="tx1"/>
                </a:solidFill>
                <a:latin typeface="Consolas" panose="020B0609020204030204" pitchFamily="49" charset="0"/>
                <a:ea typeface="+mn-ea"/>
                <a:cs typeface="Consolas" panose="020B0609020204030204" pitchFamily="49" charset="0"/>
              </a:defRPr>
            </a:lvl1pPr>
            <a:lvl2pPr marL="36576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2pPr>
            <a:lvl3pPr marL="73152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3pPr>
            <a:lvl4pPr marL="109728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4pPr>
            <a:lvl5pPr marL="146304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a:t>
            </a:r>
          </a:p>
          <a:p>
            <a:r>
              <a:rPr lang="en-US" sz="1600" dirty="0"/>
              <a:t>	“locations</a:t>
            </a:r>
            <a:r>
              <a:rPr lang="en-US" sz="1600" dirty="0" smtClean="0"/>
              <a:t>”:</a:t>
            </a:r>
          </a:p>
          <a:p>
            <a:r>
              <a:rPr lang="en-US" sz="1600" dirty="0"/>
              <a:t>	</a:t>
            </a:r>
            <a:r>
              <a:rPr lang="en-US" sz="1600" dirty="0" smtClean="0"/>
              <a:t>[</a:t>
            </a:r>
          </a:p>
          <a:p>
            <a:r>
              <a:rPr lang="en-US" sz="1600" dirty="0" smtClean="0"/>
              <a:t>		{“country”: “Germany”, “city”: “Berlin”},</a:t>
            </a:r>
          </a:p>
          <a:p>
            <a:r>
              <a:rPr lang="en-US" sz="1600" dirty="0" smtClean="0"/>
              <a:t>		{“</a:t>
            </a:r>
            <a:r>
              <a:rPr lang="en-US" sz="1600" dirty="0"/>
              <a:t>country”: </a:t>
            </a:r>
            <a:r>
              <a:rPr lang="en-US" sz="1600" dirty="0" smtClean="0"/>
              <a:t>“France”, </a:t>
            </a:r>
            <a:r>
              <a:rPr lang="en-US" sz="1600" dirty="0"/>
              <a:t>“city”: </a:t>
            </a:r>
            <a:r>
              <a:rPr lang="en-US" sz="1600" dirty="0" smtClean="0"/>
              <a:t>“Paris”},</a:t>
            </a:r>
            <a:endParaRPr lang="en-US" sz="1600" dirty="0"/>
          </a:p>
          <a:p>
            <a:r>
              <a:rPr lang="en-US" sz="1600" dirty="0" smtClean="0"/>
              <a:t>	],</a:t>
            </a:r>
          </a:p>
          <a:p>
            <a:r>
              <a:rPr lang="en-US" sz="1600" dirty="0"/>
              <a:t>	</a:t>
            </a:r>
            <a:r>
              <a:rPr lang="en-US" sz="1600" dirty="0" smtClean="0"/>
              <a:t>“headquarter”: “Belgium”,</a:t>
            </a:r>
          </a:p>
          <a:p>
            <a:r>
              <a:rPr lang="en-US" sz="1600" dirty="0"/>
              <a:t>	</a:t>
            </a:r>
            <a:r>
              <a:rPr lang="en-US" sz="1600" dirty="0" smtClean="0"/>
              <a:t>“exports”:[{“city”; “Moscow”},{“city: ”Athens”}]</a:t>
            </a:r>
          </a:p>
          <a:p>
            <a:r>
              <a:rPr lang="en-US" sz="1600" dirty="0" smtClean="0"/>
              <a:t>}</a:t>
            </a:r>
            <a:r>
              <a:rPr lang="en-US" sz="1600" b="1" dirty="0" smtClean="0">
                <a:solidFill>
                  <a:srgbClr val="FFC000"/>
                </a:solidFill>
              </a:rPr>
              <a:t>;</a:t>
            </a:r>
            <a:r>
              <a:rPr lang="en-US" sz="1600" dirty="0" smtClean="0"/>
              <a:t> </a:t>
            </a:r>
          </a:p>
          <a:p>
            <a:endParaRPr lang="en-US" dirty="0"/>
          </a:p>
          <a:p>
            <a:endParaRPr lang="en-US" dirty="0" smtClean="0"/>
          </a:p>
          <a:p>
            <a:endParaRPr lang="en-US" dirty="0"/>
          </a:p>
          <a:p>
            <a:endParaRPr lang="en-US" dirty="0" smtClean="0"/>
          </a:p>
          <a:p>
            <a:endParaRPr lang="en-US" dirty="0"/>
          </a:p>
          <a:p>
            <a:pPr>
              <a:lnSpc>
                <a:spcPct val="150000"/>
              </a:lnSpc>
            </a:pPr>
            <a:endParaRPr lang="en-US" dirty="0" smtClean="0"/>
          </a:p>
          <a:p>
            <a:pPr algn="ctr"/>
            <a:endParaRPr lang="en-US" dirty="0"/>
          </a:p>
          <a:p>
            <a:pPr algn="ctr"/>
            <a:r>
              <a:rPr lang="en-US" sz="2000" dirty="0" smtClean="0">
                <a:latin typeface="Segoe UI" panose="020B0502040204020203" pitchFamily="34" charset="0"/>
                <a:cs typeface="Segoe UI" panose="020B0502040204020203" pitchFamily="34" charset="0"/>
              </a:rPr>
              <a:t>JSON document as tree</a:t>
            </a:r>
          </a:p>
        </p:txBody>
      </p:sp>
      <p:grpSp>
        <p:nvGrpSpPr>
          <p:cNvPr id="235" name="Group 234"/>
          <p:cNvGrpSpPr/>
          <p:nvPr/>
        </p:nvGrpSpPr>
        <p:grpSpPr>
          <a:xfrm>
            <a:off x="1237860" y="3734154"/>
            <a:ext cx="5147668" cy="1869349"/>
            <a:chOff x="897026" y="2520059"/>
            <a:chExt cx="5147668" cy="1869349"/>
          </a:xfrm>
          <a:solidFill>
            <a:schemeClr val="bg1"/>
          </a:solidFill>
        </p:grpSpPr>
        <p:sp>
          <p:nvSpPr>
            <p:cNvPr id="236" name="Rectangle 235"/>
            <p:cNvSpPr/>
            <p:nvPr/>
          </p:nvSpPr>
          <p:spPr bwMode="auto">
            <a:xfrm>
              <a:off x="897026" y="2995882"/>
              <a:ext cx="242020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237" name="Rectangle 236"/>
            <p:cNvSpPr/>
            <p:nvPr/>
          </p:nvSpPr>
          <p:spPr bwMode="auto">
            <a:xfrm>
              <a:off x="3409341" y="2995882"/>
              <a:ext cx="99577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238" name="Rectangle 237"/>
            <p:cNvSpPr/>
            <p:nvPr/>
          </p:nvSpPr>
          <p:spPr bwMode="auto">
            <a:xfrm>
              <a:off x="3409341" y="3381094"/>
              <a:ext cx="99044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239" name="Group 238"/>
            <p:cNvGrpSpPr/>
            <p:nvPr/>
          </p:nvGrpSpPr>
          <p:grpSpPr>
            <a:xfrm>
              <a:off x="897027" y="3772798"/>
              <a:ext cx="2418196" cy="224906"/>
              <a:chOff x="1006172" y="3761368"/>
              <a:chExt cx="2225020" cy="224906"/>
            </a:xfrm>
            <a:grpFill/>
          </p:grpSpPr>
          <p:sp>
            <p:nvSpPr>
              <p:cNvPr id="277" name="Rectangle 276"/>
              <p:cNvSpPr/>
              <p:nvPr/>
            </p:nvSpPr>
            <p:spPr bwMode="auto">
              <a:xfrm>
                <a:off x="1006172"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278" name="Rectangle 277"/>
              <p:cNvSpPr/>
              <p:nvPr/>
            </p:nvSpPr>
            <p:spPr bwMode="auto">
              <a:xfrm>
                <a:off x="1701710"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279" name="Rectangle 278"/>
              <p:cNvSpPr/>
              <p:nvPr/>
            </p:nvSpPr>
            <p:spPr bwMode="auto">
              <a:xfrm>
                <a:off x="2157958"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280" name="Rectangle 279"/>
              <p:cNvSpPr/>
              <p:nvPr/>
            </p:nvSpPr>
            <p:spPr bwMode="auto">
              <a:xfrm>
                <a:off x="2850965"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grpSp>
        <p:grpSp>
          <p:nvGrpSpPr>
            <p:cNvPr id="240" name="Group 239"/>
            <p:cNvGrpSpPr/>
            <p:nvPr/>
          </p:nvGrpSpPr>
          <p:grpSpPr>
            <a:xfrm>
              <a:off x="903163" y="4164502"/>
              <a:ext cx="2412108" cy="224906"/>
              <a:chOff x="903163" y="4153072"/>
              <a:chExt cx="2431038" cy="224906"/>
            </a:xfrm>
            <a:grpFill/>
          </p:grpSpPr>
          <p:sp>
            <p:nvSpPr>
              <p:cNvPr id="273" name="Rectangle 272"/>
              <p:cNvSpPr/>
              <p:nvPr/>
            </p:nvSpPr>
            <p:spPr bwMode="auto">
              <a:xfrm>
                <a:off x="903163" y="4153072"/>
                <a:ext cx="72203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274" name="Rectangle 273"/>
              <p:cNvSpPr/>
              <p:nvPr/>
            </p:nvSpPr>
            <p:spPr bwMode="auto">
              <a:xfrm>
                <a:off x="1703352" y="4153072"/>
                <a:ext cx="49798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275" name="Rectangle 274"/>
              <p:cNvSpPr/>
              <p:nvPr/>
            </p:nvSpPr>
            <p:spPr bwMode="auto">
              <a:xfrm>
                <a:off x="2279492" y="4153072"/>
                <a:ext cx="55513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France</a:t>
                </a:r>
              </a:p>
            </p:txBody>
          </p:sp>
          <p:sp>
            <p:nvSpPr>
              <p:cNvPr id="276" name="Rectangle 275"/>
              <p:cNvSpPr/>
              <p:nvPr/>
            </p:nvSpPr>
            <p:spPr bwMode="auto">
              <a:xfrm>
                <a:off x="2912782" y="4153072"/>
                <a:ext cx="421419"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Paris</a:t>
                </a:r>
              </a:p>
            </p:txBody>
          </p:sp>
        </p:grpSp>
        <p:grpSp>
          <p:nvGrpSpPr>
            <p:cNvPr id="241" name="Group 240"/>
            <p:cNvGrpSpPr/>
            <p:nvPr/>
          </p:nvGrpSpPr>
          <p:grpSpPr>
            <a:xfrm>
              <a:off x="4492951" y="2995882"/>
              <a:ext cx="1551743" cy="1393526"/>
              <a:chOff x="4492952" y="2995882"/>
              <a:chExt cx="1280160" cy="1393526"/>
            </a:xfrm>
            <a:grpFill/>
          </p:grpSpPr>
          <p:sp>
            <p:nvSpPr>
              <p:cNvPr id="266" name="Rectangle 265"/>
              <p:cNvSpPr/>
              <p:nvPr/>
            </p:nvSpPr>
            <p:spPr bwMode="auto">
              <a:xfrm>
                <a:off x="4492952" y="2995882"/>
                <a:ext cx="128016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267" name="Rectangle 266"/>
              <p:cNvSpPr/>
              <p:nvPr/>
            </p:nvSpPr>
            <p:spPr bwMode="auto">
              <a:xfrm>
                <a:off x="5172017" y="3772798"/>
                <a:ext cx="60109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268" name="Rectangle 267"/>
              <p:cNvSpPr/>
              <p:nvPr/>
            </p:nvSpPr>
            <p:spPr bwMode="auto">
              <a:xfrm>
                <a:off x="4492952" y="3772798"/>
                <a:ext cx="60840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269" name="Rectangle 268"/>
              <p:cNvSpPr/>
              <p:nvPr/>
            </p:nvSpPr>
            <p:spPr bwMode="auto">
              <a:xfrm>
                <a:off x="4492952" y="4164502"/>
                <a:ext cx="61458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270" name="Rectangle 269"/>
              <p:cNvSpPr/>
              <p:nvPr/>
            </p:nvSpPr>
            <p:spPr bwMode="auto">
              <a:xfrm>
                <a:off x="5169608" y="4164502"/>
                <a:ext cx="60350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271" name="Rectangle 270"/>
              <p:cNvSpPr/>
              <p:nvPr/>
            </p:nvSpPr>
            <p:spPr bwMode="auto">
              <a:xfrm>
                <a:off x="4493904" y="3381094"/>
                <a:ext cx="61363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272" name="Rectangle 271"/>
              <p:cNvSpPr/>
              <p:nvPr/>
            </p:nvSpPr>
            <p:spPr bwMode="auto">
              <a:xfrm>
                <a:off x="5169608" y="3381094"/>
                <a:ext cx="60350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242" name="Elbow Connector 241"/>
            <p:cNvCxnSpPr>
              <a:endCxn id="236" idx="0"/>
            </p:cNvCxnSpPr>
            <p:nvPr/>
          </p:nvCxnSpPr>
          <p:spPr>
            <a:xfrm rot="10800000" flipV="1">
              <a:off x="2107129" y="2857418"/>
              <a:ext cx="1800094"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endCxn id="266" idx="0"/>
            </p:cNvCxnSpPr>
            <p:nvPr/>
          </p:nvCxnSpPr>
          <p:spPr>
            <a:xfrm>
              <a:off x="3907223" y="2857419"/>
              <a:ext cx="1361600"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60" idx="2"/>
            </p:cNvCxnSpPr>
            <p:nvPr/>
          </p:nvCxnSpPr>
          <p:spPr>
            <a:xfrm>
              <a:off x="3907225" y="2744965"/>
              <a:ext cx="639" cy="246760"/>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H="1">
              <a:off x="3907225"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flipH="1">
              <a:off x="4862203"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flipH="1">
              <a:off x="5674016"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H="1">
              <a:off x="4862203"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H="1">
              <a:off x="5674016"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H="1">
              <a:off x="4862203"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H="1">
              <a:off x="5674016"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1473630"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flipH="1">
              <a:off x="2731911"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flipH="1">
              <a:off x="1874894"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250337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a:off x="126417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2344"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H="1">
              <a:off x="255705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flipH="1">
              <a:off x="3123491"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bwMode="auto">
            <a:xfrm>
              <a:off x="3753381" y="2520059"/>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261" name="Group 260"/>
            <p:cNvGrpSpPr/>
            <p:nvPr/>
          </p:nvGrpSpPr>
          <p:grpSpPr>
            <a:xfrm>
              <a:off x="897026" y="3381094"/>
              <a:ext cx="2418197" cy="224906"/>
              <a:chOff x="897027" y="3369664"/>
              <a:chExt cx="2129880" cy="224906"/>
            </a:xfrm>
            <a:grpFill/>
          </p:grpSpPr>
          <p:sp>
            <p:nvSpPr>
              <p:cNvPr id="264" name="Rectangle 263"/>
              <p:cNvSpPr/>
              <p:nvPr/>
            </p:nvSpPr>
            <p:spPr bwMode="auto">
              <a:xfrm>
                <a:off x="897027" y="3369664"/>
                <a:ext cx="102641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265" name="Rectangle 264"/>
              <p:cNvSpPr/>
              <p:nvPr/>
            </p:nvSpPr>
            <p:spPr bwMode="auto">
              <a:xfrm>
                <a:off x="2002779" y="3369664"/>
                <a:ext cx="1024128"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262" name="Straight Arrow Connector 261"/>
            <p:cNvCxnSpPr/>
            <p:nvPr/>
          </p:nvCxnSpPr>
          <p:spPr>
            <a:xfrm flipH="1">
              <a:off x="3120251"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125470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488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Today’s Modern Apps</a:t>
            </a:r>
            <a:endParaRPr lang="en-US" dirty="0"/>
          </a:p>
        </p:txBody>
      </p:sp>
      <p:pic>
        <p:nvPicPr>
          <p:cNvPr id="3" name="Picture Placeholder 2"/>
          <p:cNvPicPr>
            <a:picLocks noGrp="1" noChangeAspect="1"/>
          </p:cNvPicPr>
          <p:nvPr>
            <p:ph type="pic" sz="quarter" idx="12"/>
          </p:nvPr>
        </p:nvPicPr>
        <p:blipFill>
          <a:blip r:embed="rId3"/>
          <a:srcRect t="4700" b="4700"/>
          <a:stretch>
            <a:fillRect/>
          </a:stretch>
        </p:blipFill>
        <p:spPr>
          <a:xfrm>
            <a:off x="269875" y="1843548"/>
            <a:ext cx="6568571" cy="4456768"/>
          </a:xfrm>
        </p:spPr>
      </p:pic>
      <p:sp>
        <p:nvSpPr>
          <p:cNvPr id="5" name="Text Placeholder 3"/>
          <p:cNvSpPr txBox="1">
            <a:spLocks/>
          </p:cNvSpPr>
          <p:nvPr/>
        </p:nvSpPr>
        <p:spPr>
          <a:xfrm>
            <a:off x="7029481" y="1412173"/>
            <a:ext cx="5040519" cy="4491515"/>
          </a:xfrm>
          <a:prstGeom prst="rect">
            <a:avLst/>
          </a:prstGeom>
        </p:spPr>
        <p:txBody>
          <a:bodyPr vert="horz" wrap="square" lIns="146266" tIns="91416" rIns="146266" bIns="9141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1800" dirty="0">
                <a:solidFill>
                  <a:srgbClr val="0071BC"/>
                </a:solidFill>
              </a:rPr>
              <a:t>Produce and consume data at a staggering rate while requiring instantaneous response times to match user expectations</a:t>
            </a:r>
          </a:p>
          <a:p>
            <a:pPr>
              <a:lnSpc>
                <a:spcPct val="125000"/>
              </a:lnSpc>
              <a:spcBef>
                <a:spcPts val="0"/>
              </a:spcBef>
            </a:pPr>
            <a:endParaRPr lang="en-US" sz="1800" dirty="0" smtClean="0">
              <a:solidFill>
                <a:srgbClr val="0071BC"/>
              </a:solidFill>
            </a:endParaRPr>
          </a:p>
          <a:p>
            <a:pPr>
              <a:lnSpc>
                <a:spcPct val="125000"/>
              </a:lnSpc>
              <a:spcBef>
                <a:spcPts val="0"/>
              </a:spcBef>
            </a:pPr>
            <a:r>
              <a:rPr lang="en-US" sz="1800" dirty="0" smtClean="0">
                <a:solidFill>
                  <a:srgbClr val="0071BC"/>
                </a:solidFill>
              </a:rPr>
              <a:t>Developed </a:t>
            </a:r>
            <a:r>
              <a:rPr lang="en-US" sz="1800" dirty="0">
                <a:solidFill>
                  <a:srgbClr val="0071BC"/>
                </a:solidFill>
              </a:rPr>
              <a:t>iteratively with many versions supported concurrently and continuously evolving data </a:t>
            </a:r>
            <a:r>
              <a:rPr lang="en-US" sz="1800" dirty="0" smtClean="0">
                <a:solidFill>
                  <a:srgbClr val="0071BC"/>
                </a:solidFill>
              </a:rPr>
              <a:t>models</a:t>
            </a:r>
          </a:p>
          <a:p>
            <a:pPr>
              <a:lnSpc>
                <a:spcPct val="125000"/>
              </a:lnSpc>
              <a:spcBef>
                <a:spcPts val="0"/>
              </a:spcBef>
            </a:pPr>
            <a:endParaRPr lang="en-US" sz="1800" dirty="0">
              <a:solidFill>
                <a:srgbClr val="0071BC"/>
              </a:solidFill>
            </a:endParaRPr>
          </a:p>
          <a:p>
            <a:pPr>
              <a:lnSpc>
                <a:spcPct val="125000"/>
              </a:lnSpc>
              <a:spcBef>
                <a:spcPts val="0"/>
              </a:spcBef>
            </a:pPr>
            <a:r>
              <a:rPr lang="en-US" sz="1800" dirty="0">
                <a:solidFill>
                  <a:srgbClr val="0071BC"/>
                </a:solidFill>
              </a:rPr>
              <a:t>Increasingly complex, compensating for the lack of query and transactional processing in today’s NoSQL database </a:t>
            </a:r>
            <a:r>
              <a:rPr lang="en-US" sz="1800" dirty="0" smtClean="0">
                <a:solidFill>
                  <a:srgbClr val="0071BC"/>
                </a:solidFill>
              </a:rPr>
              <a:t>systems</a:t>
            </a:r>
          </a:p>
          <a:p>
            <a:pPr>
              <a:lnSpc>
                <a:spcPct val="125000"/>
              </a:lnSpc>
              <a:spcBef>
                <a:spcPts val="0"/>
              </a:spcBef>
            </a:pPr>
            <a:endParaRPr lang="en-US" sz="1800" dirty="0">
              <a:solidFill>
                <a:srgbClr val="0071BC"/>
              </a:solidFill>
            </a:endParaRPr>
          </a:p>
          <a:p>
            <a:pPr>
              <a:lnSpc>
                <a:spcPct val="125000"/>
              </a:lnSpc>
              <a:spcBef>
                <a:spcPts val="0"/>
              </a:spcBef>
            </a:pPr>
            <a:r>
              <a:rPr lang="en-US" sz="1800" dirty="0">
                <a:solidFill>
                  <a:srgbClr val="0071BC"/>
                </a:solidFill>
              </a:rPr>
              <a:t>Experience unpredictable and explosive </a:t>
            </a:r>
            <a:r>
              <a:rPr lang="en-US" sz="1800" dirty="0" smtClean="0">
                <a:solidFill>
                  <a:srgbClr val="0071BC"/>
                </a:solidFill>
              </a:rPr>
              <a:t>growth</a:t>
            </a:r>
            <a:endParaRPr lang="en-US" sz="1800" dirty="0">
              <a:solidFill>
                <a:srgbClr val="0071BC"/>
              </a:solidFill>
            </a:endParaRPr>
          </a:p>
        </p:txBody>
      </p:sp>
    </p:spTree>
    <p:extLst>
      <p:ext uri="{BB962C8B-B14F-4D97-AF65-F5344CB8AC3E}">
        <p14:creationId xmlns:p14="http://schemas.microsoft.com/office/powerpoint/2010/main" val="260613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a:off x="1387736" y="3426310"/>
            <a:ext cx="882128" cy="0"/>
          </a:xfrm>
          <a:prstGeom prst="straightConnector1">
            <a:avLst/>
          </a:prstGeom>
          <a:ln w="76200">
            <a:solidFill>
              <a:schemeClr val="tx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09600" y="274638"/>
            <a:ext cx="10972801" cy="914544"/>
          </a:xfrm>
        </p:spPr>
        <p:txBody>
          <a:bodyPr/>
          <a:lstStyle/>
          <a:p>
            <a:r>
              <a:rPr lang="en-US" dirty="0" smtClean="0"/>
              <a:t>DocumentDB JSON Documents</a:t>
            </a:r>
            <a:endParaRPr lang="en-US" dirty="0"/>
          </a:p>
        </p:txBody>
      </p:sp>
      <p:sp>
        <p:nvSpPr>
          <p:cNvPr id="3" name="Oval 2"/>
          <p:cNvSpPr/>
          <p:nvPr/>
        </p:nvSpPr>
        <p:spPr bwMode="auto">
          <a:xfrm>
            <a:off x="2377440" y="1850315"/>
            <a:ext cx="3151991" cy="3151991"/>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2958351" y="4023359"/>
            <a:ext cx="2119256"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smtClean="0">
                <a:solidFill>
                  <a:schemeClr val="bg1"/>
                </a:solidFill>
                <a:latin typeface="+mj-lt"/>
              </a:rPr>
              <a:t>JavaScript Object Literals</a:t>
            </a:r>
          </a:p>
        </p:txBody>
      </p:sp>
      <p:cxnSp>
        <p:nvCxnSpPr>
          <p:cNvPr id="15" name="Straight Arrow Connector 14"/>
          <p:cNvCxnSpPr/>
          <p:nvPr/>
        </p:nvCxnSpPr>
        <p:spPr>
          <a:xfrm flipV="1">
            <a:off x="4754880" y="1423575"/>
            <a:ext cx="1742631" cy="1169020"/>
          </a:xfrm>
          <a:prstGeom prst="straightConnector1">
            <a:avLst/>
          </a:prstGeom>
          <a:ln w="76200">
            <a:solidFill>
              <a:schemeClr val="tx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28106" y="3533886"/>
            <a:ext cx="1769405" cy="1866271"/>
          </a:xfrm>
          <a:prstGeom prst="straightConnector1">
            <a:avLst/>
          </a:prstGeom>
          <a:ln w="76200">
            <a:solidFill>
              <a:schemeClr val="tx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2958351" y="2043952"/>
            <a:ext cx="1979407" cy="1979407"/>
          </a:xfrm>
          <a:prstGeom prst="ellipse">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latin typeface="+mj-lt"/>
                <a:ea typeface="Segoe UI" pitchFamily="34" charset="0"/>
                <a:cs typeface="Segoe UI" pitchFamily="34" charset="0"/>
              </a:rPr>
              <a:t>JSON serializable values </a:t>
            </a:r>
            <a:endParaRPr lang="en-US" sz="1600" b="1" dirty="0" smtClean="0">
              <a:gradFill>
                <a:gsLst>
                  <a:gs pos="0">
                    <a:srgbClr val="FFFFFF"/>
                  </a:gs>
                  <a:gs pos="100000">
                    <a:srgbClr val="FFFFFF"/>
                  </a:gs>
                </a:gsLst>
                <a:lin ang="5400000" scaled="0"/>
              </a:gra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600" b="1" dirty="0" smtClean="0">
                <a:gradFill>
                  <a:gsLst>
                    <a:gs pos="0">
                      <a:srgbClr val="FFFFFF"/>
                    </a:gs>
                    <a:gs pos="100000">
                      <a:srgbClr val="FFFFFF"/>
                    </a:gs>
                  </a:gsLst>
                  <a:lin ang="5400000" scaled="0"/>
                </a:gradFill>
                <a:latin typeface="+mj-lt"/>
                <a:ea typeface="Segoe UI" pitchFamily="34" charset="0"/>
                <a:cs typeface="Segoe UI" pitchFamily="34" charset="0"/>
              </a:rPr>
              <a:t>(</a:t>
            </a:r>
            <a:r>
              <a:rPr lang="en-US" sz="1600" b="1" dirty="0">
                <a:gradFill>
                  <a:gsLst>
                    <a:gs pos="0">
                      <a:srgbClr val="FFFFFF"/>
                    </a:gs>
                    <a:gs pos="100000">
                      <a:srgbClr val="FFFFFF"/>
                    </a:gs>
                  </a:gsLst>
                  <a:lin ang="5400000" scaled="0"/>
                </a:gradFill>
                <a:latin typeface="+mj-lt"/>
                <a:ea typeface="Segoe UI" pitchFamily="34" charset="0"/>
                <a:cs typeface="Segoe UI" pitchFamily="34" charset="0"/>
              </a:rPr>
              <a:t>aka JSON </a:t>
            </a:r>
            <a:r>
              <a:rPr lang="en-US" sz="1600" b="1" dirty="0" err="1">
                <a:gradFill>
                  <a:gsLst>
                    <a:gs pos="0">
                      <a:srgbClr val="FFFFFF"/>
                    </a:gs>
                    <a:gs pos="100000">
                      <a:srgbClr val="FFFFFF"/>
                    </a:gs>
                  </a:gsLst>
                  <a:lin ang="5400000" scaled="0"/>
                </a:gradFill>
                <a:latin typeface="+mj-lt"/>
                <a:ea typeface="Segoe UI" pitchFamily="34" charset="0"/>
                <a:cs typeface="Segoe UI" pitchFamily="34" charset="0"/>
              </a:rPr>
              <a:t>Infoset</a:t>
            </a:r>
            <a:r>
              <a:rPr lang="en-US" sz="1600" b="1" dirty="0">
                <a:gradFill>
                  <a:gsLst>
                    <a:gs pos="0">
                      <a:srgbClr val="FFFFFF"/>
                    </a:gs>
                    <a:gs pos="100000">
                      <a:srgbClr val="FFFFFF"/>
                    </a:gs>
                  </a:gsLst>
                  <a:lin ang="5400000" scaled="0"/>
                </a:gradFill>
                <a:latin typeface="+mj-lt"/>
                <a:ea typeface="Segoe UI" pitchFamily="34" charset="0"/>
                <a:cs typeface="Segoe UI" pitchFamily="34" charset="0"/>
              </a:rPr>
              <a:t>)</a:t>
            </a:r>
          </a:p>
          <a:p>
            <a:pPr algn="ctr" defTabSz="932472" fontAlgn="base">
              <a:lnSpc>
                <a:spcPct val="90000"/>
              </a:lnSpc>
              <a:spcBef>
                <a:spcPct val="0"/>
              </a:spcBef>
              <a:spcAft>
                <a:spcPct val="0"/>
              </a:spcAft>
            </a:pPr>
            <a:endParaRPr lang="en-US" sz="16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28" name="Group 27"/>
          <p:cNvGrpSpPr/>
          <p:nvPr/>
        </p:nvGrpSpPr>
        <p:grpSpPr>
          <a:xfrm>
            <a:off x="505062" y="2945619"/>
            <a:ext cx="1032734" cy="1032734"/>
            <a:chOff x="505062" y="2945619"/>
            <a:chExt cx="1032734" cy="1032734"/>
          </a:xfrm>
        </p:grpSpPr>
        <p:sp>
          <p:nvSpPr>
            <p:cNvPr id="2" name="Rectangle 1"/>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accent1"/>
                  </a:solidFill>
                  <a:latin typeface="+mj-lt"/>
                  <a:ea typeface="Segoe UI" pitchFamily="34" charset="0"/>
                  <a:cs typeface="Segoe UI" pitchFamily="34" charset="0"/>
                </a:rPr>
                <a:t>JSON</a:t>
              </a:r>
            </a:p>
          </p:txBody>
        </p:sp>
        <p:pic>
          <p:nvPicPr>
            <p:cNvPr id="21" name="Picture 20"/>
            <p:cNvPicPr>
              <a:picLocks noChangeAspect="1"/>
            </p:cNvPicPr>
            <p:nvPr/>
          </p:nvPicPr>
          <p:blipFill>
            <a:blip r:embed="rId3"/>
            <a:stretch>
              <a:fillRect/>
            </a:stretch>
          </p:blipFill>
          <p:spPr>
            <a:xfrm>
              <a:off x="598502" y="2978641"/>
              <a:ext cx="845855" cy="966691"/>
            </a:xfrm>
            <a:prstGeom prst="rect">
              <a:avLst/>
            </a:prstGeom>
          </p:spPr>
        </p:pic>
      </p:grpSp>
      <p:grpSp>
        <p:nvGrpSpPr>
          <p:cNvPr id="42" name="Group 41"/>
          <p:cNvGrpSpPr/>
          <p:nvPr/>
        </p:nvGrpSpPr>
        <p:grpSpPr>
          <a:xfrm>
            <a:off x="6861307" y="1498678"/>
            <a:ext cx="4723854" cy="244910"/>
            <a:chOff x="8527435" y="1581721"/>
            <a:chExt cx="5738900" cy="258183"/>
          </a:xfrm>
        </p:grpSpPr>
        <p:cxnSp>
          <p:nvCxnSpPr>
            <p:cNvPr id="6" name="Straight Connector 5"/>
            <p:cNvCxnSpPr/>
            <p:nvPr/>
          </p:nvCxnSpPr>
          <p:spPr>
            <a:xfrm>
              <a:off x="8527435" y="1710813"/>
              <a:ext cx="5738900" cy="0"/>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274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2663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547619" y="1621132"/>
            <a:ext cx="3351230" cy="2069928"/>
            <a:chOff x="9104535" y="1710812"/>
            <a:chExt cx="4584700" cy="2182112"/>
          </a:xfrm>
        </p:grpSpPr>
        <p:sp>
          <p:nvSpPr>
            <p:cNvPr id="47" name="Rectangle 46"/>
            <p:cNvSpPr/>
            <p:nvPr/>
          </p:nvSpPr>
          <p:spPr bwMode="auto">
            <a:xfrm>
              <a:off x="9104535" y="1710812"/>
              <a:ext cx="4584700" cy="2182112"/>
            </a:xfrm>
            <a:prstGeom prst="rect">
              <a:avLst/>
            </a:prstGeom>
            <a:noFill/>
            <a:ln w="19050" cap="rnd">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5" name="Straight Connector 54"/>
            <p:cNvCxnSpPr/>
            <p:nvPr/>
          </p:nvCxnSpPr>
          <p:spPr>
            <a:xfrm>
              <a:off x="9104535" y="2057400"/>
              <a:ext cx="45847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104535" y="2423160"/>
              <a:ext cx="45847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104535" y="2788920"/>
              <a:ext cx="45847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104535" y="3154680"/>
              <a:ext cx="45847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104535" y="3520440"/>
              <a:ext cx="4584700"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 name="Rectangle 73"/>
          <p:cNvSpPr/>
          <p:nvPr/>
        </p:nvSpPr>
        <p:spPr bwMode="auto">
          <a:xfrm>
            <a:off x="6574668" y="1277872"/>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value</a:t>
            </a:r>
          </a:p>
        </p:txBody>
      </p:sp>
      <p:grpSp>
        <p:nvGrpSpPr>
          <p:cNvPr id="95" name="Group 94"/>
          <p:cNvGrpSpPr/>
          <p:nvPr/>
        </p:nvGrpSpPr>
        <p:grpSpPr>
          <a:xfrm>
            <a:off x="6861307" y="4355625"/>
            <a:ext cx="4723854" cy="244910"/>
            <a:chOff x="8527435" y="1581721"/>
            <a:chExt cx="5738900" cy="258183"/>
          </a:xfrm>
        </p:grpSpPr>
        <p:cxnSp>
          <p:nvCxnSpPr>
            <p:cNvPr id="96" name="Straight Connector 95"/>
            <p:cNvCxnSpPr/>
            <p:nvPr/>
          </p:nvCxnSpPr>
          <p:spPr>
            <a:xfrm>
              <a:off x="8527435" y="1710813"/>
              <a:ext cx="5738900" cy="0"/>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5274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42663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bwMode="auto">
          <a:xfrm>
            <a:off x="6574668" y="4134819"/>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object</a:t>
            </a:r>
          </a:p>
        </p:txBody>
      </p:sp>
      <p:sp>
        <p:nvSpPr>
          <p:cNvPr id="78" name="Rectangle 77"/>
          <p:cNvSpPr/>
          <p:nvPr/>
        </p:nvSpPr>
        <p:spPr bwMode="auto">
          <a:xfrm>
            <a:off x="7547619" y="4123876"/>
            <a:ext cx="3352315" cy="353334"/>
          </a:xfrm>
          <a:prstGeom prst="rect">
            <a:avLst/>
          </a:prstGeom>
          <a:no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7814978" y="4476381"/>
            <a:ext cx="2830761" cy="353334"/>
          </a:xfrm>
          <a:prstGeom prst="rect">
            <a:avLst/>
          </a:prstGeom>
          <a:no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5" name="Group 114"/>
          <p:cNvGrpSpPr/>
          <p:nvPr/>
        </p:nvGrpSpPr>
        <p:grpSpPr>
          <a:xfrm>
            <a:off x="6861307" y="5494674"/>
            <a:ext cx="4723854" cy="244910"/>
            <a:chOff x="8527435" y="1581721"/>
            <a:chExt cx="5738900" cy="258183"/>
          </a:xfrm>
        </p:grpSpPr>
        <p:cxnSp>
          <p:nvCxnSpPr>
            <p:cNvPr id="116" name="Straight Connector 115"/>
            <p:cNvCxnSpPr/>
            <p:nvPr/>
          </p:nvCxnSpPr>
          <p:spPr>
            <a:xfrm>
              <a:off x="8527435" y="1710813"/>
              <a:ext cx="5738900" cy="0"/>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5274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4266335" y="1581721"/>
              <a:ext cx="0" cy="258183"/>
            </a:xfrm>
            <a:prstGeom prst="line">
              <a:avLst/>
            </a:prstGeom>
            <a:ln w="190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19" name="Rectangle 118"/>
          <p:cNvSpPr/>
          <p:nvPr/>
        </p:nvSpPr>
        <p:spPr bwMode="auto">
          <a:xfrm>
            <a:off x="6574668" y="5273868"/>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array</a:t>
            </a:r>
          </a:p>
        </p:txBody>
      </p:sp>
      <p:sp>
        <p:nvSpPr>
          <p:cNvPr id="120" name="Rectangle 119"/>
          <p:cNvSpPr/>
          <p:nvPr/>
        </p:nvSpPr>
        <p:spPr bwMode="auto">
          <a:xfrm>
            <a:off x="7547077" y="5265136"/>
            <a:ext cx="3352315" cy="353334"/>
          </a:xfrm>
          <a:prstGeom prst="rect">
            <a:avLst/>
          </a:prstGeom>
          <a:no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7814978" y="5619650"/>
            <a:ext cx="2830761" cy="353334"/>
          </a:xfrm>
          <a:prstGeom prst="rect">
            <a:avLst/>
          </a:prstGeom>
          <a:no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8802521" y="1517142"/>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string</a:t>
            </a:r>
          </a:p>
        </p:txBody>
      </p:sp>
      <p:sp>
        <p:nvSpPr>
          <p:cNvPr id="131" name="Rectangle 130"/>
          <p:cNvSpPr/>
          <p:nvPr/>
        </p:nvSpPr>
        <p:spPr bwMode="auto">
          <a:xfrm>
            <a:off x="8802521" y="1843230"/>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numbers</a:t>
            </a:r>
          </a:p>
        </p:txBody>
      </p:sp>
      <p:sp>
        <p:nvSpPr>
          <p:cNvPr id="132" name="Rectangle 131"/>
          <p:cNvSpPr/>
          <p:nvPr/>
        </p:nvSpPr>
        <p:spPr bwMode="auto">
          <a:xfrm>
            <a:off x="8802521" y="2190186"/>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object</a:t>
            </a:r>
          </a:p>
        </p:txBody>
      </p:sp>
      <p:sp>
        <p:nvSpPr>
          <p:cNvPr id="133" name="Rectangle 132"/>
          <p:cNvSpPr/>
          <p:nvPr/>
        </p:nvSpPr>
        <p:spPr bwMode="auto">
          <a:xfrm>
            <a:off x="8802521" y="2549424"/>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array</a:t>
            </a:r>
          </a:p>
        </p:txBody>
      </p:sp>
      <p:sp>
        <p:nvSpPr>
          <p:cNvPr id="134" name="Rounded Rectangle 133"/>
          <p:cNvSpPr/>
          <p:nvPr/>
        </p:nvSpPr>
        <p:spPr bwMode="auto">
          <a:xfrm>
            <a:off x="8802521" y="2877975"/>
            <a:ext cx="841425" cy="216847"/>
          </a:xfrm>
          <a:prstGeom prst="roundRect">
            <a:avLst>
              <a:gd name="adj" fmla="val 50000"/>
            </a:avLst>
          </a:prstGeom>
          <a:solidFill>
            <a:schemeClr val="accent3"/>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true</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5" name="Rounded Rectangle 134"/>
          <p:cNvSpPr/>
          <p:nvPr/>
        </p:nvSpPr>
        <p:spPr bwMode="auto">
          <a:xfrm>
            <a:off x="8802521" y="3232127"/>
            <a:ext cx="841425" cy="216847"/>
          </a:xfrm>
          <a:prstGeom prst="roundRect">
            <a:avLst>
              <a:gd name="adj" fmla="val 50000"/>
            </a:avLst>
          </a:prstGeom>
          <a:solidFill>
            <a:schemeClr val="accent3"/>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false</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6" name="Rounded Rectangle 135"/>
          <p:cNvSpPr/>
          <p:nvPr/>
        </p:nvSpPr>
        <p:spPr bwMode="auto">
          <a:xfrm>
            <a:off x="8802521" y="3576258"/>
            <a:ext cx="841425" cy="216847"/>
          </a:xfrm>
          <a:prstGeom prst="roundRect">
            <a:avLst>
              <a:gd name="adj" fmla="val 50000"/>
            </a:avLst>
          </a:prstGeom>
          <a:solidFill>
            <a:schemeClr val="accent3"/>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null</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7" name="Oval 136"/>
          <p:cNvSpPr/>
          <p:nvPr/>
        </p:nvSpPr>
        <p:spPr bwMode="auto">
          <a:xfrm>
            <a:off x="7094016" y="4367819"/>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a:t>
            </a: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8" name="Oval 137"/>
          <p:cNvSpPr/>
          <p:nvPr/>
        </p:nvSpPr>
        <p:spPr bwMode="auto">
          <a:xfrm>
            <a:off x="11125518" y="4367819"/>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39" name="Oval 138"/>
          <p:cNvSpPr/>
          <p:nvPr/>
        </p:nvSpPr>
        <p:spPr bwMode="auto">
          <a:xfrm>
            <a:off x="9113329" y="4367819"/>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40" name="Oval 139"/>
          <p:cNvSpPr/>
          <p:nvPr/>
        </p:nvSpPr>
        <p:spPr bwMode="auto">
          <a:xfrm>
            <a:off x="9113329" y="4707926"/>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41" name="Rectangle 140"/>
          <p:cNvSpPr/>
          <p:nvPr/>
        </p:nvSpPr>
        <p:spPr bwMode="auto">
          <a:xfrm>
            <a:off x="8055125" y="4364130"/>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string</a:t>
            </a:r>
          </a:p>
        </p:txBody>
      </p:sp>
      <p:sp>
        <p:nvSpPr>
          <p:cNvPr id="142" name="Rectangle 141"/>
          <p:cNvSpPr/>
          <p:nvPr/>
        </p:nvSpPr>
        <p:spPr bwMode="auto">
          <a:xfrm>
            <a:off x="9578314" y="4364130"/>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value</a:t>
            </a:r>
          </a:p>
        </p:txBody>
      </p:sp>
      <p:sp>
        <p:nvSpPr>
          <p:cNvPr id="143" name="Oval 142"/>
          <p:cNvSpPr/>
          <p:nvPr/>
        </p:nvSpPr>
        <p:spPr bwMode="auto">
          <a:xfrm>
            <a:off x="7094016" y="5506868"/>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a:t>
            </a: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4" name="Oval 143"/>
          <p:cNvSpPr/>
          <p:nvPr/>
        </p:nvSpPr>
        <p:spPr bwMode="auto">
          <a:xfrm>
            <a:off x="11125518" y="5506868"/>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45" name="Oval 144"/>
          <p:cNvSpPr/>
          <p:nvPr/>
        </p:nvSpPr>
        <p:spPr bwMode="auto">
          <a:xfrm>
            <a:off x="9113329" y="5846974"/>
            <a:ext cx="234058" cy="234058"/>
          </a:xfrm>
          <a:prstGeom prst="ellipse">
            <a:avLst/>
          </a:prstGeom>
          <a:solidFill>
            <a:schemeClr val="accent3"/>
          </a:solidFill>
          <a:ln w="190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46" name="Rectangle 145"/>
          <p:cNvSpPr/>
          <p:nvPr/>
        </p:nvSpPr>
        <p:spPr bwMode="auto">
          <a:xfrm>
            <a:off x="8816719" y="5503179"/>
            <a:ext cx="827278" cy="213343"/>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value</a:t>
            </a:r>
          </a:p>
        </p:txBody>
      </p:sp>
    </p:spTree>
    <p:extLst>
      <p:ext uri="{BB962C8B-B14F-4D97-AF65-F5344CB8AC3E}">
        <p14:creationId xmlns:p14="http://schemas.microsoft.com/office/powerpoint/2010/main" val="165024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smtClean="0">
                <a:solidFill>
                  <a:schemeClr val="tx1">
                    <a:lumMod val="50000"/>
                  </a:schemeClr>
                </a:solidFill>
              </a:rPr>
              <a:t>Rich Query Over JSON Data</a:t>
            </a:r>
            <a:endParaRPr lang="en-US" dirty="0"/>
          </a:p>
        </p:txBody>
      </p:sp>
      <p:sp>
        <p:nvSpPr>
          <p:cNvPr id="4" name="Text Placeholder 3"/>
          <p:cNvSpPr>
            <a:spLocks noGrp="1"/>
          </p:cNvSpPr>
          <p:nvPr>
            <p:ph type="body" sz="quarter" idx="10"/>
          </p:nvPr>
        </p:nvSpPr>
        <p:spPr>
          <a:xfrm>
            <a:off x="7536426" y="1189178"/>
            <a:ext cx="4386336" cy="4936673"/>
          </a:xfrm>
        </p:spPr>
        <p:txBody>
          <a:bodyPr/>
          <a:lstStyle/>
          <a:p>
            <a:r>
              <a:rPr lang="en-US" sz="2400" b="1" dirty="0" smtClean="0">
                <a:gradFill>
                  <a:gsLst>
                    <a:gs pos="2917">
                      <a:srgbClr val="494949"/>
                    </a:gs>
                    <a:gs pos="30000">
                      <a:srgbClr val="494949"/>
                    </a:gs>
                  </a:gsLst>
                  <a:lin ang="5400000" scaled="0"/>
                </a:gradFill>
              </a:rPr>
              <a:t>Query JSON data without specifying secondary indices or constructing views</a:t>
            </a:r>
          </a:p>
          <a:p>
            <a:pPr>
              <a:spcAft>
                <a:spcPts val="1200"/>
              </a:spcAft>
            </a:pPr>
            <a:r>
              <a:rPr lang="en-US" sz="2000" dirty="0" smtClean="0">
                <a:solidFill>
                  <a:srgbClr val="494949"/>
                </a:solidFill>
              </a:rPr>
              <a:t>No forced, pre-defined indices allow for differentiated querying</a:t>
            </a:r>
            <a:endParaRPr lang="en-US" sz="2000" b="1" dirty="0" smtClean="0">
              <a:solidFill>
                <a:srgbClr val="494949"/>
              </a:solidFill>
            </a:endParaRPr>
          </a:p>
          <a:p>
            <a:r>
              <a:rPr lang="en-US" sz="2400" b="1" dirty="0" smtClean="0">
                <a:gradFill>
                  <a:gsLst>
                    <a:gs pos="2917">
                      <a:srgbClr val="494949"/>
                    </a:gs>
                    <a:gs pos="30000">
                      <a:srgbClr val="494949"/>
                    </a:gs>
                  </a:gsLst>
                  <a:lin ang="5400000" scaled="0"/>
                </a:gradFill>
              </a:rPr>
              <a:t>Native JavaScript transactional processing</a:t>
            </a:r>
          </a:p>
          <a:p>
            <a:pPr>
              <a:spcAft>
                <a:spcPts val="1200"/>
              </a:spcAft>
            </a:pPr>
            <a:r>
              <a:rPr lang="en-US" sz="2000" dirty="0" smtClean="0">
                <a:gradFill>
                  <a:gsLst>
                    <a:gs pos="2917">
                      <a:srgbClr val="494949"/>
                    </a:gs>
                    <a:gs pos="30000">
                      <a:srgbClr val="494949"/>
                    </a:gs>
                  </a:gsLst>
                  <a:lin ang="5400000" scaled="0"/>
                </a:gradFill>
              </a:rPr>
              <a:t>Easy integration with web platforms and tools</a:t>
            </a:r>
          </a:p>
          <a:p>
            <a:r>
              <a:rPr lang="en-US" sz="2400" b="1" dirty="0" smtClean="0">
                <a:gradFill>
                  <a:gsLst>
                    <a:gs pos="2917">
                      <a:srgbClr val="494949"/>
                    </a:gs>
                    <a:gs pos="30000">
                      <a:srgbClr val="494949"/>
                    </a:gs>
                  </a:gsLst>
                  <a:lin ang="5400000" scaled="0"/>
                </a:gradFill>
              </a:rPr>
              <a:t>Familiar SQL-based query language</a:t>
            </a:r>
          </a:p>
          <a:p>
            <a:pPr>
              <a:spcAft>
                <a:spcPts val="1200"/>
              </a:spcAft>
            </a:pPr>
            <a:r>
              <a:rPr lang="en-US" sz="2000" dirty="0" smtClean="0">
                <a:gradFill>
                  <a:gsLst>
                    <a:gs pos="2917">
                      <a:srgbClr val="494949"/>
                    </a:gs>
                    <a:gs pos="30000">
                      <a:srgbClr val="494949"/>
                    </a:gs>
                  </a:gsLst>
                  <a:lin ang="5400000" scaled="0"/>
                </a:gradFill>
              </a:rPr>
              <a:t>Query over multiple documents using familiar commands</a:t>
            </a:r>
            <a:endParaRPr lang="en-US" sz="2000" dirty="0">
              <a:gradFill>
                <a:gsLst>
                  <a:gs pos="2917">
                    <a:srgbClr val="494949"/>
                  </a:gs>
                  <a:gs pos="30000">
                    <a:srgbClr val="494949"/>
                  </a:gs>
                </a:gsLst>
                <a:lin ang="5400000" scaled="0"/>
              </a:gradFill>
            </a:endParaRPr>
          </a:p>
        </p:txBody>
      </p:sp>
      <p:pic>
        <p:nvPicPr>
          <p:cNvPr id="5" name="Picture 4"/>
          <p:cNvPicPr>
            <a:picLocks noChangeAspect="1"/>
          </p:cNvPicPr>
          <p:nvPr/>
        </p:nvPicPr>
        <p:blipFill>
          <a:blip r:embed="rId3"/>
          <a:stretch>
            <a:fillRect/>
          </a:stretch>
        </p:blipFill>
        <p:spPr>
          <a:xfrm>
            <a:off x="395944" y="1189177"/>
            <a:ext cx="6828112" cy="4901609"/>
          </a:xfrm>
          <a:prstGeom prst="rect">
            <a:avLst/>
          </a:prstGeom>
        </p:spPr>
      </p:pic>
    </p:spTree>
    <p:extLst>
      <p:ext uri="{BB962C8B-B14F-4D97-AF65-F5344CB8AC3E}">
        <p14:creationId xmlns:p14="http://schemas.microsoft.com/office/powerpoint/2010/main" val="13050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 Nested lookup against index</a:t>
            </a:r>
          </a:p>
          <a:p>
            <a:r>
              <a:rPr lang="en-US" smtClean="0"/>
              <a:t>SELECT B.Author</a:t>
            </a:r>
          </a:p>
          <a:p>
            <a:r>
              <a:rPr lang="en-US" smtClean="0"/>
              <a:t>FROM Books B</a:t>
            </a:r>
          </a:p>
          <a:p>
            <a:r>
              <a:rPr lang="en-US" smtClean="0"/>
              <a:t>WHERE B.Author.Name = "Leo Tolstoy"</a:t>
            </a:r>
          </a:p>
          <a:p>
            <a:endParaRPr lang="en-US" smtClean="0"/>
          </a:p>
          <a:p>
            <a:r>
              <a:rPr lang="en-US" smtClean="0"/>
              <a:t>-- Transformation, Filters, Array access</a:t>
            </a:r>
          </a:p>
          <a:p>
            <a:r>
              <a:rPr lang="en-US" smtClean="0"/>
              <a:t>SELECT { Name: B.Title, Author: B.Author.Name }</a:t>
            </a:r>
          </a:p>
          <a:p>
            <a:r>
              <a:rPr lang="en-US" smtClean="0"/>
              <a:t>FROM Books B</a:t>
            </a:r>
          </a:p>
          <a:p>
            <a:r>
              <a:rPr lang="en-US" smtClean="0"/>
              <a:t>WHERE B.Price &gt; 10 AND B.Language[0] = "English"</a:t>
            </a:r>
          </a:p>
          <a:p>
            <a:endParaRPr lang="en-US" smtClean="0"/>
          </a:p>
          <a:p>
            <a:r>
              <a:rPr lang="en-US" smtClean="0"/>
              <a:t>-- Joins, User Defined Functions (UDF)</a:t>
            </a:r>
          </a:p>
          <a:p>
            <a:r>
              <a:rPr lang="en-US" smtClean="0"/>
              <a:t>SELECT CalculateRegionalTax(B.Price, "USA", "WA")</a:t>
            </a:r>
          </a:p>
          <a:p>
            <a:r>
              <a:rPr lang="en-US" smtClean="0"/>
              <a:t>FROM Books B</a:t>
            </a:r>
          </a:p>
          <a:p>
            <a:r>
              <a:rPr lang="en-US" smtClean="0"/>
              <a:t>JOIN L IN B.Languages</a:t>
            </a:r>
          </a:p>
          <a:p>
            <a:r>
              <a:rPr lang="en-US" smtClean="0"/>
              <a:t>WHERE L.Language = "Russian"</a:t>
            </a:r>
            <a:endParaRPr lang="en-US" dirty="0"/>
          </a:p>
        </p:txBody>
      </p:sp>
      <p:sp>
        <p:nvSpPr>
          <p:cNvPr id="6" name="Text Placeholder 5"/>
          <p:cNvSpPr>
            <a:spLocks noGrp="1"/>
          </p:cNvSpPr>
          <p:nvPr>
            <p:ph type="body" sz="quarter" idx="11"/>
          </p:nvPr>
        </p:nvSpPr>
        <p:spPr>
          <a:xfrm>
            <a:off x="7327997" y="1232563"/>
            <a:ext cx="4628029" cy="4826970"/>
          </a:xfrm>
        </p:spPr>
        <p:txBody>
          <a:bodyPr>
            <a:noAutofit/>
          </a:bodyPr>
          <a:lstStyle/>
          <a:p>
            <a:pPr>
              <a:lnSpc>
                <a:spcPct val="110000"/>
              </a:lnSpc>
              <a:spcBef>
                <a:spcPct val="20000"/>
              </a:spcBef>
              <a:spcAft>
                <a:spcPts val="1200"/>
              </a:spcAft>
              <a:buClrTx/>
            </a:pPr>
            <a:r>
              <a:rPr lang="en-US" sz="2400" dirty="0" smtClean="0">
                <a:solidFill>
                  <a:srgbClr val="494949"/>
                </a:solidFill>
              </a:rPr>
              <a:t>LINQ for .NET developers and a “document oriented“ SQL grammar for traditional SQL developers</a:t>
            </a:r>
          </a:p>
          <a:p>
            <a:pPr>
              <a:lnSpc>
                <a:spcPct val="110000"/>
              </a:lnSpc>
              <a:spcBef>
                <a:spcPct val="20000"/>
              </a:spcBef>
              <a:spcAft>
                <a:spcPts val="1200"/>
              </a:spcAft>
              <a:buClrTx/>
            </a:pPr>
            <a:r>
              <a:rPr lang="en-US" sz="2400" dirty="0" smtClean="0">
                <a:solidFill>
                  <a:srgbClr val="494949"/>
                </a:solidFill>
              </a:rPr>
              <a:t>Extend query execution through application-supplied JavaScript UDFs</a:t>
            </a:r>
          </a:p>
          <a:p>
            <a:pPr>
              <a:lnSpc>
                <a:spcPct val="110000"/>
              </a:lnSpc>
              <a:spcBef>
                <a:spcPct val="20000"/>
              </a:spcBef>
              <a:spcAft>
                <a:spcPts val="1200"/>
              </a:spcAft>
              <a:buClrTx/>
            </a:pPr>
            <a:r>
              <a:rPr lang="en-US" sz="2400" dirty="0" smtClean="0">
                <a:solidFill>
                  <a:srgbClr val="494949"/>
                </a:solidFill>
              </a:rPr>
              <a:t>Supported SQL features; predicates, iterations (arrays), sub-queries, logical operators, UDFs, intra-document JOINs, or JSON transforms</a:t>
            </a:r>
            <a:endParaRPr lang="en-US" sz="2400" dirty="0">
              <a:solidFill>
                <a:srgbClr val="494949"/>
              </a:solidFill>
            </a:endParaRPr>
          </a:p>
        </p:txBody>
      </p:sp>
      <p:sp>
        <p:nvSpPr>
          <p:cNvPr id="10" name="Title 2"/>
          <p:cNvSpPr>
            <a:spLocks noGrp="1"/>
          </p:cNvSpPr>
          <p:nvPr>
            <p:ph type="title"/>
          </p:nvPr>
        </p:nvSpPr>
        <p:spPr/>
        <p:txBody>
          <a:bodyPr/>
          <a:lstStyle/>
          <a:p>
            <a:r>
              <a:rPr lang="en-US" sz="4800" smtClean="0"/>
              <a:t>Rich Query Over JSON Data</a:t>
            </a:r>
            <a:endParaRPr lang="en-US" sz="4800" dirty="0"/>
          </a:p>
        </p:txBody>
      </p:sp>
    </p:spTree>
    <p:extLst>
      <p:ext uri="{BB962C8B-B14F-4D97-AF65-F5344CB8AC3E}">
        <p14:creationId xmlns:p14="http://schemas.microsoft.com/office/powerpoint/2010/main" val="247278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lstStyle/>
          <a:p>
            <a:r>
              <a:rPr lang="en-US" dirty="0" smtClean="0"/>
              <a:t>Simple Predicate Query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17348249"/>
              </p:ext>
            </p:extLst>
          </p:nvPr>
        </p:nvGraphicFramePr>
        <p:xfrm>
          <a:off x="212034" y="4538886"/>
          <a:ext cx="11754678" cy="1920240"/>
        </p:xfrm>
        <a:graphic>
          <a:graphicData uri="http://schemas.openxmlformats.org/drawingml/2006/table">
            <a:tbl>
              <a:tblPr firstRow="1" firstCol="1" bandRow="1">
                <a:tableStyleId>{5C22544A-7EE6-4342-B048-85BDC9FD1C3A}</a:tableStyleId>
              </a:tblPr>
              <a:tblGrid>
                <a:gridCol w="1487674">
                  <a:extLst>
                    <a:ext uri="{9D8B030D-6E8A-4147-A177-3AD203B41FA5}">
                      <a16:colId xmlns:a16="http://schemas.microsoft.com/office/drawing/2014/main" xmlns="" val="20000"/>
                    </a:ext>
                  </a:extLst>
                </a:gridCol>
                <a:gridCol w="10267004">
                  <a:extLst>
                    <a:ext uri="{9D8B030D-6E8A-4147-A177-3AD203B41FA5}">
                      <a16:colId xmlns:a16="http://schemas.microsoft.com/office/drawing/2014/main" xmlns="" val="20001"/>
                    </a:ext>
                  </a:extLst>
                </a:gridCol>
              </a:tblGrid>
              <a:tr h="731520">
                <a:tc>
                  <a:txBody>
                    <a:bodyPr/>
                    <a:lstStyle/>
                    <a:p>
                      <a:pPr marL="0" marR="0">
                        <a:lnSpc>
                          <a:spcPct val="150000"/>
                        </a:lnSpc>
                        <a:spcBef>
                          <a:spcPts val="600"/>
                        </a:spcBef>
                        <a:spcAft>
                          <a:spcPts val="0"/>
                        </a:spcAft>
                      </a:pPr>
                      <a:r>
                        <a:rPr lang="en-US" sz="1800" i="0" dirty="0">
                          <a:solidFill>
                            <a:schemeClr val="bg1"/>
                          </a:solidFill>
                          <a:effectLst/>
                          <a:latin typeface="+mj-lt"/>
                        </a:rPr>
                        <a:t>SQL</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200" b="0" dirty="0">
                          <a:solidFill>
                            <a:schemeClr val="tx1"/>
                          </a:solidFill>
                          <a:effectLst/>
                          <a:latin typeface="Consolas" panose="020B0609020204030204" pitchFamily="49" charset="0"/>
                          <a:cs typeface="Consolas" panose="020B0609020204030204" pitchFamily="49" charset="0"/>
                        </a:rPr>
                        <a:t>SELECT * </a:t>
                      </a:r>
                      <a:endParaRPr lang="en-US" sz="1200" b="0" dirty="0" smtClean="0">
                        <a:solidFill>
                          <a:schemeClr val="tx1"/>
                        </a:solidFill>
                        <a:effectLst/>
                        <a:latin typeface="Consolas" panose="020B0609020204030204" pitchFamily="49" charset="0"/>
                        <a:cs typeface="Consolas" panose="020B0609020204030204" pitchFamily="49" charset="0"/>
                      </a:endParaRP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FROM </a:t>
                      </a:r>
                      <a:r>
                        <a:rPr lang="en-US" sz="1200" b="0" dirty="0">
                          <a:solidFill>
                            <a:schemeClr val="tx1"/>
                          </a:solidFill>
                          <a:effectLst/>
                          <a:latin typeface="Consolas" panose="020B0609020204030204" pitchFamily="49" charset="0"/>
                          <a:cs typeface="Consolas" panose="020B0609020204030204" pitchFamily="49" charset="0"/>
                        </a:rPr>
                        <a:t>company C </a:t>
                      </a:r>
                      <a:r>
                        <a:rPr lang="en-US" sz="1200" b="0" dirty="0" smtClean="0">
                          <a:solidFill>
                            <a:schemeClr val="tx1"/>
                          </a:solidFill>
                          <a:effectLst/>
                          <a:latin typeface="Consolas" panose="020B0609020204030204" pitchFamily="49" charset="0"/>
                          <a:cs typeface="Consolas" panose="020B0609020204030204" pitchFamily="49" charset="0"/>
                        </a:rPr>
                        <a:t> </a:t>
                      </a: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WHERE C.headquarter </a:t>
                      </a:r>
                      <a:r>
                        <a:rPr lang="en-US" sz="1200" b="0" dirty="0">
                          <a:solidFill>
                            <a:schemeClr val="tx1"/>
                          </a:solidFill>
                          <a:effectLst/>
                          <a:latin typeface="Consolas" panose="020B0609020204030204" pitchFamily="49" charset="0"/>
                          <a:cs typeface="Consolas" panose="020B0609020204030204" pitchFamily="49" charset="0"/>
                        </a:rPr>
                        <a:t>= </a:t>
                      </a:r>
                      <a:r>
                        <a:rPr lang="en-US" sz="1200" b="0" dirty="0" smtClean="0">
                          <a:solidFill>
                            <a:schemeClr val="tx1"/>
                          </a:solidFill>
                          <a:effectLst/>
                          <a:latin typeface="Consolas" panose="020B0609020204030204" pitchFamily="49" charset="0"/>
                          <a:cs typeface="Consolas" panose="020B0609020204030204" pitchFamily="49" charset="0"/>
                        </a:rPr>
                        <a:t>'Belgium'</a:t>
                      </a:r>
                      <a:endParaRPr lang="en-US" sz="1200" b="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0"/>
                  </a:ext>
                </a:extLst>
              </a:tr>
              <a:tr h="1174405">
                <a:tc>
                  <a:txBody>
                    <a:bodyPr/>
                    <a:lstStyle/>
                    <a:p>
                      <a:pPr marL="0" marR="0">
                        <a:lnSpc>
                          <a:spcPct val="150000"/>
                        </a:lnSpc>
                        <a:spcBef>
                          <a:spcPts val="0"/>
                        </a:spcBef>
                        <a:spcAft>
                          <a:spcPts val="0"/>
                        </a:spcAft>
                      </a:pPr>
                      <a:r>
                        <a:rPr lang="en-US" sz="1800" i="0" dirty="0">
                          <a:solidFill>
                            <a:schemeClr val="bg1"/>
                          </a:solidFill>
                          <a:effectLst/>
                          <a:latin typeface="+mj-lt"/>
                        </a:rPr>
                        <a:t>Results</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a:t>
                      </a:r>
                      <a:r>
                        <a:rPr lang="en-US" sz="1200" baseline="0" dirty="0" smtClean="0">
                          <a:effectLst/>
                          <a:latin typeface="Consolas" panose="020B0609020204030204" pitchFamily="49" charset="0"/>
                          <a:cs typeface="Consolas" panose="020B0609020204030204" pitchFamily="49" charset="0"/>
                        </a:rPr>
                        <a:t> </a:t>
                      </a:r>
                      <a:r>
                        <a:rPr lang="en-US" sz="1200" dirty="0" smtClean="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a:t>
                      </a:r>
                      <a:r>
                        <a:rPr lang="en-US" sz="1200" dirty="0">
                          <a:effectLst/>
                          <a:latin typeface="Consolas" panose="020B0609020204030204" pitchFamily="49" charset="0"/>
                          <a:cs typeface="Consolas" panose="020B0609020204030204" pitchFamily="49" charset="0"/>
                        </a:rPr>
                        <a:t>"locations</a:t>
                      </a:r>
                      <a:r>
                        <a:rPr lang="en-US" sz="1200" dirty="0" smtClean="0">
                          <a:effectLst/>
                          <a:latin typeface="Consolas" panose="020B0609020204030204" pitchFamily="49" charset="0"/>
                          <a:cs typeface="Consolas" panose="020B0609020204030204" pitchFamily="49" charset="0"/>
                        </a:rPr>
                        <a:t>": [{ </a:t>
                      </a:r>
                      <a:r>
                        <a:rPr lang="en-US" sz="1200" dirty="0">
                          <a:effectLst/>
                          <a:latin typeface="Consolas" panose="020B0609020204030204" pitchFamily="49" charset="0"/>
                          <a:cs typeface="Consolas" panose="020B0609020204030204" pitchFamily="49" charset="0"/>
                        </a:rPr>
                        <a:t>"country": "Germany", "city": "Berlin" </a:t>
                      </a:r>
                      <a:r>
                        <a:rPr lang="en-US" sz="1200" dirty="0" smtClean="0">
                          <a:effectLst/>
                          <a:latin typeface="Consolas" panose="020B0609020204030204" pitchFamily="49" charset="0"/>
                          <a:cs typeface="Consolas" panose="020B0609020204030204" pitchFamily="49" charset="0"/>
                        </a:rPr>
                        <a:t>},{ </a:t>
                      </a:r>
                      <a:r>
                        <a:rPr lang="en-US" sz="1200" dirty="0">
                          <a:effectLst/>
                          <a:latin typeface="Consolas" panose="020B0609020204030204" pitchFamily="49" charset="0"/>
                          <a:cs typeface="Consolas" panose="020B0609020204030204" pitchFamily="49" charset="0"/>
                        </a:rPr>
                        <a:t>"country": "France", "city": "Paris" </a:t>
                      </a:r>
                      <a:r>
                        <a:rPr lang="en-US" sz="1200" dirty="0" smtClean="0">
                          <a:effectLst/>
                          <a:latin typeface="Consolas" panose="020B0609020204030204" pitchFamily="49" charset="0"/>
                          <a:cs typeface="Consolas" panose="020B0609020204030204" pitchFamily="49" charset="0"/>
                        </a:rPr>
                        <a:t>}],           </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"headquarter": </a:t>
                      </a:r>
                      <a:r>
                        <a:rPr lang="en-US" sz="1200" dirty="0">
                          <a:effectLst/>
                          <a:latin typeface="Consolas" panose="020B0609020204030204" pitchFamily="49" charset="0"/>
                          <a:cs typeface="Consolas" panose="020B0609020204030204" pitchFamily="49" charset="0"/>
                        </a:rPr>
                        <a:t>"Belgium</a:t>
                      </a:r>
                      <a:r>
                        <a:rPr lang="en-US" sz="1200" dirty="0" smtClean="0">
                          <a:effectLst/>
                          <a:latin typeface="Consolas" panose="020B0609020204030204" pitchFamily="49" charset="0"/>
                          <a:cs typeface="Consolas" panose="020B0609020204030204" pitchFamily="49" charset="0"/>
                        </a:rPr>
                        <a:t>", </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a:t>
                      </a:r>
                      <a:r>
                        <a:rPr lang="en-US" sz="1200" dirty="0">
                          <a:effectLst/>
                          <a:latin typeface="Consolas" panose="020B0609020204030204" pitchFamily="49" charset="0"/>
                          <a:cs typeface="Consolas" panose="020B0609020204030204" pitchFamily="49" charset="0"/>
                        </a:rPr>
                        <a:t>exports</a:t>
                      </a:r>
                      <a:r>
                        <a:rPr lang="en-US" sz="1200" dirty="0" smtClean="0">
                          <a:effectLst/>
                          <a:latin typeface="Consolas" panose="020B0609020204030204" pitchFamily="49" charset="0"/>
                          <a:cs typeface="Consolas" panose="020B0609020204030204" pitchFamily="49" charset="0"/>
                        </a:rPr>
                        <a:t>": [{ </a:t>
                      </a:r>
                      <a:r>
                        <a:rPr lang="en-US" sz="1200" dirty="0">
                          <a:effectLst/>
                          <a:latin typeface="Consolas" panose="020B0609020204030204" pitchFamily="49" charset="0"/>
                          <a:cs typeface="Consolas" panose="020B0609020204030204" pitchFamily="49" charset="0"/>
                        </a:rPr>
                        <a:t>"city": "Moscow" </a:t>
                      </a:r>
                      <a:r>
                        <a:rPr lang="en-US" sz="1200" dirty="0" smtClean="0">
                          <a:effectLst/>
                          <a:latin typeface="Consolas" panose="020B0609020204030204" pitchFamily="49" charset="0"/>
                          <a:cs typeface="Consolas" panose="020B0609020204030204" pitchFamily="49" charset="0"/>
                        </a:rPr>
                        <a:t>},{ </a:t>
                      </a:r>
                      <a:r>
                        <a:rPr lang="en-US" sz="1200" dirty="0">
                          <a:effectLst/>
                          <a:latin typeface="Consolas" panose="020B0609020204030204" pitchFamily="49" charset="0"/>
                          <a:cs typeface="Consolas" panose="020B0609020204030204" pitchFamily="49" charset="0"/>
                        </a:rPr>
                        <a:t>"city": </a:t>
                      </a:r>
                      <a:r>
                        <a:rPr lang="en-US" sz="1200" dirty="0" smtClean="0">
                          <a:effectLst/>
                          <a:latin typeface="Consolas" panose="020B0609020204030204" pitchFamily="49" charset="0"/>
                          <a:cs typeface="Consolas" panose="020B0609020204030204" pitchFamily="49" charset="0"/>
                        </a:rPr>
                        <a:t>"Athens" } </a:t>
                      </a:r>
                      <a:r>
                        <a:rPr lang="en-US" sz="1200" dirty="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a:t>
                      </a:r>
                      <a:endParaRPr lang="en-US" sz="1200" dirty="0">
                        <a:effectLst/>
                        <a:latin typeface="Consolas" panose="020B0609020204030204" pitchFamily="49" charset="0"/>
                        <a:ea typeface="Times New Roman" panose="02020603050405020304" pitchFamily="18"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1"/>
                  </a:ext>
                </a:extLst>
              </a:tr>
            </a:tbl>
          </a:graphicData>
        </a:graphic>
      </p:graphicFrame>
      <p:sp>
        <p:nvSpPr>
          <p:cNvPr id="178" name="TextBox 177"/>
          <p:cNvSpPr txBox="1"/>
          <p:nvPr/>
        </p:nvSpPr>
        <p:spPr>
          <a:xfrm>
            <a:off x="26924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company1</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{“country”: “Germany”, “city”: “Berlin”},</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“France”, “city”: “Paris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 “headquarter”: “Belgium”, “exports”: [</a:t>
            </a:r>
          </a:p>
          <a:p>
            <a:r>
              <a:rPr lang="en-US" sz="1400" dirty="0" smtClean="0">
                <a:latin typeface="Consolas" panose="020B0609020204030204" pitchFamily="49" charset="0"/>
                <a:cs typeface="Consolas" panose="020B0609020204030204" pitchFamily="49" charset="0"/>
              </a:rPr>
              <a:t>	{ “city”; “Moscow” },{ “city: ”Athens” }]</a:t>
            </a: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
        <p:nvSpPr>
          <p:cNvPr id="179" name="TextBox 178"/>
          <p:cNvSpPr txBox="1"/>
          <p:nvPr/>
        </p:nvSpPr>
        <p:spPr>
          <a:xfrm>
            <a:off x="612140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company2</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“Germany”, “city”: </a:t>
            </a:r>
            <a:r>
              <a:rPr lang="en-US" sz="1400" dirty="0" smtClean="0">
                <a:latin typeface="Consolas" panose="020B0609020204030204" pitchFamily="49" charset="0"/>
                <a:cs typeface="Consolas" panose="020B0609020204030204" pitchFamily="49" charset="0"/>
              </a:rPr>
              <a:t>“Bonn”, 	revenue”: 200 } </a:t>
            </a:r>
            <a:r>
              <a:rPr lang="en-US" sz="1400" dirty="0">
                <a:latin typeface="Consolas" panose="020B0609020204030204" pitchFamily="49" charset="0"/>
                <a:cs typeface="Consolas" panose="020B0609020204030204" pitchFamily="49" charset="0"/>
              </a:rPr>
              <a:t>], “headquarter”: </a:t>
            </a:r>
            <a:r>
              <a:rPr lang="en-US" sz="1400" dirty="0" smtClean="0">
                <a:latin typeface="Consolas" panose="020B0609020204030204" pitchFamily="49" charset="0"/>
                <a:cs typeface="Consolas" panose="020B0609020204030204" pitchFamily="49" charset="0"/>
              </a:rPr>
              <a:t>“Italy”, 	“</a:t>
            </a:r>
            <a:r>
              <a:rPr lang="en-US" sz="1400" dirty="0">
                <a:latin typeface="Consolas" panose="020B0609020204030204" pitchFamily="49" charset="0"/>
                <a:cs typeface="Consolas" panose="020B0609020204030204" pitchFamily="49" charset="0"/>
              </a:rPr>
              <a:t>exports”: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“city”; </a:t>
            </a:r>
            <a:r>
              <a:rPr lang="en-US" sz="1400" dirty="0" smtClean="0">
                <a:latin typeface="Consolas" panose="020B0609020204030204" pitchFamily="49" charset="0"/>
                <a:cs typeface="Consolas" panose="020B0609020204030204" pitchFamily="49" charset="0"/>
              </a:rPr>
              <a:t>“Berlin”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“dealers”: 	[{“name”: “Hans”}] }, {city”: </a:t>
            </a:r>
            <a:r>
              <a:rPr lang="en-US" sz="1400" dirty="0">
                <a:latin typeface="Consolas" panose="020B0609020204030204" pitchFamily="49" charset="0"/>
                <a:cs typeface="Consolas" panose="020B0609020204030204" pitchFamily="49" charset="0"/>
              </a:rPr>
              <a:t>”Athens”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grpSp>
        <p:nvGrpSpPr>
          <p:cNvPr id="312" name="Group 311"/>
          <p:cNvGrpSpPr/>
          <p:nvPr/>
        </p:nvGrpSpPr>
        <p:grpSpPr>
          <a:xfrm>
            <a:off x="6317440" y="2517717"/>
            <a:ext cx="5137459" cy="1827691"/>
            <a:chOff x="6764121" y="2558638"/>
            <a:chExt cx="5137459" cy="1862401"/>
          </a:xfrm>
        </p:grpSpPr>
        <p:sp>
          <p:nvSpPr>
            <p:cNvPr id="57" name="Rectangle 56"/>
            <p:cNvSpPr/>
            <p:nvPr/>
          </p:nvSpPr>
          <p:spPr bwMode="auto">
            <a:xfrm>
              <a:off x="6764121" y="2929174"/>
              <a:ext cx="192857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58" name="Rectangle 57"/>
            <p:cNvSpPr/>
            <p:nvPr/>
          </p:nvSpPr>
          <p:spPr bwMode="auto">
            <a:xfrm>
              <a:off x="8763813" y="2929174"/>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59" name="Rectangle 58"/>
            <p:cNvSpPr/>
            <p:nvPr/>
          </p:nvSpPr>
          <p:spPr bwMode="auto">
            <a:xfrm>
              <a:off x="10123426" y="2929174"/>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65" name="Rectangle 64"/>
            <p:cNvSpPr/>
            <p:nvPr/>
          </p:nvSpPr>
          <p:spPr bwMode="auto">
            <a:xfrm>
              <a:off x="10123426" y="3553602"/>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66" name="Rectangle 65"/>
            <p:cNvSpPr/>
            <p:nvPr/>
          </p:nvSpPr>
          <p:spPr bwMode="auto">
            <a:xfrm>
              <a:off x="11298076" y="35536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71" name="Rectangle 70"/>
            <p:cNvSpPr/>
            <p:nvPr/>
          </p:nvSpPr>
          <p:spPr bwMode="auto">
            <a:xfrm>
              <a:off x="10588110" y="3553602"/>
              <a:ext cx="63472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Dealers</a:t>
              </a:r>
            </a:p>
          </p:txBody>
        </p:sp>
        <p:sp>
          <p:nvSpPr>
            <p:cNvPr id="67" name="Rectangle 66"/>
            <p:cNvSpPr/>
            <p:nvPr/>
          </p:nvSpPr>
          <p:spPr bwMode="auto">
            <a:xfrm>
              <a:off x="6764121" y="3868801"/>
              <a:ext cx="72203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68" name="Rectangle 67"/>
            <p:cNvSpPr/>
            <p:nvPr/>
          </p:nvSpPr>
          <p:spPr bwMode="auto">
            <a:xfrm>
              <a:off x="7564360" y="3868801"/>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Bonn</a:t>
              </a:r>
            </a:p>
          </p:txBody>
        </p:sp>
        <p:sp>
          <p:nvSpPr>
            <p:cNvPr id="69" name="Rectangle 68"/>
            <p:cNvSpPr/>
            <p:nvPr/>
          </p:nvSpPr>
          <p:spPr bwMode="auto">
            <a:xfrm>
              <a:off x="8137561" y="3868801"/>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200</a:t>
              </a:r>
            </a:p>
          </p:txBody>
        </p:sp>
        <p:sp>
          <p:nvSpPr>
            <p:cNvPr id="70" name="Rectangle 69"/>
            <p:cNvSpPr/>
            <p:nvPr/>
          </p:nvSpPr>
          <p:spPr bwMode="auto">
            <a:xfrm>
              <a:off x="10123426" y="3868801"/>
              <a:ext cx="43887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72" name="Rectangle 71"/>
            <p:cNvSpPr/>
            <p:nvPr/>
          </p:nvSpPr>
          <p:spPr bwMode="auto">
            <a:xfrm>
              <a:off x="10636926" y="3868801"/>
              <a:ext cx="58590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Name</a:t>
              </a:r>
            </a:p>
          </p:txBody>
        </p:sp>
        <p:sp>
          <p:nvSpPr>
            <p:cNvPr id="73" name="Rectangle 72"/>
            <p:cNvSpPr/>
            <p:nvPr/>
          </p:nvSpPr>
          <p:spPr bwMode="auto">
            <a:xfrm>
              <a:off x="11298076" y="3868801"/>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97" name="Rectangle 96"/>
            <p:cNvSpPr/>
            <p:nvPr/>
          </p:nvSpPr>
          <p:spPr bwMode="auto">
            <a:xfrm>
              <a:off x="6764121" y="3244379"/>
              <a:ext cx="1927621"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61" name="Rectangle 60"/>
            <p:cNvSpPr/>
            <p:nvPr/>
          </p:nvSpPr>
          <p:spPr bwMode="auto">
            <a:xfrm>
              <a:off x="8764027" y="3244379"/>
              <a:ext cx="12799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Italy</a:t>
              </a:r>
            </a:p>
          </p:txBody>
        </p:sp>
        <p:sp>
          <p:nvSpPr>
            <p:cNvPr id="74" name="Rectangle 73"/>
            <p:cNvSpPr/>
            <p:nvPr/>
          </p:nvSpPr>
          <p:spPr bwMode="auto">
            <a:xfrm>
              <a:off x="10123427" y="3244379"/>
              <a:ext cx="110244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75" name="Rectangle 74"/>
            <p:cNvSpPr/>
            <p:nvPr/>
          </p:nvSpPr>
          <p:spPr bwMode="auto">
            <a:xfrm>
              <a:off x="11298076" y="3244379"/>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cxnSp>
          <p:nvCxnSpPr>
            <p:cNvPr id="76" name="Elbow Connector 75"/>
            <p:cNvCxnSpPr>
              <a:endCxn id="57" idx="0"/>
            </p:cNvCxnSpPr>
            <p:nvPr/>
          </p:nvCxnSpPr>
          <p:spPr>
            <a:xfrm rot="10800000" flipV="1">
              <a:off x="7728409" y="2842848"/>
              <a:ext cx="1675487"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6" idx="2"/>
              <a:endCxn id="58" idx="0"/>
            </p:cNvCxnSpPr>
            <p:nvPr/>
          </p:nvCxnSpPr>
          <p:spPr>
            <a:xfrm>
              <a:off x="9403893" y="2783544"/>
              <a:ext cx="0" cy="145630"/>
            </a:xfrm>
            <a:prstGeom prst="straightConnector1">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9404000"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10674651"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1159982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bwMode="auto">
            <a:xfrm>
              <a:off x="9250049" y="2558638"/>
              <a:ext cx="307688" cy="224906"/>
            </a:xfrm>
            <a:prstGeom prst="rect">
              <a:avLst/>
            </a:prstGeom>
            <a:solidFill>
              <a:srgbClr val="9D9D9D"/>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sp>
          <p:nvSpPr>
            <p:cNvPr id="100" name="Rectangle 99"/>
            <p:cNvSpPr/>
            <p:nvPr/>
          </p:nvSpPr>
          <p:spPr bwMode="auto">
            <a:xfrm>
              <a:off x="10123425" y="4196133"/>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Hans</a:t>
              </a:r>
            </a:p>
          </p:txBody>
        </p:sp>
        <p:cxnSp>
          <p:nvCxnSpPr>
            <p:cNvPr id="113" name="Straight Arrow Connector 112"/>
            <p:cNvCxnSpPr/>
            <p:nvPr/>
          </p:nvCxnSpPr>
          <p:spPr>
            <a:xfrm flipH="1">
              <a:off x="772840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7727931"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7813352"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8415128"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7125137"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10919704"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1599827"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10905826"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1599828"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10342862"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11012501" y="4102005"/>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flipH="1">
              <a:off x="7100485"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8427306"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bwMode="auto">
            <a:xfrm>
              <a:off x="6764121"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270" name="Rectangle 269"/>
            <p:cNvSpPr/>
            <p:nvPr/>
          </p:nvSpPr>
          <p:spPr bwMode="auto">
            <a:xfrm>
              <a:off x="7522498" y="3553602"/>
              <a:ext cx="41457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271" name="Rectangle 270"/>
            <p:cNvSpPr/>
            <p:nvPr/>
          </p:nvSpPr>
          <p:spPr bwMode="auto">
            <a:xfrm>
              <a:off x="8019967"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Revenue</a:t>
              </a:r>
            </a:p>
          </p:txBody>
        </p:sp>
        <p:cxnSp>
          <p:nvCxnSpPr>
            <p:cNvPr id="277" name="Straight Arrow Connector 276"/>
            <p:cNvCxnSpPr/>
            <p:nvPr/>
          </p:nvCxnSpPr>
          <p:spPr>
            <a:xfrm flipH="1">
              <a:off x="10313539"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14" name="Elbow Connector 313"/>
            <p:cNvCxnSpPr>
              <a:endCxn id="59" idx="0"/>
            </p:cNvCxnSpPr>
            <p:nvPr/>
          </p:nvCxnSpPr>
          <p:spPr>
            <a:xfrm>
              <a:off x="9403251" y="2842848"/>
              <a:ext cx="1609252"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p:nvGrpSpPr>
        <p:grpSpPr>
          <a:xfrm>
            <a:off x="621486" y="2516793"/>
            <a:ext cx="5147668" cy="1828615"/>
            <a:chOff x="897026" y="2560793"/>
            <a:chExt cx="5147668" cy="1828615"/>
          </a:xfrm>
        </p:grpSpPr>
        <p:sp>
          <p:nvSpPr>
            <p:cNvPr id="181" name="Rectangle 180"/>
            <p:cNvSpPr/>
            <p:nvPr/>
          </p:nvSpPr>
          <p:spPr bwMode="auto">
            <a:xfrm>
              <a:off x="897026" y="2995882"/>
              <a:ext cx="2420205"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L</a:t>
              </a:r>
              <a:r>
                <a:rPr lang="en-US" sz="1200" dirty="0" smtClean="0">
                  <a:solidFill>
                    <a:schemeClr val="bg1"/>
                  </a:solidFill>
                  <a:ea typeface="Segoe UI" pitchFamily="34" charset="0"/>
                  <a:cs typeface="Segoe UI" pitchFamily="34" charset="0"/>
                </a:rPr>
                <a:t>ocations</a:t>
              </a:r>
            </a:p>
          </p:txBody>
        </p:sp>
        <p:sp>
          <p:nvSpPr>
            <p:cNvPr id="182" name="Rectangle 181"/>
            <p:cNvSpPr/>
            <p:nvPr/>
          </p:nvSpPr>
          <p:spPr bwMode="auto">
            <a:xfrm>
              <a:off x="3409341" y="2995882"/>
              <a:ext cx="995770"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a:t>
              </a:r>
              <a:r>
                <a:rPr lang="en-US" sz="1200" dirty="0" smtClean="0">
                  <a:solidFill>
                    <a:schemeClr val="bg1"/>
                  </a:solidFill>
                  <a:ea typeface="Segoe UI" pitchFamily="34" charset="0"/>
                  <a:cs typeface="Segoe UI" pitchFamily="34" charset="0"/>
                </a:rPr>
                <a:t>eadquarter</a:t>
              </a:r>
            </a:p>
          </p:txBody>
        </p:sp>
        <p:sp>
          <p:nvSpPr>
            <p:cNvPr id="185" name="Rectangle 184"/>
            <p:cNvSpPr/>
            <p:nvPr/>
          </p:nvSpPr>
          <p:spPr bwMode="auto">
            <a:xfrm>
              <a:off x="3409341" y="3381094"/>
              <a:ext cx="990446"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Belgium</a:t>
              </a:r>
            </a:p>
          </p:txBody>
        </p:sp>
        <p:grpSp>
          <p:nvGrpSpPr>
            <p:cNvPr id="286" name="Group 285"/>
            <p:cNvGrpSpPr/>
            <p:nvPr/>
          </p:nvGrpSpPr>
          <p:grpSpPr>
            <a:xfrm>
              <a:off x="897027" y="3772798"/>
              <a:ext cx="2418196" cy="224906"/>
              <a:chOff x="1006172" y="3761368"/>
              <a:chExt cx="2225020" cy="224906"/>
            </a:xfrm>
          </p:grpSpPr>
          <p:sp>
            <p:nvSpPr>
              <p:cNvPr id="186" name="Rectangle 185"/>
              <p:cNvSpPr/>
              <p:nvPr/>
            </p:nvSpPr>
            <p:spPr bwMode="auto">
              <a:xfrm>
                <a:off x="1006172" y="3761368"/>
                <a:ext cx="61698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87" name="Rectangle 186"/>
              <p:cNvSpPr/>
              <p:nvPr/>
            </p:nvSpPr>
            <p:spPr bwMode="auto">
              <a:xfrm>
                <a:off x="1701710" y="3761368"/>
                <a:ext cx="380227"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88" name="Rectangle 187"/>
              <p:cNvSpPr/>
              <p:nvPr/>
            </p:nvSpPr>
            <p:spPr bwMode="auto">
              <a:xfrm>
                <a:off x="2157958" y="3761368"/>
                <a:ext cx="61698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89" name="Rectangle 188"/>
              <p:cNvSpPr/>
              <p:nvPr/>
            </p:nvSpPr>
            <p:spPr bwMode="auto">
              <a:xfrm>
                <a:off x="2850965" y="3761368"/>
                <a:ext cx="380227"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grpSp>
        <p:grpSp>
          <p:nvGrpSpPr>
            <p:cNvPr id="298" name="Group 297"/>
            <p:cNvGrpSpPr/>
            <p:nvPr/>
          </p:nvGrpSpPr>
          <p:grpSpPr>
            <a:xfrm>
              <a:off x="903163" y="4164502"/>
              <a:ext cx="2412108" cy="224906"/>
              <a:chOff x="903163" y="4153072"/>
              <a:chExt cx="2431038" cy="224906"/>
            </a:xfrm>
          </p:grpSpPr>
          <p:sp>
            <p:nvSpPr>
              <p:cNvPr id="191" name="Rectangle 190"/>
              <p:cNvSpPr/>
              <p:nvPr/>
            </p:nvSpPr>
            <p:spPr bwMode="auto">
              <a:xfrm>
                <a:off x="903163" y="4153072"/>
                <a:ext cx="722033"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92" name="Rectangle 191"/>
              <p:cNvSpPr/>
              <p:nvPr/>
            </p:nvSpPr>
            <p:spPr bwMode="auto">
              <a:xfrm>
                <a:off x="1703352" y="4153072"/>
                <a:ext cx="497984"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Berlin</a:t>
                </a:r>
              </a:p>
            </p:txBody>
          </p:sp>
          <p:sp>
            <p:nvSpPr>
              <p:cNvPr id="193" name="Rectangle 192"/>
              <p:cNvSpPr/>
              <p:nvPr/>
            </p:nvSpPr>
            <p:spPr bwMode="auto">
              <a:xfrm>
                <a:off x="2279492" y="4153072"/>
                <a:ext cx="555134"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France</a:t>
                </a:r>
              </a:p>
            </p:txBody>
          </p:sp>
          <p:sp>
            <p:nvSpPr>
              <p:cNvPr id="194" name="Rectangle 193"/>
              <p:cNvSpPr/>
              <p:nvPr/>
            </p:nvSpPr>
            <p:spPr bwMode="auto">
              <a:xfrm>
                <a:off x="2912782" y="4153072"/>
                <a:ext cx="421419"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Paris</a:t>
                </a:r>
              </a:p>
            </p:txBody>
          </p:sp>
        </p:grpSp>
        <p:grpSp>
          <p:nvGrpSpPr>
            <p:cNvPr id="308" name="Group 307"/>
            <p:cNvGrpSpPr/>
            <p:nvPr/>
          </p:nvGrpSpPr>
          <p:grpSpPr>
            <a:xfrm>
              <a:off x="4492951" y="2995882"/>
              <a:ext cx="1551743" cy="1393526"/>
              <a:chOff x="4492952" y="2995882"/>
              <a:chExt cx="1280160" cy="1393526"/>
            </a:xfrm>
          </p:grpSpPr>
          <p:sp>
            <p:nvSpPr>
              <p:cNvPr id="183" name="Rectangle 182"/>
              <p:cNvSpPr/>
              <p:nvPr/>
            </p:nvSpPr>
            <p:spPr bwMode="auto">
              <a:xfrm>
                <a:off x="4492952" y="2995882"/>
                <a:ext cx="1280160"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E</a:t>
                </a:r>
                <a:r>
                  <a:rPr lang="en-US" sz="1200" dirty="0" smtClean="0">
                    <a:solidFill>
                      <a:schemeClr val="bg1"/>
                    </a:solidFill>
                    <a:ea typeface="Segoe UI" pitchFamily="34" charset="0"/>
                    <a:cs typeface="Segoe UI" pitchFamily="34" charset="0"/>
                  </a:rPr>
                  <a:t>xports</a:t>
                </a:r>
              </a:p>
            </p:txBody>
          </p:sp>
          <p:sp>
            <p:nvSpPr>
              <p:cNvPr id="190" name="Rectangle 189"/>
              <p:cNvSpPr/>
              <p:nvPr/>
            </p:nvSpPr>
            <p:spPr bwMode="auto">
              <a:xfrm>
                <a:off x="5172017" y="3772798"/>
                <a:ext cx="601095"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95" name="Rectangle 194"/>
              <p:cNvSpPr/>
              <p:nvPr/>
            </p:nvSpPr>
            <p:spPr bwMode="auto">
              <a:xfrm>
                <a:off x="4492952" y="3772798"/>
                <a:ext cx="60840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96" name="Rectangle 195"/>
              <p:cNvSpPr/>
              <p:nvPr/>
            </p:nvSpPr>
            <p:spPr bwMode="auto">
              <a:xfrm>
                <a:off x="4492952" y="4164502"/>
                <a:ext cx="614582"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Moscow</a:t>
                </a:r>
              </a:p>
            </p:txBody>
          </p:sp>
          <p:sp>
            <p:nvSpPr>
              <p:cNvPr id="197" name="Rectangle 196"/>
              <p:cNvSpPr/>
              <p:nvPr/>
            </p:nvSpPr>
            <p:spPr bwMode="auto">
              <a:xfrm>
                <a:off x="5169608" y="4164502"/>
                <a:ext cx="603503"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Athens</a:t>
                </a:r>
              </a:p>
            </p:txBody>
          </p:sp>
          <p:sp>
            <p:nvSpPr>
              <p:cNvPr id="198" name="Rectangle 197"/>
              <p:cNvSpPr/>
              <p:nvPr/>
            </p:nvSpPr>
            <p:spPr bwMode="auto">
              <a:xfrm>
                <a:off x="4493904" y="3381094"/>
                <a:ext cx="613630"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0</a:t>
                </a:r>
              </a:p>
            </p:txBody>
          </p:sp>
          <p:sp>
            <p:nvSpPr>
              <p:cNvPr id="199" name="Rectangle 198"/>
              <p:cNvSpPr/>
              <p:nvPr/>
            </p:nvSpPr>
            <p:spPr bwMode="auto">
              <a:xfrm>
                <a:off x="5169608" y="3381094"/>
                <a:ext cx="603504"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1</a:t>
                </a:r>
              </a:p>
            </p:txBody>
          </p:sp>
        </p:grpSp>
        <p:cxnSp>
          <p:nvCxnSpPr>
            <p:cNvPr id="200" name="Elbow Connector 199"/>
            <p:cNvCxnSpPr>
              <a:endCxn id="181" idx="0"/>
            </p:cNvCxnSpPr>
            <p:nvPr/>
          </p:nvCxnSpPr>
          <p:spPr>
            <a:xfrm rot="10800000" flipV="1">
              <a:off x="2107129" y="2857418"/>
              <a:ext cx="1800094"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1" name="Elbow Connector 200"/>
            <p:cNvCxnSpPr>
              <a:endCxn id="183" idx="0"/>
            </p:cNvCxnSpPr>
            <p:nvPr/>
          </p:nvCxnSpPr>
          <p:spPr>
            <a:xfrm>
              <a:off x="3907223" y="2857419"/>
              <a:ext cx="1361600"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3907864" y="2785699"/>
              <a:ext cx="0" cy="206026"/>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H="1">
              <a:off x="3907225"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H="1">
              <a:off x="4862203"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a:off x="5674016"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flipH="1">
              <a:off x="4862203"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a:off x="5674016"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4862203"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H="1">
              <a:off x="5674016"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H="1">
              <a:off x="1473630"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flipH="1">
              <a:off x="2731911"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H="1">
              <a:off x="1874894"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250337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126417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1952344"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H="1">
              <a:off x="255705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H="1">
              <a:off x="3123491"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0" name="Rectangle 219"/>
            <p:cNvSpPr/>
            <p:nvPr/>
          </p:nvSpPr>
          <p:spPr bwMode="auto">
            <a:xfrm>
              <a:off x="3753381" y="2560793"/>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297" name="Group 296"/>
            <p:cNvGrpSpPr/>
            <p:nvPr/>
          </p:nvGrpSpPr>
          <p:grpSpPr>
            <a:xfrm>
              <a:off x="897026" y="3381094"/>
              <a:ext cx="2418197" cy="224906"/>
              <a:chOff x="897027" y="3369664"/>
              <a:chExt cx="2129880" cy="224906"/>
            </a:xfrm>
          </p:grpSpPr>
          <p:sp>
            <p:nvSpPr>
              <p:cNvPr id="292" name="Rectangle 291"/>
              <p:cNvSpPr/>
              <p:nvPr/>
            </p:nvSpPr>
            <p:spPr bwMode="auto">
              <a:xfrm>
                <a:off x="897027" y="3369664"/>
                <a:ext cx="1026412"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0</a:t>
                </a:r>
              </a:p>
            </p:txBody>
          </p:sp>
          <p:sp>
            <p:nvSpPr>
              <p:cNvPr id="294" name="Rectangle 293"/>
              <p:cNvSpPr/>
              <p:nvPr/>
            </p:nvSpPr>
            <p:spPr bwMode="auto">
              <a:xfrm>
                <a:off x="2002779" y="3369664"/>
                <a:ext cx="1024128"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1</a:t>
                </a:r>
              </a:p>
            </p:txBody>
          </p:sp>
        </p:grpSp>
        <p:cxnSp>
          <p:nvCxnSpPr>
            <p:cNvPr id="309" name="Straight Arrow Connector 308"/>
            <p:cNvCxnSpPr/>
            <p:nvPr/>
          </p:nvCxnSpPr>
          <p:spPr>
            <a:xfrm flipH="1">
              <a:off x="3120251"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125470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4494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lstStyle/>
          <a:p>
            <a:r>
              <a:rPr lang="en-US" dirty="0" smtClean="0"/>
              <a:t>Iteration Query</a:t>
            </a:r>
            <a:endParaRPr lang="en-US" dirty="0"/>
          </a:p>
        </p:txBody>
      </p:sp>
      <p:graphicFrame>
        <p:nvGraphicFramePr>
          <p:cNvPr id="101" name="Table 100"/>
          <p:cNvGraphicFramePr>
            <a:graphicFrameLocks noGrp="1"/>
          </p:cNvGraphicFramePr>
          <p:nvPr>
            <p:extLst>
              <p:ext uri="{D42A27DB-BD31-4B8C-83A1-F6EECF244321}">
                <p14:modId xmlns:p14="http://schemas.microsoft.com/office/powerpoint/2010/main" val="374611901"/>
              </p:ext>
            </p:extLst>
          </p:nvPr>
        </p:nvGraphicFramePr>
        <p:xfrm>
          <a:off x="212034" y="4538886"/>
          <a:ext cx="11754678" cy="1920240"/>
        </p:xfrm>
        <a:graphic>
          <a:graphicData uri="http://schemas.openxmlformats.org/drawingml/2006/table">
            <a:tbl>
              <a:tblPr firstRow="1" firstCol="1" bandRow="1">
                <a:tableStyleId>{5C22544A-7EE6-4342-B048-85BDC9FD1C3A}</a:tableStyleId>
              </a:tblPr>
              <a:tblGrid>
                <a:gridCol w="1487674">
                  <a:extLst>
                    <a:ext uri="{9D8B030D-6E8A-4147-A177-3AD203B41FA5}">
                      <a16:colId xmlns:a16="http://schemas.microsoft.com/office/drawing/2014/main" xmlns="" val="20000"/>
                    </a:ext>
                  </a:extLst>
                </a:gridCol>
                <a:gridCol w="10267004">
                  <a:extLst>
                    <a:ext uri="{9D8B030D-6E8A-4147-A177-3AD203B41FA5}">
                      <a16:colId xmlns:a16="http://schemas.microsoft.com/office/drawing/2014/main" xmlns="" val="20001"/>
                    </a:ext>
                  </a:extLst>
                </a:gridCol>
              </a:tblGrid>
              <a:tr h="731520">
                <a:tc>
                  <a:txBody>
                    <a:bodyPr/>
                    <a:lstStyle/>
                    <a:p>
                      <a:pPr marL="0" marR="0">
                        <a:lnSpc>
                          <a:spcPct val="150000"/>
                        </a:lnSpc>
                        <a:spcBef>
                          <a:spcPts val="600"/>
                        </a:spcBef>
                        <a:spcAft>
                          <a:spcPts val="0"/>
                        </a:spcAft>
                      </a:pPr>
                      <a:r>
                        <a:rPr lang="en-US" sz="1800" i="0" dirty="0">
                          <a:solidFill>
                            <a:schemeClr val="bg1"/>
                          </a:solidFill>
                          <a:effectLst/>
                          <a:latin typeface="+mj-lt"/>
                        </a:rPr>
                        <a:t>SQL</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200" b="0" dirty="0">
                          <a:solidFill>
                            <a:schemeClr val="tx1"/>
                          </a:solidFill>
                          <a:effectLst/>
                          <a:latin typeface="Consolas" panose="020B0609020204030204" pitchFamily="49" charset="0"/>
                          <a:cs typeface="Consolas" panose="020B0609020204030204" pitchFamily="49" charset="0"/>
                        </a:rPr>
                        <a:t>SELECT * </a:t>
                      </a:r>
                      <a:endParaRPr lang="en-US" sz="1200" b="0" dirty="0" smtClean="0">
                        <a:solidFill>
                          <a:schemeClr val="tx1"/>
                        </a:solidFill>
                        <a:effectLst/>
                        <a:latin typeface="Consolas" panose="020B0609020204030204" pitchFamily="49" charset="0"/>
                        <a:cs typeface="Consolas" panose="020B0609020204030204" pitchFamily="49" charset="0"/>
                      </a:endParaRP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FROM </a:t>
                      </a:r>
                      <a:r>
                        <a:rPr lang="en-US" sz="1200" b="0" dirty="0">
                          <a:solidFill>
                            <a:schemeClr val="tx1"/>
                          </a:solidFill>
                          <a:effectLst/>
                          <a:latin typeface="Consolas" panose="020B0609020204030204" pitchFamily="49" charset="0"/>
                          <a:cs typeface="Consolas" panose="020B0609020204030204" pitchFamily="49" charset="0"/>
                        </a:rPr>
                        <a:t>company C </a:t>
                      </a:r>
                      <a:r>
                        <a:rPr lang="en-US" sz="1200" b="0" dirty="0" smtClean="0">
                          <a:solidFill>
                            <a:schemeClr val="tx1"/>
                          </a:solidFill>
                          <a:effectLst/>
                          <a:latin typeface="Consolas" panose="020B0609020204030204" pitchFamily="49" charset="0"/>
                          <a:cs typeface="Consolas" panose="020B0609020204030204" pitchFamily="49" charset="0"/>
                        </a:rPr>
                        <a:t> </a:t>
                      </a: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WHERE C.headquarter </a:t>
                      </a:r>
                      <a:r>
                        <a:rPr lang="en-US" sz="1200" b="0" dirty="0">
                          <a:solidFill>
                            <a:schemeClr val="tx1"/>
                          </a:solidFill>
                          <a:effectLst/>
                          <a:latin typeface="Consolas" panose="020B0609020204030204" pitchFamily="49" charset="0"/>
                          <a:cs typeface="Consolas" panose="020B0609020204030204" pitchFamily="49" charset="0"/>
                        </a:rPr>
                        <a:t>= </a:t>
                      </a:r>
                      <a:r>
                        <a:rPr lang="en-US" sz="1200" b="0" dirty="0" smtClean="0">
                          <a:solidFill>
                            <a:schemeClr val="tx1"/>
                          </a:solidFill>
                          <a:effectLst/>
                          <a:latin typeface="Consolas" panose="020B0609020204030204" pitchFamily="49" charset="0"/>
                          <a:cs typeface="Consolas" panose="020B0609020204030204" pitchFamily="49" charset="0"/>
                        </a:rPr>
                        <a:t>'Belgium'</a:t>
                      </a:r>
                      <a:endParaRPr lang="en-US" sz="1200" b="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0"/>
                  </a:ext>
                </a:extLst>
              </a:tr>
              <a:tr h="1188720">
                <a:tc>
                  <a:txBody>
                    <a:bodyPr/>
                    <a:lstStyle/>
                    <a:p>
                      <a:pPr marL="0" marR="0">
                        <a:lnSpc>
                          <a:spcPct val="150000"/>
                        </a:lnSpc>
                        <a:spcBef>
                          <a:spcPts val="0"/>
                        </a:spcBef>
                        <a:spcAft>
                          <a:spcPts val="0"/>
                        </a:spcAft>
                      </a:pPr>
                      <a:r>
                        <a:rPr lang="en-US" sz="1800" i="0" dirty="0">
                          <a:solidFill>
                            <a:schemeClr val="bg1"/>
                          </a:solidFill>
                          <a:effectLst/>
                          <a:latin typeface="+mj-lt"/>
                        </a:rPr>
                        <a:t>Results</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"France"},</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1"/>
                  </a:ext>
                </a:extLst>
              </a:tr>
            </a:tbl>
          </a:graphicData>
        </a:graphic>
      </p:graphicFrame>
      <p:sp>
        <p:nvSpPr>
          <p:cNvPr id="102" name="TextBox 101"/>
          <p:cNvSpPr txBox="1"/>
          <p:nvPr/>
        </p:nvSpPr>
        <p:spPr>
          <a:xfrm>
            <a:off x="26924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company1</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{“country”: “Germany”, “city”: “Berlin”},</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“France”, “city”: “Paris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 “headquarter”: “Belgium”, “exports”: [</a:t>
            </a:r>
          </a:p>
          <a:p>
            <a:r>
              <a:rPr lang="en-US" sz="1400" dirty="0" smtClean="0">
                <a:latin typeface="Consolas" panose="020B0609020204030204" pitchFamily="49" charset="0"/>
                <a:cs typeface="Consolas" panose="020B0609020204030204" pitchFamily="49" charset="0"/>
              </a:rPr>
              <a:t>	{ “city”; “Moscow” },{ “city: ”Athens” }]</a:t>
            </a: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
        <p:nvSpPr>
          <p:cNvPr id="103" name="TextBox 102"/>
          <p:cNvSpPr txBox="1"/>
          <p:nvPr/>
        </p:nvSpPr>
        <p:spPr>
          <a:xfrm>
            <a:off x="612140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company2</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“Germany”, “city”: </a:t>
            </a:r>
            <a:r>
              <a:rPr lang="en-US" sz="1400" dirty="0" smtClean="0">
                <a:latin typeface="Consolas" panose="020B0609020204030204" pitchFamily="49" charset="0"/>
                <a:cs typeface="Consolas" panose="020B0609020204030204" pitchFamily="49" charset="0"/>
              </a:rPr>
              <a:t>“Bonn”, 	revenue”: 200 } </a:t>
            </a:r>
            <a:r>
              <a:rPr lang="en-US" sz="1400" dirty="0">
                <a:latin typeface="Consolas" panose="020B0609020204030204" pitchFamily="49" charset="0"/>
                <a:cs typeface="Consolas" panose="020B0609020204030204" pitchFamily="49" charset="0"/>
              </a:rPr>
              <a:t>], “headquarter”: </a:t>
            </a:r>
            <a:r>
              <a:rPr lang="en-US" sz="1400" dirty="0" smtClean="0">
                <a:latin typeface="Consolas" panose="020B0609020204030204" pitchFamily="49" charset="0"/>
                <a:cs typeface="Consolas" panose="020B0609020204030204" pitchFamily="49" charset="0"/>
              </a:rPr>
              <a:t>“Italy”, 	“</a:t>
            </a:r>
            <a:r>
              <a:rPr lang="en-US" sz="1400" dirty="0">
                <a:latin typeface="Consolas" panose="020B0609020204030204" pitchFamily="49" charset="0"/>
                <a:cs typeface="Consolas" panose="020B0609020204030204" pitchFamily="49" charset="0"/>
              </a:rPr>
              <a:t>exports”: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“city”; </a:t>
            </a:r>
            <a:r>
              <a:rPr lang="en-US" sz="1400" dirty="0" smtClean="0">
                <a:latin typeface="Consolas" panose="020B0609020204030204" pitchFamily="49" charset="0"/>
                <a:cs typeface="Consolas" panose="020B0609020204030204" pitchFamily="49" charset="0"/>
              </a:rPr>
              <a:t>“Berlin”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“dealers”: 	[{“name”: “Hans”}] }, {city”: </a:t>
            </a:r>
            <a:r>
              <a:rPr lang="en-US" sz="1400" dirty="0">
                <a:latin typeface="Consolas" panose="020B0609020204030204" pitchFamily="49" charset="0"/>
                <a:cs typeface="Consolas" panose="020B0609020204030204" pitchFamily="49" charset="0"/>
              </a:rPr>
              <a:t>”Athens”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grpSp>
        <p:nvGrpSpPr>
          <p:cNvPr id="104" name="Group 103"/>
          <p:cNvGrpSpPr/>
          <p:nvPr/>
        </p:nvGrpSpPr>
        <p:grpSpPr>
          <a:xfrm>
            <a:off x="6317440" y="2517717"/>
            <a:ext cx="5137459" cy="1827691"/>
            <a:chOff x="6764121" y="2558638"/>
            <a:chExt cx="5137459" cy="1862401"/>
          </a:xfrm>
        </p:grpSpPr>
        <p:sp>
          <p:nvSpPr>
            <p:cNvPr id="105" name="Rectangle 104"/>
            <p:cNvSpPr/>
            <p:nvPr/>
          </p:nvSpPr>
          <p:spPr bwMode="auto">
            <a:xfrm>
              <a:off x="6764121" y="2929174"/>
              <a:ext cx="192857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06" name="Rectangle 105"/>
            <p:cNvSpPr/>
            <p:nvPr/>
          </p:nvSpPr>
          <p:spPr bwMode="auto">
            <a:xfrm>
              <a:off x="8763813" y="2929174"/>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07" name="Rectangle 106"/>
            <p:cNvSpPr/>
            <p:nvPr/>
          </p:nvSpPr>
          <p:spPr bwMode="auto">
            <a:xfrm>
              <a:off x="10123426" y="2929174"/>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08" name="Rectangle 107"/>
            <p:cNvSpPr/>
            <p:nvPr/>
          </p:nvSpPr>
          <p:spPr bwMode="auto">
            <a:xfrm>
              <a:off x="10123426" y="3553602"/>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9" name="Rectangle 108"/>
            <p:cNvSpPr/>
            <p:nvPr/>
          </p:nvSpPr>
          <p:spPr bwMode="auto">
            <a:xfrm>
              <a:off x="11298076" y="35536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10" name="Rectangle 109"/>
            <p:cNvSpPr/>
            <p:nvPr/>
          </p:nvSpPr>
          <p:spPr bwMode="auto">
            <a:xfrm>
              <a:off x="10588110" y="3553602"/>
              <a:ext cx="63472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Dealers</a:t>
              </a:r>
            </a:p>
          </p:txBody>
        </p:sp>
        <p:sp>
          <p:nvSpPr>
            <p:cNvPr id="111" name="Rectangle 110"/>
            <p:cNvSpPr/>
            <p:nvPr/>
          </p:nvSpPr>
          <p:spPr bwMode="auto">
            <a:xfrm>
              <a:off x="6764121" y="3868801"/>
              <a:ext cx="722033"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12" name="Rectangle 111"/>
            <p:cNvSpPr/>
            <p:nvPr/>
          </p:nvSpPr>
          <p:spPr bwMode="auto">
            <a:xfrm>
              <a:off x="7564360" y="3868801"/>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Bonn</a:t>
              </a:r>
            </a:p>
          </p:txBody>
        </p:sp>
        <p:sp>
          <p:nvSpPr>
            <p:cNvPr id="113" name="Rectangle 112"/>
            <p:cNvSpPr/>
            <p:nvPr/>
          </p:nvSpPr>
          <p:spPr bwMode="auto">
            <a:xfrm>
              <a:off x="8137561" y="3868801"/>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200</a:t>
              </a:r>
            </a:p>
          </p:txBody>
        </p:sp>
        <p:sp>
          <p:nvSpPr>
            <p:cNvPr id="114" name="Rectangle 113"/>
            <p:cNvSpPr/>
            <p:nvPr/>
          </p:nvSpPr>
          <p:spPr bwMode="auto">
            <a:xfrm>
              <a:off x="10123426" y="3868801"/>
              <a:ext cx="43887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15" name="Rectangle 114"/>
            <p:cNvSpPr/>
            <p:nvPr/>
          </p:nvSpPr>
          <p:spPr bwMode="auto">
            <a:xfrm>
              <a:off x="10636926" y="3868801"/>
              <a:ext cx="58590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Name</a:t>
              </a:r>
            </a:p>
          </p:txBody>
        </p:sp>
        <p:sp>
          <p:nvSpPr>
            <p:cNvPr id="116" name="Rectangle 115"/>
            <p:cNvSpPr/>
            <p:nvPr/>
          </p:nvSpPr>
          <p:spPr bwMode="auto">
            <a:xfrm>
              <a:off x="11298076" y="3868801"/>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17" name="Rectangle 116"/>
            <p:cNvSpPr/>
            <p:nvPr/>
          </p:nvSpPr>
          <p:spPr bwMode="auto">
            <a:xfrm>
              <a:off x="6764121" y="3244379"/>
              <a:ext cx="1927621"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18" name="Rectangle 117"/>
            <p:cNvSpPr/>
            <p:nvPr/>
          </p:nvSpPr>
          <p:spPr bwMode="auto">
            <a:xfrm>
              <a:off x="8764027" y="3244379"/>
              <a:ext cx="12799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Italy</a:t>
              </a:r>
            </a:p>
          </p:txBody>
        </p:sp>
        <p:sp>
          <p:nvSpPr>
            <p:cNvPr id="119" name="Rectangle 118"/>
            <p:cNvSpPr/>
            <p:nvPr/>
          </p:nvSpPr>
          <p:spPr bwMode="auto">
            <a:xfrm>
              <a:off x="10123427" y="3244379"/>
              <a:ext cx="110244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20" name="Rectangle 119"/>
            <p:cNvSpPr/>
            <p:nvPr/>
          </p:nvSpPr>
          <p:spPr bwMode="auto">
            <a:xfrm>
              <a:off x="11298076" y="3244379"/>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cxnSp>
          <p:nvCxnSpPr>
            <p:cNvPr id="121" name="Elbow Connector 120"/>
            <p:cNvCxnSpPr>
              <a:endCxn id="105" idx="0"/>
            </p:cNvCxnSpPr>
            <p:nvPr/>
          </p:nvCxnSpPr>
          <p:spPr>
            <a:xfrm rot="10800000" flipV="1">
              <a:off x="7728409" y="2842848"/>
              <a:ext cx="1675487"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6" idx="2"/>
              <a:endCxn id="106" idx="0"/>
            </p:cNvCxnSpPr>
            <p:nvPr/>
          </p:nvCxnSpPr>
          <p:spPr>
            <a:xfrm>
              <a:off x="9403893" y="2783544"/>
              <a:ext cx="0" cy="145630"/>
            </a:xfrm>
            <a:prstGeom prst="straightConnector1">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404000"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0674651"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1159982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9250049" y="2558638"/>
              <a:ext cx="307688" cy="224906"/>
            </a:xfrm>
            <a:prstGeom prst="rect">
              <a:avLst/>
            </a:prstGeom>
            <a:solidFill>
              <a:srgbClr val="9D9D9D"/>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sp>
          <p:nvSpPr>
            <p:cNvPr id="127" name="Rectangle 126"/>
            <p:cNvSpPr/>
            <p:nvPr/>
          </p:nvSpPr>
          <p:spPr bwMode="auto">
            <a:xfrm>
              <a:off x="10123425" y="4196133"/>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Hans</a:t>
              </a:r>
            </a:p>
          </p:txBody>
        </p:sp>
        <p:cxnSp>
          <p:nvCxnSpPr>
            <p:cNvPr id="128" name="Straight Arrow Connector 127"/>
            <p:cNvCxnSpPr/>
            <p:nvPr/>
          </p:nvCxnSpPr>
          <p:spPr>
            <a:xfrm flipH="1">
              <a:off x="772840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7727931"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7813352"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8415128"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7125137"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0919704"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1599827"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0905826"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1599828"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10342862"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11012501" y="4102005"/>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7100485"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8427306"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bwMode="auto">
            <a:xfrm>
              <a:off x="6764121" y="3553602"/>
              <a:ext cx="672728"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42" name="Rectangle 141"/>
            <p:cNvSpPr/>
            <p:nvPr/>
          </p:nvSpPr>
          <p:spPr bwMode="auto">
            <a:xfrm>
              <a:off x="7522498" y="3553602"/>
              <a:ext cx="41457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43" name="Rectangle 142"/>
            <p:cNvSpPr/>
            <p:nvPr/>
          </p:nvSpPr>
          <p:spPr bwMode="auto">
            <a:xfrm>
              <a:off x="8019967"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Revenue</a:t>
              </a:r>
            </a:p>
          </p:txBody>
        </p:sp>
        <p:cxnSp>
          <p:nvCxnSpPr>
            <p:cNvPr id="144" name="Straight Arrow Connector 143"/>
            <p:cNvCxnSpPr/>
            <p:nvPr/>
          </p:nvCxnSpPr>
          <p:spPr>
            <a:xfrm flipH="1">
              <a:off x="10313539"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107" idx="0"/>
            </p:cNvCxnSpPr>
            <p:nvPr/>
          </p:nvCxnSpPr>
          <p:spPr>
            <a:xfrm>
              <a:off x="9403251" y="2842848"/>
              <a:ext cx="1609252"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621486" y="2516793"/>
            <a:ext cx="5147668" cy="1828615"/>
            <a:chOff x="897026" y="2560793"/>
            <a:chExt cx="5147668" cy="1828615"/>
          </a:xfrm>
        </p:grpSpPr>
        <p:sp>
          <p:nvSpPr>
            <p:cNvPr id="147" name="Rectangle 146"/>
            <p:cNvSpPr/>
            <p:nvPr/>
          </p:nvSpPr>
          <p:spPr bwMode="auto">
            <a:xfrm>
              <a:off x="897026" y="2995882"/>
              <a:ext cx="242020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48" name="Rectangle 147"/>
            <p:cNvSpPr/>
            <p:nvPr/>
          </p:nvSpPr>
          <p:spPr bwMode="auto">
            <a:xfrm>
              <a:off x="3409341" y="2995882"/>
              <a:ext cx="99577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49" name="Rectangle 148"/>
            <p:cNvSpPr/>
            <p:nvPr/>
          </p:nvSpPr>
          <p:spPr bwMode="auto">
            <a:xfrm>
              <a:off x="3409341" y="3381094"/>
              <a:ext cx="9904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150" name="Group 149"/>
            <p:cNvGrpSpPr/>
            <p:nvPr/>
          </p:nvGrpSpPr>
          <p:grpSpPr>
            <a:xfrm>
              <a:off x="897027" y="3772798"/>
              <a:ext cx="2418196" cy="224906"/>
              <a:chOff x="1006172" y="3761368"/>
              <a:chExt cx="2225020" cy="224906"/>
            </a:xfrm>
          </p:grpSpPr>
          <p:sp>
            <p:nvSpPr>
              <p:cNvPr id="188" name="Rectangle 187"/>
              <p:cNvSpPr/>
              <p:nvPr/>
            </p:nvSpPr>
            <p:spPr bwMode="auto">
              <a:xfrm>
                <a:off x="1006172" y="3761368"/>
                <a:ext cx="61698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89" name="Rectangle 188"/>
              <p:cNvSpPr/>
              <p:nvPr/>
            </p:nvSpPr>
            <p:spPr bwMode="auto">
              <a:xfrm>
                <a:off x="1701710"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90" name="Rectangle 189"/>
              <p:cNvSpPr/>
              <p:nvPr/>
            </p:nvSpPr>
            <p:spPr bwMode="auto">
              <a:xfrm>
                <a:off x="2157958" y="3761368"/>
                <a:ext cx="61698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91" name="Rectangle 190"/>
              <p:cNvSpPr/>
              <p:nvPr/>
            </p:nvSpPr>
            <p:spPr bwMode="auto">
              <a:xfrm>
                <a:off x="2850965" y="3761368"/>
                <a:ext cx="380227"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grpSp>
        <p:grpSp>
          <p:nvGrpSpPr>
            <p:cNvPr id="151" name="Group 150"/>
            <p:cNvGrpSpPr/>
            <p:nvPr/>
          </p:nvGrpSpPr>
          <p:grpSpPr>
            <a:xfrm>
              <a:off x="903163" y="4164502"/>
              <a:ext cx="2412108" cy="224906"/>
              <a:chOff x="903163" y="4153072"/>
              <a:chExt cx="2431038" cy="224906"/>
            </a:xfrm>
          </p:grpSpPr>
          <p:sp>
            <p:nvSpPr>
              <p:cNvPr id="184" name="Rectangle 183"/>
              <p:cNvSpPr/>
              <p:nvPr/>
            </p:nvSpPr>
            <p:spPr bwMode="auto">
              <a:xfrm>
                <a:off x="903163" y="4153072"/>
                <a:ext cx="722033"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85" name="Rectangle 184"/>
              <p:cNvSpPr/>
              <p:nvPr/>
            </p:nvSpPr>
            <p:spPr bwMode="auto">
              <a:xfrm>
                <a:off x="1703352" y="4153072"/>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86" name="Rectangle 185"/>
              <p:cNvSpPr/>
              <p:nvPr/>
            </p:nvSpPr>
            <p:spPr bwMode="auto">
              <a:xfrm>
                <a:off x="2279492" y="4153072"/>
                <a:ext cx="555134"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France</a:t>
                </a:r>
              </a:p>
            </p:txBody>
          </p:sp>
          <p:sp>
            <p:nvSpPr>
              <p:cNvPr id="187" name="Rectangle 186"/>
              <p:cNvSpPr/>
              <p:nvPr/>
            </p:nvSpPr>
            <p:spPr bwMode="auto">
              <a:xfrm>
                <a:off x="2912782" y="4153072"/>
                <a:ext cx="421419"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Paris</a:t>
                </a:r>
              </a:p>
            </p:txBody>
          </p:sp>
        </p:grpSp>
        <p:grpSp>
          <p:nvGrpSpPr>
            <p:cNvPr id="152" name="Group 151"/>
            <p:cNvGrpSpPr/>
            <p:nvPr/>
          </p:nvGrpSpPr>
          <p:grpSpPr>
            <a:xfrm>
              <a:off x="4492951" y="2995882"/>
              <a:ext cx="1551743" cy="1393526"/>
              <a:chOff x="4492952" y="2995882"/>
              <a:chExt cx="1280160" cy="1393526"/>
            </a:xfrm>
          </p:grpSpPr>
          <p:sp>
            <p:nvSpPr>
              <p:cNvPr id="177" name="Rectangle 176"/>
              <p:cNvSpPr/>
              <p:nvPr/>
            </p:nvSpPr>
            <p:spPr bwMode="auto">
              <a:xfrm>
                <a:off x="4492952" y="2995882"/>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78" name="Rectangle 177"/>
              <p:cNvSpPr/>
              <p:nvPr/>
            </p:nvSpPr>
            <p:spPr bwMode="auto">
              <a:xfrm>
                <a:off x="5172017" y="3772798"/>
                <a:ext cx="60109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9" name="Rectangle 178"/>
              <p:cNvSpPr/>
              <p:nvPr/>
            </p:nvSpPr>
            <p:spPr bwMode="auto">
              <a:xfrm>
                <a:off x="4492952" y="3772798"/>
                <a:ext cx="60840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80" name="Rectangle 179"/>
              <p:cNvSpPr/>
              <p:nvPr/>
            </p:nvSpPr>
            <p:spPr bwMode="auto">
              <a:xfrm>
                <a:off x="4492952" y="4164502"/>
                <a:ext cx="61458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181" name="Rectangle 180"/>
              <p:cNvSpPr/>
              <p:nvPr/>
            </p:nvSpPr>
            <p:spPr bwMode="auto">
              <a:xfrm>
                <a:off x="5169608" y="41645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82" name="Rectangle 181"/>
              <p:cNvSpPr/>
              <p:nvPr/>
            </p:nvSpPr>
            <p:spPr bwMode="auto">
              <a:xfrm>
                <a:off x="4493904" y="3381094"/>
                <a:ext cx="61363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83" name="Rectangle 182"/>
              <p:cNvSpPr/>
              <p:nvPr/>
            </p:nvSpPr>
            <p:spPr bwMode="auto">
              <a:xfrm>
                <a:off x="5169608" y="3381094"/>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53" name="Elbow Connector 152"/>
            <p:cNvCxnSpPr>
              <a:endCxn id="147" idx="0"/>
            </p:cNvCxnSpPr>
            <p:nvPr/>
          </p:nvCxnSpPr>
          <p:spPr>
            <a:xfrm rot="10800000" flipV="1">
              <a:off x="2107129" y="2857418"/>
              <a:ext cx="1800094"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endCxn id="177" idx="0"/>
            </p:cNvCxnSpPr>
            <p:nvPr/>
          </p:nvCxnSpPr>
          <p:spPr>
            <a:xfrm>
              <a:off x="3907223" y="2857419"/>
              <a:ext cx="1361600"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3907864" y="2785699"/>
              <a:ext cx="0" cy="206026"/>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a:off x="3907225"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4862203"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a:off x="5674016"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4862203"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flipH="1">
              <a:off x="5674016"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4862203"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5674016"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473630"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2731911"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1874894"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250337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126417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1952344"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5705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H="1">
              <a:off x="3123491"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bwMode="auto">
            <a:xfrm>
              <a:off x="3753381" y="2560793"/>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172" name="Group 171"/>
            <p:cNvGrpSpPr/>
            <p:nvPr/>
          </p:nvGrpSpPr>
          <p:grpSpPr>
            <a:xfrm>
              <a:off x="897026" y="3381094"/>
              <a:ext cx="2418197" cy="224906"/>
              <a:chOff x="897027" y="3369664"/>
              <a:chExt cx="2129880" cy="224906"/>
            </a:xfrm>
          </p:grpSpPr>
          <p:sp>
            <p:nvSpPr>
              <p:cNvPr id="175" name="Rectangle 174"/>
              <p:cNvSpPr/>
              <p:nvPr/>
            </p:nvSpPr>
            <p:spPr bwMode="auto">
              <a:xfrm>
                <a:off x="897027" y="3369664"/>
                <a:ext cx="102641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76" name="Rectangle 175"/>
              <p:cNvSpPr/>
              <p:nvPr/>
            </p:nvSpPr>
            <p:spPr bwMode="auto">
              <a:xfrm>
                <a:off x="2002779" y="3369664"/>
                <a:ext cx="10241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73" name="Straight Arrow Connector 172"/>
            <p:cNvCxnSpPr/>
            <p:nvPr/>
          </p:nvCxnSpPr>
          <p:spPr>
            <a:xfrm flipH="1">
              <a:off x="3120251"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a:off x="125470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3722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lstStyle/>
          <a:p>
            <a:r>
              <a:rPr lang="en-US" dirty="0" smtClean="0"/>
              <a:t>Querying Array </a:t>
            </a:r>
            <a:r>
              <a:rPr lang="en-US" dirty="0"/>
              <a:t>with </a:t>
            </a:r>
            <a:r>
              <a:rPr lang="en-US" dirty="0" smtClean="0"/>
              <a:t>Predicates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0624924"/>
              </p:ext>
            </p:extLst>
          </p:nvPr>
        </p:nvGraphicFramePr>
        <p:xfrm>
          <a:off x="212034" y="4538886"/>
          <a:ext cx="11754678" cy="1920240"/>
        </p:xfrm>
        <a:graphic>
          <a:graphicData uri="http://schemas.openxmlformats.org/drawingml/2006/table">
            <a:tbl>
              <a:tblPr firstRow="1" firstCol="1" bandRow="1">
                <a:tableStyleId>{5C22544A-7EE6-4342-B048-85BDC9FD1C3A}</a:tableStyleId>
              </a:tblPr>
              <a:tblGrid>
                <a:gridCol w="1487674">
                  <a:extLst>
                    <a:ext uri="{9D8B030D-6E8A-4147-A177-3AD203B41FA5}">
                      <a16:colId xmlns:a16="http://schemas.microsoft.com/office/drawing/2014/main" xmlns="" val="20000"/>
                    </a:ext>
                  </a:extLst>
                </a:gridCol>
                <a:gridCol w="10267004">
                  <a:extLst>
                    <a:ext uri="{9D8B030D-6E8A-4147-A177-3AD203B41FA5}">
                      <a16:colId xmlns:a16="http://schemas.microsoft.com/office/drawing/2014/main" xmlns="" val="20001"/>
                    </a:ext>
                  </a:extLst>
                </a:gridCol>
              </a:tblGrid>
              <a:tr h="731520">
                <a:tc>
                  <a:txBody>
                    <a:bodyPr/>
                    <a:lstStyle/>
                    <a:p>
                      <a:pPr marL="0" marR="0">
                        <a:lnSpc>
                          <a:spcPct val="150000"/>
                        </a:lnSpc>
                        <a:spcBef>
                          <a:spcPts val="600"/>
                        </a:spcBef>
                        <a:spcAft>
                          <a:spcPts val="0"/>
                        </a:spcAft>
                      </a:pPr>
                      <a:r>
                        <a:rPr lang="en-US" sz="1800" i="0" dirty="0">
                          <a:solidFill>
                            <a:schemeClr val="bg1"/>
                          </a:solidFill>
                          <a:effectLst/>
                          <a:latin typeface="+mj-lt"/>
                        </a:rPr>
                        <a:t>SQL</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SELECT </a:t>
                      </a:r>
                      <a:r>
                        <a:rPr lang="en-US" sz="1200" b="0" dirty="0" err="1" smtClean="0">
                          <a:solidFill>
                            <a:schemeClr val="tx1"/>
                          </a:solidFill>
                          <a:effectLst/>
                          <a:latin typeface="Consolas" panose="020B0609020204030204" pitchFamily="49" charset="0"/>
                          <a:cs typeface="Consolas" panose="020B0609020204030204" pitchFamily="49" charset="0"/>
                        </a:rPr>
                        <a:t>location.country</a:t>
                      </a:r>
                      <a:r>
                        <a:rPr lang="en-US" sz="1200" b="0" dirty="0" smtClean="0">
                          <a:solidFill>
                            <a:schemeClr val="tx1"/>
                          </a:solidFill>
                          <a:effectLst/>
                          <a:latin typeface="Consolas" panose="020B0609020204030204" pitchFamily="49" charset="0"/>
                          <a:cs typeface="Consolas" panose="020B0609020204030204" pitchFamily="49" charset="0"/>
                        </a:rPr>
                        <a:t> FROM location IN </a:t>
                      </a:r>
                      <a:r>
                        <a:rPr lang="en-US" sz="1200" b="0" dirty="0" err="1" smtClean="0">
                          <a:solidFill>
                            <a:schemeClr val="tx1"/>
                          </a:solidFill>
                          <a:effectLst/>
                          <a:latin typeface="Consolas" panose="020B0609020204030204" pitchFamily="49" charset="0"/>
                          <a:cs typeface="Consolas" panose="020B0609020204030204" pitchFamily="49" charset="0"/>
                        </a:rPr>
                        <a:t>company.locations</a:t>
                      </a:r>
                      <a:r>
                        <a:rPr lang="en-US" sz="1200" b="0" dirty="0" smtClean="0">
                          <a:solidFill>
                            <a:schemeClr val="tx1"/>
                          </a:solidFill>
                          <a:effectLst/>
                          <a:latin typeface="Consolas" panose="020B0609020204030204" pitchFamily="49" charset="0"/>
                          <a:cs typeface="Consolas" panose="020B0609020204030204" pitchFamily="49" charset="0"/>
                        </a:rPr>
                        <a:t> </a:t>
                      </a: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WHERE </a:t>
                      </a:r>
                      <a:r>
                        <a:rPr lang="en-US" sz="1200" b="0" dirty="0" err="1" smtClean="0">
                          <a:solidFill>
                            <a:schemeClr val="tx1"/>
                          </a:solidFill>
                          <a:effectLst/>
                          <a:latin typeface="Consolas" panose="020B0609020204030204" pitchFamily="49" charset="0"/>
                          <a:cs typeface="Consolas" panose="020B0609020204030204" pitchFamily="49" charset="0"/>
                        </a:rPr>
                        <a:t>location.city</a:t>
                      </a:r>
                      <a:r>
                        <a:rPr lang="en-US" sz="1200" b="0" dirty="0" smtClean="0">
                          <a:solidFill>
                            <a:schemeClr val="tx1"/>
                          </a:solidFill>
                          <a:effectLst/>
                          <a:latin typeface="Consolas" panose="020B0609020204030204" pitchFamily="49" charset="0"/>
                          <a:cs typeface="Consolas" panose="020B0609020204030204" pitchFamily="49" charset="0"/>
                        </a:rPr>
                        <a:t> = 'Berlin'</a:t>
                      </a:r>
                      <a:endParaRPr lang="en-US" sz="1200" b="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0"/>
                  </a:ext>
                </a:extLst>
              </a:tr>
              <a:tr h="1188720">
                <a:tc>
                  <a:txBody>
                    <a:bodyPr/>
                    <a:lstStyle/>
                    <a:p>
                      <a:pPr marL="0" marR="0">
                        <a:lnSpc>
                          <a:spcPct val="150000"/>
                        </a:lnSpc>
                        <a:spcBef>
                          <a:spcPts val="0"/>
                        </a:spcBef>
                        <a:spcAft>
                          <a:spcPts val="0"/>
                        </a:spcAft>
                      </a:pPr>
                      <a:r>
                        <a:rPr lang="en-US" sz="1800" i="0" dirty="0">
                          <a:solidFill>
                            <a:schemeClr val="bg1"/>
                          </a:solidFill>
                          <a:effectLst/>
                          <a:latin typeface="+mj-lt"/>
                        </a:rPr>
                        <a:t>Results</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1"/>
                  </a:ext>
                </a:extLst>
              </a:tr>
            </a:tbl>
          </a:graphicData>
        </a:graphic>
      </p:graphicFrame>
      <p:sp>
        <p:nvSpPr>
          <p:cNvPr id="99" name="TextBox 98"/>
          <p:cNvSpPr txBox="1"/>
          <p:nvPr/>
        </p:nvSpPr>
        <p:spPr>
          <a:xfrm>
            <a:off x="26924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company1</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{“country”: “Germany”, “city”: “Berlin”},</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“France”, “city”: “Paris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 “headquarter”: “Belgium”, “exports”: [</a:t>
            </a:r>
          </a:p>
          <a:p>
            <a:r>
              <a:rPr lang="en-US" sz="1400" dirty="0" smtClean="0">
                <a:latin typeface="Consolas" panose="020B0609020204030204" pitchFamily="49" charset="0"/>
                <a:cs typeface="Consolas" panose="020B0609020204030204" pitchFamily="49" charset="0"/>
              </a:rPr>
              <a:t>	{ “city”; “Moscow” },{ “city: ”Athens” }]</a:t>
            </a: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
        <p:nvSpPr>
          <p:cNvPr id="100" name="TextBox 99"/>
          <p:cNvSpPr txBox="1"/>
          <p:nvPr/>
        </p:nvSpPr>
        <p:spPr>
          <a:xfrm>
            <a:off x="612140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company2</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“Germany”, “city”: </a:t>
            </a:r>
            <a:r>
              <a:rPr lang="en-US" sz="1400" dirty="0" smtClean="0">
                <a:latin typeface="Consolas" panose="020B0609020204030204" pitchFamily="49" charset="0"/>
                <a:cs typeface="Consolas" panose="020B0609020204030204" pitchFamily="49" charset="0"/>
              </a:rPr>
              <a:t>“Bonn”, 	revenue”: 200 } </a:t>
            </a:r>
            <a:r>
              <a:rPr lang="en-US" sz="1400" dirty="0">
                <a:latin typeface="Consolas" panose="020B0609020204030204" pitchFamily="49" charset="0"/>
                <a:cs typeface="Consolas" panose="020B0609020204030204" pitchFamily="49" charset="0"/>
              </a:rPr>
              <a:t>], “headquarter”: </a:t>
            </a:r>
            <a:r>
              <a:rPr lang="en-US" sz="1400" dirty="0" smtClean="0">
                <a:latin typeface="Consolas" panose="020B0609020204030204" pitchFamily="49" charset="0"/>
                <a:cs typeface="Consolas" panose="020B0609020204030204" pitchFamily="49" charset="0"/>
              </a:rPr>
              <a:t>“Italy”, 	“</a:t>
            </a:r>
            <a:r>
              <a:rPr lang="en-US" sz="1400" dirty="0">
                <a:latin typeface="Consolas" panose="020B0609020204030204" pitchFamily="49" charset="0"/>
                <a:cs typeface="Consolas" panose="020B0609020204030204" pitchFamily="49" charset="0"/>
              </a:rPr>
              <a:t>exports”: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“city”; </a:t>
            </a:r>
            <a:r>
              <a:rPr lang="en-US" sz="1400" dirty="0" smtClean="0">
                <a:latin typeface="Consolas" panose="020B0609020204030204" pitchFamily="49" charset="0"/>
                <a:cs typeface="Consolas" panose="020B0609020204030204" pitchFamily="49" charset="0"/>
              </a:rPr>
              <a:t>“Berlin”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“dealers”: 	[{“name”: “Hans”}] }, {city”: </a:t>
            </a:r>
            <a:r>
              <a:rPr lang="en-US" sz="1400" dirty="0">
                <a:latin typeface="Consolas" panose="020B0609020204030204" pitchFamily="49" charset="0"/>
                <a:cs typeface="Consolas" panose="020B0609020204030204" pitchFamily="49" charset="0"/>
              </a:rPr>
              <a:t>”Athens”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grpSp>
        <p:nvGrpSpPr>
          <p:cNvPr id="101" name="Group 100"/>
          <p:cNvGrpSpPr/>
          <p:nvPr/>
        </p:nvGrpSpPr>
        <p:grpSpPr>
          <a:xfrm>
            <a:off x="6317440" y="2517717"/>
            <a:ext cx="5137459" cy="1827691"/>
            <a:chOff x="6764121" y="2558638"/>
            <a:chExt cx="5137459" cy="1862401"/>
          </a:xfrm>
        </p:grpSpPr>
        <p:sp>
          <p:nvSpPr>
            <p:cNvPr id="102" name="Rectangle 101"/>
            <p:cNvSpPr/>
            <p:nvPr/>
          </p:nvSpPr>
          <p:spPr bwMode="auto">
            <a:xfrm>
              <a:off x="6764121" y="2929174"/>
              <a:ext cx="192857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03" name="Rectangle 102"/>
            <p:cNvSpPr/>
            <p:nvPr/>
          </p:nvSpPr>
          <p:spPr bwMode="auto">
            <a:xfrm>
              <a:off x="8763813" y="2929174"/>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04" name="Rectangle 103"/>
            <p:cNvSpPr/>
            <p:nvPr/>
          </p:nvSpPr>
          <p:spPr bwMode="auto">
            <a:xfrm>
              <a:off x="10123426" y="2929174"/>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05" name="Rectangle 104"/>
            <p:cNvSpPr/>
            <p:nvPr/>
          </p:nvSpPr>
          <p:spPr bwMode="auto">
            <a:xfrm>
              <a:off x="10123426" y="3553602"/>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6" name="Rectangle 105"/>
            <p:cNvSpPr/>
            <p:nvPr/>
          </p:nvSpPr>
          <p:spPr bwMode="auto">
            <a:xfrm>
              <a:off x="11298076" y="35536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7" name="Rectangle 106"/>
            <p:cNvSpPr/>
            <p:nvPr/>
          </p:nvSpPr>
          <p:spPr bwMode="auto">
            <a:xfrm>
              <a:off x="10588110" y="3553602"/>
              <a:ext cx="63472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Dealers</a:t>
              </a:r>
            </a:p>
          </p:txBody>
        </p:sp>
        <p:sp>
          <p:nvSpPr>
            <p:cNvPr id="108" name="Rectangle 107"/>
            <p:cNvSpPr/>
            <p:nvPr/>
          </p:nvSpPr>
          <p:spPr bwMode="auto">
            <a:xfrm>
              <a:off x="6764121" y="3868801"/>
              <a:ext cx="72203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109" name="Rectangle 108"/>
            <p:cNvSpPr/>
            <p:nvPr/>
          </p:nvSpPr>
          <p:spPr bwMode="auto">
            <a:xfrm>
              <a:off x="7564360" y="3868801"/>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Bonn</a:t>
              </a:r>
            </a:p>
          </p:txBody>
        </p:sp>
        <p:sp>
          <p:nvSpPr>
            <p:cNvPr id="110" name="Rectangle 109"/>
            <p:cNvSpPr/>
            <p:nvPr/>
          </p:nvSpPr>
          <p:spPr bwMode="auto">
            <a:xfrm>
              <a:off x="8137561" y="3868801"/>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200</a:t>
              </a:r>
            </a:p>
          </p:txBody>
        </p:sp>
        <p:sp>
          <p:nvSpPr>
            <p:cNvPr id="111" name="Rectangle 110"/>
            <p:cNvSpPr/>
            <p:nvPr/>
          </p:nvSpPr>
          <p:spPr bwMode="auto">
            <a:xfrm>
              <a:off x="10123426" y="3868801"/>
              <a:ext cx="43887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12" name="Rectangle 111"/>
            <p:cNvSpPr/>
            <p:nvPr/>
          </p:nvSpPr>
          <p:spPr bwMode="auto">
            <a:xfrm>
              <a:off x="10636926" y="3868801"/>
              <a:ext cx="58590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Name</a:t>
              </a:r>
            </a:p>
          </p:txBody>
        </p:sp>
        <p:sp>
          <p:nvSpPr>
            <p:cNvPr id="113" name="Rectangle 112"/>
            <p:cNvSpPr/>
            <p:nvPr/>
          </p:nvSpPr>
          <p:spPr bwMode="auto">
            <a:xfrm>
              <a:off x="11298076" y="3868801"/>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14" name="Rectangle 113"/>
            <p:cNvSpPr/>
            <p:nvPr/>
          </p:nvSpPr>
          <p:spPr bwMode="auto">
            <a:xfrm>
              <a:off x="6764121" y="3244379"/>
              <a:ext cx="1927621"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15" name="Rectangle 114"/>
            <p:cNvSpPr/>
            <p:nvPr/>
          </p:nvSpPr>
          <p:spPr bwMode="auto">
            <a:xfrm>
              <a:off x="8764027" y="3244379"/>
              <a:ext cx="12799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Italy</a:t>
              </a:r>
            </a:p>
          </p:txBody>
        </p:sp>
        <p:sp>
          <p:nvSpPr>
            <p:cNvPr id="116" name="Rectangle 115"/>
            <p:cNvSpPr/>
            <p:nvPr/>
          </p:nvSpPr>
          <p:spPr bwMode="auto">
            <a:xfrm>
              <a:off x="10123427" y="3244379"/>
              <a:ext cx="110244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17" name="Rectangle 116"/>
            <p:cNvSpPr/>
            <p:nvPr/>
          </p:nvSpPr>
          <p:spPr bwMode="auto">
            <a:xfrm>
              <a:off x="11298076" y="3244379"/>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cxnSp>
          <p:nvCxnSpPr>
            <p:cNvPr id="118" name="Elbow Connector 117"/>
            <p:cNvCxnSpPr>
              <a:endCxn id="102" idx="0"/>
            </p:cNvCxnSpPr>
            <p:nvPr/>
          </p:nvCxnSpPr>
          <p:spPr>
            <a:xfrm rot="10800000" flipV="1">
              <a:off x="7728409" y="2842848"/>
              <a:ext cx="1675487"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2"/>
              <a:endCxn id="103" idx="0"/>
            </p:cNvCxnSpPr>
            <p:nvPr/>
          </p:nvCxnSpPr>
          <p:spPr>
            <a:xfrm>
              <a:off x="9403893" y="2783544"/>
              <a:ext cx="0" cy="145630"/>
            </a:xfrm>
            <a:prstGeom prst="straightConnector1">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9404000"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10674651"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159982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bwMode="auto">
            <a:xfrm>
              <a:off x="9250049" y="2558638"/>
              <a:ext cx="307688" cy="224906"/>
            </a:xfrm>
            <a:prstGeom prst="rect">
              <a:avLst/>
            </a:prstGeom>
            <a:solidFill>
              <a:srgbClr val="9D9D9D"/>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sp>
          <p:nvSpPr>
            <p:cNvPr id="124" name="Rectangle 123"/>
            <p:cNvSpPr/>
            <p:nvPr/>
          </p:nvSpPr>
          <p:spPr bwMode="auto">
            <a:xfrm>
              <a:off x="10123425" y="4196133"/>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Hans</a:t>
              </a:r>
            </a:p>
          </p:txBody>
        </p:sp>
        <p:cxnSp>
          <p:nvCxnSpPr>
            <p:cNvPr id="125" name="Straight Arrow Connector 124"/>
            <p:cNvCxnSpPr/>
            <p:nvPr/>
          </p:nvCxnSpPr>
          <p:spPr>
            <a:xfrm flipH="1">
              <a:off x="772840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727931"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7813352"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8415128"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7125137"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10919704"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11599827"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10905826"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1599828"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0342862"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1012501" y="4102005"/>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7100485"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8427306"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bwMode="auto">
            <a:xfrm>
              <a:off x="6764121"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39" name="Rectangle 138"/>
            <p:cNvSpPr/>
            <p:nvPr/>
          </p:nvSpPr>
          <p:spPr bwMode="auto">
            <a:xfrm>
              <a:off x="7522498" y="3553602"/>
              <a:ext cx="41457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40" name="Rectangle 139"/>
            <p:cNvSpPr/>
            <p:nvPr/>
          </p:nvSpPr>
          <p:spPr bwMode="auto">
            <a:xfrm>
              <a:off x="8019967"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Revenue</a:t>
              </a:r>
            </a:p>
          </p:txBody>
        </p:sp>
        <p:cxnSp>
          <p:nvCxnSpPr>
            <p:cNvPr id="141" name="Straight Arrow Connector 140"/>
            <p:cNvCxnSpPr/>
            <p:nvPr/>
          </p:nvCxnSpPr>
          <p:spPr>
            <a:xfrm flipH="1">
              <a:off x="10313539"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endCxn id="104" idx="0"/>
            </p:cNvCxnSpPr>
            <p:nvPr/>
          </p:nvCxnSpPr>
          <p:spPr>
            <a:xfrm>
              <a:off x="9403251" y="2842848"/>
              <a:ext cx="1609252"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621486" y="2516793"/>
            <a:ext cx="5147668" cy="1828615"/>
            <a:chOff x="897026" y="2560793"/>
            <a:chExt cx="5147668" cy="1828615"/>
          </a:xfrm>
        </p:grpSpPr>
        <p:sp>
          <p:nvSpPr>
            <p:cNvPr id="144" name="Rectangle 143"/>
            <p:cNvSpPr/>
            <p:nvPr/>
          </p:nvSpPr>
          <p:spPr bwMode="auto">
            <a:xfrm>
              <a:off x="897026" y="2995882"/>
              <a:ext cx="2420205"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L</a:t>
              </a:r>
              <a:r>
                <a:rPr lang="en-US" sz="1200" dirty="0" smtClean="0">
                  <a:solidFill>
                    <a:schemeClr val="bg1"/>
                  </a:solidFill>
                  <a:ea typeface="Segoe UI" pitchFamily="34" charset="0"/>
                  <a:cs typeface="Segoe UI" pitchFamily="34" charset="0"/>
                </a:rPr>
                <a:t>ocations</a:t>
              </a:r>
            </a:p>
          </p:txBody>
        </p:sp>
        <p:sp>
          <p:nvSpPr>
            <p:cNvPr id="145" name="Rectangle 144"/>
            <p:cNvSpPr/>
            <p:nvPr/>
          </p:nvSpPr>
          <p:spPr bwMode="auto">
            <a:xfrm>
              <a:off x="3409341" y="2995882"/>
              <a:ext cx="99577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46" name="Rectangle 145"/>
            <p:cNvSpPr/>
            <p:nvPr/>
          </p:nvSpPr>
          <p:spPr bwMode="auto">
            <a:xfrm>
              <a:off x="3409341" y="3381094"/>
              <a:ext cx="9904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147" name="Group 146"/>
            <p:cNvGrpSpPr/>
            <p:nvPr/>
          </p:nvGrpSpPr>
          <p:grpSpPr>
            <a:xfrm>
              <a:off x="897027" y="3772798"/>
              <a:ext cx="2418196" cy="224906"/>
              <a:chOff x="1006172" y="3761368"/>
              <a:chExt cx="2225020" cy="224906"/>
            </a:xfrm>
          </p:grpSpPr>
          <p:sp>
            <p:nvSpPr>
              <p:cNvPr id="185" name="Rectangle 184"/>
              <p:cNvSpPr/>
              <p:nvPr/>
            </p:nvSpPr>
            <p:spPr bwMode="auto">
              <a:xfrm>
                <a:off x="1006172" y="3761368"/>
                <a:ext cx="616986"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86" name="Rectangle 185"/>
              <p:cNvSpPr/>
              <p:nvPr/>
            </p:nvSpPr>
            <p:spPr bwMode="auto">
              <a:xfrm>
                <a:off x="1701710" y="3761368"/>
                <a:ext cx="380227"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87" name="Rectangle 186"/>
              <p:cNvSpPr/>
              <p:nvPr/>
            </p:nvSpPr>
            <p:spPr bwMode="auto">
              <a:xfrm>
                <a:off x="2157958" y="3761368"/>
                <a:ext cx="61698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88" name="Rectangle 187"/>
              <p:cNvSpPr/>
              <p:nvPr/>
            </p:nvSpPr>
            <p:spPr bwMode="auto">
              <a:xfrm>
                <a:off x="2850965"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grpSp>
        <p:grpSp>
          <p:nvGrpSpPr>
            <p:cNvPr id="148" name="Group 147"/>
            <p:cNvGrpSpPr/>
            <p:nvPr/>
          </p:nvGrpSpPr>
          <p:grpSpPr>
            <a:xfrm>
              <a:off x="903163" y="4164502"/>
              <a:ext cx="2412108" cy="224906"/>
              <a:chOff x="903163" y="4153072"/>
              <a:chExt cx="2431038" cy="224906"/>
            </a:xfrm>
          </p:grpSpPr>
          <p:sp>
            <p:nvSpPr>
              <p:cNvPr id="181" name="Rectangle 180"/>
              <p:cNvSpPr/>
              <p:nvPr/>
            </p:nvSpPr>
            <p:spPr bwMode="auto">
              <a:xfrm>
                <a:off x="903163" y="4153072"/>
                <a:ext cx="722033"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82" name="Rectangle 181"/>
              <p:cNvSpPr/>
              <p:nvPr/>
            </p:nvSpPr>
            <p:spPr bwMode="auto">
              <a:xfrm>
                <a:off x="1703352" y="4153072"/>
                <a:ext cx="497984"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Berlin</a:t>
                </a:r>
              </a:p>
            </p:txBody>
          </p:sp>
          <p:sp>
            <p:nvSpPr>
              <p:cNvPr id="183" name="Rectangle 182"/>
              <p:cNvSpPr/>
              <p:nvPr/>
            </p:nvSpPr>
            <p:spPr bwMode="auto">
              <a:xfrm>
                <a:off x="2279492" y="4153072"/>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France</a:t>
                </a:r>
              </a:p>
            </p:txBody>
          </p:sp>
          <p:sp>
            <p:nvSpPr>
              <p:cNvPr id="184" name="Rectangle 183"/>
              <p:cNvSpPr/>
              <p:nvPr/>
            </p:nvSpPr>
            <p:spPr bwMode="auto">
              <a:xfrm>
                <a:off x="2912782" y="4153072"/>
                <a:ext cx="42141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Paris</a:t>
                </a:r>
              </a:p>
            </p:txBody>
          </p:sp>
        </p:grpSp>
        <p:grpSp>
          <p:nvGrpSpPr>
            <p:cNvPr id="149" name="Group 148"/>
            <p:cNvGrpSpPr/>
            <p:nvPr/>
          </p:nvGrpSpPr>
          <p:grpSpPr>
            <a:xfrm>
              <a:off x="4492951" y="2995882"/>
              <a:ext cx="1551743" cy="1393526"/>
              <a:chOff x="4492952" y="2995882"/>
              <a:chExt cx="1280160" cy="1393526"/>
            </a:xfrm>
          </p:grpSpPr>
          <p:sp>
            <p:nvSpPr>
              <p:cNvPr id="174" name="Rectangle 173"/>
              <p:cNvSpPr/>
              <p:nvPr/>
            </p:nvSpPr>
            <p:spPr bwMode="auto">
              <a:xfrm>
                <a:off x="4492952" y="2995882"/>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75" name="Rectangle 174"/>
              <p:cNvSpPr/>
              <p:nvPr/>
            </p:nvSpPr>
            <p:spPr bwMode="auto">
              <a:xfrm>
                <a:off x="5172017" y="3772798"/>
                <a:ext cx="60109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6" name="Rectangle 175"/>
              <p:cNvSpPr/>
              <p:nvPr/>
            </p:nvSpPr>
            <p:spPr bwMode="auto">
              <a:xfrm>
                <a:off x="4492952" y="3772798"/>
                <a:ext cx="60840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7" name="Rectangle 176"/>
              <p:cNvSpPr/>
              <p:nvPr/>
            </p:nvSpPr>
            <p:spPr bwMode="auto">
              <a:xfrm>
                <a:off x="4492952" y="4164502"/>
                <a:ext cx="61458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178" name="Rectangle 177"/>
              <p:cNvSpPr/>
              <p:nvPr/>
            </p:nvSpPr>
            <p:spPr bwMode="auto">
              <a:xfrm>
                <a:off x="5169608" y="41645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79" name="Rectangle 178"/>
              <p:cNvSpPr/>
              <p:nvPr/>
            </p:nvSpPr>
            <p:spPr bwMode="auto">
              <a:xfrm>
                <a:off x="4493904" y="3381094"/>
                <a:ext cx="61363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80" name="Rectangle 179"/>
              <p:cNvSpPr/>
              <p:nvPr/>
            </p:nvSpPr>
            <p:spPr bwMode="auto">
              <a:xfrm>
                <a:off x="5169608" y="3381094"/>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50" name="Elbow Connector 149"/>
            <p:cNvCxnSpPr>
              <a:endCxn id="144" idx="0"/>
            </p:cNvCxnSpPr>
            <p:nvPr/>
          </p:nvCxnSpPr>
          <p:spPr>
            <a:xfrm rot="10800000" flipV="1">
              <a:off x="2107129" y="2857418"/>
              <a:ext cx="1800094"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endCxn id="174" idx="0"/>
            </p:cNvCxnSpPr>
            <p:nvPr/>
          </p:nvCxnSpPr>
          <p:spPr>
            <a:xfrm>
              <a:off x="3907223" y="2857419"/>
              <a:ext cx="1361600"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907864" y="2785699"/>
              <a:ext cx="0" cy="206026"/>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H="1">
              <a:off x="3907225"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4862203"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5674016"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a:off x="4862203"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674016"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a:off x="4862203"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5674016"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flipH="1">
              <a:off x="1473630"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2731911"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1874894"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250337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126417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1952344"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255705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3123491"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bwMode="auto">
            <a:xfrm>
              <a:off x="3753381" y="2560793"/>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169" name="Group 168"/>
            <p:cNvGrpSpPr/>
            <p:nvPr/>
          </p:nvGrpSpPr>
          <p:grpSpPr>
            <a:xfrm>
              <a:off x="897026" y="3381094"/>
              <a:ext cx="2418197" cy="224906"/>
              <a:chOff x="897027" y="3369664"/>
              <a:chExt cx="2129880" cy="224906"/>
            </a:xfrm>
          </p:grpSpPr>
          <p:sp>
            <p:nvSpPr>
              <p:cNvPr id="172" name="Rectangle 171"/>
              <p:cNvSpPr/>
              <p:nvPr/>
            </p:nvSpPr>
            <p:spPr bwMode="auto">
              <a:xfrm>
                <a:off x="897027" y="3369664"/>
                <a:ext cx="1026412"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0</a:t>
                </a:r>
              </a:p>
            </p:txBody>
          </p:sp>
          <p:sp>
            <p:nvSpPr>
              <p:cNvPr id="173" name="Rectangle 172"/>
              <p:cNvSpPr/>
              <p:nvPr/>
            </p:nvSpPr>
            <p:spPr bwMode="auto">
              <a:xfrm>
                <a:off x="2002779" y="3369664"/>
                <a:ext cx="10241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70" name="Straight Arrow Connector 169"/>
            <p:cNvCxnSpPr/>
            <p:nvPr/>
          </p:nvCxnSpPr>
          <p:spPr>
            <a:xfrm flipH="1">
              <a:off x="3120251"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125470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097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normAutofit/>
          </a:bodyPr>
          <a:lstStyle/>
          <a:p>
            <a:r>
              <a:rPr lang="en-US" dirty="0" smtClean="0">
                <a:latin typeface="Segoe UI Light" panose="020B0502040204020203" pitchFamily="34" charset="0"/>
                <a:cs typeface="Segoe UI Light" panose="020B0502040204020203" pitchFamily="34" charset="0"/>
              </a:rPr>
              <a:t>Query with Logical Operators</a:t>
            </a:r>
            <a:endParaRPr lang="en-US" dirty="0">
              <a:latin typeface="Segoe UI Light" panose="020B0502040204020203" pitchFamily="34" charset="0"/>
              <a:cs typeface="Segoe UI Light"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95706992"/>
              </p:ext>
            </p:extLst>
          </p:nvPr>
        </p:nvGraphicFramePr>
        <p:xfrm>
          <a:off x="212034" y="4538886"/>
          <a:ext cx="11754678" cy="1920240"/>
        </p:xfrm>
        <a:graphic>
          <a:graphicData uri="http://schemas.openxmlformats.org/drawingml/2006/table">
            <a:tbl>
              <a:tblPr firstRow="1" firstCol="1" bandRow="1">
                <a:tableStyleId>{5C22544A-7EE6-4342-B048-85BDC9FD1C3A}</a:tableStyleId>
              </a:tblPr>
              <a:tblGrid>
                <a:gridCol w="1487674">
                  <a:extLst>
                    <a:ext uri="{9D8B030D-6E8A-4147-A177-3AD203B41FA5}">
                      <a16:colId xmlns:a16="http://schemas.microsoft.com/office/drawing/2014/main" xmlns="" val="20000"/>
                    </a:ext>
                  </a:extLst>
                </a:gridCol>
                <a:gridCol w="10267004">
                  <a:extLst>
                    <a:ext uri="{9D8B030D-6E8A-4147-A177-3AD203B41FA5}">
                      <a16:colId xmlns:a16="http://schemas.microsoft.com/office/drawing/2014/main" xmlns="" val="20001"/>
                    </a:ext>
                  </a:extLst>
                </a:gridCol>
              </a:tblGrid>
              <a:tr h="731520">
                <a:tc>
                  <a:txBody>
                    <a:bodyPr/>
                    <a:lstStyle/>
                    <a:p>
                      <a:pPr marL="0" marR="0">
                        <a:lnSpc>
                          <a:spcPct val="150000"/>
                        </a:lnSpc>
                        <a:spcBef>
                          <a:spcPts val="600"/>
                        </a:spcBef>
                        <a:spcAft>
                          <a:spcPts val="0"/>
                        </a:spcAft>
                      </a:pPr>
                      <a:r>
                        <a:rPr lang="en-US" sz="1800" i="0" dirty="0">
                          <a:solidFill>
                            <a:schemeClr val="bg1"/>
                          </a:solidFill>
                          <a:effectLst/>
                          <a:latin typeface="+mj-lt"/>
                        </a:rPr>
                        <a:t>SQL</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SELECT </a:t>
                      </a:r>
                      <a:r>
                        <a:rPr lang="en-US" sz="1200" b="0" dirty="0" err="1" smtClean="0">
                          <a:solidFill>
                            <a:schemeClr val="tx1"/>
                          </a:solidFill>
                          <a:effectLst/>
                          <a:latin typeface="Consolas" panose="020B0609020204030204" pitchFamily="49" charset="0"/>
                          <a:cs typeface="Consolas" panose="020B0609020204030204" pitchFamily="49" charset="0"/>
                        </a:rPr>
                        <a:t>location.country</a:t>
                      </a:r>
                      <a:r>
                        <a:rPr lang="en-US" sz="1200" b="0" dirty="0" smtClean="0">
                          <a:solidFill>
                            <a:schemeClr val="tx1"/>
                          </a:solidFill>
                          <a:effectLst/>
                          <a:latin typeface="Consolas" panose="020B0609020204030204" pitchFamily="49" charset="0"/>
                          <a:cs typeface="Consolas" panose="020B0609020204030204" pitchFamily="49" charset="0"/>
                        </a:rPr>
                        <a:t> </a:t>
                      </a: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FROM location IN </a:t>
                      </a:r>
                      <a:r>
                        <a:rPr lang="en-US" sz="1200" b="0" dirty="0" err="1" smtClean="0">
                          <a:solidFill>
                            <a:schemeClr val="tx1"/>
                          </a:solidFill>
                          <a:effectLst/>
                          <a:latin typeface="Consolas" panose="020B0609020204030204" pitchFamily="49" charset="0"/>
                          <a:cs typeface="Consolas" panose="020B0609020204030204" pitchFamily="49" charset="0"/>
                        </a:rPr>
                        <a:t>company.locations</a:t>
                      </a:r>
                      <a:r>
                        <a:rPr lang="en-US" sz="1200" b="0" dirty="0" smtClean="0">
                          <a:solidFill>
                            <a:schemeClr val="tx1"/>
                          </a:solidFill>
                          <a:effectLst/>
                          <a:latin typeface="Consolas" panose="020B0609020204030204" pitchFamily="49" charset="0"/>
                          <a:cs typeface="Consolas" panose="020B0609020204030204" pitchFamily="49" charset="0"/>
                        </a:rPr>
                        <a:t> </a:t>
                      </a:r>
                    </a:p>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WHERE </a:t>
                      </a:r>
                      <a:r>
                        <a:rPr lang="en-US" sz="1200" b="0" dirty="0" err="1" smtClean="0">
                          <a:solidFill>
                            <a:schemeClr val="tx1"/>
                          </a:solidFill>
                          <a:effectLst/>
                          <a:latin typeface="Consolas" panose="020B0609020204030204" pitchFamily="49" charset="0"/>
                          <a:cs typeface="Consolas" panose="020B0609020204030204" pitchFamily="49" charset="0"/>
                        </a:rPr>
                        <a:t>location.city</a:t>
                      </a:r>
                      <a:r>
                        <a:rPr lang="en-US" sz="1200" b="0" dirty="0" smtClean="0">
                          <a:solidFill>
                            <a:schemeClr val="tx1"/>
                          </a:solidFill>
                          <a:effectLst/>
                          <a:latin typeface="Consolas" panose="020B0609020204030204" pitchFamily="49" charset="0"/>
                          <a:cs typeface="Consolas" panose="020B0609020204030204" pitchFamily="49" charset="0"/>
                        </a:rPr>
                        <a:t>='Bonn' AND </a:t>
                      </a:r>
                      <a:r>
                        <a:rPr lang="en-US" sz="1200" b="0" dirty="0" err="1" smtClean="0">
                          <a:solidFill>
                            <a:schemeClr val="tx1"/>
                          </a:solidFill>
                          <a:effectLst/>
                          <a:latin typeface="Consolas" panose="020B0609020204030204" pitchFamily="49" charset="0"/>
                          <a:cs typeface="Consolas" panose="020B0609020204030204" pitchFamily="49" charset="0"/>
                        </a:rPr>
                        <a:t>location.revenue</a:t>
                      </a:r>
                      <a:r>
                        <a:rPr lang="en-US" sz="1200" b="0" dirty="0" smtClean="0">
                          <a:solidFill>
                            <a:schemeClr val="tx1"/>
                          </a:solidFill>
                          <a:effectLst/>
                          <a:latin typeface="Consolas" panose="020B0609020204030204" pitchFamily="49" charset="0"/>
                          <a:cs typeface="Consolas" panose="020B0609020204030204" pitchFamily="49" charset="0"/>
                        </a:rPr>
                        <a:t> &gt;100</a:t>
                      </a:r>
                      <a:endParaRPr lang="en-US" sz="1200" b="0" dirty="0">
                        <a:solidFill>
                          <a:schemeClr val="tx1"/>
                        </a:solidFill>
                        <a:effectLst/>
                        <a:latin typeface="Consolas" panose="020B0609020204030204" pitchFamily="49"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0"/>
                  </a:ext>
                </a:extLst>
              </a:tr>
              <a:tr h="1188720">
                <a:tc>
                  <a:txBody>
                    <a:bodyPr/>
                    <a:lstStyle/>
                    <a:p>
                      <a:pPr marL="0" marR="0">
                        <a:lnSpc>
                          <a:spcPct val="150000"/>
                        </a:lnSpc>
                        <a:spcBef>
                          <a:spcPts val="0"/>
                        </a:spcBef>
                        <a:spcAft>
                          <a:spcPts val="0"/>
                        </a:spcAft>
                      </a:pPr>
                      <a:r>
                        <a:rPr lang="en-US" sz="1800" i="0" dirty="0">
                          <a:solidFill>
                            <a:schemeClr val="bg1"/>
                          </a:solidFill>
                          <a:effectLst/>
                          <a:latin typeface="+mj-lt"/>
                        </a:rPr>
                        <a:t>Results</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1"/>
                  </a:ext>
                </a:extLst>
              </a:tr>
            </a:tbl>
          </a:graphicData>
        </a:graphic>
      </p:graphicFrame>
      <p:sp>
        <p:nvSpPr>
          <p:cNvPr id="100" name="TextBox 99"/>
          <p:cNvSpPr txBox="1"/>
          <p:nvPr/>
        </p:nvSpPr>
        <p:spPr>
          <a:xfrm>
            <a:off x="26924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company1</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{“country”: “Germany”, “city”: “Berlin”},</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“France”, “city”: “Paris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 “headquarter”: “Belgium”, “exports”: [</a:t>
            </a:r>
          </a:p>
          <a:p>
            <a:r>
              <a:rPr lang="en-US" sz="1400" dirty="0" smtClean="0">
                <a:latin typeface="Consolas" panose="020B0609020204030204" pitchFamily="49" charset="0"/>
                <a:cs typeface="Consolas" panose="020B0609020204030204" pitchFamily="49" charset="0"/>
              </a:rPr>
              <a:t>	{ “city”; “Moscow” },{ “city: ”Athens” }]</a:t>
            </a: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
        <p:nvSpPr>
          <p:cNvPr id="101" name="TextBox 100"/>
          <p:cNvSpPr txBox="1"/>
          <p:nvPr/>
        </p:nvSpPr>
        <p:spPr>
          <a:xfrm>
            <a:off x="612140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company2</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“Germany”, “city”: </a:t>
            </a:r>
            <a:r>
              <a:rPr lang="en-US" sz="1400" dirty="0" smtClean="0">
                <a:latin typeface="Consolas" panose="020B0609020204030204" pitchFamily="49" charset="0"/>
                <a:cs typeface="Consolas" panose="020B0609020204030204" pitchFamily="49" charset="0"/>
              </a:rPr>
              <a:t>“Bonn”, 	revenue”: 200 } </a:t>
            </a:r>
            <a:r>
              <a:rPr lang="en-US" sz="1400" dirty="0">
                <a:latin typeface="Consolas" panose="020B0609020204030204" pitchFamily="49" charset="0"/>
                <a:cs typeface="Consolas" panose="020B0609020204030204" pitchFamily="49" charset="0"/>
              </a:rPr>
              <a:t>], “headquarter”: </a:t>
            </a:r>
            <a:r>
              <a:rPr lang="en-US" sz="1400" dirty="0" smtClean="0">
                <a:latin typeface="Consolas" panose="020B0609020204030204" pitchFamily="49" charset="0"/>
                <a:cs typeface="Consolas" panose="020B0609020204030204" pitchFamily="49" charset="0"/>
              </a:rPr>
              <a:t>“Italy”, 	“</a:t>
            </a:r>
            <a:r>
              <a:rPr lang="en-US" sz="1400" dirty="0">
                <a:latin typeface="Consolas" panose="020B0609020204030204" pitchFamily="49" charset="0"/>
                <a:cs typeface="Consolas" panose="020B0609020204030204" pitchFamily="49" charset="0"/>
              </a:rPr>
              <a:t>exports”: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“city”; </a:t>
            </a:r>
            <a:r>
              <a:rPr lang="en-US" sz="1400" dirty="0" smtClean="0">
                <a:latin typeface="Consolas" panose="020B0609020204030204" pitchFamily="49" charset="0"/>
                <a:cs typeface="Consolas" panose="020B0609020204030204" pitchFamily="49" charset="0"/>
              </a:rPr>
              <a:t>“Berlin”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“dealers”: 	[{“name”: “Hans”}] }, {city”: </a:t>
            </a:r>
            <a:r>
              <a:rPr lang="en-US" sz="1400" dirty="0">
                <a:latin typeface="Consolas" panose="020B0609020204030204" pitchFamily="49" charset="0"/>
                <a:cs typeface="Consolas" panose="020B0609020204030204" pitchFamily="49" charset="0"/>
              </a:rPr>
              <a:t>”Athens”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grpSp>
        <p:nvGrpSpPr>
          <p:cNvPr id="102" name="Group 101"/>
          <p:cNvGrpSpPr/>
          <p:nvPr/>
        </p:nvGrpSpPr>
        <p:grpSpPr>
          <a:xfrm>
            <a:off x="6317440" y="2517717"/>
            <a:ext cx="5137459" cy="1827691"/>
            <a:chOff x="6764121" y="2558638"/>
            <a:chExt cx="5137459" cy="1862401"/>
          </a:xfrm>
        </p:grpSpPr>
        <p:sp>
          <p:nvSpPr>
            <p:cNvPr id="103" name="Rectangle 102"/>
            <p:cNvSpPr/>
            <p:nvPr/>
          </p:nvSpPr>
          <p:spPr bwMode="auto">
            <a:xfrm>
              <a:off x="6764121" y="2929174"/>
              <a:ext cx="1928574"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L</a:t>
              </a:r>
              <a:r>
                <a:rPr lang="en-US" sz="1200" dirty="0" smtClean="0">
                  <a:solidFill>
                    <a:schemeClr val="bg1"/>
                  </a:solidFill>
                  <a:ea typeface="Segoe UI" pitchFamily="34" charset="0"/>
                  <a:cs typeface="Segoe UI" pitchFamily="34" charset="0"/>
                </a:rPr>
                <a:t>ocations</a:t>
              </a:r>
            </a:p>
          </p:txBody>
        </p:sp>
        <p:sp>
          <p:nvSpPr>
            <p:cNvPr id="104" name="Rectangle 103"/>
            <p:cNvSpPr/>
            <p:nvPr/>
          </p:nvSpPr>
          <p:spPr bwMode="auto">
            <a:xfrm>
              <a:off x="8763813" y="2929174"/>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05" name="Rectangle 104"/>
            <p:cNvSpPr/>
            <p:nvPr/>
          </p:nvSpPr>
          <p:spPr bwMode="auto">
            <a:xfrm>
              <a:off x="10123426" y="2929174"/>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06" name="Rectangle 105"/>
            <p:cNvSpPr/>
            <p:nvPr/>
          </p:nvSpPr>
          <p:spPr bwMode="auto">
            <a:xfrm>
              <a:off x="10123426" y="3553602"/>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7" name="Rectangle 106"/>
            <p:cNvSpPr/>
            <p:nvPr/>
          </p:nvSpPr>
          <p:spPr bwMode="auto">
            <a:xfrm>
              <a:off x="11298076" y="35536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8" name="Rectangle 107"/>
            <p:cNvSpPr/>
            <p:nvPr/>
          </p:nvSpPr>
          <p:spPr bwMode="auto">
            <a:xfrm>
              <a:off x="10588110" y="3553602"/>
              <a:ext cx="63472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Dealers</a:t>
              </a:r>
            </a:p>
          </p:txBody>
        </p:sp>
        <p:sp>
          <p:nvSpPr>
            <p:cNvPr id="109" name="Rectangle 108"/>
            <p:cNvSpPr/>
            <p:nvPr/>
          </p:nvSpPr>
          <p:spPr bwMode="auto">
            <a:xfrm>
              <a:off x="6764121" y="3868801"/>
              <a:ext cx="722033" cy="224906"/>
            </a:xfrm>
            <a:prstGeom prst="rect">
              <a:avLst/>
            </a:prstGeom>
            <a:solidFill>
              <a:srgbClr val="008B7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10" name="Rectangle 109"/>
            <p:cNvSpPr/>
            <p:nvPr/>
          </p:nvSpPr>
          <p:spPr bwMode="auto">
            <a:xfrm>
              <a:off x="7564360" y="3868801"/>
              <a:ext cx="497984"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Bonn</a:t>
              </a:r>
            </a:p>
          </p:txBody>
        </p:sp>
        <p:sp>
          <p:nvSpPr>
            <p:cNvPr id="111" name="Rectangle 110"/>
            <p:cNvSpPr/>
            <p:nvPr/>
          </p:nvSpPr>
          <p:spPr bwMode="auto">
            <a:xfrm>
              <a:off x="8137561" y="3868801"/>
              <a:ext cx="555134"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200</a:t>
              </a:r>
            </a:p>
          </p:txBody>
        </p:sp>
        <p:sp>
          <p:nvSpPr>
            <p:cNvPr id="112" name="Rectangle 111"/>
            <p:cNvSpPr/>
            <p:nvPr/>
          </p:nvSpPr>
          <p:spPr bwMode="auto">
            <a:xfrm>
              <a:off x="10123426" y="3868801"/>
              <a:ext cx="43887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13" name="Rectangle 112"/>
            <p:cNvSpPr/>
            <p:nvPr/>
          </p:nvSpPr>
          <p:spPr bwMode="auto">
            <a:xfrm>
              <a:off x="10636926" y="3868801"/>
              <a:ext cx="58590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Name</a:t>
              </a:r>
            </a:p>
          </p:txBody>
        </p:sp>
        <p:sp>
          <p:nvSpPr>
            <p:cNvPr id="114" name="Rectangle 113"/>
            <p:cNvSpPr/>
            <p:nvPr/>
          </p:nvSpPr>
          <p:spPr bwMode="auto">
            <a:xfrm>
              <a:off x="11298076" y="3868801"/>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15" name="Rectangle 114"/>
            <p:cNvSpPr/>
            <p:nvPr/>
          </p:nvSpPr>
          <p:spPr bwMode="auto">
            <a:xfrm>
              <a:off x="6764121" y="3244379"/>
              <a:ext cx="1927621"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0</a:t>
              </a:r>
            </a:p>
          </p:txBody>
        </p:sp>
        <p:sp>
          <p:nvSpPr>
            <p:cNvPr id="116" name="Rectangle 115"/>
            <p:cNvSpPr/>
            <p:nvPr/>
          </p:nvSpPr>
          <p:spPr bwMode="auto">
            <a:xfrm>
              <a:off x="8764027" y="3244379"/>
              <a:ext cx="12799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Italy</a:t>
              </a:r>
            </a:p>
          </p:txBody>
        </p:sp>
        <p:sp>
          <p:nvSpPr>
            <p:cNvPr id="117" name="Rectangle 116"/>
            <p:cNvSpPr/>
            <p:nvPr/>
          </p:nvSpPr>
          <p:spPr bwMode="auto">
            <a:xfrm>
              <a:off x="10123427" y="3244379"/>
              <a:ext cx="110244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18" name="Rectangle 117"/>
            <p:cNvSpPr/>
            <p:nvPr/>
          </p:nvSpPr>
          <p:spPr bwMode="auto">
            <a:xfrm>
              <a:off x="11298076" y="3244379"/>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cxnSp>
          <p:nvCxnSpPr>
            <p:cNvPr id="119" name="Elbow Connector 118"/>
            <p:cNvCxnSpPr>
              <a:endCxn id="103" idx="0"/>
            </p:cNvCxnSpPr>
            <p:nvPr/>
          </p:nvCxnSpPr>
          <p:spPr>
            <a:xfrm rot="10800000" flipV="1">
              <a:off x="7728409" y="2842848"/>
              <a:ext cx="1675487"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4" idx="2"/>
              <a:endCxn id="104" idx="0"/>
            </p:cNvCxnSpPr>
            <p:nvPr/>
          </p:nvCxnSpPr>
          <p:spPr>
            <a:xfrm>
              <a:off x="9403893" y="2783544"/>
              <a:ext cx="0" cy="145630"/>
            </a:xfrm>
            <a:prstGeom prst="straightConnector1">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9404000"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0674651"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1159982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9250049" y="2558638"/>
              <a:ext cx="307688" cy="224906"/>
            </a:xfrm>
            <a:prstGeom prst="rect">
              <a:avLst/>
            </a:prstGeom>
            <a:solidFill>
              <a:srgbClr val="9D9D9D"/>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sp>
          <p:nvSpPr>
            <p:cNvPr id="125" name="Rectangle 124"/>
            <p:cNvSpPr/>
            <p:nvPr/>
          </p:nvSpPr>
          <p:spPr bwMode="auto">
            <a:xfrm>
              <a:off x="10123425" y="4196133"/>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Hans</a:t>
              </a:r>
            </a:p>
          </p:txBody>
        </p:sp>
        <p:cxnSp>
          <p:nvCxnSpPr>
            <p:cNvPr id="126" name="Straight Arrow Connector 125"/>
            <p:cNvCxnSpPr/>
            <p:nvPr/>
          </p:nvCxnSpPr>
          <p:spPr>
            <a:xfrm flipH="1">
              <a:off x="772840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7727931"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7813352"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8415128"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7125137"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10919704"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11599827"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0905826"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1599828"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0342862"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1012501" y="4102005"/>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7100485"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8427306"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bwMode="auto">
            <a:xfrm>
              <a:off x="6764121" y="3553602"/>
              <a:ext cx="672728" cy="224906"/>
            </a:xfrm>
            <a:prstGeom prst="rect">
              <a:avLst/>
            </a:prstGeom>
            <a:solidFill>
              <a:srgbClr val="008B7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40" name="Rectangle 139"/>
            <p:cNvSpPr/>
            <p:nvPr/>
          </p:nvSpPr>
          <p:spPr bwMode="auto">
            <a:xfrm>
              <a:off x="7522498" y="3553602"/>
              <a:ext cx="414579"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41" name="Rectangle 140"/>
            <p:cNvSpPr/>
            <p:nvPr/>
          </p:nvSpPr>
          <p:spPr bwMode="auto">
            <a:xfrm>
              <a:off x="8019967" y="3553602"/>
              <a:ext cx="672728" cy="224906"/>
            </a:xfrm>
            <a:prstGeom prst="rect">
              <a:avLst/>
            </a:prstGeom>
            <a:solidFill>
              <a:schemeClr val="accent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Revenue</a:t>
              </a:r>
            </a:p>
          </p:txBody>
        </p:sp>
        <p:cxnSp>
          <p:nvCxnSpPr>
            <p:cNvPr id="142" name="Straight Arrow Connector 141"/>
            <p:cNvCxnSpPr/>
            <p:nvPr/>
          </p:nvCxnSpPr>
          <p:spPr>
            <a:xfrm flipH="1">
              <a:off x="10313539"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endCxn id="105" idx="0"/>
            </p:cNvCxnSpPr>
            <p:nvPr/>
          </p:nvCxnSpPr>
          <p:spPr>
            <a:xfrm>
              <a:off x="9403251" y="2842848"/>
              <a:ext cx="1609252"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621486" y="2516793"/>
            <a:ext cx="5147668" cy="1828615"/>
            <a:chOff x="897026" y="2560793"/>
            <a:chExt cx="5147668" cy="1828615"/>
          </a:xfrm>
        </p:grpSpPr>
        <p:sp>
          <p:nvSpPr>
            <p:cNvPr id="145" name="Rectangle 144"/>
            <p:cNvSpPr/>
            <p:nvPr/>
          </p:nvSpPr>
          <p:spPr bwMode="auto">
            <a:xfrm>
              <a:off x="897026" y="2995882"/>
              <a:ext cx="242020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46" name="Rectangle 145"/>
            <p:cNvSpPr/>
            <p:nvPr/>
          </p:nvSpPr>
          <p:spPr bwMode="auto">
            <a:xfrm>
              <a:off x="3409341" y="2995882"/>
              <a:ext cx="99577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47" name="Rectangle 146"/>
            <p:cNvSpPr/>
            <p:nvPr/>
          </p:nvSpPr>
          <p:spPr bwMode="auto">
            <a:xfrm>
              <a:off x="3409341" y="3381094"/>
              <a:ext cx="9904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148" name="Group 147"/>
            <p:cNvGrpSpPr/>
            <p:nvPr/>
          </p:nvGrpSpPr>
          <p:grpSpPr>
            <a:xfrm>
              <a:off x="897027" y="3772798"/>
              <a:ext cx="2418196" cy="224906"/>
              <a:chOff x="1006172" y="3761368"/>
              <a:chExt cx="2225020" cy="224906"/>
            </a:xfrm>
          </p:grpSpPr>
          <p:sp>
            <p:nvSpPr>
              <p:cNvPr id="186" name="Rectangle 185"/>
              <p:cNvSpPr/>
              <p:nvPr/>
            </p:nvSpPr>
            <p:spPr bwMode="auto">
              <a:xfrm>
                <a:off x="1006172" y="3761368"/>
                <a:ext cx="61698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87" name="Rectangle 186"/>
              <p:cNvSpPr/>
              <p:nvPr/>
            </p:nvSpPr>
            <p:spPr bwMode="auto">
              <a:xfrm>
                <a:off x="1701710"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88" name="Rectangle 187"/>
              <p:cNvSpPr/>
              <p:nvPr/>
            </p:nvSpPr>
            <p:spPr bwMode="auto">
              <a:xfrm>
                <a:off x="2157958" y="3761368"/>
                <a:ext cx="61698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89" name="Rectangle 188"/>
              <p:cNvSpPr/>
              <p:nvPr/>
            </p:nvSpPr>
            <p:spPr bwMode="auto">
              <a:xfrm>
                <a:off x="2850965"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grpSp>
        <p:grpSp>
          <p:nvGrpSpPr>
            <p:cNvPr id="149" name="Group 148"/>
            <p:cNvGrpSpPr/>
            <p:nvPr/>
          </p:nvGrpSpPr>
          <p:grpSpPr>
            <a:xfrm>
              <a:off x="903163" y="4164502"/>
              <a:ext cx="2412108" cy="224906"/>
              <a:chOff x="903163" y="4153072"/>
              <a:chExt cx="2431038" cy="224906"/>
            </a:xfrm>
          </p:grpSpPr>
          <p:sp>
            <p:nvSpPr>
              <p:cNvPr id="182" name="Rectangle 181"/>
              <p:cNvSpPr/>
              <p:nvPr/>
            </p:nvSpPr>
            <p:spPr bwMode="auto">
              <a:xfrm>
                <a:off x="903163" y="4153072"/>
                <a:ext cx="72203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183" name="Rectangle 182"/>
              <p:cNvSpPr/>
              <p:nvPr/>
            </p:nvSpPr>
            <p:spPr bwMode="auto">
              <a:xfrm>
                <a:off x="1703352" y="4153072"/>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84" name="Rectangle 183"/>
              <p:cNvSpPr/>
              <p:nvPr/>
            </p:nvSpPr>
            <p:spPr bwMode="auto">
              <a:xfrm>
                <a:off x="2279492" y="4153072"/>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France</a:t>
                </a:r>
              </a:p>
            </p:txBody>
          </p:sp>
          <p:sp>
            <p:nvSpPr>
              <p:cNvPr id="185" name="Rectangle 184"/>
              <p:cNvSpPr/>
              <p:nvPr/>
            </p:nvSpPr>
            <p:spPr bwMode="auto">
              <a:xfrm>
                <a:off x="2912782" y="4153072"/>
                <a:ext cx="42141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Paris</a:t>
                </a:r>
              </a:p>
            </p:txBody>
          </p:sp>
        </p:grpSp>
        <p:grpSp>
          <p:nvGrpSpPr>
            <p:cNvPr id="150" name="Group 149"/>
            <p:cNvGrpSpPr/>
            <p:nvPr/>
          </p:nvGrpSpPr>
          <p:grpSpPr>
            <a:xfrm>
              <a:off x="4492951" y="2995882"/>
              <a:ext cx="1551743" cy="1393526"/>
              <a:chOff x="4492952" y="2995882"/>
              <a:chExt cx="1280160" cy="1393526"/>
            </a:xfrm>
          </p:grpSpPr>
          <p:sp>
            <p:nvSpPr>
              <p:cNvPr id="175" name="Rectangle 174"/>
              <p:cNvSpPr/>
              <p:nvPr/>
            </p:nvSpPr>
            <p:spPr bwMode="auto">
              <a:xfrm>
                <a:off x="4492952" y="2995882"/>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76" name="Rectangle 175"/>
              <p:cNvSpPr/>
              <p:nvPr/>
            </p:nvSpPr>
            <p:spPr bwMode="auto">
              <a:xfrm>
                <a:off x="5172017" y="3772798"/>
                <a:ext cx="60109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7" name="Rectangle 176"/>
              <p:cNvSpPr/>
              <p:nvPr/>
            </p:nvSpPr>
            <p:spPr bwMode="auto">
              <a:xfrm>
                <a:off x="4492952" y="3772798"/>
                <a:ext cx="60840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8" name="Rectangle 177"/>
              <p:cNvSpPr/>
              <p:nvPr/>
            </p:nvSpPr>
            <p:spPr bwMode="auto">
              <a:xfrm>
                <a:off x="4492952" y="4164502"/>
                <a:ext cx="61458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179" name="Rectangle 178"/>
              <p:cNvSpPr/>
              <p:nvPr/>
            </p:nvSpPr>
            <p:spPr bwMode="auto">
              <a:xfrm>
                <a:off x="5169608" y="41645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80" name="Rectangle 179"/>
              <p:cNvSpPr/>
              <p:nvPr/>
            </p:nvSpPr>
            <p:spPr bwMode="auto">
              <a:xfrm>
                <a:off x="4493904" y="3381094"/>
                <a:ext cx="61363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81" name="Rectangle 180"/>
              <p:cNvSpPr/>
              <p:nvPr/>
            </p:nvSpPr>
            <p:spPr bwMode="auto">
              <a:xfrm>
                <a:off x="5169608" y="3381094"/>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51" name="Elbow Connector 150"/>
            <p:cNvCxnSpPr>
              <a:endCxn id="145" idx="0"/>
            </p:cNvCxnSpPr>
            <p:nvPr/>
          </p:nvCxnSpPr>
          <p:spPr>
            <a:xfrm rot="10800000" flipV="1">
              <a:off x="2107129" y="2857418"/>
              <a:ext cx="1800094"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endCxn id="175" idx="0"/>
            </p:cNvCxnSpPr>
            <p:nvPr/>
          </p:nvCxnSpPr>
          <p:spPr>
            <a:xfrm>
              <a:off x="3907223" y="2857419"/>
              <a:ext cx="1361600"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907864" y="2785699"/>
              <a:ext cx="0" cy="206026"/>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3907225"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4862203"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a:off x="5674016"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4862203"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a:off x="5674016"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4862203"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flipH="1">
              <a:off x="5674016"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1473630"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2731911"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874894"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250337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126417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1952344"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255705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123491"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bwMode="auto">
            <a:xfrm>
              <a:off x="3753381" y="2560793"/>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170" name="Group 169"/>
            <p:cNvGrpSpPr/>
            <p:nvPr/>
          </p:nvGrpSpPr>
          <p:grpSpPr>
            <a:xfrm>
              <a:off x="897026" y="3381094"/>
              <a:ext cx="2418197" cy="224906"/>
              <a:chOff x="897027" y="3369664"/>
              <a:chExt cx="2129880" cy="224906"/>
            </a:xfrm>
          </p:grpSpPr>
          <p:sp>
            <p:nvSpPr>
              <p:cNvPr id="173" name="Rectangle 172"/>
              <p:cNvSpPr/>
              <p:nvPr/>
            </p:nvSpPr>
            <p:spPr bwMode="auto">
              <a:xfrm>
                <a:off x="897027" y="3369664"/>
                <a:ext cx="102641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74" name="Rectangle 173"/>
              <p:cNvSpPr/>
              <p:nvPr/>
            </p:nvSpPr>
            <p:spPr bwMode="auto">
              <a:xfrm>
                <a:off x="2002779" y="3369664"/>
                <a:ext cx="10241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71" name="Straight Arrow Connector 170"/>
            <p:cNvCxnSpPr/>
            <p:nvPr/>
          </p:nvCxnSpPr>
          <p:spPr>
            <a:xfrm flipH="1">
              <a:off x="3120251"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125470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571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05733576"/>
              </p:ext>
            </p:extLst>
          </p:nvPr>
        </p:nvGraphicFramePr>
        <p:xfrm>
          <a:off x="212034" y="4538886"/>
          <a:ext cx="11754678" cy="1920240"/>
        </p:xfrm>
        <a:graphic>
          <a:graphicData uri="http://schemas.openxmlformats.org/drawingml/2006/table">
            <a:tbl>
              <a:tblPr firstRow="1" firstCol="1" bandRow="1">
                <a:tableStyleId>{5C22544A-7EE6-4342-B048-85BDC9FD1C3A}</a:tableStyleId>
              </a:tblPr>
              <a:tblGrid>
                <a:gridCol w="1487674">
                  <a:extLst>
                    <a:ext uri="{9D8B030D-6E8A-4147-A177-3AD203B41FA5}">
                      <a16:colId xmlns:a16="http://schemas.microsoft.com/office/drawing/2014/main" xmlns="" val="20000"/>
                    </a:ext>
                  </a:extLst>
                </a:gridCol>
                <a:gridCol w="10267004">
                  <a:extLst>
                    <a:ext uri="{9D8B030D-6E8A-4147-A177-3AD203B41FA5}">
                      <a16:colId xmlns:a16="http://schemas.microsoft.com/office/drawing/2014/main" xmlns="" val="20001"/>
                    </a:ext>
                  </a:extLst>
                </a:gridCol>
              </a:tblGrid>
              <a:tr h="731520">
                <a:tc>
                  <a:txBody>
                    <a:bodyPr/>
                    <a:lstStyle/>
                    <a:p>
                      <a:pPr marL="0" marR="0">
                        <a:lnSpc>
                          <a:spcPct val="150000"/>
                        </a:lnSpc>
                        <a:spcBef>
                          <a:spcPts val="600"/>
                        </a:spcBef>
                        <a:spcAft>
                          <a:spcPts val="0"/>
                        </a:spcAft>
                      </a:pPr>
                      <a:r>
                        <a:rPr lang="en-US" sz="1800" i="0" dirty="0">
                          <a:solidFill>
                            <a:schemeClr val="bg1"/>
                          </a:solidFill>
                          <a:effectLst/>
                          <a:latin typeface="+mj-lt"/>
                        </a:rPr>
                        <a:t>SQL</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spcBef>
                          <a:spcPts val="0"/>
                        </a:spcBef>
                        <a:spcAft>
                          <a:spcPts val="0"/>
                        </a:spcAft>
                      </a:pPr>
                      <a:r>
                        <a:rPr lang="en-US" sz="1200" b="0" dirty="0" smtClean="0">
                          <a:solidFill>
                            <a:schemeClr val="tx1"/>
                          </a:solidFill>
                          <a:effectLst/>
                          <a:latin typeface="Consolas" panose="020B0609020204030204" pitchFamily="49" charset="0"/>
                          <a:cs typeface="Consolas" panose="020B0609020204030204" pitchFamily="49" charset="0"/>
                        </a:rPr>
                        <a:t>SELECT </a:t>
                      </a:r>
                      <a:r>
                        <a:rPr lang="en-US" sz="1200" b="0" dirty="0" err="1" smtClean="0">
                          <a:solidFill>
                            <a:schemeClr val="tx1"/>
                          </a:solidFill>
                          <a:effectLst/>
                          <a:latin typeface="Consolas" panose="020B0609020204030204" pitchFamily="49" charset="0"/>
                          <a:cs typeface="Consolas" panose="020B0609020204030204" pitchFamily="49" charset="0"/>
                        </a:rPr>
                        <a:t>GermanTax</a:t>
                      </a:r>
                      <a:r>
                        <a:rPr lang="en-US" sz="1200" b="0" dirty="0" smtClean="0">
                          <a:solidFill>
                            <a:schemeClr val="tx1"/>
                          </a:solidFill>
                          <a:effectLst/>
                          <a:latin typeface="Consolas" panose="020B0609020204030204" pitchFamily="49" charset="0"/>
                          <a:cs typeface="Consolas" panose="020B0609020204030204" pitchFamily="49" charset="0"/>
                        </a:rPr>
                        <a:t>(location) FROM location in </a:t>
                      </a:r>
                      <a:r>
                        <a:rPr lang="en-US" sz="1200" b="0" dirty="0" err="1" smtClean="0">
                          <a:solidFill>
                            <a:schemeClr val="tx1"/>
                          </a:solidFill>
                          <a:effectLst/>
                          <a:latin typeface="Consolas" panose="020B0609020204030204" pitchFamily="49" charset="0"/>
                          <a:cs typeface="Consolas" panose="020B0609020204030204" pitchFamily="49" charset="0"/>
                        </a:rPr>
                        <a:t>company.locations</a:t>
                      </a:r>
                      <a:endParaRPr lang="en-US" sz="1200" b="0" dirty="0" smtClean="0">
                        <a:solidFill>
                          <a:schemeClr val="tx1"/>
                        </a:solidFill>
                        <a:effectLst/>
                        <a:latin typeface="Consolas" panose="020B0609020204030204" pitchFamily="49" charset="0"/>
                        <a:cs typeface="Consolas" panose="020B0609020204030204" pitchFamily="49" charset="0"/>
                      </a:endParaRP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0"/>
                  </a:ext>
                </a:extLst>
              </a:tr>
              <a:tr h="1188720">
                <a:tc>
                  <a:txBody>
                    <a:bodyPr/>
                    <a:lstStyle/>
                    <a:p>
                      <a:pPr marL="0" marR="0">
                        <a:lnSpc>
                          <a:spcPct val="150000"/>
                        </a:lnSpc>
                        <a:spcBef>
                          <a:spcPts val="0"/>
                        </a:spcBef>
                        <a:spcAft>
                          <a:spcPts val="0"/>
                        </a:spcAft>
                      </a:pPr>
                      <a:r>
                        <a:rPr lang="en-US" sz="1800" i="0" dirty="0">
                          <a:solidFill>
                            <a:schemeClr val="bg1"/>
                          </a:solidFill>
                          <a:effectLst/>
                          <a:latin typeface="+mj-lt"/>
                        </a:rPr>
                        <a:t>Results</a:t>
                      </a:r>
                      <a:endParaRPr lang="en-US" sz="1800" i="0" dirty="0">
                        <a:solidFill>
                          <a:schemeClr val="bg1"/>
                        </a:solidFill>
                        <a:effectLst/>
                        <a:latin typeface="+mj-lt"/>
                        <a:ea typeface="Times New Roman" panose="02020603050405020304" pitchFamily="18" charset="0"/>
                        <a:cs typeface="Times New Roman" panose="02020603050405020304" pitchFamily="18" charset="0"/>
                      </a:endParaRPr>
                    </a:p>
                  </a:txBody>
                  <a:tcPr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 "</a:t>
                      </a:r>
                      <a:r>
                        <a:rPr lang="en-US" sz="1200" dirty="0" err="1" smtClean="0">
                          <a:effectLst/>
                          <a:latin typeface="Consolas" panose="020B0609020204030204" pitchFamily="49" charset="0"/>
                          <a:cs typeface="Consolas" panose="020B0609020204030204" pitchFamily="49" charset="0"/>
                        </a:rPr>
                        <a:t>city":"Bonn</a:t>
                      </a:r>
                      <a:r>
                        <a:rPr lang="en-US" sz="1200" dirty="0" smtClean="0">
                          <a:effectLst/>
                          <a:latin typeface="Consolas" panose="020B0609020204030204" pitchFamily="49" charset="0"/>
                          <a:cs typeface="Consolas" panose="020B0609020204030204" pitchFamily="49" charset="0"/>
                        </a:rPr>
                        <a:t>", "tax":50},</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   {"country": "Germany", "</a:t>
                      </a:r>
                      <a:r>
                        <a:rPr lang="en-US" sz="1200" dirty="0" err="1" smtClean="0">
                          <a:effectLst/>
                          <a:latin typeface="Consolas" panose="020B0609020204030204" pitchFamily="49" charset="0"/>
                          <a:cs typeface="Consolas" panose="020B0609020204030204" pitchFamily="49" charset="0"/>
                        </a:rPr>
                        <a:t>city":"Berlin</a:t>
                      </a:r>
                      <a:r>
                        <a:rPr lang="en-US" sz="1200" dirty="0" smtClean="0">
                          <a:effectLst/>
                          <a:latin typeface="Consolas" panose="020B0609020204030204" pitchFamily="49" charset="0"/>
                          <a:cs typeface="Consolas" panose="020B0609020204030204" pitchFamily="49" charset="0"/>
                        </a:rPr>
                        <a:t>", "tax":0},</a:t>
                      </a:r>
                    </a:p>
                    <a:p>
                      <a:pPr marL="0" marR="0">
                        <a:lnSpc>
                          <a:spcPct val="110000"/>
                        </a:lnSpc>
                        <a:spcBef>
                          <a:spcPts val="0"/>
                        </a:spcBef>
                        <a:spcAft>
                          <a:spcPts val="0"/>
                        </a:spcAft>
                      </a:pPr>
                      <a:r>
                        <a:rPr lang="en-US" sz="1200" dirty="0" smtClean="0">
                          <a:effectLst/>
                          <a:latin typeface="Consolas" panose="020B0609020204030204" pitchFamily="49" charset="0"/>
                          <a:cs typeface="Consolas" panose="020B0609020204030204" pitchFamily="49" charset="0"/>
                        </a:rPr>
                        <a:t>]</a:t>
                      </a:r>
                    </a:p>
                  </a:txBody>
                  <a:tcPr marL="182880" marR="182880" marT="9144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xmlns="" val="10001"/>
                  </a:ext>
                </a:extLst>
              </a:tr>
            </a:tbl>
          </a:graphicData>
        </a:graphic>
      </p:graphicFrame>
      <p:sp>
        <p:nvSpPr>
          <p:cNvPr id="2" name="Title 1"/>
          <p:cNvSpPr>
            <a:spLocks noGrp="1"/>
          </p:cNvSpPr>
          <p:nvPr>
            <p:ph type="title"/>
          </p:nvPr>
        </p:nvSpPr>
        <p:spPr>
          <a:xfrm>
            <a:off x="609600" y="274638"/>
            <a:ext cx="10972801" cy="914544"/>
          </a:xfrm>
        </p:spPr>
        <p:txBody>
          <a:bodyPr/>
          <a:lstStyle/>
          <a:p>
            <a:r>
              <a:rPr lang="en-US" dirty="0" smtClean="0"/>
              <a:t>Query with UDFs</a:t>
            </a:r>
            <a:endParaRPr lang="en-US" dirty="0"/>
          </a:p>
        </p:txBody>
      </p:sp>
      <p:sp>
        <p:nvSpPr>
          <p:cNvPr id="5" name="Rectangle 4"/>
          <p:cNvSpPr/>
          <p:nvPr/>
        </p:nvSpPr>
        <p:spPr bwMode="auto">
          <a:xfrm>
            <a:off x="1732546" y="4572000"/>
            <a:ext cx="10174318" cy="661737"/>
          </a:xfrm>
          <a:prstGeom prst="rect">
            <a:avLst/>
          </a:prstGeom>
          <a:noFill/>
          <a:ln w="508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7721475" y="4573310"/>
            <a:ext cx="4185389" cy="1015663"/>
          </a:xfrm>
          <a:prstGeom prst="rect">
            <a:avLst/>
          </a:prstGeom>
          <a:solidFill>
            <a:schemeClr val="bg1"/>
          </a:solidFill>
          <a:ln w="50800">
            <a:solidFill>
              <a:schemeClr val="accent1"/>
            </a:solidFill>
            <a:miter lim="800000"/>
          </a:ln>
        </p:spPr>
        <p:txBody>
          <a:bodyPr wrap="square" lIns="91440" rIns="91440" rtlCol="0">
            <a:spAutoFit/>
          </a:bodyPr>
          <a:lstStyle/>
          <a:p>
            <a:pPr defTabSz="609585"/>
            <a:r>
              <a:rPr lang="en-US" sz="1200" dirty="0">
                <a:solidFill>
                  <a:schemeClr val="accent1"/>
                </a:solidFill>
                <a:latin typeface="Consolas" panose="020B0609020204030204" pitchFamily="49" charset="0"/>
                <a:cs typeface="Consolas" panose="020B0609020204030204" pitchFamily="49" charset="0"/>
              </a:rPr>
              <a:t>function GermanTax(income) { </a:t>
            </a:r>
          </a:p>
          <a:p>
            <a:pPr defTabSz="609585"/>
            <a:r>
              <a:rPr lang="en-US" sz="1200" dirty="0">
                <a:solidFill>
                  <a:schemeClr val="accent1"/>
                </a:solidFill>
                <a:latin typeface="Consolas" panose="020B0609020204030204" pitchFamily="49" charset="0"/>
                <a:cs typeface="Consolas" panose="020B0609020204030204" pitchFamily="49" charset="0"/>
              </a:rPr>
              <a:t>   if(income &lt; 1000)   return income * 0.1; </a:t>
            </a:r>
          </a:p>
          <a:p>
            <a:pPr defTabSz="609585"/>
            <a:r>
              <a:rPr lang="en-US" sz="1200" dirty="0">
                <a:solidFill>
                  <a:schemeClr val="accent1"/>
                </a:solidFill>
                <a:latin typeface="Consolas" panose="020B0609020204030204" pitchFamily="49" charset="0"/>
                <a:cs typeface="Consolas" panose="020B0609020204030204" pitchFamily="49" charset="0"/>
              </a:rPr>
              <a:t>   else if(income &lt; 10000) return income * 0.2;</a:t>
            </a:r>
          </a:p>
          <a:p>
            <a:pPr defTabSz="609585"/>
            <a:r>
              <a:rPr lang="en-US" sz="1200" dirty="0">
                <a:solidFill>
                  <a:schemeClr val="accent1"/>
                </a:solidFill>
                <a:latin typeface="Consolas" panose="020B0609020204030204" pitchFamily="49" charset="0"/>
                <a:cs typeface="Consolas" panose="020B0609020204030204" pitchFamily="49" charset="0"/>
              </a:rPr>
              <a:t>   return income * 0.4;</a:t>
            </a:r>
          </a:p>
          <a:p>
            <a:pPr defTabSz="609585"/>
            <a:r>
              <a:rPr lang="en-US" sz="1200" dirty="0">
                <a:solidFill>
                  <a:schemeClr val="accent1"/>
                </a:solidFill>
                <a:latin typeface="Consolas" panose="020B0609020204030204" pitchFamily="49" charset="0"/>
                <a:cs typeface="Consolas" panose="020B0609020204030204" pitchFamily="49" charset="0"/>
              </a:rPr>
              <a:t>}</a:t>
            </a:r>
          </a:p>
        </p:txBody>
      </p:sp>
      <p:sp>
        <p:nvSpPr>
          <p:cNvPr id="101" name="TextBox 100"/>
          <p:cNvSpPr txBox="1"/>
          <p:nvPr/>
        </p:nvSpPr>
        <p:spPr>
          <a:xfrm>
            <a:off x="26924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company1</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{“country”: “Germany”, “city”: “Berlin”},</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“France”, “city”: “Paris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 “headquarter”: “Belgium”, “exports”: [</a:t>
            </a:r>
          </a:p>
          <a:p>
            <a:r>
              <a:rPr lang="en-US" sz="1400" dirty="0" smtClean="0">
                <a:latin typeface="Consolas" panose="020B0609020204030204" pitchFamily="49" charset="0"/>
                <a:cs typeface="Consolas" panose="020B0609020204030204" pitchFamily="49" charset="0"/>
              </a:rPr>
              <a:t>	{ “city”; “Moscow” },{ “city: ”Athens” }]</a:t>
            </a: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
        <p:nvSpPr>
          <p:cNvPr id="102" name="TextBox 101"/>
          <p:cNvSpPr txBox="1"/>
          <p:nvPr/>
        </p:nvSpPr>
        <p:spPr>
          <a:xfrm>
            <a:off x="6121400" y="1176119"/>
            <a:ext cx="5852160" cy="1588127"/>
          </a:xfrm>
          <a:prstGeom prst="rect">
            <a:avLst/>
          </a:prstGeom>
          <a:noFill/>
        </p:spPr>
        <p:txBody>
          <a:bodyPr wrap="square" lIns="182880" tIns="146304" rIns="182880" bIns="146304" rtlCol="0">
            <a:spAutoFit/>
          </a:bodyPr>
          <a:lstStyle/>
          <a:p>
            <a:r>
              <a:rPr lang="en-US" sz="1400" b="1" dirty="0" err="1" smtClean="0">
                <a:solidFill>
                  <a:srgbClr val="FFC000"/>
                </a:solidFill>
                <a:latin typeface="Consolas" panose="020B0609020204030204" pitchFamily="49" charset="0"/>
                <a:cs typeface="Consolas" panose="020B0609020204030204" pitchFamily="49" charset="0"/>
              </a:rPr>
              <a:t>Var</a:t>
            </a:r>
            <a:r>
              <a:rPr lang="en-US" sz="1400" b="1" dirty="0" smtClean="0">
                <a:solidFill>
                  <a:srgbClr val="FFC000"/>
                </a:solidFill>
                <a:latin typeface="Consolas" panose="020B0609020204030204" pitchFamily="49" charset="0"/>
                <a:cs typeface="Consolas" panose="020B0609020204030204" pitchFamily="49" charset="0"/>
              </a:rPr>
              <a:t> company2</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locations</a:t>
            </a:r>
            <a:r>
              <a:rPr lang="en-US" sz="1400" dirty="0" smtClean="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country”: “Germany”, “city”: </a:t>
            </a:r>
            <a:r>
              <a:rPr lang="en-US" sz="1400" dirty="0" smtClean="0">
                <a:latin typeface="Consolas" panose="020B0609020204030204" pitchFamily="49" charset="0"/>
                <a:cs typeface="Consolas" panose="020B0609020204030204" pitchFamily="49" charset="0"/>
              </a:rPr>
              <a:t>“Bonn”, 	revenue”: 200 } </a:t>
            </a:r>
            <a:r>
              <a:rPr lang="en-US" sz="1400" dirty="0">
                <a:latin typeface="Consolas" panose="020B0609020204030204" pitchFamily="49" charset="0"/>
                <a:cs typeface="Consolas" panose="020B0609020204030204" pitchFamily="49" charset="0"/>
              </a:rPr>
              <a:t>], “headquarter”: </a:t>
            </a:r>
            <a:r>
              <a:rPr lang="en-US" sz="1400" dirty="0" smtClean="0">
                <a:latin typeface="Consolas" panose="020B0609020204030204" pitchFamily="49" charset="0"/>
                <a:cs typeface="Consolas" panose="020B0609020204030204" pitchFamily="49" charset="0"/>
              </a:rPr>
              <a:t>“Italy”, 	“</a:t>
            </a:r>
            <a:r>
              <a:rPr lang="en-US" sz="1400" dirty="0">
                <a:latin typeface="Consolas" panose="020B0609020204030204" pitchFamily="49" charset="0"/>
                <a:cs typeface="Consolas" panose="020B0609020204030204" pitchFamily="49" charset="0"/>
              </a:rPr>
              <a:t>exports”: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“city”; </a:t>
            </a:r>
            <a:r>
              <a:rPr lang="en-US" sz="1400" dirty="0" smtClean="0">
                <a:latin typeface="Consolas" panose="020B0609020204030204" pitchFamily="49" charset="0"/>
                <a:cs typeface="Consolas" panose="020B0609020204030204" pitchFamily="49" charset="0"/>
              </a:rPr>
              <a:t>“Berlin”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“dealers”: 	[{“name”: “Hans”}] }, {city”: </a:t>
            </a:r>
            <a:r>
              <a:rPr lang="en-US" sz="1400" dirty="0">
                <a:latin typeface="Consolas" panose="020B0609020204030204" pitchFamily="49" charset="0"/>
                <a:cs typeface="Consolas" panose="020B0609020204030204" pitchFamily="49" charset="0"/>
              </a:rPr>
              <a:t>”Athens”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b="1" dirty="0" smtClean="0">
                <a:solidFill>
                  <a:srgbClr val="FFC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grpSp>
        <p:nvGrpSpPr>
          <p:cNvPr id="104" name="Group 103"/>
          <p:cNvGrpSpPr/>
          <p:nvPr/>
        </p:nvGrpSpPr>
        <p:grpSpPr>
          <a:xfrm>
            <a:off x="6317440" y="2517717"/>
            <a:ext cx="5137459" cy="1827691"/>
            <a:chOff x="6764121" y="2558638"/>
            <a:chExt cx="5137459" cy="1862401"/>
          </a:xfrm>
        </p:grpSpPr>
        <p:sp>
          <p:nvSpPr>
            <p:cNvPr id="105" name="Rectangle 104"/>
            <p:cNvSpPr/>
            <p:nvPr/>
          </p:nvSpPr>
          <p:spPr bwMode="auto">
            <a:xfrm>
              <a:off x="6764121" y="2929174"/>
              <a:ext cx="192857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06" name="Rectangle 105"/>
            <p:cNvSpPr/>
            <p:nvPr/>
          </p:nvSpPr>
          <p:spPr bwMode="auto">
            <a:xfrm>
              <a:off x="8763813" y="2929174"/>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07" name="Rectangle 106"/>
            <p:cNvSpPr/>
            <p:nvPr/>
          </p:nvSpPr>
          <p:spPr bwMode="auto">
            <a:xfrm>
              <a:off x="10123426" y="2929174"/>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08" name="Rectangle 107"/>
            <p:cNvSpPr/>
            <p:nvPr/>
          </p:nvSpPr>
          <p:spPr bwMode="auto">
            <a:xfrm>
              <a:off x="10123426" y="3553602"/>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09" name="Rectangle 108"/>
            <p:cNvSpPr/>
            <p:nvPr/>
          </p:nvSpPr>
          <p:spPr bwMode="auto">
            <a:xfrm>
              <a:off x="11298076" y="35536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10" name="Rectangle 109"/>
            <p:cNvSpPr/>
            <p:nvPr/>
          </p:nvSpPr>
          <p:spPr bwMode="auto">
            <a:xfrm>
              <a:off x="10588110" y="3553602"/>
              <a:ext cx="63472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Dealers</a:t>
              </a:r>
            </a:p>
          </p:txBody>
        </p:sp>
        <p:sp>
          <p:nvSpPr>
            <p:cNvPr id="111" name="Rectangle 110"/>
            <p:cNvSpPr/>
            <p:nvPr/>
          </p:nvSpPr>
          <p:spPr bwMode="auto">
            <a:xfrm>
              <a:off x="6764121" y="3868801"/>
              <a:ext cx="722033" cy="224906"/>
            </a:xfrm>
            <a:prstGeom prst="rect">
              <a:avLst/>
            </a:prstGeom>
            <a:solidFill>
              <a:srgbClr val="008B7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Germany</a:t>
              </a:r>
            </a:p>
          </p:txBody>
        </p:sp>
        <p:sp>
          <p:nvSpPr>
            <p:cNvPr id="112" name="Rectangle 111"/>
            <p:cNvSpPr/>
            <p:nvPr/>
          </p:nvSpPr>
          <p:spPr bwMode="auto">
            <a:xfrm>
              <a:off x="7564360" y="3868801"/>
              <a:ext cx="497984"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Bonn</a:t>
              </a:r>
            </a:p>
          </p:txBody>
        </p:sp>
        <p:sp>
          <p:nvSpPr>
            <p:cNvPr id="113" name="Rectangle 112"/>
            <p:cNvSpPr/>
            <p:nvPr/>
          </p:nvSpPr>
          <p:spPr bwMode="auto">
            <a:xfrm>
              <a:off x="8137561" y="3868801"/>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200</a:t>
              </a:r>
            </a:p>
          </p:txBody>
        </p:sp>
        <p:sp>
          <p:nvSpPr>
            <p:cNvPr id="114" name="Rectangle 113"/>
            <p:cNvSpPr/>
            <p:nvPr/>
          </p:nvSpPr>
          <p:spPr bwMode="auto">
            <a:xfrm>
              <a:off x="10123426" y="3868801"/>
              <a:ext cx="43887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15" name="Rectangle 114"/>
            <p:cNvSpPr/>
            <p:nvPr/>
          </p:nvSpPr>
          <p:spPr bwMode="auto">
            <a:xfrm>
              <a:off x="10636926" y="3868801"/>
              <a:ext cx="58590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Name</a:t>
              </a:r>
            </a:p>
          </p:txBody>
        </p:sp>
        <p:sp>
          <p:nvSpPr>
            <p:cNvPr id="116" name="Rectangle 115"/>
            <p:cNvSpPr/>
            <p:nvPr/>
          </p:nvSpPr>
          <p:spPr bwMode="auto">
            <a:xfrm>
              <a:off x="11298076" y="3868801"/>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17" name="Rectangle 116"/>
            <p:cNvSpPr/>
            <p:nvPr/>
          </p:nvSpPr>
          <p:spPr bwMode="auto">
            <a:xfrm>
              <a:off x="6764121" y="3244379"/>
              <a:ext cx="1927621"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18" name="Rectangle 117"/>
            <p:cNvSpPr/>
            <p:nvPr/>
          </p:nvSpPr>
          <p:spPr bwMode="auto">
            <a:xfrm>
              <a:off x="8764027" y="3244379"/>
              <a:ext cx="12799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Italy</a:t>
              </a:r>
            </a:p>
          </p:txBody>
        </p:sp>
        <p:sp>
          <p:nvSpPr>
            <p:cNvPr id="119" name="Rectangle 118"/>
            <p:cNvSpPr/>
            <p:nvPr/>
          </p:nvSpPr>
          <p:spPr bwMode="auto">
            <a:xfrm>
              <a:off x="10123427" y="3244379"/>
              <a:ext cx="110244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20" name="Rectangle 119"/>
            <p:cNvSpPr/>
            <p:nvPr/>
          </p:nvSpPr>
          <p:spPr bwMode="auto">
            <a:xfrm>
              <a:off x="11298076" y="3244379"/>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cxnSp>
          <p:nvCxnSpPr>
            <p:cNvPr id="121" name="Elbow Connector 120"/>
            <p:cNvCxnSpPr>
              <a:endCxn id="105" idx="0"/>
            </p:cNvCxnSpPr>
            <p:nvPr/>
          </p:nvCxnSpPr>
          <p:spPr>
            <a:xfrm rot="10800000" flipV="1">
              <a:off x="7728409" y="2842848"/>
              <a:ext cx="1675487"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6" idx="2"/>
              <a:endCxn id="106" idx="0"/>
            </p:cNvCxnSpPr>
            <p:nvPr/>
          </p:nvCxnSpPr>
          <p:spPr>
            <a:xfrm>
              <a:off x="9403893" y="2783544"/>
              <a:ext cx="0" cy="145630"/>
            </a:xfrm>
            <a:prstGeom prst="straightConnector1">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404000"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0674651"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1159982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9250049" y="2558638"/>
              <a:ext cx="307688" cy="224906"/>
            </a:xfrm>
            <a:prstGeom prst="rect">
              <a:avLst/>
            </a:prstGeom>
            <a:solidFill>
              <a:srgbClr val="9D9D9D"/>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sp>
          <p:nvSpPr>
            <p:cNvPr id="127" name="Rectangle 126"/>
            <p:cNvSpPr/>
            <p:nvPr/>
          </p:nvSpPr>
          <p:spPr bwMode="auto">
            <a:xfrm>
              <a:off x="10123425" y="4196133"/>
              <a:ext cx="177815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Hans</a:t>
              </a:r>
            </a:p>
          </p:txBody>
        </p:sp>
        <p:cxnSp>
          <p:nvCxnSpPr>
            <p:cNvPr id="128" name="Straight Arrow Connector 127"/>
            <p:cNvCxnSpPr/>
            <p:nvPr/>
          </p:nvCxnSpPr>
          <p:spPr>
            <a:xfrm flipH="1">
              <a:off x="7728408" y="3154080"/>
              <a:ext cx="1" cy="84037"/>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7727931"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7813352"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8415128"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7125137" y="3772054"/>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0919704"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1599827"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0905826"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1599828"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10342862" y="3775433"/>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11012501" y="4102005"/>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7100485"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8427306"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bwMode="auto">
            <a:xfrm>
              <a:off x="6764121" y="3553602"/>
              <a:ext cx="672728" cy="224906"/>
            </a:xfrm>
            <a:prstGeom prst="rect">
              <a:avLst/>
            </a:prstGeom>
            <a:solidFill>
              <a:srgbClr val="008B72"/>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C</a:t>
              </a:r>
              <a:r>
                <a:rPr lang="en-US" sz="1200" dirty="0" smtClean="0">
                  <a:solidFill>
                    <a:schemeClr val="bg1"/>
                  </a:solidFill>
                  <a:ea typeface="Segoe UI" pitchFamily="34" charset="0"/>
                  <a:cs typeface="Segoe UI" pitchFamily="34" charset="0"/>
                </a:rPr>
                <a:t>ountry</a:t>
              </a:r>
            </a:p>
          </p:txBody>
        </p:sp>
        <p:sp>
          <p:nvSpPr>
            <p:cNvPr id="142" name="Rectangle 141"/>
            <p:cNvSpPr/>
            <p:nvPr/>
          </p:nvSpPr>
          <p:spPr bwMode="auto">
            <a:xfrm>
              <a:off x="7522498" y="3553602"/>
              <a:ext cx="414579" cy="224906"/>
            </a:xfrm>
            <a:prstGeom prst="rect">
              <a:avLst/>
            </a:prstGeom>
            <a:solidFill>
              <a:schemeClr val="accent3"/>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ea typeface="Segoe UI" pitchFamily="34" charset="0"/>
                  <a:cs typeface="Segoe UI" pitchFamily="34" charset="0"/>
                </a:rPr>
                <a:t>City</a:t>
              </a:r>
            </a:p>
          </p:txBody>
        </p:sp>
        <p:sp>
          <p:nvSpPr>
            <p:cNvPr id="143" name="Rectangle 142"/>
            <p:cNvSpPr/>
            <p:nvPr/>
          </p:nvSpPr>
          <p:spPr bwMode="auto">
            <a:xfrm>
              <a:off x="8019967" y="3553602"/>
              <a:ext cx="6727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Revenue</a:t>
              </a:r>
            </a:p>
          </p:txBody>
        </p:sp>
        <p:cxnSp>
          <p:nvCxnSpPr>
            <p:cNvPr id="144" name="Straight Arrow Connector 143"/>
            <p:cNvCxnSpPr/>
            <p:nvPr/>
          </p:nvCxnSpPr>
          <p:spPr>
            <a:xfrm flipH="1">
              <a:off x="10313539" y="3463410"/>
              <a:ext cx="1" cy="92441"/>
            </a:xfrm>
            <a:prstGeom prst="straightConnector1">
              <a:avLst/>
            </a:prstGeom>
            <a:solidFill>
              <a:schemeClr val="bg1"/>
            </a:solidFill>
            <a:ln w="190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107" idx="0"/>
            </p:cNvCxnSpPr>
            <p:nvPr/>
          </p:nvCxnSpPr>
          <p:spPr>
            <a:xfrm>
              <a:off x="9403251" y="2842848"/>
              <a:ext cx="1609252" cy="86326"/>
            </a:xfrm>
            <a:prstGeom prst="bentConnector2">
              <a:avLst/>
            </a:prstGeom>
            <a:solidFill>
              <a:schemeClr val="bg1"/>
            </a:solidFill>
            <a:ln w="19050">
              <a:solidFill>
                <a:schemeClr val="tx1"/>
              </a:solidFill>
              <a:miter lim="800000"/>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621486" y="2516793"/>
            <a:ext cx="5147668" cy="1828615"/>
            <a:chOff x="897026" y="2560793"/>
            <a:chExt cx="5147668" cy="1828615"/>
          </a:xfrm>
        </p:grpSpPr>
        <p:sp>
          <p:nvSpPr>
            <p:cNvPr id="147" name="Rectangle 146"/>
            <p:cNvSpPr/>
            <p:nvPr/>
          </p:nvSpPr>
          <p:spPr bwMode="auto">
            <a:xfrm>
              <a:off x="897026" y="2995882"/>
              <a:ext cx="242020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a:t>
              </a:r>
              <a:r>
                <a:rPr lang="en-US" sz="1200" dirty="0" smtClean="0">
                  <a:solidFill>
                    <a:schemeClr val="tx1"/>
                  </a:solidFill>
                  <a:ea typeface="Segoe UI" pitchFamily="34" charset="0"/>
                  <a:cs typeface="Segoe UI" pitchFamily="34" charset="0"/>
                </a:rPr>
                <a:t>ocations</a:t>
              </a:r>
            </a:p>
          </p:txBody>
        </p:sp>
        <p:sp>
          <p:nvSpPr>
            <p:cNvPr id="148" name="Rectangle 147"/>
            <p:cNvSpPr/>
            <p:nvPr/>
          </p:nvSpPr>
          <p:spPr bwMode="auto">
            <a:xfrm>
              <a:off x="3409341" y="2995882"/>
              <a:ext cx="99577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a:t>
              </a:r>
              <a:r>
                <a:rPr lang="en-US" sz="1200" dirty="0" smtClean="0">
                  <a:solidFill>
                    <a:schemeClr val="tx1"/>
                  </a:solidFill>
                  <a:ea typeface="Segoe UI" pitchFamily="34" charset="0"/>
                  <a:cs typeface="Segoe UI" pitchFamily="34" charset="0"/>
                </a:rPr>
                <a:t>eadquarter</a:t>
              </a:r>
            </a:p>
          </p:txBody>
        </p:sp>
        <p:sp>
          <p:nvSpPr>
            <p:cNvPr id="149" name="Rectangle 148"/>
            <p:cNvSpPr/>
            <p:nvPr/>
          </p:nvSpPr>
          <p:spPr bwMode="auto">
            <a:xfrm>
              <a:off x="3409341" y="3381094"/>
              <a:ext cx="99044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Belgium</a:t>
              </a:r>
            </a:p>
          </p:txBody>
        </p:sp>
        <p:grpSp>
          <p:nvGrpSpPr>
            <p:cNvPr id="150" name="Group 149"/>
            <p:cNvGrpSpPr/>
            <p:nvPr/>
          </p:nvGrpSpPr>
          <p:grpSpPr>
            <a:xfrm>
              <a:off x="897027" y="3772798"/>
              <a:ext cx="2418196" cy="224906"/>
              <a:chOff x="1006172" y="3761368"/>
              <a:chExt cx="2225020" cy="224906"/>
            </a:xfrm>
          </p:grpSpPr>
          <p:sp>
            <p:nvSpPr>
              <p:cNvPr id="188" name="Rectangle 187"/>
              <p:cNvSpPr/>
              <p:nvPr/>
            </p:nvSpPr>
            <p:spPr bwMode="auto">
              <a:xfrm>
                <a:off x="1006172" y="3761368"/>
                <a:ext cx="61698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89" name="Rectangle 188"/>
              <p:cNvSpPr/>
              <p:nvPr/>
            </p:nvSpPr>
            <p:spPr bwMode="auto">
              <a:xfrm>
                <a:off x="1701710"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90" name="Rectangle 189"/>
              <p:cNvSpPr/>
              <p:nvPr/>
            </p:nvSpPr>
            <p:spPr bwMode="auto">
              <a:xfrm>
                <a:off x="2157958" y="3761368"/>
                <a:ext cx="61698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a:t>
                </a:r>
                <a:r>
                  <a:rPr lang="en-US" sz="1200" dirty="0" smtClean="0">
                    <a:solidFill>
                      <a:schemeClr val="tx1"/>
                    </a:solidFill>
                    <a:ea typeface="Segoe UI" pitchFamily="34" charset="0"/>
                    <a:cs typeface="Segoe UI" pitchFamily="34" charset="0"/>
                  </a:rPr>
                  <a:t>ountry</a:t>
                </a:r>
              </a:p>
            </p:txBody>
          </p:sp>
          <p:sp>
            <p:nvSpPr>
              <p:cNvPr id="191" name="Rectangle 190"/>
              <p:cNvSpPr/>
              <p:nvPr/>
            </p:nvSpPr>
            <p:spPr bwMode="auto">
              <a:xfrm>
                <a:off x="2850965" y="3761368"/>
                <a:ext cx="380227"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grpSp>
        <p:grpSp>
          <p:nvGrpSpPr>
            <p:cNvPr id="151" name="Group 150"/>
            <p:cNvGrpSpPr/>
            <p:nvPr/>
          </p:nvGrpSpPr>
          <p:grpSpPr>
            <a:xfrm>
              <a:off x="903163" y="4164502"/>
              <a:ext cx="2412108" cy="224906"/>
              <a:chOff x="903163" y="4153072"/>
              <a:chExt cx="2431038" cy="224906"/>
            </a:xfrm>
          </p:grpSpPr>
          <p:sp>
            <p:nvSpPr>
              <p:cNvPr id="184" name="Rectangle 183"/>
              <p:cNvSpPr/>
              <p:nvPr/>
            </p:nvSpPr>
            <p:spPr bwMode="auto">
              <a:xfrm>
                <a:off x="903163" y="4153072"/>
                <a:ext cx="72203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Germany</a:t>
                </a:r>
              </a:p>
            </p:txBody>
          </p:sp>
          <p:sp>
            <p:nvSpPr>
              <p:cNvPr id="185" name="Rectangle 184"/>
              <p:cNvSpPr/>
              <p:nvPr/>
            </p:nvSpPr>
            <p:spPr bwMode="auto">
              <a:xfrm>
                <a:off x="1703352" y="4153072"/>
                <a:ext cx="49798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Berlin</a:t>
                </a:r>
              </a:p>
            </p:txBody>
          </p:sp>
          <p:sp>
            <p:nvSpPr>
              <p:cNvPr id="186" name="Rectangle 185"/>
              <p:cNvSpPr/>
              <p:nvPr/>
            </p:nvSpPr>
            <p:spPr bwMode="auto">
              <a:xfrm>
                <a:off x="2279492" y="4153072"/>
                <a:ext cx="55513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France</a:t>
                </a:r>
              </a:p>
            </p:txBody>
          </p:sp>
          <p:sp>
            <p:nvSpPr>
              <p:cNvPr id="187" name="Rectangle 186"/>
              <p:cNvSpPr/>
              <p:nvPr/>
            </p:nvSpPr>
            <p:spPr bwMode="auto">
              <a:xfrm>
                <a:off x="2912782" y="4153072"/>
                <a:ext cx="421419"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Paris</a:t>
                </a:r>
              </a:p>
            </p:txBody>
          </p:sp>
        </p:grpSp>
        <p:grpSp>
          <p:nvGrpSpPr>
            <p:cNvPr id="152" name="Group 151"/>
            <p:cNvGrpSpPr/>
            <p:nvPr/>
          </p:nvGrpSpPr>
          <p:grpSpPr>
            <a:xfrm>
              <a:off x="4492951" y="2995882"/>
              <a:ext cx="1551743" cy="1393526"/>
              <a:chOff x="4492952" y="2995882"/>
              <a:chExt cx="1280160" cy="1393526"/>
            </a:xfrm>
          </p:grpSpPr>
          <p:sp>
            <p:nvSpPr>
              <p:cNvPr id="177" name="Rectangle 176"/>
              <p:cNvSpPr/>
              <p:nvPr/>
            </p:nvSpPr>
            <p:spPr bwMode="auto">
              <a:xfrm>
                <a:off x="4492952" y="2995882"/>
                <a:ext cx="128016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a:t>
                </a:r>
                <a:r>
                  <a:rPr lang="en-US" sz="1200" dirty="0" smtClean="0">
                    <a:solidFill>
                      <a:schemeClr val="tx1"/>
                    </a:solidFill>
                    <a:ea typeface="Segoe UI" pitchFamily="34" charset="0"/>
                    <a:cs typeface="Segoe UI" pitchFamily="34" charset="0"/>
                  </a:rPr>
                  <a:t>xports</a:t>
                </a:r>
              </a:p>
            </p:txBody>
          </p:sp>
          <p:sp>
            <p:nvSpPr>
              <p:cNvPr id="178" name="Rectangle 177"/>
              <p:cNvSpPr/>
              <p:nvPr/>
            </p:nvSpPr>
            <p:spPr bwMode="auto">
              <a:xfrm>
                <a:off x="5172017" y="3772798"/>
                <a:ext cx="601095"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79" name="Rectangle 178"/>
              <p:cNvSpPr/>
              <p:nvPr/>
            </p:nvSpPr>
            <p:spPr bwMode="auto">
              <a:xfrm>
                <a:off x="4492952" y="3772798"/>
                <a:ext cx="608406"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City</a:t>
                </a:r>
              </a:p>
            </p:txBody>
          </p:sp>
          <p:sp>
            <p:nvSpPr>
              <p:cNvPr id="180" name="Rectangle 179"/>
              <p:cNvSpPr/>
              <p:nvPr/>
            </p:nvSpPr>
            <p:spPr bwMode="auto">
              <a:xfrm>
                <a:off x="4492952" y="4164502"/>
                <a:ext cx="61458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Moscow</a:t>
                </a:r>
              </a:p>
            </p:txBody>
          </p:sp>
          <p:sp>
            <p:nvSpPr>
              <p:cNvPr id="181" name="Rectangle 180"/>
              <p:cNvSpPr/>
              <p:nvPr/>
            </p:nvSpPr>
            <p:spPr bwMode="auto">
              <a:xfrm>
                <a:off x="5169608" y="4164502"/>
                <a:ext cx="603503"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Athens</a:t>
                </a:r>
              </a:p>
            </p:txBody>
          </p:sp>
          <p:sp>
            <p:nvSpPr>
              <p:cNvPr id="182" name="Rectangle 181"/>
              <p:cNvSpPr/>
              <p:nvPr/>
            </p:nvSpPr>
            <p:spPr bwMode="auto">
              <a:xfrm>
                <a:off x="4493904" y="3381094"/>
                <a:ext cx="613630"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83" name="Rectangle 182"/>
              <p:cNvSpPr/>
              <p:nvPr/>
            </p:nvSpPr>
            <p:spPr bwMode="auto">
              <a:xfrm>
                <a:off x="5169608" y="3381094"/>
                <a:ext cx="603504"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53" name="Elbow Connector 152"/>
            <p:cNvCxnSpPr>
              <a:endCxn id="147" idx="0"/>
            </p:cNvCxnSpPr>
            <p:nvPr/>
          </p:nvCxnSpPr>
          <p:spPr>
            <a:xfrm rot="10800000" flipV="1">
              <a:off x="2107129" y="2857418"/>
              <a:ext cx="1800094"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endCxn id="177" idx="0"/>
            </p:cNvCxnSpPr>
            <p:nvPr/>
          </p:nvCxnSpPr>
          <p:spPr>
            <a:xfrm>
              <a:off x="3907223" y="2857419"/>
              <a:ext cx="1361600" cy="138463"/>
            </a:xfrm>
            <a:prstGeom prst="bentConnector2">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3907864" y="2785699"/>
              <a:ext cx="0" cy="206026"/>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a:off x="3907225"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4862203"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a:off x="5674016"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4862203"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flipH="1">
              <a:off x="5674016"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4862203"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5674016" y="4000628"/>
              <a:ext cx="1" cy="16376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473630"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2731911" y="3222993"/>
              <a:ext cx="1" cy="1488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1874894"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250337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126417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1952344"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57059"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H="1">
              <a:off x="3123491" y="4000628"/>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bwMode="auto">
            <a:xfrm>
              <a:off x="3753381" y="2560793"/>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solidFill>
                  <a:schemeClr val="tx1"/>
                </a:solidFill>
                <a:ea typeface="Segoe UI" pitchFamily="34" charset="0"/>
                <a:cs typeface="Segoe UI" pitchFamily="34" charset="0"/>
              </a:endParaRPr>
            </a:p>
          </p:txBody>
        </p:sp>
        <p:grpSp>
          <p:nvGrpSpPr>
            <p:cNvPr id="172" name="Group 171"/>
            <p:cNvGrpSpPr/>
            <p:nvPr/>
          </p:nvGrpSpPr>
          <p:grpSpPr>
            <a:xfrm>
              <a:off x="897026" y="3381094"/>
              <a:ext cx="2418197" cy="224906"/>
              <a:chOff x="897027" y="3369664"/>
              <a:chExt cx="2129880" cy="224906"/>
            </a:xfrm>
          </p:grpSpPr>
          <p:sp>
            <p:nvSpPr>
              <p:cNvPr id="175" name="Rectangle 174"/>
              <p:cNvSpPr/>
              <p:nvPr/>
            </p:nvSpPr>
            <p:spPr bwMode="auto">
              <a:xfrm>
                <a:off x="897027" y="3369664"/>
                <a:ext cx="1026412"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0</a:t>
                </a:r>
              </a:p>
            </p:txBody>
          </p:sp>
          <p:sp>
            <p:nvSpPr>
              <p:cNvPr id="176" name="Rectangle 175"/>
              <p:cNvSpPr/>
              <p:nvPr/>
            </p:nvSpPr>
            <p:spPr bwMode="auto">
              <a:xfrm>
                <a:off x="2002779" y="3369664"/>
                <a:ext cx="1024128" cy="224906"/>
              </a:xfrm>
              <a:prstGeom prst="rect">
                <a:avLst/>
              </a:prstGeom>
              <a:solidFill>
                <a:schemeClr val="bg1"/>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tx1"/>
                    </a:solidFill>
                    <a:ea typeface="Segoe UI" pitchFamily="34" charset="0"/>
                    <a:cs typeface="Segoe UI" pitchFamily="34" charset="0"/>
                  </a:rPr>
                  <a:t>1</a:t>
                </a:r>
              </a:p>
            </p:txBody>
          </p:sp>
        </p:grpSp>
        <p:cxnSp>
          <p:nvCxnSpPr>
            <p:cNvPr id="173" name="Straight Arrow Connector 172"/>
            <p:cNvCxnSpPr/>
            <p:nvPr/>
          </p:nvCxnSpPr>
          <p:spPr>
            <a:xfrm flipH="1">
              <a:off x="3120251"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a:off x="1254707" y="3612292"/>
              <a:ext cx="1" cy="163764"/>
            </a:xfrm>
            <a:prstGeom prst="straightConnector1">
              <a:avLst/>
            </a:prstGeom>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22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lstStyle/>
          <a:p>
            <a:r>
              <a:rPr lang="en-US" dirty="0" smtClean="0"/>
              <a:t>Query Performance – Pagination</a:t>
            </a:r>
            <a:endParaRPr lang="en-US" dirty="0"/>
          </a:p>
        </p:txBody>
      </p:sp>
      <p:sp>
        <p:nvSpPr>
          <p:cNvPr id="4" name="Content Placeholder 3"/>
          <p:cNvSpPr txBox="1">
            <a:spLocks noGrp="1"/>
          </p:cNvSpPr>
          <p:nvPr>
            <p:ph type="body" sz="quarter" idx="4294967295"/>
          </p:nvPr>
        </p:nvSpPr>
        <p:spPr>
          <a:xfrm>
            <a:off x="536575" y="1508125"/>
            <a:ext cx="11655425" cy="4839038"/>
          </a:xfrm>
          <a:prstGeom prst="rect">
            <a:avLst/>
          </a:prstGeom>
          <a:noFill/>
        </p:spPr>
        <p:txBody>
          <a:bodyPr wrap="square" lIns="248695" tIns="198956" rIns="248695" bIns="198956" rtlCol="0">
            <a:spAutoFit/>
          </a:bodyPr>
          <a:lstStyle/>
          <a:p>
            <a:pPr marL="0" indent="0" defTabSz="1267934" fontAlgn="base">
              <a:spcBef>
                <a:spcPts val="0"/>
              </a:spcBef>
              <a:spcAft>
                <a:spcPts val="600"/>
              </a:spcAft>
              <a:buNone/>
            </a:pPr>
            <a:r>
              <a:rPr lang="en-US" sz="2800" dirty="0"/>
              <a:t>When performing a bulk read of documents or issuing a query, the server returns results in a segmented fashion if the result set is too large. </a:t>
            </a:r>
            <a:endParaRPr lang="en-US" sz="2800" dirty="0" smtClean="0"/>
          </a:p>
          <a:p>
            <a:pPr marL="0" indent="0" defTabSz="1267934" fontAlgn="base">
              <a:spcBef>
                <a:spcPts val="0"/>
              </a:spcBef>
              <a:spcAft>
                <a:spcPts val="600"/>
              </a:spcAft>
              <a:buNone/>
            </a:pPr>
            <a:endParaRPr lang="en-US" sz="2800" dirty="0"/>
          </a:p>
          <a:p>
            <a:pPr marL="0" indent="0" defTabSz="1267934" fontAlgn="base">
              <a:spcBef>
                <a:spcPts val="0"/>
              </a:spcBef>
              <a:spcAft>
                <a:spcPts val="600"/>
              </a:spcAft>
              <a:buNone/>
            </a:pPr>
            <a:r>
              <a:rPr lang="en-US" sz="2800" dirty="0" smtClean="0"/>
              <a:t>In </a:t>
            </a:r>
            <a:r>
              <a:rPr lang="en-US" sz="2800" dirty="0"/>
              <a:t>order to reduce round-trips, clients may override the page </a:t>
            </a:r>
            <a:r>
              <a:rPr lang="en-US" sz="2800" dirty="0" smtClean="0"/>
              <a:t>size.</a:t>
            </a:r>
            <a:endParaRPr lang="en-US" sz="2400" dirty="0" smtClean="0"/>
          </a:p>
          <a:p>
            <a:pPr marL="274320" indent="0" defTabSz="1267934" fontAlgn="base">
              <a:spcBef>
                <a:spcPts val="600"/>
              </a:spcBef>
              <a:spcAft>
                <a:spcPts val="600"/>
              </a:spcAft>
              <a:buNone/>
            </a:pPr>
            <a:r>
              <a:rPr lang="en-US" sz="2400" dirty="0" smtClean="0"/>
              <a:t>Bounded execution time of 5 seconds per batch</a:t>
            </a:r>
          </a:p>
          <a:p>
            <a:pPr marL="274320" indent="0" defTabSz="1267934" fontAlgn="base">
              <a:spcBef>
                <a:spcPts val="600"/>
              </a:spcBef>
              <a:spcAft>
                <a:spcPts val="600"/>
              </a:spcAft>
              <a:buNone/>
            </a:pPr>
            <a:r>
              <a:rPr lang="en-US" sz="2400" dirty="0" smtClean="0"/>
              <a:t>Default </a:t>
            </a:r>
            <a:r>
              <a:rPr lang="en-US" sz="2400" dirty="0"/>
              <a:t>page size is 100 (server returns results in chunks of </a:t>
            </a:r>
            <a:r>
              <a:rPr lang="en-US" sz="2400" dirty="0" smtClean="0"/>
              <a:t>at most 100)</a:t>
            </a:r>
            <a:endParaRPr lang="en-US" sz="2400" dirty="0"/>
          </a:p>
          <a:p>
            <a:pPr marL="274320" indent="0" defTabSz="1267934" fontAlgn="base">
              <a:spcBef>
                <a:spcPts val="600"/>
              </a:spcBef>
              <a:spcAft>
                <a:spcPts val="600"/>
              </a:spcAft>
              <a:buNone/>
            </a:pPr>
            <a:r>
              <a:rPr lang="en-US" sz="2400" dirty="0"/>
              <a:t>Desired page size can be </a:t>
            </a:r>
            <a:r>
              <a:rPr lang="en-US" sz="2400" dirty="0" smtClean="0"/>
              <a:t>specified:</a:t>
            </a:r>
            <a:endParaRPr lang="en-US" sz="2400" dirty="0"/>
          </a:p>
          <a:p>
            <a:pPr marL="485967" lvl="2" indent="0" defTabSz="1267934" fontAlgn="base">
              <a:spcBef>
                <a:spcPts val="600"/>
              </a:spcBef>
              <a:spcAft>
                <a:spcPts val="600"/>
              </a:spcAft>
              <a:buNone/>
            </a:pPr>
            <a:r>
              <a:rPr lang="en-US" sz="2008" dirty="0">
                <a:latin typeface="+mj-lt"/>
              </a:rPr>
              <a:t>Use x-ms-max-item-count request header</a:t>
            </a:r>
          </a:p>
          <a:p>
            <a:pPr marL="485967" lvl="2" indent="0" defTabSz="1267934" fontAlgn="base">
              <a:spcBef>
                <a:spcPts val="600"/>
              </a:spcBef>
              <a:spcAft>
                <a:spcPts val="600"/>
              </a:spcAft>
              <a:buNone/>
            </a:pPr>
            <a:r>
              <a:rPr lang="en-US" sz="2008" dirty="0">
                <a:latin typeface="+mj-lt"/>
              </a:rPr>
              <a:t>Use FeedOptions.MaxItemCount property</a:t>
            </a:r>
          </a:p>
          <a:p>
            <a:pPr lvl="1" defTabSz="1267934" fontAlgn="base">
              <a:spcBef>
                <a:spcPct val="0"/>
              </a:spcBef>
              <a:spcAft>
                <a:spcPct val="0"/>
              </a:spcAft>
            </a:pPr>
            <a:endParaRPr lang="en-US" sz="2400" dirty="0"/>
          </a:p>
        </p:txBody>
      </p:sp>
    </p:spTree>
    <p:extLst>
      <p:ext uri="{BB962C8B-B14F-4D97-AF65-F5344CB8AC3E}">
        <p14:creationId xmlns:p14="http://schemas.microsoft.com/office/powerpoint/2010/main" val="395083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defTabSz="365760"/>
            <a:r>
              <a:rPr lang="en-US" sz="1800" dirty="0"/>
              <a:t>IQueryable&lt;Book&gt; </a:t>
            </a:r>
          </a:p>
          <a:p>
            <a:pPr defTabSz="365760"/>
            <a:r>
              <a:rPr lang="en-US" sz="1800" dirty="0" smtClean="0"/>
              <a:t>	queryable </a:t>
            </a:r>
            <a:r>
              <a:rPr lang="en-US" sz="1800" dirty="0"/>
              <a:t>= client.CreateDocumentQuery&lt;Book&gt;(</a:t>
            </a:r>
          </a:p>
          <a:p>
            <a:pPr defTabSz="365760"/>
            <a:r>
              <a:rPr lang="en-US" sz="1800" dirty="0" smtClean="0"/>
              <a:t>	collectionSelfLink</a:t>
            </a:r>
            <a:r>
              <a:rPr lang="en-US" sz="1800" dirty="0"/>
              <a:t>,</a:t>
            </a:r>
          </a:p>
          <a:p>
            <a:pPr defTabSz="365760"/>
            <a:r>
              <a:rPr lang="en-US" sz="1800" dirty="0" smtClean="0"/>
              <a:t>	new </a:t>
            </a:r>
            <a:r>
              <a:rPr lang="en-US" sz="1800" dirty="0"/>
              <a:t>SqlQuerySpec</a:t>
            </a:r>
          </a:p>
          <a:p>
            <a:pPr defTabSz="365760"/>
            <a:r>
              <a:rPr lang="en-US" sz="1800" dirty="0" smtClean="0"/>
              <a:t>	{</a:t>
            </a:r>
            <a:endParaRPr lang="en-US" sz="1800" dirty="0"/>
          </a:p>
          <a:p>
            <a:pPr defTabSz="365760"/>
            <a:r>
              <a:rPr lang="en-US" sz="1800" dirty="0" smtClean="0"/>
              <a:t>		QueryText </a:t>
            </a:r>
            <a:r>
              <a:rPr lang="en-US" sz="1800" dirty="0"/>
              <a:t>= "SELECT * FROM books b WHERE </a:t>
            </a:r>
            <a:r>
              <a:rPr lang="en-US" sz="1800" dirty="0" smtClean="0"/>
              <a:t>								(</a:t>
            </a:r>
            <a:r>
              <a:rPr lang="en-US" sz="1800" dirty="0"/>
              <a:t>b.Author.Name = @name)", </a:t>
            </a:r>
          </a:p>
          <a:p>
            <a:pPr defTabSz="365760"/>
            <a:r>
              <a:rPr lang="en-US" sz="1800" dirty="0" smtClean="0"/>
              <a:t>		Parameters </a:t>
            </a:r>
            <a:r>
              <a:rPr lang="en-US" sz="1800" dirty="0"/>
              <a:t>= new SqlParameterCollection() </a:t>
            </a:r>
          </a:p>
          <a:p>
            <a:pPr defTabSz="365760"/>
            <a:r>
              <a:rPr lang="en-US" sz="1800" dirty="0" smtClean="0"/>
              <a:t>		{ </a:t>
            </a:r>
            <a:endParaRPr lang="en-US" sz="1800" dirty="0"/>
          </a:p>
          <a:p>
            <a:pPr defTabSz="365760"/>
            <a:r>
              <a:rPr lang="en-US" sz="1800" dirty="0" smtClean="0"/>
              <a:t>			new </a:t>
            </a:r>
            <a:r>
              <a:rPr lang="en-US" sz="1800" dirty="0"/>
              <a:t>SqlParameter</a:t>
            </a:r>
            <a:r>
              <a:rPr lang="en-US" sz="1800" dirty="0" smtClean="0"/>
              <a:t>(	"@</a:t>
            </a:r>
            <a:r>
              <a:rPr lang="en-US" sz="1800" dirty="0"/>
              <a:t>name", </a:t>
            </a:r>
            <a:endParaRPr lang="en-US" sz="1800" dirty="0" smtClean="0"/>
          </a:p>
          <a:p>
            <a:pPr defTabSz="365760"/>
            <a:r>
              <a:rPr lang="en-US" sz="1800" dirty="0"/>
              <a:t>	</a:t>
            </a:r>
            <a:r>
              <a:rPr lang="en-US" sz="1800" dirty="0" smtClean="0"/>
              <a:t>								"</a:t>
            </a:r>
            <a:r>
              <a:rPr lang="en-US" sz="1800" dirty="0"/>
              <a:t>Herman Melville")</a:t>
            </a:r>
          </a:p>
          <a:p>
            <a:pPr defTabSz="365760"/>
            <a:r>
              <a:rPr lang="en-US" sz="1800" dirty="0" smtClean="0"/>
              <a:t>		}</a:t>
            </a:r>
            <a:endParaRPr lang="en-US" sz="1800" dirty="0"/>
          </a:p>
          <a:p>
            <a:pPr defTabSz="365760"/>
            <a:r>
              <a:rPr lang="en-US" sz="1800" dirty="0" smtClean="0"/>
              <a:t>	}</a:t>
            </a:r>
          </a:p>
          <a:p>
            <a:pPr defTabSz="365760"/>
            <a:r>
              <a:rPr lang="en-US" sz="1800" dirty="0" smtClean="0"/>
              <a:t>);</a:t>
            </a:r>
            <a:endParaRPr lang="en-US" sz="1800" dirty="0"/>
          </a:p>
        </p:txBody>
      </p:sp>
      <p:sp>
        <p:nvSpPr>
          <p:cNvPr id="6" name="Text Placeholder 5"/>
          <p:cNvSpPr>
            <a:spLocks noGrp="1"/>
          </p:cNvSpPr>
          <p:nvPr>
            <p:ph type="body" sz="quarter" idx="11"/>
          </p:nvPr>
        </p:nvSpPr>
        <p:spPr>
          <a:xfrm>
            <a:off x="7374194" y="1350547"/>
            <a:ext cx="4689987" cy="4826970"/>
          </a:xfrm>
        </p:spPr>
        <p:txBody>
          <a:bodyPr>
            <a:noAutofit/>
          </a:bodyPr>
          <a:lstStyle/>
          <a:p>
            <a:pPr lvl="1">
              <a:spcBef>
                <a:spcPts val="600"/>
              </a:spcBef>
              <a:spcAft>
                <a:spcPts val="1200"/>
              </a:spcAft>
            </a:pPr>
            <a:r>
              <a:rPr lang="en-US" sz="2400" dirty="0" smtClean="0">
                <a:latin typeface="+mj-lt"/>
              </a:rPr>
              <a:t>SQL </a:t>
            </a:r>
            <a:r>
              <a:rPr lang="en-US" sz="2400" dirty="0">
                <a:latin typeface="+mj-lt"/>
              </a:rPr>
              <a:t>parameters </a:t>
            </a:r>
            <a:r>
              <a:rPr lang="en-US" sz="2400" dirty="0" smtClean="0">
                <a:latin typeface="+mj-lt"/>
              </a:rPr>
              <a:t>use </a:t>
            </a:r>
            <a:r>
              <a:rPr lang="en-US" sz="2400" dirty="0">
                <a:latin typeface="+mj-lt"/>
              </a:rPr>
              <a:t>the familiar @ notation borrowed from </a:t>
            </a:r>
            <a:r>
              <a:rPr lang="en-US" sz="2400" dirty="0" smtClean="0">
                <a:latin typeface="+mj-lt"/>
              </a:rPr>
              <a:t>T-SQL.</a:t>
            </a:r>
            <a:endParaRPr lang="en-US" sz="2400" dirty="0">
              <a:latin typeface="+mj-lt"/>
            </a:endParaRPr>
          </a:p>
          <a:p>
            <a:pPr lvl="1">
              <a:spcBef>
                <a:spcPts val="600"/>
              </a:spcBef>
              <a:spcAft>
                <a:spcPts val="1200"/>
              </a:spcAft>
            </a:pPr>
            <a:r>
              <a:rPr lang="en-US" sz="2400" dirty="0">
                <a:latin typeface="+mj-lt"/>
              </a:rPr>
              <a:t>Parameter values can be any valid JSON </a:t>
            </a:r>
            <a:r>
              <a:rPr lang="en-US" sz="2400" dirty="0" smtClean="0">
                <a:latin typeface="+mj-lt"/>
              </a:rPr>
              <a:t>values (strings</a:t>
            </a:r>
            <a:r>
              <a:rPr lang="en-US" sz="2400" dirty="0">
                <a:latin typeface="+mj-lt"/>
              </a:rPr>
              <a:t>, numbers, Booleans, null, even arrays or nested JSON</a:t>
            </a:r>
            <a:r>
              <a:rPr lang="en-US" sz="2400" dirty="0" smtClean="0">
                <a:latin typeface="+mj-lt"/>
              </a:rPr>
              <a:t>).</a:t>
            </a:r>
            <a:endParaRPr lang="en-US" sz="2400" dirty="0">
              <a:latin typeface="+mj-lt"/>
            </a:endParaRPr>
          </a:p>
          <a:p>
            <a:pPr lvl="1">
              <a:spcBef>
                <a:spcPts val="600"/>
              </a:spcBef>
              <a:spcAft>
                <a:spcPts val="1200"/>
              </a:spcAft>
            </a:pPr>
            <a:r>
              <a:rPr lang="en-US" sz="2400" dirty="0">
                <a:latin typeface="+mj-lt"/>
              </a:rPr>
              <a:t>Since DocumentDB is schema-less, parameters are not validated against any </a:t>
            </a:r>
            <a:r>
              <a:rPr lang="en-US" sz="2400" dirty="0" smtClean="0">
                <a:latin typeface="+mj-lt"/>
              </a:rPr>
              <a:t>type.</a:t>
            </a:r>
          </a:p>
          <a:p>
            <a:pPr lvl="1">
              <a:spcBef>
                <a:spcPts val="600"/>
              </a:spcBef>
              <a:spcAft>
                <a:spcPts val="1200"/>
              </a:spcAft>
            </a:pPr>
            <a:r>
              <a:rPr lang="en-US" sz="2400" dirty="0" smtClean="0">
                <a:latin typeface="+mj-lt"/>
              </a:rPr>
              <a:t>Supply </a:t>
            </a:r>
            <a:r>
              <a:rPr lang="en-US" sz="2400" dirty="0">
                <a:latin typeface="+mj-lt"/>
              </a:rPr>
              <a:t>additional parameters by adding </a:t>
            </a:r>
            <a:r>
              <a:rPr lang="en-US" sz="2400" dirty="0" err="1" smtClean="0">
                <a:latin typeface="+mj-lt"/>
              </a:rPr>
              <a:t>SqlParameters</a:t>
            </a:r>
            <a:r>
              <a:rPr lang="en-US" sz="2400" dirty="0" smtClean="0">
                <a:latin typeface="+mj-lt"/>
              </a:rPr>
              <a:t> </a:t>
            </a:r>
            <a:r>
              <a:rPr lang="en-US" sz="2400" dirty="0">
                <a:latin typeface="+mj-lt"/>
              </a:rPr>
              <a:t>to the </a:t>
            </a:r>
            <a:r>
              <a:rPr lang="en-US" sz="2400" dirty="0" smtClean="0">
                <a:latin typeface="+mj-lt"/>
              </a:rPr>
              <a:t>SqlParameterCollection.</a:t>
            </a:r>
            <a:endParaRPr lang="en-US" sz="2400" dirty="0">
              <a:latin typeface="+mj-lt"/>
            </a:endParaRPr>
          </a:p>
        </p:txBody>
      </p:sp>
      <p:sp>
        <p:nvSpPr>
          <p:cNvPr id="4" name="Title 3"/>
          <p:cNvSpPr>
            <a:spLocks noGrp="1"/>
          </p:cNvSpPr>
          <p:nvPr>
            <p:ph type="title"/>
          </p:nvPr>
        </p:nvSpPr>
        <p:spPr/>
        <p:txBody>
          <a:bodyPr/>
          <a:lstStyle/>
          <a:p>
            <a:r>
              <a:rPr lang="en-US" dirty="0" smtClean="0"/>
              <a:t>.NET SQL Parameterization </a:t>
            </a:r>
            <a:r>
              <a:rPr lang="en-US" dirty="0"/>
              <a:t>in DocumentDB</a:t>
            </a:r>
          </a:p>
        </p:txBody>
      </p:sp>
    </p:spTree>
    <p:extLst>
      <p:ext uri="{BB962C8B-B14F-4D97-AF65-F5344CB8AC3E}">
        <p14:creationId xmlns:p14="http://schemas.microsoft.com/office/powerpoint/2010/main" val="1668306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715" y="1717294"/>
            <a:ext cx="9859116" cy="2697988"/>
          </a:xfrm>
        </p:spPr>
        <p:txBody>
          <a:bodyPr/>
          <a:lstStyle/>
          <a:p>
            <a:r>
              <a:rPr lang="en-US" sz="5400" dirty="0" smtClean="0">
                <a:solidFill>
                  <a:schemeClr val="bg1"/>
                </a:solidFill>
              </a:rPr>
              <a:t>DocumentDB</a:t>
            </a:r>
            <a:br>
              <a:rPr lang="en-US" sz="5400" dirty="0" smtClean="0">
                <a:solidFill>
                  <a:schemeClr val="bg1"/>
                </a:solidFill>
              </a:rPr>
            </a:br>
            <a:r>
              <a:rPr lang="en-US" sz="5400" dirty="0" smtClean="0">
                <a:solidFill>
                  <a:schemeClr val="bg1"/>
                </a:solidFill>
              </a:rPr>
              <a:t>is particularly</a:t>
            </a:r>
            <a:br>
              <a:rPr lang="en-US" sz="5400" dirty="0" smtClean="0">
                <a:solidFill>
                  <a:schemeClr val="bg1"/>
                </a:solidFill>
              </a:rPr>
            </a:br>
            <a:r>
              <a:rPr lang="en-US" sz="5400" dirty="0" smtClean="0">
                <a:solidFill>
                  <a:schemeClr val="bg1"/>
                </a:solidFill>
              </a:rPr>
              <a:t>suited for web </a:t>
            </a:r>
            <a:br>
              <a:rPr lang="en-US" sz="5400" dirty="0" smtClean="0">
                <a:solidFill>
                  <a:schemeClr val="bg1"/>
                </a:solidFill>
              </a:rPr>
            </a:br>
            <a:r>
              <a:rPr lang="en-US" sz="5400" dirty="0" smtClean="0">
                <a:solidFill>
                  <a:schemeClr val="bg1"/>
                </a:solidFill>
              </a:rPr>
              <a:t>and</a:t>
            </a:r>
            <a:r>
              <a:rPr lang="en-US" sz="5400" dirty="0">
                <a:solidFill>
                  <a:schemeClr val="bg1"/>
                </a:solidFill>
              </a:rPr>
              <a:t> </a:t>
            </a:r>
            <a:r>
              <a:rPr lang="en-US" sz="5400" dirty="0" smtClean="0">
                <a:solidFill>
                  <a:schemeClr val="bg1"/>
                </a:solidFill>
              </a:rPr>
              <a:t>mobile </a:t>
            </a:r>
            <a:br>
              <a:rPr lang="en-US" sz="5400" dirty="0" smtClean="0">
                <a:solidFill>
                  <a:schemeClr val="bg1"/>
                </a:solidFill>
              </a:rPr>
            </a:br>
            <a:r>
              <a:rPr lang="en-US" sz="5400" dirty="0" smtClean="0">
                <a:solidFill>
                  <a:schemeClr val="bg1"/>
                </a:solidFill>
              </a:rPr>
              <a:t>applications</a:t>
            </a:r>
            <a:endParaRPr lang="en-US" sz="5400" dirty="0">
              <a:solidFill>
                <a:schemeClr val="bg1"/>
              </a:solidFill>
            </a:endParaRPr>
          </a:p>
        </p:txBody>
      </p:sp>
      <p:sp>
        <p:nvSpPr>
          <p:cNvPr id="14" name="Rectangle 13"/>
          <p:cNvSpPr/>
          <p:nvPr/>
        </p:nvSpPr>
        <p:spPr bwMode="auto">
          <a:xfrm>
            <a:off x="6096001" y="-3099"/>
            <a:ext cx="6094413" cy="68562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4489335" y="271213"/>
            <a:ext cx="1459983" cy="94814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7" name="Freeform 95"/>
          <p:cNvSpPr>
            <a:spLocks/>
          </p:cNvSpPr>
          <p:nvPr/>
        </p:nvSpPr>
        <p:spPr bwMode="auto">
          <a:xfrm flipH="1">
            <a:off x="6146702" y="422032"/>
            <a:ext cx="1686536" cy="105345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8" name="Freeform 95"/>
          <p:cNvSpPr>
            <a:spLocks/>
          </p:cNvSpPr>
          <p:nvPr/>
        </p:nvSpPr>
        <p:spPr bwMode="auto">
          <a:xfrm flipH="1">
            <a:off x="5334600" y="910193"/>
            <a:ext cx="1243634" cy="807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16" tIns="45708" rIns="91416" bIns="45708" numCol="1" anchor="t" anchorCtr="0" compatLnSpc="1">
            <a:prstTxWarp prst="textNoShape">
              <a:avLst/>
            </a:prstTxWarp>
          </a:bodyPr>
          <a:lstStyle/>
          <a:p>
            <a:endParaRPr lang="en-US" sz="1799" kern="0" dirty="0">
              <a:solidFill>
                <a:srgbClr val="505050"/>
              </a:solidFill>
            </a:endParaRPr>
          </a:p>
        </p:txBody>
      </p:sp>
      <p:sp>
        <p:nvSpPr>
          <p:cNvPr id="24" name="Text Placeholder 3"/>
          <p:cNvSpPr txBox="1">
            <a:spLocks/>
          </p:cNvSpPr>
          <p:nvPr/>
        </p:nvSpPr>
        <p:spPr>
          <a:xfrm>
            <a:off x="6457521" y="2527300"/>
            <a:ext cx="5459173" cy="3715239"/>
          </a:xfrm>
          <a:prstGeom prst="rect">
            <a:avLst/>
          </a:prstGeom>
        </p:spPr>
        <p:txBody>
          <a:bodyPr vert="horz" wrap="square" lIns="146266" tIns="91416" rIns="146266" bIns="9141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3600" dirty="0" smtClean="0">
                <a:solidFill>
                  <a:srgbClr val="0071BC"/>
                </a:solidFill>
              </a:rPr>
              <a:t>Catalog data</a:t>
            </a:r>
          </a:p>
          <a:p>
            <a:pPr>
              <a:lnSpc>
                <a:spcPct val="125000"/>
              </a:lnSpc>
              <a:spcBef>
                <a:spcPts val="0"/>
              </a:spcBef>
            </a:pPr>
            <a:r>
              <a:rPr lang="en-US" sz="3600" dirty="0" smtClean="0">
                <a:solidFill>
                  <a:srgbClr val="0071BC"/>
                </a:solidFill>
              </a:rPr>
              <a:t>Preferences and state</a:t>
            </a:r>
          </a:p>
          <a:p>
            <a:pPr>
              <a:lnSpc>
                <a:spcPct val="125000"/>
              </a:lnSpc>
              <a:spcBef>
                <a:spcPts val="0"/>
              </a:spcBef>
            </a:pPr>
            <a:r>
              <a:rPr lang="en-US" sz="3600" dirty="0" smtClean="0">
                <a:solidFill>
                  <a:srgbClr val="0071BC"/>
                </a:solidFill>
              </a:rPr>
              <a:t>Event store</a:t>
            </a:r>
          </a:p>
          <a:p>
            <a:pPr>
              <a:lnSpc>
                <a:spcPct val="125000"/>
              </a:lnSpc>
              <a:spcBef>
                <a:spcPts val="0"/>
              </a:spcBef>
            </a:pPr>
            <a:r>
              <a:rPr lang="en-US" sz="3600" dirty="0" smtClean="0">
                <a:solidFill>
                  <a:srgbClr val="0071BC"/>
                </a:solidFill>
              </a:rPr>
              <a:t>User generated content</a:t>
            </a:r>
          </a:p>
          <a:p>
            <a:pPr>
              <a:lnSpc>
                <a:spcPct val="125000"/>
              </a:lnSpc>
              <a:spcBef>
                <a:spcPts val="0"/>
              </a:spcBef>
            </a:pPr>
            <a:r>
              <a:rPr lang="en-US" sz="3600" dirty="0" smtClean="0">
                <a:solidFill>
                  <a:srgbClr val="0071BC"/>
                </a:solidFill>
              </a:rPr>
              <a:t>Data exchange</a:t>
            </a:r>
          </a:p>
          <a:p>
            <a:pPr>
              <a:lnSpc>
                <a:spcPct val="125000"/>
              </a:lnSpc>
              <a:spcBef>
                <a:spcPts val="0"/>
              </a:spcBef>
            </a:pPr>
            <a:endParaRPr lang="en-US" sz="3600" dirty="0">
              <a:solidFill>
                <a:srgbClr val="0071BC"/>
              </a:solidFill>
            </a:endParaRPr>
          </a:p>
        </p:txBody>
      </p:sp>
    </p:spTree>
    <p:extLst>
      <p:ext uri="{BB962C8B-B14F-4D97-AF65-F5344CB8AC3E}">
        <p14:creationId xmlns:p14="http://schemas.microsoft.com/office/powerpoint/2010/main" val="153126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350547"/>
            <a:ext cx="6918213" cy="5359969"/>
          </a:xfrm>
        </p:spPr>
        <p:txBody>
          <a:bodyPr>
            <a:normAutofit fontScale="85000" lnSpcReduction="10000"/>
          </a:bodyPr>
          <a:lstStyle/>
          <a:p>
            <a:r>
              <a:rPr lang="en-US" smtClean="0"/>
              <a:t>// User Defined Function</a:t>
            </a:r>
          </a:p>
          <a:p>
            <a:r>
              <a:rPr lang="en-US" smtClean="0"/>
              <a:t>function tax(doc) {</a:t>
            </a:r>
          </a:p>
          <a:p>
            <a:r>
              <a:rPr lang="en-US" smtClean="0"/>
              <a:t>// Use simple formula to compute the tax: use income multiplied by factor based on country of headquarters.</a:t>
            </a:r>
          </a:p>
          <a:p>
            <a:r>
              <a:rPr lang="en-US" smtClean="0"/>
              <a:t>    var factor =</a:t>
            </a:r>
          </a:p>
          <a:p>
            <a:r>
              <a:rPr lang="en-US" smtClean="0"/>
              <a:t>        doc.headquarters == "USA" ? 0.35 :</a:t>
            </a:r>
          </a:p>
          <a:p>
            <a:r>
              <a:rPr lang="en-US" smtClean="0"/>
              <a:t>        doc.headquarters == "Germany" ? 0.3 :</a:t>
            </a:r>
          </a:p>
          <a:p>
            <a:r>
              <a:rPr lang="en-US" smtClean="0"/>
              <a:t>        doc.headquarters == "Russia" ? 0.2 :</a:t>
            </a:r>
          </a:p>
          <a:p>
            <a:r>
              <a:rPr lang="en-US" smtClean="0"/>
              <a:t>        0;</a:t>
            </a:r>
          </a:p>
          <a:p>
            <a:endParaRPr lang="en-US" smtClean="0"/>
          </a:p>
          <a:p>
            <a:r>
              <a:rPr lang="en-US" smtClean="0"/>
              <a:t>    // Check for bad data.</a:t>
            </a:r>
          </a:p>
          <a:p>
            <a:r>
              <a:rPr lang="en-US" smtClean="0"/>
              <a:t>    if (factor == 0) </a:t>
            </a:r>
          </a:p>
          <a:p>
            <a:r>
              <a:rPr lang="en-US" smtClean="0"/>
              <a:t>    {</a:t>
            </a:r>
          </a:p>
          <a:p>
            <a:r>
              <a:rPr lang="en-US" smtClean="0"/>
              <a:t>        throw new Error("Unsupported country: " +</a:t>
            </a:r>
          </a:p>
          <a:p>
            <a:r>
              <a:rPr lang="en-US" smtClean="0"/>
              <a:t>                        doc.headquarters);</a:t>
            </a:r>
          </a:p>
          <a:p>
            <a:r>
              <a:rPr lang="en-US" smtClean="0"/>
              <a:t>    }</a:t>
            </a:r>
          </a:p>
          <a:p>
            <a:r>
              <a:rPr lang="en-US" smtClean="0"/>
              <a:t>    </a:t>
            </a:r>
          </a:p>
          <a:p>
            <a:r>
              <a:rPr lang="en-US" smtClean="0"/>
              <a:t>    // Use simple formula and return.</a:t>
            </a:r>
          </a:p>
          <a:p>
            <a:r>
              <a:rPr lang="en-US" smtClean="0"/>
              <a:t>    return doc.income * factor;</a:t>
            </a:r>
          </a:p>
          <a:p>
            <a:r>
              <a:rPr lang="en-US" smtClean="0"/>
              <a:t>}</a:t>
            </a:r>
          </a:p>
          <a:p>
            <a:endParaRPr lang="en-US" smtClean="0"/>
          </a:p>
          <a:p>
            <a:r>
              <a:rPr lang="en-US" smtClean="0"/>
              <a:t>// Execute UDF with additional condition</a:t>
            </a:r>
          </a:p>
          <a:p>
            <a:r>
              <a:rPr lang="en-US" smtClean="0"/>
              <a:t>var results = client.CreateDocumentQuery&lt;dynamic&gt;(colSelfLink, string.Format("SELECT r.name AS company, Tax(r) AS tax FROM root r WHERE r.type='Company'", udfId));</a:t>
            </a:r>
            <a:endParaRPr lang="en-US" dirty="0"/>
          </a:p>
        </p:txBody>
      </p:sp>
      <p:sp>
        <p:nvSpPr>
          <p:cNvPr id="6" name="Text Placeholder 5"/>
          <p:cNvSpPr>
            <a:spLocks noGrp="1"/>
          </p:cNvSpPr>
          <p:nvPr>
            <p:ph type="body" sz="quarter" idx="11"/>
          </p:nvPr>
        </p:nvSpPr>
        <p:spPr/>
        <p:txBody>
          <a:bodyPr>
            <a:normAutofit fontScale="77500" lnSpcReduction="20000"/>
          </a:bodyPr>
          <a:lstStyle/>
          <a:p>
            <a:r>
              <a:rPr lang="en-US" sz="2900" dirty="0" smtClean="0"/>
              <a:t>The complexity of a query impacts the request units consumed for an operation</a:t>
            </a:r>
            <a:r>
              <a:rPr lang="en-US" sz="2900" dirty="0"/>
              <a:t>.</a:t>
            </a:r>
            <a:endParaRPr lang="en-US" sz="2300" dirty="0" smtClean="0"/>
          </a:p>
          <a:p>
            <a:r>
              <a:rPr lang="en-US" dirty="0" smtClean="0"/>
              <a:t>Number of predicates</a:t>
            </a:r>
          </a:p>
          <a:p>
            <a:pPr marL="342900" lvl="1" indent="-342900">
              <a:buFont typeface="Arial" panose="020B0604020202020204" pitchFamily="34" charset="0"/>
              <a:buChar char="•"/>
            </a:pPr>
            <a:r>
              <a:rPr lang="en-US" sz="2100" dirty="0" smtClean="0"/>
              <a:t>More predicates result in a larger request charge.</a:t>
            </a:r>
          </a:p>
          <a:p>
            <a:pPr marL="342900" lvl="1" indent="-342900">
              <a:buFont typeface="Arial" panose="020B0604020202020204" pitchFamily="34" charset="0"/>
              <a:buChar char="•"/>
            </a:pPr>
            <a:r>
              <a:rPr lang="en-US" sz="2100" dirty="0" smtClean="0"/>
              <a:t>Additional predicates can help if they result in narrowing the result set.</a:t>
            </a:r>
            <a:r>
              <a:rPr lang="en-US" dirty="0" smtClean="0"/>
              <a:t/>
            </a:r>
            <a:br>
              <a:rPr lang="en-US" dirty="0" smtClean="0"/>
            </a:br>
            <a:endParaRPr lang="en-US" dirty="0" smtClean="0"/>
          </a:p>
          <a:p>
            <a:r>
              <a:rPr lang="en-US" dirty="0" smtClean="0"/>
              <a:t>Use of user-defined functions (UDFs)</a:t>
            </a:r>
          </a:p>
          <a:p>
            <a:pPr marL="342900" lvl="1" indent="-342900">
              <a:buFont typeface="Arial" panose="020B0604020202020204" pitchFamily="34" charset="0"/>
              <a:buChar char="•"/>
            </a:pPr>
            <a:r>
              <a:rPr lang="en-US" sz="2300" dirty="0" smtClean="0"/>
              <a:t>To take advantage of indexing, include at least one filter against an indexed property.</a:t>
            </a:r>
          </a:p>
          <a:p>
            <a:pPr lvl="1">
              <a:spcBef>
                <a:spcPts val="1200"/>
              </a:spcBef>
              <a:buClr>
                <a:schemeClr val="tx1"/>
              </a:buClr>
            </a:pPr>
            <a:r>
              <a:rPr lang="en-US" sz="2900" dirty="0">
                <a:solidFill>
                  <a:schemeClr val="tx1">
                    <a:lumMod val="50000"/>
                  </a:schemeClr>
                </a:solidFill>
              </a:rPr>
              <a:t>Tip: For all operations, the cost of any given request can be inferred by inspecting the x-</a:t>
            </a:r>
            <a:r>
              <a:rPr lang="en-US" sz="2900" dirty="0" err="1">
                <a:solidFill>
                  <a:schemeClr val="tx1">
                    <a:lumMod val="50000"/>
                  </a:schemeClr>
                </a:solidFill>
              </a:rPr>
              <a:t>ms</a:t>
            </a:r>
            <a:r>
              <a:rPr lang="en-US" sz="2900" dirty="0">
                <a:solidFill>
                  <a:schemeClr val="tx1">
                    <a:lumMod val="50000"/>
                  </a:schemeClr>
                </a:solidFill>
              </a:rPr>
              <a:t>-request-charge response header. </a:t>
            </a:r>
          </a:p>
        </p:txBody>
      </p:sp>
      <p:sp>
        <p:nvSpPr>
          <p:cNvPr id="4" name="Title 3"/>
          <p:cNvSpPr>
            <a:spLocks noGrp="1"/>
          </p:cNvSpPr>
          <p:nvPr>
            <p:ph type="title"/>
          </p:nvPr>
        </p:nvSpPr>
        <p:spPr/>
        <p:txBody>
          <a:bodyPr/>
          <a:lstStyle/>
          <a:p>
            <a:r>
              <a:rPr lang="en-US" dirty="0" smtClean="0"/>
              <a:t>Parameterized Query with User-Defined Function</a:t>
            </a:r>
            <a:endParaRPr lang="en-US" dirty="0"/>
          </a:p>
        </p:txBody>
      </p:sp>
    </p:spTree>
    <p:extLst>
      <p:ext uri="{BB962C8B-B14F-4D97-AF65-F5344CB8AC3E}">
        <p14:creationId xmlns:p14="http://schemas.microsoft.com/office/powerpoint/2010/main" val="1732510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4712" y="1350547"/>
            <a:ext cx="7159482" cy="5374718"/>
          </a:xfrm>
        </p:spPr>
        <p:txBody>
          <a:bodyPr>
            <a:normAutofit fontScale="92500" lnSpcReduction="20000"/>
          </a:bodyPr>
          <a:lstStyle/>
          <a:p>
            <a:pPr defTabSz="365760"/>
            <a:r>
              <a:rPr lang="en-US" dirty="0"/>
              <a:t>POST https://contosomarketing.documents.azure.com/dbs/XP0mAA==/colls/XP0mAJ3H-AA=/docs</a:t>
            </a:r>
          </a:p>
          <a:p>
            <a:pPr defTabSz="365760"/>
            <a:r>
              <a:rPr lang="en-US" dirty="0"/>
              <a:t>HTTP/1.1 x-ms-documentdb-isquery: True </a:t>
            </a:r>
          </a:p>
          <a:p>
            <a:pPr defTabSz="365760"/>
            <a:r>
              <a:rPr lang="en-US" dirty="0"/>
              <a:t>x-ms-date: Mon, 18 Aug 2014 13:05:49 GMT </a:t>
            </a:r>
          </a:p>
          <a:p>
            <a:pPr defTabSz="365760"/>
            <a:r>
              <a:rPr lang="en-US" dirty="0"/>
              <a:t>authorization: type%3dmaster%26ver%3d1.0%26sig%3dkOU%2bBn2vkvIlHypfE8AA5fulpn8zKjLwdrxBqyg0YGQ%3d </a:t>
            </a:r>
          </a:p>
          <a:p>
            <a:pPr defTabSz="365760"/>
            <a:r>
              <a:rPr lang="en-US" dirty="0"/>
              <a:t>x-ms-version: 2014-08-21 </a:t>
            </a:r>
          </a:p>
          <a:p>
            <a:pPr defTabSz="365760"/>
            <a:r>
              <a:rPr lang="en-US" dirty="0"/>
              <a:t>Accept: application/json </a:t>
            </a:r>
          </a:p>
          <a:p>
            <a:pPr defTabSz="365760"/>
            <a:r>
              <a:rPr lang="en-US" b="1" dirty="0">
                <a:solidFill>
                  <a:srgbClr val="FF0000"/>
                </a:solidFill>
              </a:rPr>
              <a:t>Content-Type: application/query+json </a:t>
            </a:r>
          </a:p>
          <a:p>
            <a:pPr defTabSz="365760"/>
            <a:r>
              <a:rPr lang="en-US" dirty="0"/>
              <a:t>Host: contosomarketing.documents.azure.com </a:t>
            </a:r>
          </a:p>
          <a:p>
            <a:pPr defTabSz="365760"/>
            <a:r>
              <a:rPr lang="en-US" dirty="0"/>
              <a:t>Content-Length: 50 </a:t>
            </a:r>
          </a:p>
          <a:p>
            <a:pPr defTabSz="365760"/>
            <a:r>
              <a:rPr lang="en-US" dirty="0"/>
              <a:t>{      </a:t>
            </a:r>
          </a:p>
          <a:p>
            <a:pPr defTabSz="365760"/>
            <a:r>
              <a:rPr lang="en-US" dirty="0" smtClean="0"/>
              <a:t>	"</a:t>
            </a:r>
            <a:r>
              <a:rPr lang="en-US" dirty="0"/>
              <a:t>query": "SELECT * FROM books b </a:t>
            </a:r>
            <a:r>
              <a:rPr lang="en-US" dirty="0" smtClean="0"/>
              <a:t>WHERE </a:t>
            </a:r>
          </a:p>
          <a:p>
            <a:pPr defTabSz="365760"/>
            <a:r>
              <a:rPr lang="en-US" dirty="0"/>
              <a:t>	</a:t>
            </a:r>
            <a:r>
              <a:rPr lang="en-US" dirty="0" smtClean="0"/>
              <a:t>				(b.Author.Name </a:t>
            </a:r>
            <a:r>
              <a:rPr lang="en-US" dirty="0"/>
              <a:t>= @name)",     </a:t>
            </a:r>
          </a:p>
          <a:p>
            <a:pPr defTabSz="365760"/>
            <a:r>
              <a:rPr lang="en-US" dirty="0" smtClean="0"/>
              <a:t>	"</a:t>
            </a:r>
            <a:r>
              <a:rPr lang="en-US" dirty="0"/>
              <a:t>parameters": </a:t>
            </a:r>
            <a:endParaRPr lang="en-US" dirty="0" smtClean="0"/>
          </a:p>
          <a:p>
            <a:pPr defTabSz="365760"/>
            <a:r>
              <a:rPr lang="en-US" dirty="0"/>
              <a:t>	</a:t>
            </a:r>
            <a:r>
              <a:rPr lang="en-US" dirty="0" smtClean="0"/>
              <a:t>	[          </a:t>
            </a:r>
            <a:endParaRPr lang="en-US" dirty="0"/>
          </a:p>
          <a:p>
            <a:pPr defTabSz="365760"/>
            <a:r>
              <a:rPr lang="en-US" dirty="0" smtClean="0"/>
              <a:t>			{</a:t>
            </a:r>
          </a:p>
          <a:p>
            <a:pPr defTabSz="365760"/>
            <a:r>
              <a:rPr lang="en-US" dirty="0"/>
              <a:t>	</a:t>
            </a:r>
            <a:r>
              <a:rPr lang="en-US" dirty="0" smtClean="0"/>
              <a:t>			"</a:t>
            </a:r>
            <a:r>
              <a:rPr lang="en-US" dirty="0"/>
              <a:t>name": "@name", </a:t>
            </a:r>
            <a:endParaRPr lang="en-US" dirty="0" smtClean="0"/>
          </a:p>
          <a:p>
            <a:pPr defTabSz="365760"/>
            <a:r>
              <a:rPr lang="en-US" dirty="0"/>
              <a:t>	</a:t>
            </a:r>
            <a:r>
              <a:rPr lang="en-US" dirty="0" smtClean="0"/>
              <a:t>			"</a:t>
            </a:r>
            <a:r>
              <a:rPr lang="en-US" dirty="0"/>
              <a:t>value": "Herman </a:t>
            </a:r>
            <a:r>
              <a:rPr lang="en-US" dirty="0" smtClean="0"/>
              <a:t>Melville“</a:t>
            </a:r>
          </a:p>
          <a:p>
            <a:pPr defTabSz="365760"/>
            <a:r>
              <a:rPr lang="en-US" dirty="0"/>
              <a:t>	</a:t>
            </a:r>
            <a:r>
              <a:rPr lang="en-US" dirty="0" smtClean="0"/>
              <a:t>		}         </a:t>
            </a:r>
            <a:endParaRPr lang="en-US" dirty="0"/>
          </a:p>
          <a:p>
            <a:pPr defTabSz="365760"/>
            <a:r>
              <a:rPr lang="en-US" dirty="0" smtClean="0"/>
              <a:t>		] </a:t>
            </a:r>
            <a:endParaRPr lang="en-US" dirty="0"/>
          </a:p>
          <a:p>
            <a:pPr defTabSz="365760"/>
            <a:r>
              <a:rPr lang="en-US" dirty="0"/>
              <a:t>}</a:t>
            </a:r>
          </a:p>
        </p:txBody>
      </p:sp>
      <p:sp>
        <p:nvSpPr>
          <p:cNvPr id="4" name="Text Placeholder 3"/>
          <p:cNvSpPr>
            <a:spLocks noGrp="1"/>
          </p:cNvSpPr>
          <p:nvPr>
            <p:ph type="body" sz="quarter" idx="11"/>
          </p:nvPr>
        </p:nvSpPr>
        <p:spPr/>
        <p:txBody>
          <a:bodyPr>
            <a:normAutofit/>
          </a:bodyPr>
          <a:lstStyle/>
          <a:p>
            <a:pPr lvl="1">
              <a:spcBef>
                <a:spcPts val="600"/>
              </a:spcBef>
              <a:spcAft>
                <a:spcPts val="600"/>
              </a:spcAft>
            </a:pPr>
            <a:r>
              <a:rPr lang="en-US" sz="2400" dirty="0" smtClean="0">
                <a:latin typeface="+mj-lt"/>
              </a:rPr>
              <a:t>Specify </a:t>
            </a:r>
            <a:r>
              <a:rPr lang="en-US" sz="2400" dirty="0">
                <a:latin typeface="+mj-lt"/>
              </a:rPr>
              <a:t>the Content-Type Header as application/query+json and the query as JSON in the body.</a:t>
            </a:r>
          </a:p>
        </p:txBody>
      </p:sp>
      <p:sp>
        <p:nvSpPr>
          <p:cNvPr id="2" name="Title 1"/>
          <p:cNvSpPr>
            <a:spLocks noGrp="1"/>
          </p:cNvSpPr>
          <p:nvPr>
            <p:ph type="title"/>
          </p:nvPr>
        </p:nvSpPr>
        <p:spPr/>
        <p:txBody>
          <a:bodyPr/>
          <a:lstStyle/>
          <a:p>
            <a:r>
              <a:rPr lang="en-US" dirty="0" smtClean="0"/>
              <a:t>REST SQL Parameterization</a:t>
            </a:r>
            <a:endParaRPr lang="en-US" dirty="0"/>
          </a:p>
        </p:txBody>
      </p:sp>
    </p:spTree>
    <p:extLst>
      <p:ext uri="{BB962C8B-B14F-4D97-AF65-F5344CB8AC3E}">
        <p14:creationId xmlns:p14="http://schemas.microsoft.com/office/powerpoint/2010/main" val="190114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563970" y="1881481"/>
            <a:ext cx="4358791" cy="4949771"/>
          </a:xfrm>
        </p:spPr>
        <p:txBody>
          <a:bodyPr>
            <a:normAutofit/>
          </a:bodyPr>
          <a:lstStyle/>
          <a:p>
            <a:r>
              <a:rPr lang="en-US" sz="2800" dirty="0" smtClean="0"/>
              <a:t>Test out sample queries or write your own against the dataset</a:t>
            </a:r>
            <a:endParaRPr lang="en-US" sz="2800" dirty="0"/>
          </a:p>
        </p:txBody>
      </p:sp>
      <p:pic>
        <p:nvPicPr>
          <p:cNvPr id="7" name="Picture Placeholder 6"/>
          <p:cNvPicPr>
            <a:picLocks noGrp="1" noChangeAspect="1"/>
          </p:cNvPicPr>
          <p:nvPr>
            <p:ph type="pic" sz="quarter" idx="12"/>
          </p:nvPr>
        </p:nvPicPr>
        <p:blipFill>
          <a:blip r:embed="rId3"/>
          <a:srcRect l="3053" r="3053"/>
          <a:stretch>
            <a:fillRect/>
          </a:stretch>
        </p:blipFill>
        <p:spPr>
          <a:xfrm>
            <a:off x="269876" y="1881899"/>
            <a:ext cx="6868862" cy="4949353"/>
          </a:xfrm>
          <a:prstGeom prst="rect">
            <a:avLst/>
          </a:prstGeom>
        </p:spPr>
      </p:pic>
      <p:sp>
        <p:nvSpPr>
          <p:cNvPr id="4" name="Title 3"/>
          <p:cNvSpPr>
            <a:spLocks noGrp="1"/>
          </p:cNvSpPr>
          <p:nvPr>
            <p:ph type="title"/>
          </p:nvPr>
        </p:nvSpPr>
        <p:spPr/>
        <p:txBody>
          <a:bodyPr/>
          <a:lstStyle/>
          <a:p>
            <a:r>
              <a:rPr lang="en-US" dirty="0" smtClean="0"/>
              <a:t>DocumentDB Query Playground</a:t>
            </a:r>
            <a:endParaRPr lang="en-US" dirty="0"/>
          </a:p>
        </p:txBody>
      </p:sp>
      <p:sp>
        <p:nvSpPr>
          <p:cNvPr id="2" name="Rectangle 1"/>
          <p:cNvSpPr/>
          <p:nvPr/>
        </p:nvSpPr>
        <p:spPr>
          <a:xfrm>
            <a:off x="250532" y="1239890"/>
            <a:ext cx="7393178" cy="584775"/>
          </a:xfrm>
          <a:prstGeom prst="rect">
            <a:avLst/>
          </a:prstGeom>
        </p:spPr>
        <p:txBody>
          <a:bodyPr wrap="none">
            <a:spAutoFit/>
          </a:bodyPr>
          <a:lstStyle/>
          <a:p>
            <a:r>
              <a:rPr lang="en-US" sz="3200" dirty="0">
                <a:hlinkClick r:id="rId4"/>
              </a:rPr>
              <a:t>http://www.documentdb.com/sql/demo</a:t>
            </a:r>
            <a:endParaRPr lang="en-US" sz="3200" dirty="0"/>
          </a:p>
        </p:txBody>
      </p:sp>
    </p:spTree>
    <p:extLst>
      <p:ext uri="{BB962C8B-B14F-4D97-AF65-F5344CB8AC3E}">
        <p14:creationId xmlns:p14="http://schemas.microsoft.com/office/powerpoint/2010/main" val="293306216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sz="7200" dirty="0" smtClean="0"/>
              <a:t>Query with SQL</a:t>
            </a:r>
            <a:endParaRPr lang="en-US" sz="7200" dirty="0"/>
          </a:p>
        </p:txBody>
      </p:sp>
      <p:sp>
        <p:nvSpPr>
          <p:cNvPr id="5" name="Subtitle 4"/>
          <p:cNvSpPr>
            <a:spLocks noGrp="1"/>
          </p:cNvSpPr>
          <p:nvPr>
            <p:ph type="body" sz="quarter" idx="12"/>
          </p:nvPr>
        </p:nvSpPr>
        <p:spPr>
          <a:xfrm>
            <a:off x="269239" y="3877277"/>
            <a:ext cx="9736910" cy="1793881"/>
          </a:xfrm>
        </p:spPr>
        <p:txBody>
          <a:bodyPr/>
          <a:lstStyle/>
          <a:p>
            <a:endParaRPr lang="en-US" dirty="0"/>
          </a:p>
          <a:p>
            <a:r>
              <a:rPr lang="en-US" dirty="0" smtClean="0">
                <a:hlinkClick r:id="rId3"/>
              </a:rPr>
              <a:t>http</a:t>
            </a:r>
            <a:r>
              <a:rPr lang="en-US" dirty="0">
                <a:hlinkClick r:id="rId3"/>
              </a:rPr>
              <a:t>://</a:t>
            </a:r>
            <a:r>
              <a:rPr lang="en-US" dirty="0" smtClean="0">
                <a:hlinkClick r:id="rId3"/>
              </a:rPr>
              <a:t>www.documentdb.com/sql/demo</a:t>
            </a:r>
            <a:r>
              <a:rPr lang="en-US" dirty="0" smtClean="0"/>
              <a:t> </a:t>
            </a:r>
            <a:endParaRPr lang="en-US" dirty="0"/>
          </a:p>
        </p:txBody>
      </p:sp>
    </p:spTree>
    <p:extLst>
      <p:ext uri="{BB962C8B-B14F-4D97-AF65-F5344CB8AC3E}">
        <p14:creationId xmlns:p14="http://schemas.microsoft.com/office/powerpoint/2010/main" val="103677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6000" dirty="0"/>
              <a:t>Create, Get, Replace, Delete O</a:t>
            </a:r>
            <a:r>
              <a:rPr lang="en-US" sz="6000" dirty="0" smtClean="0"/>
              <a:t>verview</a:t>
            </a:r>
            <a:endParaRPr lang="en-US" sz="6000" dirty="0"/>
          </a:p>
        </p:txBody>
      </p:sp>
    </p:spTree>
    <p:extLst>
      <p:ext uri="{BB962C8B-B14F-4D97-AF65-F5344CB8AC3E}">
        <p14:creationId xmlns:p14="http://schemas.microsoft.com/office/powerpoint/2010/main" val="122566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93" y="216534"/>
            <a:ext cx="11151917" cy="507831"/>
          </a:xfrm>
        </p:spPr>
        <p:txBody>
          <a:bodyPr/>
          <a:lstStyle/>
          <a:p>
            <a:r>
              <a:rPr lang="en-US" sz="5400" dirty="0" smtClean="0"/>
              <a:t>Programmability</a:t>
            </a:r>
            <a:endParaRPr lang="en-US" sz="5400" dirty="0"/>
          </a:p>
        </p:txBody>
      </p:sp>
      <p:sp>
        <p:nvSpPr>
          <p:cNvPr id="8" name="Rectangle 7"/>
          <p:cNvSpPr/>
          <p:nvPr/>
        </p:nvSpPr>
        <p:spPr>
          <a:xfrm>
            <a:off x="369693" y="1232196"/>
            <a:ext cx="5714236" cy="3787492"/>
          </a:xfrm>
          <a:prstGeom prst="rect">
            <a:avLst/>
          </a:prstGeom>
        </p:spPr>
        <p:txBody>
          <a:bodyPr wrap="square" lIns="93263" tIns="46631" rIns="93263" bIns="46631">
            <a:spAutoFit/>
          </a:bodyPr>
          <a:lstStyle/>
          <a:p>
            <a:pPr defTabSz="932240" fontAlgn="base">
              <a:spcBef>
                <a:spcPct val="0"/>
              </a:spcBef>
              <a:spcAft>
                <a:spcPct val="0"/>
              </a:spcAft>
            </a:pPr>
            <a:r>
              <a:rPr lang="en-US" sz="2000" dirty="0">
                <a:solidFill>
                  <a:srgbClr val="7F7F7F">
                    <a:lumMod val="75000"/>
                  </a:srgbClr>
                </a:solidFill>
                <a:latin typeface="Segoe UI Light"/>
              </a:rPr>
              <a:t>Broad language and platform support </a:t>
            </a: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REST/HTTP APIs </a:t>
            </a: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C</a:t>
            </a:r>
            <a:r>
              <a:rPr lang="en-US" sz="2000" dirty="0" smtClean="0">
                <a:solidFill>
                  <a:srgbClr val="7F7F7F">
                    <a:lumMod val="75000"/>
                  </a:srgbClr>
                </a:solidFill>
                <a:latin typeface="Segoe UI Light"/>
              </a:rPr>
              <a:t>#, Node.js</a:t>
            </a:r>
            <a:r>
              <a:rPr lang="en-US" sz="2000" dirty="0">
                <a:solidFill>
                  <a:srgbClr val="7F7F7F">
                    <a:lumMod val="75000"/>
                  </a:srgbClr>
                </a:solidFill>
                <a:latin typeface="Segoe UI Light"/>
              </a:rPr>
              <a:t>, JavaScript and Python SDKs </a:t>
            </a:r>
            <a:r>
              <a:rPr lang="en-US" sz="2000" dirty="0" smtClean="0">
                <a:solidFill>
                  <a:srgbClr val="7F7F7F">
                    <a:lumMod val="75000"/>
                  </a:srgbClr>
                </a:solidFill>
                <a:latin typeface="Segoe UI Light"/>
              </a:rPr>
              <a:t/>
            </a:r>
            <a:br>
              <a:rPr lang="en-US" sz="2000" dirty="0" smtClean="0">
                <a:solidFill>
                  <a:srgbClr val="7F7F7F">
                    <a:lumMod val="75000"/>
                  </a:srgbClr>
                </a:solidFill>
                <a:latin typeface="Segoe UI Light"/>
              </a:rPr>
            </a:br>
            <a:r>
              <a:rPr lang="en-US" sz="2000" dirty="0" smtClean="0">
                <a:solidFill>
                  <a:srgbClr val="7F7F7F">
                    <a:lumMod val="75000"/>
                  </a:srgbClr>
                </a:solidFill>
                <a:latin typeface="Segoe UI Light"/>
              </a:rPr>
              <a:t>for </a:t>
            </a:r>
            <a:r>
              <a:rPr lang="en-US" sz="2000" dirty="0">
                <a:solidFill>
                  <a:srgbClr val="7F7F7F">
                    <a:lumMod val="75000"/>
                  </a:srgbClr>
                </a:solidFill>
                <a:latin typeface="Segoe UI Light"/>
              </a:rPr>
              <a:t>Public </a:t>
            </a:r>
            <a:r>
              <a:rPr lang="en-US" sz="2000" dirty="0" smtClean="0">
                <a:solidFill>
                  <a:srgbClr val="7F7F7F">
                    <a:lumMod val="75000"/>
                  </a:srgbClr>
                </a:solidFill>
                <a:latin typeface="Segoe UI Light"/>
              </a:rPr>
              <a:t>Preview</a:t>
            </a:r>
          </a:p>
          <a:p>
            <a:pPr marL="285695" indent="-285695" defTabSz="932240" fontAlgn="base">
              <a:spcBef>
                <a:spcPct val="0"/>
              </a:spcBef>
              <a:spcAft>
                <a:spcPct val="0"/>
              </a:spcAft>
              <a:buFont typeface="Wingdings" panose="05000000000000000000" pitchFamily="2" charset="2"/>
              <a:buChar char="§"/>
            </a:pPr>
            <a:r>
              <a:rPr lang="en-US" sz="2000" dirty="0" smtClean="0">
                <a:solidFill>
                  <a:srgbClr val="7F7F7F">
                    <a:lumMod val="75000"/>
                  </a:srgbClr>
                </a:solidFill>
                <a:latin typeface="Segoe UI Light"/>
              </a:rPr>
              <a:t>SDKs open sourced through </a:t>
            </a:r>
            <a:r>
              <a:rPr lang="en-US" sz="2000" dirty="0" err="1" smtClean="0">
                <a:solidFill>
                  <a:srgbClr val="7F7F7F">
                    <a:lumMod val="75000"/>
                  </a:srgbClr>
                </a:solidFill>
                <a:latin typeface="Segoe UI Light"/>
              </a:rPr>
              <a:t>GitHub</a:t>
            </a:r>
            <a:endParaRPr lang="en-US" sz="2000" dirty="0">
              <a:solidFill>
                <a:srgbClr val="7F7F7F">
                  <a:lumMod val="75000"/>
                </a:srgbClr>
              </a:solidFill>
              <a:latin typeface="Segoe UI Light"/>
            </a:endParaRPr>
          </a:p>
          <a:p>
            <a:pPr defTabSz="932240" fontAlgn="base">
              <a:spcBef>
                <a:spcPct val="0"/>
              </a:spcBef>
              <a:spcAft>
                <a:spcPct val="0"/>
              </a:spcAft>
            </a:pPr>
            <a:endParaRPr lang="en-US" sz="2000" dirty="0">
              <a:solidFill>
                <a:srgbClr val="7F7F7F">
                  <a:lumMod val="75000"/>
                </a:srgbClr>
              </a:solidFill>
              <a:latin typeface="Segoe UI Light"/>
            </a:endParaRPr>
          </a:p>
          <a:p>
            <a:pPr defTabSz="932240" fontAlgn="base">
              <a:spcBef>
                <a:spcPct val="0"/>
              </a:spcBef>
              <a:spcAft>
                <a:spcPct val="0"/>
              </a:spcAft>
            </a:pPr>
            <a:r>
              <a:rPr lang="en-US" sz="2000" dirty="0">
                <a:solidFill>
                  <a:srgbClr val="7F7F7F">
                    <a:lumMod val="75000"/>
                  </a:srgbClr>
                </a:solidFill>
                <a:latin typeface="Segoe UI Light"/>
              </a:rPr>
              <a:t>C# Client SDK </a:t>
            </a: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Supports gateway and direct connectivity</a:t>
            </a: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Async APIs for all operations</a:t>
            </a: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HTTP and TCP transports available</a:t>
            </a:r>
          </a:p>
          <a:p>
            <a:pPr marL="285695" indent="-285695" defTabSz="932240" fontAlgn="base">
              <a:spcBef>
                <a:spcPct val="0"/>
              </a:spcBef>
              <a:spcAft>
                <a:spcPct val="0"/>
              </a:spcAft>
              <a:buFont typeface="Wingdings" panose="05000000000000000000" pitchFamily="2" charset="2"/>
              <a:buChar char="§"/>
            </a:pPr>
            <a:r>
              <a:rPr lang="en-US" sz="2000" dirty="0" smtClean="0">
                <a:solidFill>
                  <a:srgbClr val="7F7F7F">
                    <a:lumMod val="75000"/>
                  </a:srgbClr>
                </a:solidFill>
                <a:latin typeface="Segoe UI Light"/>
              </a:rPr>
              <a:t>POCOs, inherited </a:t>
            </a:r>
            <a:r>
              <a:rPr lang="en-US" sz="2000" dirty="0">
                <a:solidFill>
                  <a:srgbClr val="7F7F7F">
                    <a:lumMod val="75000"/>
                  </a:srgbClr>
                </a:solidFill>
                <a:latin typeface="Segoe UI Light"/>
              </a:rPr>
              <a:t>document </a:t>
            </a:r>
            <a:r>
              <a:rPr lang="en-US" sz="2000" dirty="0" smtClean="0">
                <a:solidFill>
                  <a:srgbClr val="7F7F7F">
                    <a:lumMod val="75000"/>
                  </a:srgbClr>
                </a:solidFill>
                <a:latin typeface="Segoe UI Light"/>
              </a:rPr>
              <a:t>types and dynamics</a:t>
            </a:r>
            <a:endParaRPr lang="en-US" sz="2000" dirty="0">
              <a:solidFill>
                <a:srgbClr val="7F7F7F">
                  <a:lumMod val="75000"/>
                </a:srgbClr>
              </a:solidFill>
              <a:latin typeface="Segoe UI Light"/>
            </a:endParaRPr>
          </a:p>
          <a:p>
            <a:pPr marL="285695" indent="-285695" defTabSz="932240" fontAlgn="base">
              <a:spcBef>
                <a:spcPct val="0"/>
              </a:spcBef>
              <a:spcAft>
                <a:spcPct val="0"/>
              </a:spcAft>
              <a:buFont typeface="Wingdings" panose="05000000000000000000" pitchFamily="2" charset="2"/>
              <a:buChar char="§"/>
            </a:pPr>
            <a:r>
              <a:rPr lang="en-US" sz="2000" dirty="0">
                <a:solidFill>
                  <a:srgbClr val="7F7F7F">
                    <a:lumMod val="75000"/>
                  </a:srgbClr>
                </a:solidFill>
                <a:latin typeface="Segoe UI Light"/>
              </a:rPr>
              <a:t>LINQ provider for query execution</a:t>
            </a:r>
          </a:p>
        </p:txBody>
      </p:sp>
      <p:sp>
        <p:nvSpPr>
          <p:cNvPr id="9" name="Content Placeholder 2"/>
          <p:cNvSpPr txBox="1">
            <a:spLocks/>
          </p:cNvSpPr>
          <p:nvPr/>
        </p:nvSpPr>
        <p:spPr>
          <a:xfrm>
            <a:off x="6264999" y="645725"/>
            <a:ext cx="5694629" cy="5631570"/>
          </a:xfrm>
          <a:prstGeom prst="rect">
            <a:avLst/>
          </a:prstGeom>
          <a:solidFill>
            <a:schemeClr val="tx1"/>
          </a:solidFill>
          <a:ln>
            <a:solidFill>
              <a:schemeClr val="tx2">
                <a:lumMod val="10000"/>
              </a:schemeClr>
            </a:solidFill>
          </a:ln>
        </p:spPr>
        <p:txBody>
          <a:bodyPr vert="horz" lIns="91427" tIns="45713" rIns="91427" bIns="45713"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5">
              <a:buFont typeface="Arial" pitchFamily="34" charset="0"/>
              <a:buNone/>
              <a:defRPr/>
            </a:pPr>
            <a:endParaRPr lang="en-US" sz="900" dirty="0">
              <a:solidFill>
                <a:srgbClr val="969696"/>
              </a:solidFill>
              <a:latin typeface="Consolas" panose="020B0609020204030204" pitchFamily="49" charset="0"/>
              <a:cs typeface="Consolas" panose="020B0609020204030204" pitchFamily="49" charset="0"/>
            </a:endParaRPr>
          </a:p>
          <a:p>
            <a:pPr marL="0" indent="0">
              <a:buFont typeface="Arial" pitchFamily="34" charset="0"/>
              <a:buNone/>
            </a:pPr>
            <a:r>
              <a:rPr lang="en-US" sz="1200" dirty="0">
                <a:solidFill>
                  <a:srgbClr val="000000"/>
                </a:solidFill>
                <a:highlight>
                  <a:srgbClr val="FFFFFF"/>
                </a:highlight>
                <a:latin typeface="Consolas" panose="020B0609020204030204" pitchFamily="49" charset="0"/>
              </a:rPr>
              <a:t>client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DocumentClient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Uri</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endpointUrl</a:t>
            </a:r>
            <a:r>
              <a:rPr lang="en-US" sz="1200" dirty="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authKey</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200" dirty="0">
                <a:solidFill>
                  <a:srgbClr val="2B91AF"/>
                </a:solidFill>
                <a:highlight>
                  <a:srgbClr val="FFFFFF"/>
                </a:highlight>
                <a:latin typeface="Consolas" panose="020B0609020204030204" pitchFamily="49" charset="0"/>
              </a:rPr>
              <a:t>Databas</a:t>
            </a:r>
            <a:r>
              <a:rPr lang="en-US" sz="1200" dirty="0" smtClean="0">
                <a:solidFill>
                  <a:srgbClr val="2B91AF"/>
                </a:solidFill>
                <a:highlight>
                  <a:srgbClr val="FFFFFF"/>
                </a:highlight>
                <a:latin typeface="Consolas" panose="020B0609020204030204" pitchFamily="49" charset="0"/>
              </a:rPr>
              <a:t>e</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database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client.CreateDatabaseAsync</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Database</a:t>
            </a:r>
            <a:r>
              <a:rPr lang="en-US" sz="1200" dirty="0" smtClean="0">
                <a:solidFill>
                  <a:srgbClr val="000000"/>
                </a:solidFill>
                <a:highlight>
                  <a:srgbClr val="FFFFFF"/>
                </a:highlight>
                <a:latin typeface="Consolas" panose="020B0609020204030204" pitchFamily="49" charset="0"/>
              </a:rPr>
              <a:t>{Id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myNewDatabase</a:t>
            </a:r>
            <a:r>
              <a:rPr lang="en-US" sz="1200" dirty="0">
                <a:solidFill>
                  <a:srgbClr val="000000"/>
                </a:solidFill>
                <a:highlight>
                  <a:srgbClr val="FFFFFF"/>
                </a:highlight>
                <a:latin typeface="Consolas" panose="020B0609020204030204" pitchFamily="49" charset="0"/>
              </a:rPr>
              <a:t>”});</a:t>
            </a:r>
          </a:p>
          <a:p>
            <a:pPr marL="0" indent="0">
              <a:buFont typeface="Arial" pitchFamily="34" charset="0"/>
              <a:buNone/>
            </a:pPr>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200" dirty="0" err="1" smtClean="0">
                <a:solidFill>
                  <a:srgbClr val="2B91AF"/>
                </a:solidFill>
                <a:highlight>
                  <a:srgbClr val="FFFFFF"/>
                </a:highlight>
                <a:latin typeface="Consolas" panose="020B0609020204030204" pitchFamily="49" charset="0"/>
              </a:rPr>
              <a:t>DocumentCollection</a:t>
            </a:r>
            <a:r>
              <a:rPr lang="en-US" sz="1200" dirty="0" smtClean="0">
                <a:solidFill>
                  <a:srgbClr val="2B91AF"/>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collection </a:t>
            </a:r>
            <a:r>
              <a:rPr lang="en-US" sz="1200" dirty="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await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client.CreateDocumentCollectionAsync(</a:t>
            </a:r>
            <a:r>
              <a:rPr lang="en-US" sz="1200" dirty="0" err="1">
                <a:solidFill>
                  <a:srgbClr val="000000"/>
                </a:solidFill>
                <a:highlight>
                  <a:srgbClr val="FFFFFF"/>
                </a:highlight>
                <a:latin typeface="Consolas" panose="020B0609020204030204" pitchFamily="49" charset="0"/>
              </a:rPr>
              <a:t>database.SelfLink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DocumentCollection</a:t>
            </a:r>
            <a:r>
              <a:rPr lang="en-US" sz="1200" dirty="0" smtClean="0">
                <a:solidFill>
                  <a:srgbClr val="000000"/>
                </a:solidFill>
                <a:highlight>
                  <a:srgbClr val="FFFFFF"/>
                </a:highlight>
                <a:latin typeface="Consolas" panose="020B0609020204030204" pitchFamily="49" charset="0"/>
              </a:rPr>
              <a:t>{Id </a:t>
            </a:r>
            <a:r>
              <a:rPr lang="en-US" sz="1200" dirty="0">
                <a:solidFill>
                  <a:srgbClr val="000000"/>
                </a:solidFill>
                <a:highlight>
                  <a:srgbClr val="FFFFFF"/>
                </a:highlight>
                <a:latin typeface="Consolas" panose="020B0609020204030204" pitchFamily="49" charset="0"/>
              </a:rPr>
              <a:t>= “Pages</a:t>
            </a:r>
            <a:r>
              <a:rPr lang="en-US" sz="1200" dirty="0">
                <a:solidFill>
                  <a:srgbClr val="A31515"/>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200" dirty="0">
                <a:solidFill>
                  <a:srgbClr val="2B91AF"/>
                </a:solidFill>
                <a:highlight>
                  <a:srgbClr val="FFFFFF"/>
                </a:highlight>
                <a:latin typeface="Consolas" panose="020B0609020204030204" pitchFamily="49" charset="0"/>
              </a:rPr>
              <a:t>Page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page</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Page</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Id </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"Sample"</a:t>
            </a:r>
            <a:r>
              <a:rPr lang="en-US" sz="1100" dirty="0">
                <a:solidFill>
                  <a:srgbClr val="000000"/>
                </a:solidFill>
                <a:highlight>
                  <a:srgbClr val="FFFFFF"/>
                </a:highlight>
                <a:latin typeface="Consolas" panose="020B0609020204030204" pitchFamily="49" charset="0"/>
              </a:rPr>
              <a:t>,</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Title = </a:t>
            </a:r>
            <a:r>
              <a:rPr lang="en-US" sz="1100" dirty="0">
                <a:solidFill>
                  <a:srgbClr val="A31515"/>
                </a:solidFill>
                <a:highlight>
                  <a:srgbClr val="FFFFFF"/>
                </a:highlight>
                <a:latin typeface="Consolas" panose="020B0609020204030204" pitchFamily="49" charset="0"/>
              </a:rPr>
              <a:t>"About Paris"</a:t>
            </a:r>
            <a:r>
              <a:rPr lang="en-US" sz="1100" dirty="0">
                <a:solidFill>
                  <a:srgbClr val="000000"/>
                </a:solidFill>
                <a:highlight>
                  <a:srgbClr val="FFFFFF"/>
                </a:highlight>
                <a:latin typeface="Consolas" panose="020B0609020204030204" pitchFamily="49" charset="0"/>
              </a:rPr>
              <a:t>,</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Language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Language </a:t>
            </a:r>
            <a:r>
              <a:rPr lang="en-US" sz="1100" dirty="0">
                <a:solidFill>
                  <a:srgbClr val="000000"/>
                </a:solidFill>
                <a:highlight>
                  <a:srgbClr val="FFFFFF"/>
                </a:highlight>
                <a:latin typeface="Consolas" panose="020B0609020204030204" pitchFamily="49" charset="0"/>
              </a:rPr>
              <a:t>{ Name = </a:t>
            </a:r>
            <a:r>
              <a:rPr lang="en-US" sz="1100" dirty="0">
                <a:solidFill>
                  <a:srgbClr val="A31515"/>
                </a:solidFill>
                <a:highlight>
                  <a:srgbClr val="FFFFFF"/>
                </a:highlight>
                <a:latin typeface="Consolas" panose="020B0609020204030204" pitchFamily="49" charset="0"/>
              </a:rPr>
              <a:t>"English"</a:t>
            </a:r>
            <a:r>
              <a:rPr lang="en-US" sz="1100" dirty="0">
                <a:solidFill>
                  <a:srgbClr val="000000"/>
                </a:solidFill>
                <a:highlight>
                  <a:srgbClr val="FFFFFF"/>
                </a:highlight>
                <a:latin typeface="Consolas" panose="020B0609020204030204" pitchFamily="49" charset="0"/>
              </a:rPr>
              <a:t> },</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Author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Author</a:t>
            </a:r>
            <a:r>
              <a:rPr lang="en-US" sz="1100" dirty="0">
                <a:solidFill>
                  <a:srgbClr val="000000"/>
                </a:solidFill>
                <a:highlight>
                  <a:srgbClr val="FFFFFF"/>
                </a:highlight>
                <a:latin typeface="Consolas" panose="020B0609020204030204" pitchFamily="49" charset="0"/>
              </a:rPr>
              <a:t> { Name = </a:t>
            </a:r>
            <a:r>
              <a:rPr lang="en-US" sz="1100" dirty="0">
                <a:solidFill>
                  <a:srgbClr val="A31515"/>
                </a:solidFill>
                <a:highlight>
                  <a:srgbClr val="FFFFFF"/>
                </a:highlight>
                <a:latin typeface="Consolas" panose="020B0609020204030204" pitchFamily="49" charset="0"/>
              </a:rPr>
              <a:t>"</a:t>
            </a:r>
            <a:r>
              <a:rPr lang="en-US" sz="1100" dirty="0" smtClean="0">
                <a:solidFill>
                  <a:srgbClr val="A31515"/>
                </a:solidFill>
                <a:highlight>
                  <a:srgbClr val="FFFFFF"/>
                </a:highlight>
                <a:latin typeface="Consolas" panose="020B0609020204030204" pitchFamily="49" charset="0"/>
              </a:rPr>
              <a:t>Don” </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Content = </a:t>
            </a:r>
            <a:r>
              <a:rPr lang="en-US" sz="1100" dirty="0">
                <a:solidFill>
                  <a:srgbClr val="A31515"/>
                </a:solidFill>
                <a:highlight>
                  <a:srgbClr val="FFFFFF"/>
                </a:highlight>
                <a:latin typeface="Consolas" panose="020B0609020204030204" pitchFamily="49" charset="0"/>
              </a:rPr>
              <a:t>"Don's document in DocDB is a valid JSON </a:t>
            </a:r>
            <a:r>
              <a:rPr lang="en-US" sz="1100" dirty="0" smtClean="0">
                <a:solidFill>
                  <a:srgbClr val="A31515"/>
                </a:solidFill>
                <a:highlight>
                  <a:srgbClr val="FFFFFF"/>
                </a:highlight>
                <a:latin typeface="Consolas" panose="020B0609020204030204" pitchFamily="49" charset="0"/>
              </a:rPr>
              <a:t>document"</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PageViews = 10000,</a:t>
            </a: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Topics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Topic</a:t>
            </a:r>
            <a:r>
              <a:rPr lang="en-US" sz="1100" dirty="0">
                <a:solidFill>
                  <a:srgbClr val="000000"/>
                </a:solidFill>
                <a:highlight>
                  <a:srgbClr val="FFFFFF"/>
                </a:highlight>
                <a:latin typeface="Consolas" panose="020B0609020204030204" pitchFamily="49" charset="0"/>
              </a:rPr>
              <a:t>[] { </a:t>
            </a:r>
            <a:endParaRPr lang="en-US" sz="1100" dirty="0" smtClean="0">
              <a:solidFill>
                <a:srgbClr val="000000"/>
              </a:solidFill>
              <a:highlight>
                <a:srgbClr val="FFFFFF"/>
              </a:highlight>
              <a:latin typeface="Consolas" panose="020B0609020204030204" pitchFamily="49" charset="0"/>
            </a:endParaRP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new</a:t>
            </a:r>
            <a:r>
              <a:rPr lang="en-US" sz="1100" dirty="0" smtClean="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Topic </a:t>
            </a:r>
            <a:r>
              <a:rPr lang="en-US" sz="1100" dirty="0">
                <a:solidFill>
                  <a:srgbClr val="000000"/>
                </a:solidFill>
                <a:highlight>
                  <a:srgbClr val="FFFFFF"/>
                </a:highlight>
                <a:latin typeface="Consolas" panose="020B0609020204030204" pitchFamily="49" charset="0"/>
              </a:rPr>
              <a:t>{ Title = </a:t>
            </a:r>
            <a:r>
              <a:rPr lang="en-US" sz="1100" dirty="0">
                <a:solidFill>
                  <a:srgbClr val="A31515"/>
                </a:solidFill>
                <a:highlight>
                  <a:srgbClr val="FFFFFF"/>
                </a:highlight>
                <a:latin typeface="Consolas" panose="020B0609020204030204" pitchFamily="49" charset="0"/>
              </a:rPr>
              <a:t>"History"</a:t>
            </a:r>
            <a:r>
              <a:rPr lang="en-US" sz="1100" dirty="0">
                <a:solidFill>
                  <a:srgbClr val="000000"/>
                </a:solidFill>
                <a:highlight>
                  <a:srgbClr val="FFFFFF"/>
                </a:highlight>
                <a:latin typeface="Consolas" panose="020B0609020204030204" pitchFamily="49" charset="0"/>
              </a:rPr>
              <a:t> }, </a:t>
            </a:r>
            <a:endParaRPr lang="en-US" sz="1100" dirty="0" smtClean="0">
              <a:solidFill>
                <a:srgbClr val="000000"/>
              </a:solidFill>
              <a:highlight>
                <a:srgbClr val="FFFFFF"/>
              </a:highlight>
              <a:latin typeface="Consolas" panose="020B0609020204030204" pitchFamily="49" charset="0"/>
            </a:endParaRPr>
          </a:p>
          <a:p>
            <a:pPr marL="0" indent="0">
              <a:buFont typeface="Arial" pitchFamily="34" charset="0"/>
              <a:buNone/>
            </a:pPr>
            <a:r>
              <a:rPr lang="en-US" sz="1100" dirty="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new</a:t>
            </a:r>
            <a:r>
              <a:rPr lang="en-US" sz="1100" dirty="0" smtClean="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Topic </a:t>
            </a:r>
            <a:r>
              <a:rPr lang="en-US" sz="1100" dirty="0">
                <a:solidFill>
                  <a:srgbClr val="000000"/>
                </a:solidFill>
                <a:highlight>
                  <a:srgbClr val="FFFFFF"/>
                </a:highlight>
                <a:latin typeface="Consolas" panose="020B0609020204030204" pitchFamily="49" charset="0"/>
              </a:rPr>
              <a:t>{ Title = </a:t>
            </a:r>
            <a:r>
              <a:rPr lang="en-US" sz="1100" dirty="0">
                <a:solidFill>
                  <a:srgbClr val="A31515"/>
                </a:solidFill>
                <a:highlight>
                  <a:srgbClr val="FFFFFF"/>
                </a:highlight>
                <a:latin typeface="Consolas" panose="020B0609020204030204" pitchFamily="49" charset="0"/>
              </a:rPr>
              <a:t>"Places to see"</a:t>
            </a: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1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US" sz="1200" dirty="0">
                <a:solidFill>
                  <a:srgbClr val="000000"/>
                </a:solidFill>
                <a:highlight>
                  <a:srgbClr val="FFFFFF"/>
                </a:highlight>
                <a:latin typeface="Consolas" panose="020B0609020204030204" pitchFamily="49" charset="0"/>
              </a:rPr>
              <a:t>ResourceResponse&lt;</a:t>
            </a:r>
            <a:r>
              <a:rPr lang="en-US" sz="1200" dirty="0">
                <a:solidFill>
                  <a:srgbClr val="2B91AF"/>
                </a:solidFill>
                <a:highlight>
                  <a:srgbClr val="FFFFFF"/>
                </a:highlight>
                <a:latin typeface="Consolas" panose="020B0609020204030204" pitchFamily="49" charset="0"/>
              </a:rPr>
              <a:t>Document&gt; </a:t>
            </a:r>
            <a:r>
              <a:rPr lang="en-US" sz="1200" dirty="0">
                <a:solidFill>
                  <a:srgbClr val="000000"/>
                </a:solidFill>
                <a:highlight>
                  <a:srgbClr val="FFFFFF"/>
                </a:highlight>
                <a:latin typeface="Consolas" panose="020B0609020204030204" pitchFamily="49" charset="0"/>
              </a:rPr>
              <a:t>resp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client.CreateDocumentAsync(</a:t>
            </a:r>
            <a:r>
              <a:rPr lang="en-US" sz="1200" dirty="0" err="1">
                <a:solidFill>
                  <a:srgbClr val="000000"/>
                </a:solidFill>
                <a:highlight>
                  <a:srgbClr val="FFFFFF"/>
                </a:highlight>
                <a:latin typeface="Consolas" panose="020B0609020204030204" pitchFamily="49" charset="0"/>
              </a:rPr>
              <a:t>collection.DocumentsLink</a:t>
            </a:r>
            <a:r>
              <a:rPr lang="en-US" sz="1200" dirty="0">
                <a:solidFill>
                  <a:srgbClr val="000000"/>
                </a:solidFill>
                <a:highlight>
                  <a:srgbClr val="FFFFFF"/>
                </a:highlight>
                <a:latin typeface="Consolas" panose="020B0609020204030204" pitchFamily="49" charset="0"/>
              </a:rPr>
              <a:t>, page</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59745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POST https://contosomarketing.documents.azure.com/dbs/ehszAA==/colls/ehszALxRRgA=/docs HTTP/1.1 </a:t>
            </a:r>
            <a:endParaRPr lang="en-US" dirty="0" smtClean="0"/>
          </a:p>
          <a:p>
            <a:r>
              <a:rPr lang="en-US" dirty="0" smtClean="0"/>
              <a:t>Host</a:t>
            </a:r>
            <a:r>
              <a:rPr lang="en-US" dirty="0"/>
              <a:t>: </a:t>
            </a:r>
            <a:r>
              <a:rPr lang="en-US" dirty="0" smtClean="0"/>
              <a:t>contosomarketing.documents.azure.com</a:t>
            </a:r>
          </a:p>
          <a:p>
            <a:endParaRPr lang="en-US" dirty="0"/>
          </a:p>
          <a:p>
            <a:r>
              <a:rPr lang="en-US" dirty="0" smtClean="0"/>
              <a:t>{"</a:t>
            </a:r>
            <a:r>
              <a:rPr lang="en-US" dirty="0"/>
              <a:t>id":"Book2","Title":"About Seattle","Language":{"id":"English"},"Author":{"id":"Fred","Location":{"City":"Seattle","Country":"United States"}},"Synopsis":"Seattle, the largest city in the U.S. Pacific Northwest...","Pages":400,"Topics":[{"Title":"History of Seattle"},{"Title":"Places to see in in Seattle"}]} </a:t>
            </a:r>
          </a:p>
        </p:txBody>
      </p:sp>
      <p:sp>
        <p:nvSpPr>
          <p:cNvPr id="4" name="Text Placeholder 3"/>
          <p:cNvSpPr>
            <a:spLocks noGrp="1"/>
          </p:cNvSpPr>
          <p:nvPr>
            <p:ph type="body" sz="quarter" idx="11"/>
          </p:nvPr>
        </p:nvSpPr>
        <p:spPr/>
        <p:txBody>
          <a:bodyPr>
            <a:normAutofit/>
          </a:bodyPr>
          <a:lstStyle/>
          <a:p>
            <a:pPr>
              <a:lnSpc>
                <a:spcPct val="100000"/>
              </a:lnSpc>
            </a:pPr>
            <a:r>
              <a:rPr lang="en-US" sz="1800" dirty="0" smtClean="0"/>
              <a:t>Create a new document.</a:t>
            </a:r>
          </a:p>
          <a:p>
            <a:pPr>
              <a:lnSpc>
                <a:spcPct val="100000"/>
              </a:lnSpc>
            </a:pPr>
            <a:r>
              <a:rPr lang="en-US" sz="1800" dirty="0" smtClean="0"/>
              <a:t>By default </a:t>
            </a:r>
            <a:r>
              <a:rPr lang="en-US" sz="1800" dirty="0"/>
              <a:t>a document is automatically indexed. </a:t>
            </a:r>
            <a:endParaRPr lang="en-US" sz="1800" dirty="0" smtClean="0"/>
          </a:p>
          <a:p>
            <a:pPr>
              <a:lnSpc>
                <a:spcPct val="100000"/>
              </a:lnSpc>
            </a:pPr>
            <a:r>
              <a:rPr lang="en-US" sz="1800" dirty="0" smtClean="0"/>
              <a:t>If </a:t>
            </a:r>
            <a:r>
              <a:rPr lang="en-US" sz="1800" dirty="0"/>
              <a:t>automatic indexing is </a:t>
            </a:r>
            <a:r>
              <a:rPr lang="en-US" sz="1800" dirty="0" smtClean="0"/>
              <a:t>turned </a:t>
            </a:r>
            <a:r>
              <a:rPr lang="en-US" sz="1800" dirty="0"/>
              <a:t>off at the collection level, </a:t>
            </a:r>
            <a:r>
              <a:rPr lang="en-US" sz="1800" dirty="0" smtClean="0"/>
              <a:t>you can manually include </a:t>
            </a:r>
            <a:r>
              <a:rPr lang="en-US" sz="1800" dirty="0"/>
              <a:t>or </a:t>
            </a:r>
            <a:r>
              <a:rPr lang="en-US" sz="1800" dirty="0" smtClean="0"/>
              <a:t>exclude documents </a:t>
            </a:r>
            <a:r>
              <a:rPr lang="en-US" sz="1800" dirty="0"/>
              <a:t>from being indexed by </a:t>
            </a:r>
            <a:r>
              <a:rPr lang="en-US" sz="1800" dirty="0" smtClean="0"/>
              <a:t>using the </a:t>
            </a:r>
            <a:r>
              <a:rPr lang="en-US" sz="1800" dirty="0"/>
              <a:t>x-ms-indexing-directive header during </a:t>
            </a:r>
            <a:r>
              <a:rPr lang="en-US" sz="1800" dirty="0" smtClean="0"/>
              <a:t>POST.</a:t>
            </a:r>
            <a:endParaRPr lang="en-US" sz="1800" dirty="0"/>
          </a:p>
        </p:txBody>
      </p:sp>
      <p:sp>
        <p:nvSpPr>
          <p:cNvPr id="3" name="Title 2"/>
          <p:cNvSpPr>
            <a:spLocks noGrp="1"/>
          </p:cNvSpPr>
          <p:nvPr>
            <p:ph type="title"/>
          </p:nvPr>
        </p:nvSpPr>
        <p:spPr/>
        <p:txBody>
          <a:bodyPr/>
          <a:lstStyle/>
          <a:p>
            <a:r>
              <a:rPr lang="en-US" dirty="0" smtClean="0"/>
              <a:t>Create Document: POST</a:t>
            </a:r>
            <a:endParaRPr lang="en-US" dirty="0"/>
          </a:p>
        </p:txBody>
      </p:sp>
    </p:spTree>
    <p:extLst>
      <p:ext uri="{BB962C8B-B14F-4D97-AF65-F5344CB8AC3E}">
        <p14:creationId xmlns:p14="http://schemas.microsoft.com/office/powerpoint/2010/main" val="1870024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GET https://contosomarketing.documents.azure.com/dbs/-yI8AA==/colls/-yI8AKNuyAA=/docs/-yI8AKNuyAANAAAAAAAAAA== HTTP/1.1</a:t>
            </a:r>
          </a:p>
          <a:p>
            <a:r>
              <a:rPr lang="en-US" dirty="0" smtClean="0"/>
              <a:t>Host</a:t>
            </a:r>
            <a:r>
              <a:rPr lang="en-US" dirty="0"/>
              <a:t>: </a:t>
            </a:r>
            <a:r>
              <a:rPr lang="en-US" dirty="0" smtClean="0"/>
              <a:t>contosomarketing.documents.azure.com</a:t>
            </a:r>
          </a:p>
          <a:p>
            <a:endParaRPr lang="en-US" dirty="0"/>
          </a:p>
          <a:p>
            <a:r>
              <a:rPr lang="en-US" dirty="0" smtClean="0"/>
              <a:t>RESPONSE</a:t>
            </a:r>
          </a:p>
          <a:p>
            <a:endParaRPr lang="en-US" dirty="0"/>
          </a:p>
          <a:p>
            <a:r>
              <a:rPr lang="en-US" dirty="0"/>
              <a:t>{"Title":"About St. Louis","Language":{"id":"English"},"id":"ISBN0-8800-1599-1","_rid":"-yI8AKNuyAANAAAAAAAAAA==","_ts":1408333905,"_self":"dbs\/-yI8AA==\/colls\/-yI8AKNuyAA=\/docs\/-yI8AKNuyAANAAAAAAAAAA==\/","_etag":"00005c00-0000-0000-0000-53f178510000","_attachments":"attachments\/"}</a:t>
            </a:r>
          </a:p>
        </p:txBody>
      </p:sp>
      <p:sp>
        <p:nvSpPr>
          <p:cNvPr id="4" name="Text Placeholder 3"/>
          <p:cNvSpPr>
            <a:spLocks noGrp="1"/>
          </p:cNvSpPr>
          <p:nvPr>
            <p:ph type="body" sz="quarter" idx="11"/>
          </p:nvPr>
        </p:nvSpPr>
        <p:spPr/>
        <p:txBody>
          <a:bodyPr>
            <a:noAutofit/>
          </a:bodyPr>
          <a:lstStyle/>
          <a:p>
            <a:pPr>
              <a:lnSpc>
                <a:spcPct val="100000"/>
              </a:lnSpc>
            </a:pPr>
            <a:r>
              <a:rPr lang="en-US" sz="1800" dirty="0" smtClean="0"/>
              <a:t>Retrieve user-defined </a:t>
            </a:r>
            <a:r>
              <a:rPr lang="en-US" sz="1800" dirty="0"/>
              <a:t>JSON elements and system properties of the document. </a:t>
            </a:r>
            <a:endParaRPr lang="en-US" sz="1800" dirty="0" smtClean="0"/>
          </a:p>
          <a:p>
            <a:pPr>
              <a:lnSpc>
                <a:spcPct val="100000"/>
              </a:lnSpc>
            </a:pPr>
            <a:r>
              <a:rPr lang="en-US" sz="1800" dirty="0" smtClean="0"/>
              <a:t>Read </a:t>
            </a:r>
            <a:r>
              <a:rPr lang="en-US" sz="1800" dirty="0"/>
              <a:t>consistency can be overridden to </a:t>
            </a:r>
            <a:r>
              <a:rPr lang="en-US" sz="1800" dirty="0" smtClean="0"/>
              <a:t>meet the needs </a:t>
            </a:r>
            <a:r>
              <a:rPr lang="en-US" sz="1800" dirty="0"/>
              <a:t>of the application. The override is set per GET operation </a:t>
            </a:r>
            <a:r>
              <a:rPr lang="en-US" sz="1800" dirty="0" smtClean="0"/>
              <a:t>in the </a:t>
            </a:r>
            <a:r>
              <a:rPr lang="en-US" sz="1800" dirty="0"/>
              <a:t>x-</a:t>
            </a:r>
            <a:r>
              <a:rPr lang="en-US" sz="1800" dirty="0" err="1"/>
              <a:t>ms</a:t>
            </a:r>
            <a:r>
              <a:rPr lang="en-US" sz="1800" dirty="0"/>
              <a:t>-consistency-level </a:t>
            </a:r>
            <a:r>
              <a:rPr lang="en-US" sz="1800" dirty="0" smtClean="0"/>
              <a:t>header. </a:t>
            </a:r>
          </a:p>
          <a:p>
            <a:pPr>
              <a:lnSpc>
                <a:spcPct val="100000"/>
              </a:lnSpc>
            </a:pPr>
            <a:r>
              <a:rPr lang="en-US" sz="1800" dirty="0" smtClean="0"/>
              <a:t>Consistency </a:t>
            </a:r>
            <a:r>
              <a:rPr lang="en-US" sz="1800" dirty="0"/>
              <a:t>override can </a:t>
            </a:r>
            <a:r>
              <a:rPr lang="en-US" sz="1800" dirty="0" smtClean="0"/>
              <a:t>be </a:t>
            </a:r>
            <a:r>
              <a:rPr lang="en-US" sz="1800" dirty="0"/>
              <a:t>the same or weaker than the level that was set during account </a:t>
            </a:r>
            <a:r>
              <a:rPr lang="en-US" sz="1800" dirty="0" smtClean="0"/>
              <a:t>creation.</a:t>
            </a:r>
            <a:endParaRPr lang="en-US" sz="1800" dirty="0"/>
          </a:p>
        </p:txBody>
      </p:sp>
      <p:sp>
        <p:nvSpPr>
          <p:cNvPr id="2" name="Title 1"/>
          <p:cNvSpPr>
            <a:spLocks noGrp="1"/>
          </p:cNvSpPr>
          <p:nvPr>
            <p:ph type="title"/>
          </p:nvPr>
        </p:nvSpPr>
        <p:spPr/>
        <p:txBody>
          <a:bodyPr/>
          <a:lstStyle/>
          <a:p>
            <a:r>
              <a:rPr lang="en-US" dirty="0" smtClean="0"/>
              <a:t>Retrieve Document: GET</a:t>
            </a:r>
            <a:endParaRPr lang="en-US" dirty="0"/>
          </a:p>
        </p:txBody>
      </p:sp>
    </p:spTree>
    <p:extLst>
      <p:ext uri="{BB962C8B-B14F-4D97-AF65-F5344CB8AC3E}">
        <p14:creationId xmlns:p14="http://schemas.microsoft.com/office/powerpoint/2010/main" val="418579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PUT https://contosomarketing.documents.azure.com/dbs/ehszAA==/colls/ehszALxRRgA=/docs/XP0mAJ3H-AACAAAAAAAAAA== HTTP/1.1 </a:t>
            </a:r>
            <a:endParaRPr lang="en-US" dirty="0" smtClean="0"/>
          </a:p>
          <a:p>
            <a:r>
              <a:rPr lang="en-US" dirty="0" smtClean="0"/>
              <a:t>Host</a:t>
            </a:r>
            <a:r>
              <a:rPr lang="en-US" dirty="0"/>
              <a:t>: </a:t>
            </a:r>
            <a:r>
              <a:rPr lang="en-US" dirty="0" smtClean="0"/>
              <a:t>contosomarketing.documents.azure.com</a:t>
            </a:r>
          </a:p>
          <a:p>
            <a:endParaRPr lang="en-US" dirty="0" smtClean="0"/>
          </a:p>
          <a:p>
            <a:endParaRPr lang="en-US" dirty="0"/>
          </a:p>
          <a:p>
            <a:r>
              <a:rPr lang="en-US" dirty="0" smtClean="0"/>
              <a:t>{"</a:t>
            </a:r>
            <a:r>
              <a:rPr lang="en-US" dirty="0"/>
              <a:t>id":"ISBDN 0-1231-1231-1","Title":"About Seattle","Language":{"id":"English"},"Author":{"id":"Fred","Location":{"City":"Seattle","Country":"United States"}},"Synopsis":"Seattle, the largest city in the U.S. Pacific Northwest...","Pages":400,"Topics":[{"Title":"History of Seattle"},{"Title":"Places to see in in Seattle"}]}</a:t>
            </a:r>
          </a:p>
        </p:txBody>
      </p:sp>
      <p:sp>
        <p:nvSpPr>
          <p:cNvPr id="4" name="Text Placeholder 3"/>
          <p:cNvSpPr>
            <a:spLocks noGrp="1"/>
          </p:cNvSpPr>
          <p:nvPr>
            <p:ph type="body" sz="quarter" idx="11"/>
          </p:nvPr>
        </p:nvSpPr>
        <p:spPr/>
        <p:txBody>
          <a:bodyPr>
            <a:normAutofit/>
          </a:bodyPr>
          <a:lstStyle/>
          <a:p>
            <a:pPr>
              <a:lnSpc>
                <a:spcPct val="100000"/>
              </a:lnSpc>
            </a:pPr>
            <a:r>
              <a:rPr lang="en-US" sz="1800" dirty="0" smtClean="0"/>
              <a:t>Replace the entire document resource on a specific document. </a:t>
            </a:r>
          </a:p>
          <a:p>
            <a:pPr>
              <a:lnSpc>
                <a:spcPct val="100000"/>
              </a:lnSpc>
            </a:pPr>
            <a:r>
              <a:rPr lang="en-US" sz="1800" dirty="0" smtClean="0"/>
              <a:t>All </a:t>
            </a:r>
            <a:r>
              <a:rPr lang="en-US" sz="1800" dirty="0"/>
              <a:t>user settable properties, including the </a:t>
            </a:r>
            <a:r>
              <a:rPr lang="en-US" sz="1800" dirty="0" smtClean="0"/>
              <a:t>id </a:t>
            </a:r>
            <a:r>
              <a:rPr lang="en-US" sz="1800" dirty="0"/>
              <a:t>and the </a:t>
            </a:r>
            <a:r>
              <a:rPr lang="en-US" sz="1800" dirty="0" smtClean="0"/>
              <a:t>user-defined </a:t>
            </a:r>
            <a:r>
              <a:rPr lang="en-US" sz="1800" dirty="0"/>
              <a:t>JSON </a:t>
            </a:r>
            <a:r>
              <a:rPr lang="en-US" sz="1800" dirty="0" smtClean="0"/>
              <a:t>elements, </a:t>
            </a:r>
            <a:r>
              <a:rPr lang="en-US" sz="1800" dirty="0"/>
              <a:t>must be submitted in the body to perform the replacement. </a:t>
            </a:r>
            <a:endParaRPr lang="en-US" sz="1800" dirty="0" smtClean="0"/>
          </a:p>
          <a:p>
            <a:pPr>
              <a:lnSpc>
                <a:spcPct val="100000"/>
              </a:lnSpc>
            </a:pPr>
            <a:r>
              <a:rPr lang="en-US" sz="1800" dirty="0" smtClean="0"/>
              <a:t>Any </a:t>
            </a:r>
            <a:r>
              <a:rPr lang="en-US" sz="1800" dirty="0"/>
              <a:t>element omissions will result in unintended data loss as this operation is a full replace operation. </a:t>
            </a:r>
            <a:endParaRPr lang="en-US" sz="1800" dirty="0" smtClean="0"/>
          </a:p>
          <a:p>
            <a:pPr>
              <a:lnSpc>
                <a:spcPct val="100000"/>
              </a:lnSpc>
            </a:pPr>
            <a:r>
              <a:rPr lang="en-US" sz="1800" dirty="0" smtClean="0"/>
              <a:t>The </a:t>
            </a:r>
            <a:r>
              <a:rPr lang="en-US" sz="1800" dirty="0"/>
              <a:t>x-ms-indexing-directive header can be set and submitted for the operation to include or exclude the document from being </a:t>
            </a:r>
            <a:r>
              <a:rPr lang="en-US" sz="1800" dirty="0" smtClean="0"/>
              <a:t>indexed</a:t>
            </a:r>
            <a:r>
              <a:rPr lang="en-US" sz="1800" dirty="0"/>
              <a:t>.</a:t>
            </a:r>
          </a:p>
        </p:txBody>
      </p:sp>
      <p:sp>
        <p:nvSpPr>
          <p:cNvPr id="2" name="Title 1"/>
          <p:cNvSpPr>
            <a:spLocks noGrp="1"/>
          </p:cNvSpPr>
          <p:nvPr>
            <p:ph type="title"/>
          </p:nvPr>
        </p:nvSpPr>
        <p:spPr/>
        <p:txBody>
          <a:bodyPr/>
          <a:lstStyle/>
          <a:p>
            <a:r>
              <a:rPr lang="en-US" dirty="0" smtClean="0"/>
              <a:t>Replace Document: PUT</a:t>
            </a:r>
            <a:endParaRPr lang="en-US" dirty="0"/>
          </a:p>
        </p:txBody>
      </p:sp>
    </p:spTree>
    <p:extLst>
      <p:ext uri="{BB962C8B-B14F-4D97-AF65-F5344CB8AC3E}">
        <p14:creationId xmlns:p14="http://schemas.microsoft.com/office/powerpoint/2010/main" val="2777156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DELETE https://contosomarketing.documents.azure.com/dbs/XP0mAA==/colls/XP0mAJ3H-AA=/docs/XP0mAJ3H-AAFAAAAAAAAAA== HTTP/1.1</a:t>
            </a:r>
          </a:p>
          <a:p>
            <a:r>
              <a:rPr lang="en-US" dirty="0" smtClean="0"/>
              <a:t>Accept</a:t>
            </a:r>
            <a:r>
              <a:rPr lang="en-US" dirty="0"/>
              <a:t>: application/json</a:t>
            </a:r>
          </a:p>
          <a:p>
            <a:r>
              <a:rPr lang="en-US" dirty="0"/>
              <a:t>Host: </a:t>
            </a:r>
            <a:r>
              <a:rPr lang="en-US" dirty="0" smtClean="0"/>
              <a:t>contosomarketing.documents.azure.com</a:t>
            </a:r>
          </a:p>
          <a:p>
            <a:endParaRPr lang="en-US" dirty="0"/>
          </a:p>
          <a:p>
            <a:r>
              <a:rPr lang="en-US" dirty="0" smtClean="0"/>
              <a:t>RESPONSE</a:t>
            </a:r>
          </a:p>
          <a:p>
            <a:endParaRPr lang="en-US" dirty="0"/>
          </a:p>
          <a:p>
            <a:r>
              <a:rPr lang="en-US" dirty="0"/>
              <a:t>HTTP/1.1 204 No Content </a:t>
            </a:r>
            <a:endParaRPr lang="en-US" dirty="0" smtClean="0"/>
          </a:p>
          <a:p>
            <a:r>
              <a:rPr lang="en-US" dirty="0" smtClean="0"/>
              <a:t>Content-Length</a:t>
            </a:r>
            <a:r>
              <a:rPr lang="en-US" dirty="0"/>
              <a:t>: 0 </a:t>
            </a:r>
            <a:endParaRPr lang="en-US" dirty="0" smtClean="0"/>
          </a:p>
          <a:p>
            <a:r>
              <a:rPr lang="en-US" dirty="0" smtClean="0"/>
              <a:t>Content-Type</a:t>
            </a:r>
            <a:r>
              <a:rPr lang="en-US" dirty="0"/>
              <a:t>: application/json </a:t>
            </a:r>
            <a:endParaRPr lang="en-US" dirty="0" smtClean="0"/>
          </a:p>
          <a:p>
            <a:r>
              <a:rPr lang="en-US" dirty="0" smtClean="0"/>
              <a:t>Content-Location</a:t>
            </a:r>
            <a:r>
              <a:rPr lang="en-US" dirty="0"/>
              <a:t>: https://contosomarketing.documents.azure.com/dbs/XP0mAA==/colls/XP0mAJ3H-AA=/docs/XP0mAJ3H-AAFAAAAAAAAAA== </a:t>
            </a:r>
            <a:endParaRPr lang="en-US" dirty="0" smtClean="0"/>
          </a:p>
        </p:txBody>
      </p:sp>
      <p:sp>
        <p:nvSpPr>
          <p:cNvPr id="4" name="Text Placeholder 3"/>
          <p:cNvSpPr>
            <a:spLocks noGrp="1"/>
          </p:cNvSpPr>
          <p:nvPr>
            <p:ph type="body" sz="quarter" idx="11"/>
          </p:nvPr>
        </p:nvSpPr>
        <p:spPr/>
        <p:txBody>
          <a:bodyPr>
            <a:normAutofit/>
          </a:bodyPr>
          <a:lstStyle/>
          <a:p>
            <a:pPr>
              <a:lnSpc>
                <a:spcPct val="100000"/>
              </a:lnSpc>
            </a:pPr>
            <a:r>
              <a:rPr lang="en-US" sz="1800" dirty="0" smtClean="0"/>
              <a:t>Delete </a:t>
            </a:r>
            <a:r>
              <a:rPr lang="en-US" sz="1800" dirty="0"/>
              <a:t>the document resource from the collection</a:t>
            </a:r>
            <a:r>
              <a:rPr lang="en-US" sz="1800" dirty="0" smtClean="0"/>
              <a:t>.</a:t>
            </a:r>
          </a:p>
          <a:p>
            <a:pPr>
              <a:lnSpc>
                <a:spcPct val="100000"/>
              </a:lnSpc>
            </a:pPr>
            <a:r>
              <a:rPr lang="en-US" sz="1800" dirty="0"/>
              <a:t>204 is returned when the delete operation is successful</a:t>
            </a:r>
            <a:r>
              <a:rPr lang="en-US" sz="1800" dirty="0" smtClean="0"/>
              <a:t>.</a:t>
            </a:r>
          </a:p>
          <a:p>
            <a:pPr>
              <a:lnSpc>
                <a:spcPct val="100000"/>
              </a:lnSpc>
            </a:pPr>
            <a:r>
              <a:rPr lang="en-US" sz="1800" dirty="0"/>
              <a:t>404 is returned when the document </a:t>
            </a:r>
            <a:r>
              <a:rPr lang="en-US" sz="1800" dirty="0" smtClean="0"/>
              <a:t>does not exist (the </a:t>
            </a:r>
            <a:r>
              <a:rPr lang="en-US" sz="1800" dirty="0"/>
              <a:t>document may have already been </a:t>
            </a:r>
            <a:r>
              <a:rPr lang="en-US" sz="1800" dirty="0" smtClean="0"/>
              <a:t>deleted).</a:t>
            </a:r>
          </a:p>
        </p:txBody>
      </p:sp>
      <p:sp>
        <p:nvSpPr>
          <p:cNvPr id="2" name="Title 1"/>
          <p:cNvSpPr>
            <a:spLocks noGrp="1"/>
          </p:cNvSpPr>
          <p:nvPr>
            <p:ph type="title"/>
          </p:nvPr>
        </p:nvSpPr>
        <p:spPr/>
        <p:txBody>
          <a:bodyPr/>
          <a:lstStyle/>
          <a:p>
            <a:r>
              <a:rPr lang="en-US" dirty="0" smtClean="0"/>
              <a:t>Delete Document</a:t>
            </a:r>
            <a:endParaRPr lang="en-US" dirty="0"/>
          </a:p>
        </p:txBody>
      </p:sp>
    </p:spTree>
    <p:extLst>
      <p:ext uri="{BB962C8B-B14F-4D97-AF65-F5344CB8AC3E}">
        <p14:creationId xmlns:p14="http://schemas.microsoft.com/office/powerpoint/2010/main" val="1667697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How do we think about the different services?</a:t>
            </a:r>
            <a:endParaRPr lang="en-US" sz="4800" dirty="0"/>
          </a:p>
        </p:txBody>
      </p:sp>
      <p:sp>
        <p:nvSpPr>
          <p:cNvPr id="49" name="Rectangle 48"/>
          <p:cNvSpPr/>
          <p:nvPr/>
        </p:nvSpPr>
        <p:spPr bwMode="auto">
          <a:xfrm>
            <a:off x="530563" y="23514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841360" y="23514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5152158" y="23514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456224" y="23514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760294" y="23514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2842046" y="127777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Database</a:t>
            </a:r>
          </a:p>
        </p:txBody>
      </p:sp>
      <p:sp>
        <p:nvSpPr>
          <p:cNvPr id="55" name="Rectangle 54"/>
          <p:cNvSpPr/>
          <p:nvPr/>
        </p:nvSpPr>
        <p:spPr bwMode="auto">
          <a:xfrm>
            <a:off x="7450180" y="1276350"/>
            <a:ext cx="222978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HBase</a:t>
            </a:r>
            <a:endParaRPr lang="en-US" sz="2000" kern="0" dirty="0">
              <a:ln>
                <a:solidFill>
                  <a:srgbClr val="FFFFFF">
                    <a:alpha val="0"/>
                  </a:srgbClr>
                </a:solidFill>
              </a:ln>
              <a:solidFill>
                <a:srgbClr val="FFFFFF"/>
              </a:solidFill>
            </a:endParaRPr>
          </a:p>
        </p:txBody>
      </p:sp>
      <p:sp>
        <p:nvSpPr>
          <p:cNvPr id="56" name="Rectangle 55"/>
          <p:cNvSpPr/>
          <p:nvPr/>
        </p:nvSpPr>
        <p:spPr bwMode="auto">
          <a:xfrm>
            <a:off x="9760980" y="127777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Tables/Blobs</a:t>
            </a:r>
            <a:endParaRPr lang="en-US" sz="2000" kern="0" dirty="0">
              <a:ln>
                <a:solidFill>
                  <a:srgbClr val="FFFFFF">
                    <a:alpha val="0"/>
                  </a:srgbClr>
                </a:solidFill>
              </a:ln>
              <a:solidFill>
                <a:srgbClr val="FFFFFF"/>
              </a:solidFill>
            </a:endParaRPr>
          </a:p>
        </p:txBody>
      </p:sp>
      <p:sp>
        <p:nvSpPr>
          <p:cNvPr id="57" name="Rectangle 56"/>
          <p:cNvSpPr/>
          <p:nvPr/>
        </p:nvSpPr>
        <p:spPr bwMode="auto">
          <a:xfrm>
            <a:off x="530563" y="1277772"/>
            <a:ext cx="2223745"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Server </a:t>
            </a:r>
            <a:br>
              <a:rPr lang="en-US" sz="2000" kern="0" dirty="0">
                <a:ln>
                  <a:solidFill>
                    <a:srgbClr val="FFFFFF">
                      <a:alpha val="0"/>
                    </a:srgbClr>
                  </a:solidFill>
                </a:ln>
                <a:solidFill>
                  <a:srgbClr val="FFFFFF"/>
                </a:solidFill>
              </a:rPr>
            </a:br>
            <a:r>
              <a:rPr lang="en-US" sz="2000" kern="0" dirty="0">
                <a:ln>
                  <a:solidFill>
                    <a:srgbClr val="FFFFFF">
                      <a:alpha val="0"/>
                    </a:srgbClr>
                  </a:solidFill>
                </a:ln>
                <a:solidFill>
                  <a:srgbClr val="FFFFFF"/>
                </a:solidFill>
              </a:rPr>
              <a:t>in a VM</a:t>
            </a:r>
          </a:p>
        </p:txBody>
      </p:sp>
      <p:sp>
        <p:nvSpPr>
          <p:cNvPr id="58" name="Rectangle 57"/>
          <p:cNvSpPr/>
          <p:nvPr/>
        </p:nvSpPr>
        <p:spPr bwMode="auto">
          <a:xfrm>
            <a:off x="5152844" y="1277078"/>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DocumentDB</a:t>
            </a:r>
          </a:p>
        </p:txBody>
      </p:sp>
      <p:sp>
        <p:nvSpPr>
          <p:cNvPr id="79" name="Rectangle 78"/>
          <p:cNvSpPr/>
          <p:nvPr/>
        </p:nvSpPr>
        <p:spPr bwMode="auto">
          <a:xfrm>
            <a:off x="531191" y="3373443"/>
            <a:ext cx="11452837"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1" name="Rectangle 80"/>
          <p:cNvSpPr/>
          <p:nvPr/>
        </p:nvSpPr>
        <p:spPr bwMode="auto">
          <a:xfrm>
            <a:off x="531190" y="2439840"/>
            <a:ext cx="456145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lumMod val="85000"/>
                </a:srgbClr>
              </a:solidFill>
              <a:ea typeface="Segoe UI" pitchFamily="34" charset="0"/>
              <a:cs typeface="Segoe UI" pitchFamily="34" charset="0"/>
            </a:endParaRPr>
          </a:p>
        </p:txBody>
      </p:sp>
      <p:sp>
        <p:nvSpPr>
          <p:cNvPr id="82" name="TextBox 81"/>
          <p:cNvSpPr txBox="1"/>
          <p:nvPr/>
        </p:nvSpPr>
        <p:spPr>
          <a:xfrm>
            <a:off x="424618" y="2327106"/>
            <a:ext cx="2527826"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fully featured RDBMS</a:t>
            </a:r>
          </a:p>
        </p:txBody>
      </p:sp>
      <p:sp>
        <p:nvSpPr>
          <p:cNvPr id="80" name="Rectangle 79"/>
          <p:cNvSpPr/>
          <p:nvPr/>
        </p:nvSpPr>
        <p:spPr bwMode="auto">
          <a:xfrm>
            <a:off x="531192" y="2887592"/>
            <a:ext cx="9148776"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3" name="TextBox 82"/>
          <p:cNvSpPr txBox="1"/>
          <p:nvPr/>
        </p:nvSpPr>
        <p:spPr>
          <a:xfrm>
            <a:off x="407765" y="3270296"/>
            <a:ext cx="2817970"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transactional processing</a:t>
            </a:r>
          </a:p>
        </p:txBody>
      </p:sp>
      <p:sp>
        <p:nvSpPr>
          <p:cNvPr id="84" name="TextBox 83"/>
          <p:cNvSpPr txBox="1"/>
          <p:nvPr/>
        </p:nvSpPr>
        <p:spPr>
          <a:xfrm>
            <a:off x="424617" y="2776638"/>
            <a:ext cx="1448428"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rich query </a:t>
            </a:r>
          </a:p>
        </p:txBody>
      </p:sp>
      <p:sp>
        <p:nvSpPr>
          <p:cNvPr id="85" name="Rectangle 84"/>
          <p:cNvSpPr/>
          <p:nvPr/>
        </p:nvSpPr>
        <p:spPr bwMode="auto">
          <a:xfrm>
            <a:off x="2842046" y="4307048"/>
            <a:ext cx="914199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2842046" y="3840246"/>
            <a:ext cx="914199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6697571" y="3727309"/>
            <a:ext cx="5286463"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managed as a service</a:t>
            </a:r>
          </a:p>
        </p:txBody>
      </p:sp>
      <p:sp>
        <p:nvSpPr>
          <p:cNvPr id="88" name="TextBox 87"/>
          <p:cNvSpPr txBox="1"/>
          <p:nvPr/>
        </p:nvSpPr>
        <p:spPr>
          <a:xfrm>
            <a:off x="8670331" y="4193382"/>
            <a:ext cx="3313704"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elastic scale</a:t>
            </a:r>
          </a:p>
        </p:txBody>
      </p:sp>
      <p:sp>
        <p:nvSpPr>
          <p:cNvPr id="89" name="Rectangle 88"/>
          <p:cNvSpPr/>
          <p:nvPr/>
        </p:nvSpPr>
        <p:spPr bwMode="auto">
          <a:xfrm>
            <a:off x="5152158" y="5240652"/>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5152158" y="4774190"/>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7231808" y="5157681"/>
            <a:ext cx="475222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internet accessible http/rest</a:t>
            </a:r>
          </a:p>
        </p:txBody>
      </p:sp>
      <p:sp>
        <p:nvSpPr>
          <p:cNvPr id="92" name="TextBox 91"/>
          <p:cNvSpPr txBox="1"/>
          <p:nvPr/>
        </p:nvSpPr>
        <p:spPr>
          <a:xfrm>
            <a:off x="7871881" y="4670602"/>
            <a:ext cx="411214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schema-free data model</a:t>
            </a:r>
          </a:p>
        </p:txBody>
      </p:sp>
      <p:pic>
        <p:nvPicPr>
          <p:cNvPr id="78" name="Picture 7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2067197" y="1840118"/>
            <a:ext cx="592823" cy="351790"/>
          </a:xfrm>
          <a:prstGeom prst="rect">
            <a:avLst/>
          </a:prstGeom>
        </p:spPr>
      </p:pic>
      <p:pic>
        <p:nvPicPr>
          <p:cNvPr id="95" name="Picture 9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744314" y="1750837"/>
            <a:ext cx="530352" cy="530352"/>
          </a:xfrm>
          <a:prstGeom prst="rect">
            <a:avLst/>
          </a:prstGeom>
        </p:spPr>
      </p:pic>
      <p:pic>
        <p:nvPicPr>
          <p:cNvPr id="97" name="Picture 9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442303" y="1749218"/>
            <a:ext cx="533591" cy="533591"/>
          </a:xfrm>
          <a:prstGeom prst="rect">
            <a:avLst/>
          </a:prstGeom>
        </p:spPr>
      </p:pic>
      <p:pic>
        <p:nvPicPr>
          <p:cNvPr id="98" name="Picture 9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83365" y="1750837"/>
            <a:ext cx="530352" cy="530352"/>
          </a:xfrm>
          <a:prstGeom prst="rect">
            <a:avLst/>
          </a:prstGeom>
        </p:spPr>
      </p:pic>
      <p:pic>
        <p:nvPicPr>
          <p:cNvPr id="99" name="Picture 9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394728" y="1750837"/>
            <a:ext cx="530352" cy="530352"/>
          </a:xfrm>
          <a:prstGeom prst="rect">
            <a:avLst/>
          </a:prstGeom>
        </p:spPr>
      </p:pic>
      <p:pic>
        <p:nvPicPr>
          <p:cNvPr id="36" name="Picture 3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17763" y="1666933"/>
            <a:ext cx="664049" cy="664049"/>
          </a:xfrm>
          <a:prstGeom prst="rect">
            <a:avLst/>
          </a:prstGeom>
        </p:spPr>
      </p:pic>
      <p:sp>
        <p:nvSpPr>
          <p:cNvPr id="37" name="Rectangle 36"/>
          <p:cNvSpPr/>
          <p:nvPr/>
        </p:nvSpPr>
        <p:spPr bwMode="auto">
          <a:xfrm>
            <a:off x="9760288" y="5707113"/>
            <a:ext cx="2223749"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p:cNvSpPr txBox="1"/>
          <p:nvPr/>
        </p:nvSpPr>
        <p:spPr>
          <a:xfrm>
            <a:off x="8796778" y="5611624"/>
            <a:ext cx="3354278" cy="533917"/>
          </a:xfrm>
          <a:prstGeom prst="rect">
            <a:avLst/>
          </a:prstGeom>
          <a:noFill/>
        </p:spPr>
        <p:txBody>
          <a:bodyPr wrap="square" lIns="179238" tIns="143391" rIns="179238" bIns="143391" rtlCol="0">
            <a:spAutoFit/>
          </a:bodyPr>
          <a:lstStyle>
            <a:defPPr>
              <a:defRPr lang="en-US"/>
            </a:defPPr>
            <a:lvl1pPr>
              <a:lnSpc>
                <a:spcPct val="90000"/>
              </a:lnSpc>
              <a:defRPr>
                <a:solidFill>
                  <a:schemeClr val="bg2">
                    <a:lumMod val="75000"/>
                  </a:schemeClr>
                </a:solidFill>
              </a:defRPr>
            </a:lvl1p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arbitrary data formats</a:t>
            </a:r>
          </a:p>
        </p:txBody>
      </p:sp>
    </p:spTree>
    <p:extLst>
      <p:ext uri="{BB962C8B-B14F-4D97-AF65-F5344CB8AC3E}">
        <p14:creationId xmlns:p14="http://schemas.microsoft.com/office/powerpoint/2010/main" val="16393164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
                                          </p:val>
                                        </p:tav>
                                        <p:tav tm="100000">
                                          <p:val>
                                            <p:strVal val="#ppt_w"/>
                                          </p:val>
                                        </p:tav>
                                      </p:tavLst>
                                    </p:anim>
                                    <p:anim calcmode="lin" valueType="num">
                                      <p:cBhvr>
                                        <p:cTn id="38" dur="500" fill="hold"/>
                                        <p:tgtEl>
                                          <p:spTgt spid="55"/>
                                        </p:tgtEl>
                                        <p:attrNameLst>
                                          <p:attrName>ppt_h</p:attrName>
                                        </p:attrNameLst>
                                      </p:cBhvr>
                                      <p:tavLst>
                                        <p:tav tm="0">
                                          <p:val>
                                            <p:fltVal val="0"/>
                                          </p:val>
                                        </p:tav>
                                        <p:tav tm="100000">
                                          <p:val>
                                            <p:strVal val="#ppt_h"/>
                                          </p:val>
                                        </p:tav>
                                      </p:tavLst>
                                    </p:anim>
                                    <p:animEffect transition="in" filter="fade">
                                      <p:cBhvr>
                                        <p:cTn id="39" dur="500"/>
                                        <p:tgtEl>
                                          <p:spTgt spid="5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ppt_w</p:attrName>
                                        </p:attrNameLst>
                                      </p:cBhvr>
                                      <p:tavLst>
                                        <p:tav tm="0">
                                          <p:val>
                                            <p:fltVal val="0"/>
                                          </p:val>
                                        </p:tav>
                                        <p:tav tm="100000">
                                          <p:val>
                                            <p:strVal val="#ppt_w"/>
                                          </p:val>
                                        </p:tav>
                                      </p:tavLst>
                                    </p:anim>
                                    <p:anim calcmode="lin" valueType="num">
                                      <p:cBhvr>
                                        <p:cTn id="53" dur="500" fill="hold"/>
                                        <p:tgtEl>
                                          <p:spTgt spid="58"/>
                                        </p:tgtEl>
                                        <p:attrNameLst>
                                          <p:attrName>ppt_h</p:attrName>
                                        </p:attrNameLst>
                                      </p:cBhvr>
                                      <p:tavLst>
                                        <p:tav tm="0">
                                          <p:val>
                                            <p:fltVal val="0"/>
                                          </p:val>
                                        </p:tav>
                                        <p:tav tm="100000">
                                          <p:val>
                                            <p:strVal val="#ppt_h"/>
                                          </p:val>
                                        </p:tav>
                                      </p:tavLst>
                                    </p:anim>
                                    <p:animEffect transition="in" filter="fade">
                                      <p:cBhvr>
                                        <p:cTn id="54" dur="500"/>
                                        <p:tgtEl>
                                          <p:spTgt spid="5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 calcmode="lin" valueType="num">
                                      <p:cBhvr>
                                        <p:cTn id="57" dur="500" fill="hold"/>
                                        <p:tgtEl>
                                          <p:spTgt spid="79"/>
                                        </p:tgtEl>
                                        <p:attrNameLst>
                                          <p:attrName>ppt_w</p:attrName>
                                        </p:attrNameLst>
                                      </p:cBhvr>
                                      <p:tavLst>
                                        <p:tav tm="0">
                                          <p:val>
                                            <p:fltVal val="0"/>
                                          </p:val>
                                        </p:tav>
                                        <p:tav tm="100000">
                                          <p:val>
                                            <p:strVal val="#ppt_w"/>
                                          </p:val>
                                        </p:tav>
                                      </p:tavLst>
                                    </p:anim>
                                    <p:anim calcmode="lin" valueType="num">
                                      <p:cBhvr>
                                        <p:cTn id="58" dur="500" fill="hold"/>
                                        <p:tgtEl>
                                          <p:spTgt spid="79"/>
                                        </p:tgtEl>
                                        <p:attrNameLst>
                                          <p:attrName>ppt_h</p:attrName>
                                        </p:attrNameLst>
                                      </p:cBhvr>
                                      <p:tavLst>
                                        <p:tav tm="0">
                                          <p:val>
                                            <p:fltVal val="0"/>
                                          </p:val>
                                        </p:tav>
                                        <p:tav tm="100000">
                                          <p:val>
                                            <p:strVal val="#ppt_h"/>
                                          </p:val>
                                        </p:tav>
                                      </p:tavLst>
                                    </p:anim>
                                    <p:animEffect transition="in" filter="fade">
                                      <p:cBhvr>
                                        <p:cTn id="59" dur="500"/>
                                        <p:tgtEl>
                                          <p:spTgt spid="7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p:cTn id="62" dur="500" fill="hold"/>
                                        <p:tgtEl>
                                          <p:spTgt spid="81"/>
                                        </p:tgtEl>
                                        <p:attrNameLst>
                                          <p:attrName>ppt_w</p:attrName>
                                        </p:attrNameLst>
                                      </p:cBhvr>
                                      <p:tavLst>
                                        <p:tav tm="0">
                                          <p:val>
                                            <p:fltVal val="0"/>
                                          </p:val>
                                        </p:tav>
                                        <p:tav tm="100000">
                                          <p:val>
                                            <p:strVal val="#ppt_w"/>
                                          </p:val>
                                        </p:tav>
                                      </p:tavLst>
                                    </p:anim>
                                    <p:anim calcmode="lin" valueType="num">
                                      <p:cBhvr>
                                        <p:cTn id="63" dur="500" fill="hold"/>
                                        <p:tgtEl>
                                          <p:spTgt spid="81"/>
                                        </p:tgtEl>
                                        <p:attrNameLst>
                                          <p:attrName>ppt_h</p:attrName>
                                        </p:attrNameLst>
                                      </p:cBhvr>
                                      <p:tavLst>
                                        <p:tav tm="0">
                                          <p:val>
                                            <p:fltVal val="0"/>
                                          </p:val>
                                        </p:tav>
                                        <p:tav tm="100000">
                                          <p:val>
                                            <p:strVal val="#ppt_h"/>
                                          </p:val>
                                        </p:tav>
                                      </p:tavLst>
                                    </p:anim>
                                    <p:animEffect transition="in" filter="fade">
                                      <p:cBhvr>
                                        <p:cTn id="64" dur="500"/>
                                        <p:tgtEl>
                                          <p:spTgt spid="8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p:cTn id="67" dur="500" fill="hold"/>
                                        <p:tgtEl>
                                          <p:spTgt spid="82"/>
                                        </p:tgtEl>
                                        <p:attrNameLst>
                                          <p:attrName>ppt_w</p:attrName>
                                        </p:attrNameLst>
                                      </p:cBhvr>
                                      <p:tavLst>
                                        <p:tav tm="0">
                                          <p:val>
                                            <p:fltVal val="0"/>
                                          </p:val>
                                        </p:tav>
                                        <p:tav tm="100000">
                                          <p:val>
                                            <p:strVal val="#ppt_w"/>
                                          </p:val>
                                        </p:tav>
                                      </p:tavLst>
                                    </p:anim>
                                    <p:anim calcmode="lin" valueType="num">
                                      <p:cBhvr>
                                        <p:cTn id="68" dur="500" fill="hold"/>
                                        <p:tgtEl>
                                          <p:spTgt spid="82"/>
                                        </p:tgtEl>
                                        <p:attrNameLst>
                                          <p:attrName>ppt_h</p:attrName>
                                        </p:attrNameLst>
                                      </p:cBhvr>
                                      <p:tavLst>
                                        <p:tav tm="0">
                                          <p:val>
                                            <p:fltVal val="0"/>
                                          </p:val>
                                        </p:tav>
                                        <p:tav tm="100000">
                                          <p:val>
                                            <p:strVal val="#ppt_h"/>
                                          </p:val>
                                        </p:tav>
                                      </p:tavLst>
                                    </p:anim>
                                    <p:animEffect transition="in" filter="fade">
                                      <p:cBhvr>
                                        <p:cTn id="69" dur="500"/>
                                        <p:tgtEl>
                                          <p:spTgt spid="8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p:cTn id="117" dur="500" fill="hold"/>
                                        <p:tgtEl>
                                          <p:spTgt spid="38"/>
                                        </p:tgtEl>
                                        <p:attrNameLst>
                                          <p:attrName>ppt_w</p:attrName>
                                        </p:attrNameLst>
                                      </p:cBhvr>
                                      <p:tavLst>
                                        <p:tav tm="0">
                                          <p:val>
                                            <p:fltVal val="0"/>
                                          </p:val>
                                        </p:tav>
                                        <p:tav tm="100000">
                                          <p:val>
                                            <p:strVal val="#ppt_w"/>
                                          </p:val>
                                        </p:tav>
                                      </p:tavLst>
                                    </p:anim>
                                    <p:anim calcmode="lin" valueType="num">
                                      <p:cBhvr>
                                        <p:cTn id="118" dur="500" fill="hold"/>
                                        <p:tgtEl>
                                          <p:spTgt spid="38"/>
                                        </p:tgtEl>
                                        <p:attrNameLst>
                                          <p:attrName>ppt_h</p:attrName>
                                        </p:attrNameLst>
                                      </p:cBhvr>
                                      <p:tavLst>
                                        <p:tav tm="0">
                                          <p:val>
                                            <p:fltVal val="0"/>
                                          </p:val>
                                        </p:tav>
                                        <p:tav tm="100000">
                                          <p:val>
                                            <p:strVal val="#ppt_h"/>
                                          </p:val>
                                        </p:tav>
                                      </p:tavLst>
                                    </p:anim>
                                    <p:animEffect transition="in" filter="fade">
                                      <p:cBhvr>
                                        <p:cTn id="119" dur="500"/>
                                        <p:tgtEl>
                                          <p:spTgt spid="38"/>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 calcmode="lin" valueType="num">
                                      <p:cBhvr>
                                        <p:cTn id="122" dur="500" fill="hold"/>
                                        <p:tgtEl>
                                          <p:spTgt spid="37"/>
                                        </p:tgtEl>
                                        <p:attrNameLst>
                                          <p:attrName>ppt_w</p:attrName>
                                        </p:attrNameLst>
                                      </p:cBhvr>
                                      <p:tavLst>
                                        <p:tav tm="0">
                                          <p:val>
                                            <p:fltVal val="0"/>
                                          </p:val>
                                        </p:tav>
                                        <p:tav tm="100000">
                                          <p:val>
                                            <p:strVal val="#ppt_w"/>
                                          </p:val>
                                        </p:tav>
                                      </p:tavLst>
                                    </p:anim>
                                    <p:anim calcmode="lin" valueType="num">
                                      <p:cBhvr>
                                        <p:cTn id="123" dur="500" fill="hold"/>
                                        <p:tgtEl>
                                          <p:spTgt spid="37"/>
                                        </p:tgtEl>
                                        <p:attrNameLst>
                                          <p:attrName>ppt_h</p:attrName>
                                        </p:attrNameLst>
                                      </p:cBhvr>
                                      <p:tavLst>
                                        <p:tav tm="0">
                                          <p:val>
                                            <p:fltVal val="0"/>
                                          </p:val>
                                        </p:tav>
                                        <p:tav tm="100000">
                                          <p:val>
                                            <p:strVal val="#ppt_h"/>
                                          </p:val>
                                        </p:tav>
                                      </p:tavLst>
                                    </p:anim>
                                    <p:animEffect transition="in" filter="fade">
                                      <p:cBhvr>
                                        <p:cTn id="124" dur="500"/>
                                        <p:tgtEl>
                                          <p:spTgt spid="37"/>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0"/>
                                        </p:tgtEl>
                                        <p:attrNameLst>
                                          <p:attrName>style.visibility</p:attrName>
                                        </p:attrNameLst>
                                      </p:cBhvr>
                                      <p:to>
                                        <p:strVal val="visible"/>
                                      </p:to>
                                    </p:set>
                                    <p:anim calcmode="lin" valueType="num">
                                      <p:cBhvr>
                                        <p:cTn id="127" dur="500" fill="hold"/>
                                        <p:tgtEl>
                                          <p:spTgt spid="80"/>
                                        </p:tgtEl>
                                        <p:attrNameLst>
                                          <p:attrName>ppt_w</p:attrName>
                                        </p:attrNameLst>
                                      </p:cBhvr>
                                      <p:tavLst>
                                        <p:tav tm="0">
                                          <p:val>
                                            <p:fltVal val="0"/>
                                          </p:val>
                                        </p:tav>
                                        <p:tav tm="100000">
                                          <p:val>
                                            <p:strVal val="#ppt_w"/>
                                          </p:val>
                                        </p:tav>
                                      </p:tavLst>
                                    </p:anim>
                                    <p:anim calcmode="lin" valueType="num">
                                      <p:cBhvr>
                                        <p:cTn id="128" dur="500" fill="hold"/>
                                        <p:tgtEl>
                                          <p:spTgt spid="80"/>
                                        </p:tgtEl>
                                        <p:attrNameLst>
                                          <p:attrName>ppt_h</p:attrName>
                                        </p:attrNameLst>
                                      </p:cBhvr>
                                      <p:tavLst>
                                        <p:tav tm="0">
                                          <p:val>
                                            <p:fltVal val="0"/>
                                          </p:val>
                                        </p:tav>
                                        <p:tav tm="100000">
                                          <p:val>
                                            <p:strVal val="#ppt_h"/>
                                          </p:val>
                                        </p:tav>
                                      </p:tavLst>
                                    </p:anim>
                                    <p:animEffect transition="in" filter="fade">
                                      <p:cBhvr>
                                        <p:cTn id="12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79" grpId="0" animBg="1"/>
      <p:bldP spid="81" grpId="0" animBg="1"/>
      <p:bldP spid="82" grpId="0"/>
      <p:bldP spid="80" grpId="0" animBg="1"/>
      <p:bldP spid="84" grpId="0"/>
      <p:bldP spid="85" grpId="0" animBg="1"/>
      <p:bldP spid="86" grpId="0" animBg="1"/>
      <p:bldP spid="87" grpId="0"/>
      <p:bldP spid="88" grpId="0"/>
      <p:bldP spid="89" grpId="0" animBg="1"/>
      <p:bldP spid="90" grpId="0" animBg="1"/>
      <p:bldP spid="91" grpId="0"/>
      <p:bldP spid="92" grpId="0"/>
      <p:bldP spid="37" grpId="0" animBg="1"/>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r>
              <a:rPr lang="en-US" sz="6000" dirty="0" smtClean="0"/>
              <a:t>DocumentDB </a:t>
            </a:r>
            <a:br>
              <a:rPr lang="en-US" sz="6000" dirty="0" smtClean="0"/>
            </a:br>
            <a:r>
              <a:rPr lang="en-US" sz="5400" dirty="0" smtClean="0"/>
              <a:t>Transactions and Indexing</a:t>
            </a:r>
            <a:r>
              <a:rPr lang="en-US" sz="5400" dirty="0"/>
              <a:t/>
            </a:r>
            <a:br>
              <a:rPr lang="en-US" sz="5400" dirty="0"/>
            </a:br>
            <a:endParaRPr lang="en-US" sz="6000" dirty="0"/>
          </a:p>
        </p:txBody>
      </p:sp>
    </p:spTree>
    <p:extLst>
      <p:ext uri="{BB962C8B-B14F-4D97-AF65-F5344CB8AC3E}">
        <p14:creationId xmlns:p14="http://schemas.microsoft.com/office/powerpoint/2010/main" val="54606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T</a:t>
            </a:r>
            <a:r>
              <a:rPr lang="en-US" dirty="0" smtClean="0"/>
              <a:t>ransactions</a:t>
            </a:r>
            <a:endParaRPr lang="en-US" dirty="0"/>
          </a:p>
        </p:txBody>
      </p:sp>
      <p:sp>
        <p:nvSpPr>
          <p:cNvPr id="3" name="Text Placeholder 2"/>
          <p:cNvSpPr>
            <a:spLocks noGrp="1"/>
          </p:cNvSpPr>
          <p:nvPr>
            <p:ph type="body" sz="quarter" idx="10"/>
          </p:nvPr>
        </p:nvSpPr>
        <p:spPr>
          <a:xfrm>
            <a:off x="269239" y="1189178"/>
            <a:ext cx="11653523" cy="3551679"/>
          </a:xfrm>
        </p:spPr>
        <p:txBody>
          <a:bodyPr/>
          <a:lstStyle/>
          <a:p>
            <a:r>
              <a:rPr lang="en-US" sz="3600" dirty="0" err="1">
                <a:solidFill>
                  <a:schemeClr val="accent1"/>
                </a:solidFill>
              </a:rPr>
              <a:t>Transactionally</a:t>
            </a:r>
            <a:r>
              <a:rPr lang="en-US" sz="3600" dirty="0">
                <a:solidFill>
                  <a:schemeClr val="accent1"/>
                </a:solidFill>
              </a:rPr>
              <a:t> process multiple documents with application-defined stored procedures and triggers</a:t>
            </a:r>
          </a:p>
          <a:p>
            <a:pPr defTabSz="914367"/>
            <a:r>
              <a:rPr lang="en-US" sz="2800" dirty="0">
                <a:solidFill>
                  <a:schemeClr val="tx1"/>
                </a:solidFill>
              </a:rPr>
              <a:t>JavaScript as the procedural language</a:t>
            </a:r>
          </a:p>
          <a:p>
            <a:pPr defTabSz="914367"/>
            <a:r>
              <a:rPr lang="en-US" sz="2800" dirty="0">
                <a:solidFill>
                  <a:schemeClr val="tx1"/>
                </a:solidFill>
              </a:rPr>
              <a:t>Execution wrapped in an implicit transaction </a:t>
            </a:r>
          </a:p>
          <a:p>
            <a:pPr defTabSz="914367"/>
            <a:r>
              <a:rPr lang="en-US" sz="2800" dirty="0">
                <a:solidFill>
                  <a:schemeClr val="tx1"/>
                </a:solidFill>
              </a:rPr>
              <a:t>Preregistered and scoped to a collection</a:t>
            </a:r>
          </a:p>
          <a:p>
            <a:pPr defTabSz="914367"/>
            <a:r>
              <a:rPr lang="en-US" sz="2800" dirty="0">
                <a:solidFill>
                  <a:schemeClr val="tx1"/>
                </a:solidFill>
              </a:rPr>
              <a:t>Performed with ACID guarantees</a:t>
            </a:r>
          </a:p>
          <a:p>
            <a:pPr defTabSz="914367"/>
            <a:r>
              <a:rPr lang="en-US" sz="2800" dirty="0">
                <a:solidFill>
                  <a:schemeClr val="tx1"/>
                </a:solidFill>
              </a:rPr>
              <a:t>Triggers invoked as pre- or </a:t>
            </a:r>
            <a:r>
              <a:rPr lang="en-US" sz="2800" dirty="0" smtClean="0">
                <a:solidFill>
                  <a:schemeClr val="tx1"/>
                </a:solidFill>
              </a:rPr>
              <a:t>post-operations</a:t>
            </a:r>
            <a:endParaRPr lang="en-US" sz="2800" dirty="0">
              <a:solidFill>
                <a:schemeClr val="tx1"/>
              </a:solidFill>
            </a:endParaRPr>
          </a:p>
        </p:txBody>
      </p:sp>
      <p:pic>
        <p:nvPicPr>
          <p:cNvPr id="5" name="Picture 4"/>
          <p:cNvPicPr>
            <a:picLocks noChangeAspect="1"/>
          </p:cNvPicPr>
          <p:nvPr/>
        </p:nvPicPr>
        <p:blipFill>
          <a:blip r:embed="rId3"/>
          <a:stretch>
            <a:fillRect/>
          </a:stretch>
        </p:blipFill>
        <p:spPr>
          <a:xfrm>
            <a:off x="2774159" y="4947837"/>
            <a:ext cx="6643682" cy="1910163"/>
          </a:xfrm>
          <a:prstGeom prst="rect">
            <a:avLst/>
          </a:prstGeom>
        </p:spPr>
      </p:pic>
    </p:spTree>
    <p:extLst>
      <p:ext uri="{BB962C8B-B14F-4D97-AF65-F5344CB8AC3E}">
        <p14:creationId xmlns:p14="http://schemas.microsoft.com/office/powerpoint/2010/main" val="338073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5935" y="1350549"/>
            <a:ext cx="6751518" cy="1715380"/>
          </a:xfrm>
        </p:spPr>
        <p:txBody>
          <a:bodyPr>
            <a:noAutofit/>
          </a:bodyPr>
          <a:lstStyle/>
          <a:p>
            <a:pPr defTabSz="896160" fontAlgn="base">
              <a:spcBef>
                <a:spcPct val="0"/>
              </a:spcBef>
              <a:spcAft>
                <a:spcPct val="0"/>
              </a:spcAft>
              <a:defRPr/>
            </a:pPr>
            <a:r>
              <a:rPr lang="en-US" sz="1200" kern="0">
                <a:solidFill>
                  <a:srgbClr val="000000"/>
                </a:solidFill>
              </a:rPr>
              <a:t>client.executeStoredProcedureAsync</a:t>
            </a:r>
          </a:p>
          <a:p>
            <a:pPr defTabSz="896160" fontAlgn="base">
              <a:spcBef>
                <a:spcPct val="0"/>
              </a:spcBef>
              <a:spcAft>
                <a:spcPct val="0"/>
              </a:spcAft>
              <a:defRPr/>
            </a:pPr>
            <a:r>
              <a:rPr lang="en-US" sz="1200" kern="0">
                <a:solidFill>
                  <a:srgbClr val="000000"/>
                </a:solidFill>
              </a:rPr>
              <a:t> ("procs/1234", "MasterChief", "SolidSnake")</a:t>
            </a:r>
            <a:br>
              <a:rPr lang="en-US" sz="1200" kern="0">
                <a:solidFill>
                  <a:srgbClr val="000000"/>
                </a:solidFill>
              </a:rPr>
            </a:br>
            <a:r>
              <a:rPr lang="en-US" sz="1200" kern="0">
                <a:solidFill>
                  <a:srgbClr val="000000"/>
                </a:solidFill>
              </a:rPr>
              <a:t> .then(function (response) {</a:t>
            </a:r>
            <a:br>
              <a:rPr lang="en-US" sz="1200" kern="0">
                <a:solidFill>
                  <a:srgbClr val="000000"/>
                </a:solidFill>
              </a:rPr>
            </a:br>
            <a:r>
              <a:rPr lang="en-US" sz="1200" kern="0">
                <a:solidFill>
                  <a:srgbClr val="000000"/>
                </a:solidFill>
              </a:rPr>
              <a:t>    console.log(“success!");</a:t>
            </a:r>
            <a:br>
              <a:rPr lang="en-US" sz="1200" kern="0">
                <a:solidFill>
                  <a:srgbClr val="000000"/>
                </a:solidFill>
              </a:rPr>
            </a:br>
            <a:r>
              <a:rPr lang="en-US" sz="1200" kern="0">
                <a:solidFill>
                  <a:srgbClr val="000000"/>
                </a:solidFill>
              </a:rPr>
              <a:t>  }, function (err) {</a:t>
            </a:r>
            <a:br>
              <a:rPr lang="en-US" sz="1200" kern="0">
                <a:solidFill>
                  <a:srgbClr val="000000"/>
                </a:solidFill>
              </a:rPr>
            </a:br>
            <a:r>
              <a:rPr lang="en-US" sz="1200" kern="0">
                <a:solidFill>
                  <a:srgbClr val="000000"/>
                </a:solidFill>
              </a:rPr>
              <a:t>   console.log("Failed to swap!", error);</a:t>
            </a:r>
            <a:br>
              <a:rPr lang="en-US" sz="1200" kern="0">
                <a:solidFill>
                  <a:srgbClr val="000000"/>
                </a:solidFill>
              </a:rPr>
            </a:br>
            <a:r>
              <a:rPr lang="en-US" sz="1200" kern="0">
                <a:solidFill>
                  <a:srgbClr val="000000"/>
                </a:solidFill>
              </a:rPr>
              <a:t> }</a:t>
            </a:r>
            <a:br>
              <a:rPr lang="en-US" sz="1200" kern="0">
                <a:solidFill>
                  <a:srgbClr val="000000"/>
                </a:solidFill>
              </a:rPr>
            </a:br>
            <a:r>
              <a:rPr lang="en-US" sz="1200" kern="0">
                <a:solidFill>
                  <a:srgbClr val="000000"/>
                </a:solidFill>
              </a:rPr>
              <a:t>);</a:t>
            </a:r>
            <a:endParaRPr lang="en-US" sz="1200" kern="0" dirty="0">
              <a:solidFill>
                <a:srgbClr val="000000"/>
              </a:solidFill>
              <a:ea typeface="Segoe UI" pitchFamily="34" charset="0"/>
            </a:endParaRPr>
          </a:p>
        </p:txBody>
      </p:sp>
      <p:sp>
        <p:nvSpPr>
          <p:cNvPr id="5" name="Text Placeholder 4"/>
          <p:cNvSpPr>
            <a:spLocks noGrp="1"/>
          </p:cNvSpPr>
          <p:nvPr>
            <p:ph type="body" sz="quarter" idx="11"/>
          </p:nvPr>
        </p:nvSpPr>
        <p:spPr>
          <a:xfrm>
            <a:off x="7374194" y="1173563"/>
            <a:ext cx="4550885" cy="4826970"/>
          </a:xfrm>
        </p:spPr>
        <p:txBody>
          <a:bodyPr>
            <a:noAutofit/>
          </a:bodyPr>
          <a:lstStyle/>
          <a:p>
            <a:pPr lvl="1" defTabSz="896455">
              <a:spcBef>
                <a:spcPts val="980"/>
              </a:spcBef>
              <a:buSzTx/>
              <a:defRPr/>
            </a:pPr>
            <a:r>
              <a:rPr lang="en-US" sz="2000" dirty="0">
                <a:solidFill>
                  <a:schemeClr val="accent1"/>
                </a:solidFill>
              </a:rPr>
              <a:t>Stored procedures and triggers</a:t>
            </a:r>
          </a:p>
          <a:p>
            <a:pPr marL="182880" lvl="1" defTabSz="896455">
              <a:spcAft>
                <a:spcPts val="600"/>
              </a:spcAft>
              <a:buSzTx/>
              <a:defRPr/>
            </a:pPr>
            <a:r>
              <a:rPr lang="en-US" sz="1600" dirty="0" smtClean="0">
                <a:solidFill>
                  <a:srgbClr val="494949"/>
                </a:solidFill>
              </a:rPr>
              <a:t>Registered </a:t>
            </a:r>
            <a:r>
              <a:rPr lang="en-US" sz="1600" dirty="0">
                <a:solidFill>
                  <a:srgbClr val="494949"/>
                </a:solidFill>
              </a:rPr>
              <a:t>as named, URI addressable, durable resources</a:t>
            </a:r>
          </a:p>
          <a:p>
            <a:pPr marL="182880" lvl="1" defTabSz="896455">
              <a:spcAft>
                <a:spcPts val="600"/>
              </a:spcAft>
              <a:buSzTx/>
              <a:defRPr/>
            </a:pPr>
            <a:r>
              <a:rPr lang="en-US" sz="1600" dirty="0">
                <a:solidFill>
                  <a:srgbClr val="494949"/>
                </a:solidFill>
              </a:rPr>
              <a:t>Scoped to a </a:t>
            </a:r>
            <a:r>
              <a:rPr lang="en-US" sz="1600" dirty="0" err="1">
                <a:solidFill>
                  <a:srgbClr val="494949"/>
                </a:solidFill>
              </a:rPr>
              <a:t>DocumentDB</a:t>
            </a:r>
            <a:r>
              <a:rPr lang="en-US" sz="1600" dirty="0">
                <a:solidFill>
                  <a:srgbClr val="494949"/>
                </a:solidFill>
              </a:rPr>
              <a:t> collection</a:t>
            </a:r>
          </a:p>
          <a:p>
            <a:pPr marL="182880" lvl="1" defTabSz="896455">
              <a:spcAft>
                <a:spcPts val="600"/>
              </a:spcAft>
              <a:buSzTx/>
              <a:defRPr/>
            </a:pPr>
            <a:r>
              <a:rPr lang="en-US" sz="1600" dirty="0">
                <a:solidFill>
                  <a:srgbClr val="494949"/>
                </a:solidFill>
              </a:rPr>
              <a:t>JavaScript as a procedural language to express business logic</a:t>
            </a:r>
          </a:p>
          <a:p>
            <a:pPr lvl="1" defTabSz="896455">
              <a:spcBef>
                <a:spcPts val="980"/>
              </a:spcBef>
              <a:buSzTx/>
              <a:defRPr/>
            </a:pPr>
            <a:r>
              <a:rPr lang="en-US" sz="2000" dirty="0">
                <a:solidFill>
                  <a:schemeClr val="accent1"/>
                </a:solidFill>
              </a:rPr>
              <a:t>Language integration</a:t>
            </a:r>
          </a:p>
          <a:p>
            <a:pPr marL="182880" lvl="1" defTabSz="896455">
              <a:spcAft>
                <a:spcPts val="600"/>
              </a:spcAft>
              <a:buSzTx/>
              <a:defRPr/>
            </a:pPr>
            <a:r>
              <a:rPr lang="en-US" sz="1600" dirty="0">
                <a:solidFill>
                  <a:srgbClr val="494949"/>
                </a:solidFill>
              </a:rPr>
              <a:t>JavaScript throw statement aborts the transaction</a:t>
            </a:r>
          </a:p>
          <a:p>
            <a:pPr lvl="1" defTabSz="896455">
              <a:spcBef>
                <a:spcPts val="980"/>
              </a:spcBef>
              <a:buSzTx/>
              <a:defRPr/>
            </a:pPr>
            <a:r>
              <a:rPr lang="en-US" sz="2000" dirty="0">
                <a:solidFill>
                  <a:schemeClr val="accent1"/>
                </a:solidFill>
              </a:rPr>
              <a:t>Execution</a:t>
            </a:r>
          </a:p>
          <a:p>
            <a:pPr marL="182880" lvl="1" defTabSz="896455">
              <a:spcAft>
                <a:spcPts val="600"/>
              </a:spcAft>
              <a:buSzTx/>
              <a:defRPr/>
            </a:pPr>
            <a:r>
              <a:rPr lang="en-US" sz="1600" dirty="0">
                <a:solidFill>
                  <a:srgbClr val="494949"/>
                </a:solidFill>
              </a:rPr>
              <a:t>JavaScript runtime is hosted on each replica</a:t>
            </a:r>
          </a:p>
          <a:p>
            <a:pPr marL="182880" lvl="1" defTabSz="896455">
              <a:spcAft>
                <a:spcPts val="600"/>
              </a:spcAft>
              <a:buSzTx/>
              <a:defRPr/>
            </a:pPr>
            <a:r>
              <a:rPr lang="en-US" sz="1600" dirty="0">
                <a:solidFill>
                  <a:srgbClr val="494949"/>
                </a:solidFill>
              </a:rPr>
              <a:t>Pre-compiled on registration</a:t>
            </a:r>
          </a:p>
          <a:p>
            <a:pPr marL="182880" lvl="1" defTabSz="896455">
              <a:spcAft>
                <a:spcPts val="600"/>
              </a:spcAft>
              <a:buSzTx/>
              <a:defRPr/>
            </a:pPr>
            <a:r>
              <a:rPr lang="en-US" sz="1600" dirty="0">
                <a:solidFill>
                  <a:srgbClr val="494949"/>
                </a:solidFill>
              </a:rPr>
              <a:t>Entire procedure is wrapped in an implicit database transaction</a:t>
            </a:r>
          </a:p>
          <a:p>
            <a:pPr marL="182880" lvl="1" defTabSz="896455">
              <a:spcAft>
                <a:spcPts val="600"/>
              </a:spcAft>
              <a:buSzTx/>
              <a:defRPr/>
            </a:pPr>
            <a:r>
              <a:rPr lang="en-US" sz="1600" dirty="0">
                <a:solidFill>
                  <a:srgbClr val="494949"/>
                </a:solidFill>
              </a:rPr>
              <a:t>Execution is fully resource governed and sandboxed</a:t>
            </a:r>
          </a:p>
          <a:p>
            <a:endParaRPr lang="en-US" sz="3200" dirty="0"/>
          </a:p>
        </p:txBody>
      </p:sp>
      <p:sp>
        <p:nvSpPr>
          <p:cNvPr id="3" name="Title 2"/>
          <p:cNvSpPr>
            <a:spLocks noGrp="1"/>
          </p:cNvSpPr>
          <p:nvPr>
            <p:ph type="title"/>
          </p:nvPr>
        </p:nvSpPr>
        <p:spPr/>
        <p:txBody>
          <a:bodyPr/>
          <a:lstStyle/>
          <a:p>
            <a:r>
              <a:rPr lang="en-US" dirty="0" smtClean="0"/>
              <a:t>JavaScript Transactions</a:t>
            </a:r>
            <a:endParaRPr lang="en-US" dirty="0"/>
          </a:p>
        </p:txBody>
      </p:sp>
      <p:sp>
        <p:nvSpPr>
          <p:cNvPr id="11" name="Text Placeholder 1"/>
          <p:cNvSpPr txBox="1">
            <a:spLocks/>
          </p:cNvSpPr>
          <p:nvPr/>
        </p:nvSpPr>
        <p:spPr>
          <a:xfrm>
            <a:off x="435935" y="3208514"/>
            <a:ext cx="6751518" cy="3144356"/>
          </a:xfrm>
          <a:prstGeom prst="rect">
            <a:avLst/>
          </a:prstGeom>
          <a:solidFill>
            <a:schemeClr val="bg1">
              <a:lumMod val="95000"/>
            </a:schemeClr>
          </a:solidFill>
          <a:ln w="76200">
            <a:solidFill>
              <a:srgbClr val="0072C6"/>
            </a:solidFill>
          </a:ln>
        </p:spPr>
        <p:txBody>
          <a:bodyPr vert="horz" wrap="square" lIns="182880" tIns="146304" rIns="182880" bIns="146304" rtlCol="0">
            <a:noAutofit/>
          </a:bodyPr>
          <a:lstStyle>
            <a:lvl1pPr marL="0" marR="0" indent="0" algn="l" defTabSz="365760" rtl="0" eaLnBrk="1" fontAlgn="auto" latinLnBrk="0" hangingPunct="1">
              <a:lnSpc>
                <a:spcPct val="100000"/>
              </a:lnSpc>
              <a:spcBef>
                <a:spcPts val="0"/>
              </a:spcBef>
              <a:spcAft>
                <a:spcPts val="0"/>
              </a:spcAft>
              <a:buClr>
                <a:schemeClr val="tx1"/>
              </a:buClr>
              <a:buSzPct val="90000"/>
              <a:buFont typeface="Wingdings" pitchFamily="2" charset="2"/>
              <a:buNone/>
              <a:tabLst/>
              <a:defRPr sz="1800" kern="1200" spc="0" baseline="0">
                <a:solidFill>
                  <a:schemeClr val="tx1"/>
                </a:solidFill>
                <a:latin typeface="Consolas" panose="020B0609020204030204" pitchFamily="49" charset="0"/>
                <a:ea typeface="+mn-ea"/>
                <a:cs typeface="Consolas" panose="020B0609020204030204" pitchFamily="49" charset="0"/>
              </a:defRPr>
            </a:lvl1pPr>
            <a:lvl2pPr marL="36576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2pPr>
            <a:lvl3pPr marL="73152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3pPr>
            <a:lvl4pPr marL="109728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4pPr>
            <a:lvl5pPr marL="146304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896419">
              <a:defRPr/>
            </a:pPr>
            <a:r>
              <a:rPr lang="en-US" sz="1200" kern="0" dirty="0">
                <a:solidFill>
                  <a:srgbClr val="000000"/>
                </a:solidFill>
              </a:rPr>
              <a:t>function(playerId1, playerId2) {</a:t>
            </a:r>
            <a:br>
              <a:rPr lang="en-US" sz="1200" kern="0" dirty="0">
                <a:solidFill>
                  <a:srgbClr val="000000"/>
                </a:solidFill>
              </a:rPr>
            </a:br>
            <a:r>
              <a:rPr lang="en-US" sz="1200" kern="0" dirty="0">
                <a:solidFill>
                  <a:srgbClr val="000000"/>
                </a:solidFill>
              </a:rPr>
              <a:t>    </a:t>
            </a:r>
            <a:r>
              <a:rPr lang="en-US" sz="1200" kern="0" dirty="0" err="1">
                <a:solidFill>
                  <a:srgbClr val="000000"/>
                </a:solidFill>
              </a:rPr>
              <a:t>var</a:t>
            </a:r>
            <a:r>
              <a:rPr lang="en-US" sz="1200" kern="0" dirty="0">
                <a:solidFill>
                  <a:srgbClr val="000000"/>
                </a:solidFill>
              </a:rPr>
              <a:t> collection = </a:t>
            </a:r>
            <a:r>
              <a:rPr lang="en-US" sz="1200" kern="0" dirty="0" err="1">
                <a:solidFill>
                  <a:srgbClr val="000000"/>
                </a:solidFill>
              </a:rPr>
              <a:t>getContext</a:t>
            </a:r>
            <a:r>
              <a:rPr lang="en-US" sz="1200" kern="0" dirty="0">
                <a:solidFill>
                  <a:srgbClr val="000000"/>
                </a:solidFill>
              </a:rPr>
              <a:t>().</a:t>
            </a:r>
            <a:r>
              <a:rPr lang="en-US" sz="1200" kern="0" dirty="0" err="1">
                <a:solidFill>
                  <a:srgbClr val="000000"/>
                </a:solidFill>
              </a:rPr>
              <a:t>getCollection</a:t>
            </a:r>
            <a:r>
              <a:rPr lang="en-US" sz="1200" kern="0" dirty="0">
                <a:solidFill>
                  <a:srgbClr val="000000"/>
                </a:solidFill>
              </a:rPr>
              <a:t>();</a:t>
            </a:r>
          </a:p>
          <a:p>
            <a:pPr defTabSz="896419">
              <a:defRPr/>
            </a:pPr>
            <a:r>
              <a:rPr lang="en-US" sz="1200" kern="0" dirty="0">
                <a:solidFill>
                  <a:srgbClr val="000000"/>
                </a:solidFill>
              </a:rPr>
              <a:t>    </a:t>
            </a:r>
            <a:r>
              <a:rPr lang="en-US" sz="1200" kern="0" dirty="0" err="1">
                <a:solidFill>
                  <a:srgbClr val="000000"/>
                </a:solidFill>
              </a:rPr>
              <a:t>var</a:t>
            </a:r>
            <a:r>
              <a:rPr lang="en-US" sz="1200" kern="0" dirty="0">
                <a:solidFill>
                  <a:srgbClr val="000000"/>
                </a:solidFill>
              </a:rPr>
              <a:t> </a:t>
            </a:r>
            <a:r>
              <a:rPr lang="en-US" sz="1200" kern="0" dirty="0" err="1">
                <a:solidFill>
                  <a:srgbClr val="000000"/>
                </a:solidFill>
              </a:rPr>
              <a:t>playersToSwap</a:t>
            </a:r>
            <a:r>
              <a:rPr lang="en-US" sz="1200" kern="0" dirty="0">
                <a:solidFill>
                  <a:srgbClr val="000000"/>
                </a:solidFill>
              </a:rPr>
              <a:t> = </a:t>
            </a:r>
            <a:r>
              <a:rPr lang="en-US" sz="1200" kern="0" dirty="0" err="1">
                <a:solidFill>
                  <a:srgbClr val="000000"/>
                </a:solidFill>
              </a:rPr>
              <a:t>collection.</a:t>
            </a:r>
            <a:r>
              <a:rPr lang="en-US" sz="1400" kern="0" dirty="0" err="1">
                <a:solidFill>
                  <a:srgbClr val="000000"/>
                </a:solidFill>
              </a:rPr>
              <a:t>filterDocuments</a:t>
            </a:r>
            <a:r>
              <a:rPr lang="en-US" sz="1200" kern="0" dirty="0">
                <a:solidFill>
                  <a:srgbClr val="000000"/>
                </a:solidFill>
              </a:rPr>
              <a:t>(function (document) {</a:t>
            </a:r>
            <a:br>
              <a:rPr lang="en-US" sz="1200" kern="0" dirty="0">
                <a:solidFill>
                  <a:srgbClr val="000000"/>
                </a:solidFill>
              </a:rPr>
            </a:br>
            <a:r>
              <a:rPr lang="en-US" sz="1200" kern="0" dirty="0">
                <a:solidFill>
                  <a:srgbClr val="000000"/>
                </a:solidFill>
              </a:rPr>
              <a:t>        return (document.id == playerId1 || document.id == playerId2);</a:t>
            </a:r>
            <a:br>
              <a:rPr lang="en-US" sz="1200" kern="0" dirty="0">
                <a:solidFill>
                  <a:srgbClr val="000000"/>
                </a:solidFill>
              </a:rPr>
            </a:br>
            <a:r>
              <a:rPr lang="en-US" sz="1200" kern="0" dirty="0">
                <a:solidFill>
                  <a:srgbClr val="000000"/>
                </a:solidFill>
              </a:rPr>
              <a:t>    });</a:t>
            </a:r>
            <a:br>
              <a:rPr lang="en-US" sz="1200" kern="0" dirty="0">
                <a:solidFill>
                  <a:srgbClr val="000000"/>
                </a:solidFill>
              </a:rPr>
            </a:br>
            <a:r>
              <a:rPr lang="en-US" sz="1200" kern="0" dirty="0">
                <a:solidFill>
                  <a:srgbClr val="000000"/>
                </a:solidFill>
              </a:rPr>
              <a:t>    </a:t>
            </a:r>
            <a:r>
              <a:rPr lang="en-US" sz="1200" kern="0" dirty="0" err="1">
                <a:solidFill>
                  <a:srgbClr val="000000"/>
                </a:solidFill>
              </a:rPr>
              <a:t>var</a:t>
            </a:r>
            <a:r>
              <a:rPr lang="en-US" sz="1200" kern="0" dirty="0">
                <a:solidFill>
                  <a:srgbClr val="000000"/>
                </a:solidFill>
              </a:rPr>
              <a:t> player1 = </a:t>
            </a:r>
            <a:r>
              <a:rPr lang="en-US" sz="1200" kern="0" dirty="0" err="1">
                <a:solidFill>
                  <a:srgbClr val="000000"/>
                </a:solidFill>
              </a:rPr>
              <a:t>playersToSwap</a:t>
            </a:r>
            <a:r>
              <a:rPr lang="en-US" sz="1200" kern="0" dirty="0">
                <a:solidFill>
                  <a:srgbClr val="000000"/>
                </a:solidFill>
              </a:rPr>
              <a:t>[0], player2 = </a:t>
            </a:r>
            <a:r>
              <a:rPr lang="en-US" sz="1200" kern="0" dirty="0" err="1">
                <a:solidFill>
                  <a:srgbClr val="000000"/>
                </a:solidFill>
              </a:rPr>
              <a:t>playersToSwap</a:t>
            </a:r>
            <a:r>
              <a:rPr lang="en-US" sz="1200" kern="0" dirty="0">
                <a:solidFill>
                  <a:srgbClr val="000000"/>
                </a:solidFill>
              </a:rPr>
              <a:t>[1];</a:t>
            </a:r>
            <a:br>
              <a:rPr lang="en-US" sz="1200" kern="0" dirty="0">
                <a:solidFill>
                  <a:srgbClr val="000000"/>
                </a:solidFill>
              </a:rPr>
            </a:br>
            <a:r>
              <a:rPr lang="en-US" sz="1200" kern="0" dirty="0">
                <a:solidFill>
                  <a:srgbClr val="000000"/>
                </a:solidFill>
              </a:rPr>
              <a:t> </a:t>
            </a:r>
            <a:br>
              <a:rPr lang="en-US" sz="1200" kern="0" dirty="0">
                <a:solidFill>
                  <a:srgbClr val="000000"/>
                </a:solidFill>
              </a:rPr>
            </a:br>
            <a:r>
              <a:rPr lang="en-US" sz="1200" kern="0" dirty="0">
                <a:solidFill>
                  <a:srgbClr val="000000"/>
                </a:solidFill>
              </a:rPr>
              <a:t>    </a:t>
            </a:r>
            <a:r>
              <a:rPr lang="en-US" sz="1200" kern="0" dirty="0" err="1">
                <a:solidFill>
                  <a:srgbClr val="000000"/>
                </a:solidFill>
              </a:rPr>
              <a:t>var</a:t>
            </a:r>
            <a:r>
              <a:rPr lang="en-US" sz="1200" kern="0" dirty="0">
                <a:solidFill>
                  <a:srgbClr val="000000"/>
                </a:solidFill>
              </a:rPr>
              <a:t> player1ItemTemp = player1.item;</a:t>
            </a:r>
            <a:br>
              <a:rPr lang="en-US" sz="1200" kern="0" dirty="0">
                <a:solidFill>
                  <a:srgbClr val="000000"/>
                </a:solidFill>
              </a:rPr>
            </a:br>
            <a:r>
              <a:rPr lang="en-US" sz="1200" kern="0" dirty="0">
                <a:solidFill>
                  <a:srgbClr val="000000"/>
                </a:solidFill>
              </a:rPr>
              <a:t>    player1.item = player2.item;</a:t>
            </a:r>
            <a:br>
              <a:rPr lang="en-US" sz="1200" kern="0" dirty="0">
                <a:solidFill>
                  <a:srgbClr val="000000"/>
                </a:solidFill>
              </a:rPr>
            </a:br>
            <a:r>
              <a:rPr lang="en-US" sz="1200" kern="0" dirty="0">
                <a:solidFill>
                  <a:srgbClr val="000000"/>
                </a:solidFill>
              </a:rPr>
              <a:t>    player2.item = player1ItemTemp;</a:t>
            </a:r>
          </a:p>
          <a:p>
            <a:pPr defTabSz="896419">
              <a:defRPr/>
            </a:pPr>
            <a:r>
              <a:rPr lang="en-US" sz="1200" kern="0" dirty="0">
                <a:solidFill>
                  <a:srgbClr val="000000"/>
                </a:solidFill>
              </a:rPr>
              <a:t>    </a:t>
            </a:r>
            <a:r>
              <a:rPr lang="en-US" sz="1200" kern="0" dirty="0" err="1">
                <a:solidFill>
                  <a:srgbClr val="000000"/>
                </a:solidFill>
              </a:rPr>
              <a:t>collection.</a:t>
            </a:r>
            <a:r>
              <a:rPr lang="en-US" sz="1400" kern="0" dirty="0" err="1">
                <a:solidFill>
                  <a:srgbClr val="000000"/>
                </a:solidFill>
              </a:rPr>
              <a:t>replaceDocument</a:t>
            </a:r>
            <a:r>
              <a:rPr lang="en-US" sz="1200" kern="0" dirty="0">
                <a:solidFill>
                  <a:srgbClr val="000000"/>
                </a:solidFill>
              </a:rPr>
              <a:t>(player1)</a:t>
            </a:r>
            <a:br>
              <a:rPr lang="en-US" sz="1200" kern="0" dirty="0">
                <a:solidFill>
                  <a:srgbClr val="000000"/>
                </a:solidFill>
              </a:rPr>
            </a:br>
            <a:r>
              <a:rPr lang="en-US" sz="1200" kern="0" dirty="0">
                <a:solidFill>
                  <a:srgbClr val="000000"/>
                </a:solidFill>
              </a:rPr>
              <a:t>        .then(function() { return </a:t>
            </a:r>
            <a:r>
              <a:rPr lang="en-US" sz="1200" kern="0" dirty="0" err="1">
                <a:solidFill>
                  <a:srgbClr val="000000"/>
                </a:solidFill>
              </a:rPr>
              <a:t>collection.</a:t>
            </a:r>
            <a:r>
              <a:rPr lang="en-US" sz="1400" kern="0" dirty="0" err="1">
                <a:solidFill>
                  <a:srgbClr val="000000"/>
                </a:solidFill>
              </a:rPr>
              <a:t>replaceDocument</a:t>
            </a:r>
            <a:r>
              <a:rPr lang="en-US" sz="1200" kern="0" dirty="0">
                <a:solidFill>
                  <a:srgbClr val="000000"/>
                </a:solidFill>
              </a:rPr>
              <a:t>(player2); })</a:t>
            </a:r>
            <a:br>
              <a:rPr lang="en-US" sz="1200" kern="0" dirty="0">
                <a:solidFill>
                  <a:srgbClr val="000000"/>
                </a:solidFill>
              </a:rPr>
            </a:br>
            <a:r>
              <a:rPr lang="en-US" sz="1200" kern="0" dirty="0">
                <a:solidFill>
                  <a:srgbClr val="000000"/>
                </a:solidFill>
              </a:rPr>
              <a:t>        .fail(function(error){ </a:t>
            </a:r>
            <a:r>
              <a:rPr lang="en-US" sz="1400" kern="0" dirty="0">
                <a:solidFill>
                  <a:srgbClr val="000000"/>
                </a:solidFill>
              </a:rPr>
              <a:t>throw </a:t>
            </a:r>
            <a:r>
              <a:rPr lang="en-US" sz="1200" kern="0" dirty="0">
                <a:solidFill>
                  <a:srgbClr val="000000"/>
                </a:solidFill>
              </a:rPr>
              <a:t>'Unable to update players, abort'; });</a:t>
            </a:r>
            <a:br>
              <a:rPr lang="en-US" sz="1200" kern="0" dirty="0">
                <a:solidFill>
                  <a:srgbClr val="000000"/>
                </a:solidFill>
              </a:rPr>
            </a:br>
            <a:r>
              <a:rPr lang="en-US" sz="1200" kern="0" dirty="0">
                <a:solidFill>
                  <a:srgbClr val="000000"/>
                </a:solidFill>
              </a:rPr>
              <a:t>}</a:t>
            </a:r>
            <a:endParaRPr lang="en-US" sz="1200" kern="0" dirty="0">
              <a:solidFill>
                <a:srgbClr val="000000"/>
              </a:solidFill>
              <a:ea typeface="Segoe UI" pitchFamily="34" charset="0"/>
            </a:endParaRPr>
          </a:p>
        </p:txBody>
      </p:sp>
      <p:sp>
        <p:nvSpPr>
          <p:cNvPr id="6" name="Rectangle 5"/>
          <p:cNvSpPr/>
          <p:nvPr/>
        </p:nvSpPr>
        <p:spPr>
          <a:xfrm>
            <a:off x="6319372" y="2626256"/>
            <a:ext cx="822661" cy="369332"/>
          </a:xfrm>
          <a:prstGeom prst="rect">
            <a:avLst/>
          </a:prstGeom>
        </p:spPr>
        <p:txBody>
          <a:bodyPr wrap="none">
            <a:spAutoFit/>
          </a:bodyPr>
          <a:lstStyle/>
          <a:p>
            <a:pPr defTabSz="896419">
              <a:defRPr/>
            </a:pPr>
            <a:r>
              <a:rPr lang="en-US" b="1" kern="0" dirty="0">
                <a:solidFill>
                  <a:srgbClr val="000000"/>
                </a:solidFill>
              </a:rPr>
              <a:t>Client</a:t>
            </a:r>
          </a:p>
        </p:txBody>
      </p:sp>
      <p:sp>
        <p:nvSpPr>
          <p:cNvPr id="7" name="Rectangle 6"/>
          <p:cNvSpPr/>
          <p:nvPr/>
        </p:nvSpPr>
        <p:spPr>
          <a:xfrm>
            <a:off x="5976865" y="5901473"/>
            <a:ext cx="1210588" cy="369332"/>
          </a:xfrm>
          <a:prstGeom prst="rect">
            <a:avLst/>
          </a:prstGeom>
        </p:spPr>
        <p:txBody>
          <a:bodyPr wrap="none">
            <a:spAutoFit/>
          </a:bodyPr>
          <a:lstStyle/>
          <a:p>
            <a:pPr defTabSz="896419">
              <a:defRPr/>
            </a:pPr>
            <a:r>
              <a:rPr lang="en-US" b="1" kern="0" dirty="0">
                <a:solidFill>
                  <a:srgbClr val="000000"/>
                </a:solidFill>
              </a:rPr>
              <a:t>Database</a:t>
            </a:r>
          </a:p>
        </p:txBody>
      </p:sp>
    </p:spTree>
    <p:extLst>
      <p:ext uri="{BB962C8B-B14F-4D97-AF65-F5344CB8AC3E}">
        <p14:creationId xmlns:p14="http://schemas.microsoft.com/office/powerpoint/2010/main" val="741161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DocumentDB: Consistency Levels</a:t>
            </a:r>
            <a:endParaRPr lang="en-US" dirty="0"/>
          </a:p>
        </p:txBody>
      </p:sp>
      <p:graphicFrame>
        <p:nvGraphicFramePr>
          <p:cNvPr id="15" name="Content Placeholder 14"/>
          <p:cNvGraphicFramePr>
            <a:graphicFrameLocks noGrp="1"/>
          </p:cNvGraphicFramePr>
          <p:nvPr>
            <p:ph idx="4294967295"/>
            <p:extLst>
              <p:ext uri="{D42A27DB-BD31-4B8C-83A1-F6EECF244321}">
                <p14:modId xmlns:p14="http://schemas.microsoft.com/office/powerpoint/2010/main" val="2712648862"/>
              </p:ext>
            </p:extLst>
          </p:nvPr>
        </p:nvGraphicFramePr>
        <p:xfrm>
          <a:off x="678422" y="2472966"/>
          <a:ext cx="10733340" cy="3452130"/>
        </p:xfrm>
        <a:graphic>
          <a:graphicData uri="http://schemas.openxmlformats.org/drawingml/2006/table">
            <a:tbl>
              <a:tblPr>
                <a:tableStyleId>{5C22544A-7EE6-4342-B048-85BDC9FD1C3A}</a:tableStyleId>
              </a:tblPr>
              <a:tblGrid>
                <a:gridCol w="1788890">
                  <a:extLst>
                    <a:ext uri="{9D8B030D-6E8A-4147-A177-3AD203B41FA5}">
                      <a16:colId xmlns:a16="http://schemas.microsoft.com/office/drawing/2014/main" xmlns="" val="20000"/>
                    </a:ext>
                  </a:extLst>
                </a:gridCol>
                <a:gridCol w="1788890">
                  <a:extLst>
                    <a:ext uri="{9D8B030D-6E8A-4147-A177-3AD203B41FA5}">
                      <a16:colId xmlns:a16="http://schemas.microsoft.com/office/drawing/2014/main" xmlns="" val="20001"/>
                    </a:ext>
                  </a:extLst>
                </a:gridCol>
                <a:gridCol w="1788890">
                  <a:extLst>
                    <a:ext uri="{9D8B030D-6E8A-4147-A177-3AD203B41FA5}">
                      <a16:colId xmlns:a16="http://schemas.microsoft.com/office/drawing/2014/main" xmlns="" val="20002"/>
                    </a:ext>
                  </a:extLst>
                </a:gridCol>
                <a:gridCol w="1788890">
                  <a:extLst>
                    <a:ext uri="{9D8B030D-6E8A-4147-A177-3AD203B41FA5}">
                      <a16:colId xmlns:a16="http://schemas.microsoft.com/office/drawing/2014/main" xmlns="" val="20003"/>
                    </a:ext>
                  </a:extLst>
                </a:gridCol>
                <a:gridCol w="1788890">
                  <a:extLst>
                    <a:ext uri="{9D8B030D-6E8A-4147-A177-3AD203B41FA5}">
                      <a16:colId xmlns:a16="http://schemas.microsoft.com/office/drawing/2014/main" xmlns="" val="20004"/>
                    </a:ext>
                  </a:extLst>
                </a:gridCol>
                <a:gridCol w="1788890">
                  <a:extLst>
                    <a:ext uri="{9D8B030D-6E8A-4147-A177-3AD203B41FA5}">
                      <a16:colId xmlns:a16="http://schemas.microsoft.com/office/drawing/2014/main" xmlns="" val="20005"/>
                    </a:ext>
                  </a:extLst>
                </a:gridCol>
              </a:tblGrid>
              <a:tr h="662387">
                <a:tc>
                  <a:txBody>
                    <a:bodyPr/>
                    <a:lstStyle/>
                    <a:p>
                      <a:endParaRPr lang="en-US" sz="28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en-US" sz="28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gridSpan="4">
                  <a:txBody>
                    <a:bodyPr/>
                    <a:lstStyle/>
                    <a:p>
                      <a:r>
                        <a:rPr lang="en-US" sz="2000" dirty="0" smtClean="0">
                          <a:solidFill>
                            <a:schemeClr val="bg1"/>
                          </a:solidFill>
                          <a:latin typeface="+mj-lt"/>
                        </a:rPr>
                        <a:t>Data consistency policy</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hMerge="1">
                  <a:txBody>
                    <a:bodyPr/>
                    <a:lstStyle/>
                    <a:p>
                      <a:endParaRPr lang="en-US" sz="3200" dirty="0">
                        <a:solidFill>
                          <a:schemeClr val="bg2"/>
                        </a:solidFill>
                      </a:endParaRPr>
                    </a:p>
                  </a:txBody>
                  <a:tcPr marL="121920" marR="121920" marT="60960" marB="60960"/>
                </a:tc>
                <a:tc hMerge="1">
                  <a:txBody>
                    <a:bodyPr/>
                    <a:lstStyle/>
                    <a:p>
                      <a:endParaRPr lang="en-US" sz="3200" dirty="0">
                        <a:solidFill>
                          <a:schemeClr val="bg2"/>
                        </a:solidFill>
                      </a:endParaRPr>
                    </a:p>
                  </a:txBody>
                  <a:tcPr marL="121920" marR="121920" marT="60960" marB="60960"/>
                </a:tc>
                <a:tc hMerge="1">
                  <a:txBody>
                    <a:bodyPr/>
                    <a:lstStyle/>
                    <a:p>
                      <a:endParaRPr lang="en-US" sz="3200" dirty="0">
                        <a:solidFill>
                          <a:schemeClr val="bg2"/>
                        </a:solidFill>
                      </a:endParaRPr>
                    </a:p>
                  </a:txBody>
                  <a:tcPr marL="121920" marR="121920" marT="60960" marB="60960"/>
                </a:tc>
                <a:extLst>
                  <a:ext uri="{0D108BD9-81ED-4DB2-BD59-A6C34878D82A}">
                    <a16:rowId xmlns:a16="http://schemas.microsoft.com/office/drawing/2014/main" xmlns="" val="10000"/>
                  </a:ext>
                </a:extLst>
              </a:tr>
              <a:tr h="927342">
                <a:tc>
                  <a:txBody>
                    <a:bodyPr/>
                    <a:lstStyle/>
                    <a:p>
                      <a:endParaRPr lang="en-US" sz="28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en-US" sz="28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r>
                        <a:rPr lang="en-US" sz="2000" dirty="0" smtClean="0">
                          <a:solidFill>
                            <a:schemeClr val="bg1"/>
                          </a:solidFill>
                          <a:latin typeface="+mj-lt"/>
                        </a:rPr>
                        <a:t>Strong</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bg1"/>
                          </a:solidFill>
                          <a:latin typeface="+mj-lt"/>
                        </a:rPr>
                        <a:t>Bounded</a:t>
                      </a:r>
                      <a:r>
                        <a:rPr lang="en-US" sz="2000" baseline="0" dirty="0" smtClean="0">
                          <a:solidFill>
                            <a:schemeClr val="bg1"/>
                          </a:solidFill>
                          <a:latin typeface="+mj-lt"/>
                        </a:rPr>
                        <a:t> Staleness</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bg1"/>
                          </a:solidFill>
                          <a:latin typeface="+mj-lt"/>
                        </a:rPr>
                        <a:t>Session</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bg1"/>
                          </a:solidFill>
                          <a:latin typeface="+mj-lt"/>
                        </a:rPr>
                        <a:t>Eventual</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935059">
                <a:tc rowSpan="2">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mj-lt"/>
                        </a:rPr>
                        <a:t>Indexing mode</a:t>
                      </a: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bg1"/>
                          </a:solidFill>
                          <a:latin typeface="+mj-lt"/>
                        </a:rPr>
                        <a:t>Lazy</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tx1"/>
                          </a:solidFill>
                          <a:latin typeface="+mj-lt"/>
                        </a:rPr>
                        <a:t>Eventual</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Eventual</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Eventual</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Eventual</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927342">
                <a:tc vMerge="1">
                  <a:txBody>
                    <a:bodyPr/>
                    <a:lstStyle/>
                    <a:p>
                      <a:endParaRPr lang="en-US" sz="3200" dirty="0">
                        <a:solidFill>
                          <a:schemeClr val="tx1"/>
                        </a:solidFill>
                      </a:endParaRPr>
                    </a:p>
                  </a:txBody>
                  <a:tcPr marL="121920" marR="121920" marT="60960" marB="60960"/>
                </a:tc>
                <a:tc>
                  <a:txBody>
                    <a:bodyPr/>
                    <a:lstStyle/>
                    <a:p>
                      <a:r>
                        <a:rPr lang="en-US" sz="2000" dirty="0" smtClean="0">
                          <a:solidFill>
                            <a:schemeClr val="bg1"/>
                          </a:solidFill>
                          <a:latin typeface="+mj-lt"/>
                        </a:rPr>
                        <a:t>Consistent</a:t>
                      </a:r>
                      <a:endParaRPr lang="en-US" sz="2000" dirty="0">
                        <a:solidFill>
                          <a:schemeClr val="bg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solidFill>
                  </a:tcPr>
                </a:tc>
                <a:tc>
                  <a:txBody>
                    <a:bodyPr/>
                    <a:lstStyle/>
                    <a:p>
                      <a:r>
                        <a:rPr lang="en-US" sz="2000" dirty="0" smtClean="0">
                          <a:solidFill>
                            <a:schemeClr val="tx1"/>
                          </a:solidFill>
                          <a:latin typeface="+mj-lt"/>
                        </a:rPr>
                        <a:t>Strong</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Bounded Staleness</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Session</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r>
                        <a:rPr lang="en-US" sz="2000" dirty="0" smtClean="0">
                          <a:solidFill>
                            <a:schemeClr val="tx1"/>
                          </a:solidFill>
                          <a:latin typeface="+mj-lt"/>
                        </a:rPr>
                        <a:t>Eventual</a:t>
                      </a:r>
                      <a:endParaRPr lang="en-US" sz="2000" dirty="0">
                        <a:solidFill>
                          <a:schemeClr val="tx1"/>
                        </a:solidFill>
                        <a:latin typeface="+mj-lt"/>
                      </a:endParaRPr>
                    </a:p>
                  </a:txBody>
                  <a:tcPr marL="121920" marR="121920" marT="60960" marB="609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20" name="TextBox 19"/>
          <p:cNvSpPr txBox="1"/>
          <p:nvPr/>
        </p:nvSpPr>
        <p:spPr>
          <a:xfrm>
            <a:off x="395689" y="1573414"/>
            <a:ext cx="11529391" cy="461665"/>
          </a:xfrm>
          <a:prstGeom prst="rect">
            <a:avLst/>
          </a:prstGeom>
          <a:noFill/>
        </p:spPr>
        <p:txBody>
          <a:bodyPr wrap="square" rtlCol="0">
            <a:spAutoFit/>
          </a:bodyPr>
          <a:lstStyle/>
          <a:p>
            <a:pPr defTabSz="609585"/>
            <a:r>
              <a:rPr lang="en-US" sz="2400" dirty="0">
                <a:latin typeface="+mj-lt"/>
              </a:rPr>
              <a:t>DocumentDB lets you </a:t>
            </a:r>
            <a:r>
              <a:rPr lang="en-US" sz="2400" dirty="0" smtClean="0">
                <a:latin typeface="+mj-lt"/>
              </a:rPr>
              <a:t>trade off </a:t>
            </a:r>
            <a:r>
              <a:rPr lang="en-US" sz="2400" dirty="0">
                <a:latin typeface="+mj-lt"/>
              </a:rPr>
              <a:t>latency vs. consistency for direct reads and queries</a:t>
            </a:r>
          </a:p>
        </p:txBody>
      </p:sp>
    </p:spTree>
    <p:extLst>
      <p:ext uri="{BB962C8B-B14F-4D97-AF65-F5344CB8AC3E}">
        <p14:creationId xmlns:p14="http://schemas.microsoft.com/office/powerpoint/2010/main" val="2399310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64826" y="1283106"/>
            <a:ext cx="5382133" cy="5248369"/>
          </a:xfrm>
        </p:spPr>
        <p:txBody>
          <a:bodyPr>
            <a:noAutofit/>
          </a:bodyPr>
          <a:lstStyle/>
          <a:p>
            <a:pPr>
              <a:lnSpc>
                <a:spcPct val="100000"/>
              </a:lnSpc>
              <a:spcBef>
                <a:spcPts val="600"/>
              </a:spcBef>
              <a:spcAft>
                <a:spcPts val="600"/>
              </a:spcAft>
            </a:pPr>
            <a:r>
              <a:rPr lang="en-US" sz="2000" b="1" dirty="0" smtClean="0">
                <a:latin typeface="Segoe UI Light" panose="020B0502040204020203" pitchFamily="34" charset="0"/>
                <a:cs typeface="Segoe UI Light" panose="020B0502040204020203" pitchFamily="34" charset="0"/>
              </a:rPr>
              <a:t>Strong</a:t>
            </a:r>
            <a:r>
              <a:rPr lang="en-US" sz="2000" b="1"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Guarantees that a write is only visible after it is committed durably by the majority quorum of replicas and reads are always acknowledged by the majority read quorum</a:t>
            </a:r>
          </a:p>
          <a:p>
            <a:pPr>
              <a:lnSpc>
                <a:spcPct val="100000"/>
              </a:lnSpc>
              <a:spcBef>
                <a:spcPts val="600"/>
              </a:spcBef>
              <a:spcAft>
                <a:spcPts val="600"/>
              </a:spcAft>
            </a:pPr>
            <a:r>
              <a:rPr lang="en-US" sz="2000" b="1" dirty="0">
                <a:latin typeface="Segoe UI Light" panose="020B0502040204020203" pitchFamily="34" charset="0"/>
                <a:cs typeface="Segoe UI Light" panose="020B0502040204020203" pitchFamily="34" charset="0"/>
              </a:rPr>
              <a:t>Session: </a:t>
            </a:r>
            <a:r>
              <a:rPr lang="en-US" sz="2000" dirty="0">
                <a:latin typeface="Segoe UI Light" panose="020B0502040204020203" pitchFamily="34" charset="0"/>
                <a:cs typeface="Segoe UI Light" panose="020B0502040204020203" pitchFamily="34" charset="0"/>
              </a:rPr>
              <a:t>Provides predictable read consistency for a session while offering the low latency writes; reads are also low latency as a read will be served by a single replica</a:t>
            </a:r>
          </a:p>
          <a:p>
            <a:pPr>
              <a:lnSpc>
                <a:spcPct val="100000"/>
              </a:lnSpc>
              <a:spcBef>
                <a:spcPts val="600"/>
              </a:spcBef>
              <a:spcAft>
                <a:spcPts val="600"/>
              </a:spcAft>
            </a:pPr>
            <a:r>
              <a:rPr lang="en-US" sz="2000" b="1" dirty="0">
                <a:latin typeface="Segoe UI Light" panose="020B0502040204020203" pitchFamily="34" charset="0"/>
                <a:cs typeface="Segoe UI Light" panose="020B0502040204020203" pitchFamily="34" charset="0"/>
              </a:rPr>
              <a:t>Bounded Staleness: </a:t>
            </a:r>
            <a:r>
              <a:rPr lang="en-US" sz="2000" dirty="0">
                <a:latin typeface="Segoe UI Light" panose="020B0502040204020203" pitchFamily="34" charset="0"/>
                <a:cs typeface="Segoe UI Light" panose="020B0502040204020203" pitchFamily="34" charset="0"/>
              </a:rPr>
              <a:t>Bounded Staleness consistency guarantees the total order of propagation of writes but reads may lag writes by N seconds or operations (configurable)</a:t>
            </a:r>
          </a:p>
          <a:p>
            <a:pPr>
              <a:lnSpc>
                <a:spcPct val="100000"/>
              </a:lnSpc>
              <a:spcBef>
                <a:spcPts val="600"/>
              </a:spcBef>
              <a:spcAft>
                <a:spcPts val="600"/>
              </a:spcAft>
            </a:pPr>
            <a:r>
              <a:rPr lang="en-US" sz="2000" b="1" dirty="0">
                <a:latin typeface="Segoe UI Light" panose="020B0502040204020203" pitchFamily="34" charset="0"/>
                <a:cs typeface="Segoe UI Light" panose="020B0502040204020203" pitchFamily="34" charset="0"/>
              </a:rPr>
              <a:t>Eventual: </a:t>
            </a:r>
            <a:r>
              <a:rPr lang="en-US" sz="2000" dirty="0">
                <a:latin typeface="Segoe UI Light" panose="020B0502040204020203" pitchFamily="34" charset="0"/>
                <a:cs typeface="Segoe UI Light" panose="020B0502040204020203" pitchFamily="34" charset="0"/>
              </a:rPr>
              <a:t>Eventual consistency is the weakest form of consistency wherein a client may get the values which are older than the ones it had seen before, over time</a:t>
            </a:r>
          </a:p>
          <a:p>
            <a:pPr>
              <a:lnSpc>
                <a:spcPct val="100000"/>
              </a:lnSpc>
              <a:spcBef>
                <a:spcPts val="600"/>
              </a:spcBef>
            </a:pPr>
            <a:endParaRPr lang="en-US" sz="2000" dirty="0"/>
          </a:p>
        </p:txBody>
      </p:sp>
      <p:sp>
        <p:nvSpPr>
          <p:cNvPr id="2" name="Title 1"/>
          <p:cNvSpPr>
            <a:spLocks noGrp="1"/>
          </p:cNvSpPr>
          <p:nvPr>
            <p:ph type="title"/>
          </p:nvPr>
        </p:nvSpPr>
        <p:spPr/>
        <p:txBody>
          <a:bodyPr/>
          <a:lstStyle/>
          <a:p>
            <a:r>
              <a:rPr lang="en-US" dirty="0" smtClean="0"/>
              <a:t>DocumentDB: Consistency Levels</a:t>
            </a:r>
            <a:endParaRPr lang="en-US" dirty="0"/>
          </a:p>
        </p:txBody>
      </p:sp>
      <p:pic>
        <p:nvPicPr>
          <p:cNvPr id="7" name="Picture 6"/>
          <p:cNvPicPr>
            <a:picLocks noChangeAspect="1"/>
          </p:cNvPicPr>
          <p:nvPr/>
        </p:nvPicPr>
        <p:blipFill>
          <a:blip r:embed="rId3"/>
          <a:stretch>
            <a:fillRect/>
          </a:stretch>
        </p:blipFill>
        <p:spPr>
          <a:xfrm>
            <a:off x="554154" y="1350547"/>
            <a:ext cx="5266788" cy="1935657"/>
          </a:xfrm>
          <a:prstGeom prst="rect">
            <a:avLst/>
          </a:prstGeom>
        </p:spPr>
      </p:pic>
      <p:pic>
        <p:nvPicPr>
          <p:cNvPr id="8" name="Picture 7"/>
          <p:cNvPicPr>
            <a:picLocks noChangeAspect="1"/>
          </p:cNvPicPr>
          <p:nvPr/>
        </p:nvPicPr>
        <p:blipFill>
          <a:blip r:embed="rId4"/>
          <a:stretch>
            <a:fillRect/>
          </a:stretch>
        </p:blipFill>
        <p:spPr>
          <a:xfrm>
            <a:off x="349351" y="4158013"/>
            <a:ext cx="5676394" cy="1317734"/>
          </a:xfrm>
          <a:prstGeom prst="rect">
            <a:avLst/>
          </a:prstGeom>
        </p:spPr>
      </p:pic>
    </p:spTree>
    <p:extLst>
      <p:ext uri="{BB962C8B-B14F-4D97-AF65-F5344CB8AC3E}">
        <p14:creationId xmlns:p14="http://schemas.microsoft.com/office/powerpoint/2010/main" val="3328527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39634" y="1590258"/>
            <a:ext cx="5266788" cy="1935657"/>
          </a:xfrm>
          <a:prstGeom prst="rect">
            <a:avLst/>
          </a:prstGeom>
        </p:spPr>
      </p:pic>
      <p:sp>
        <p:nvSpPr>
          <p:cNvPr id="3" name="Text Placeholder 2"/>
          <p:cNvSpPr>
            <a:spLocks noGrp="1"/>
          </p:cNvSpPr>
          <p:nvPr>
            <p:ph type="body" sz="quarter" idx="11"/>
          </p:nvPr>
        </p:nvSpPr>
        <p:spPr>
          <a:xfrm>
            <a:off x="5869857" y="1321050"/>
            <a:ext cx="6082402" cy="4567892"/>
          </a:xfrm>
        </p:spPr>
        <p:txBody>
          <a:bodyPr>
            <a:noAutofit/>
          </a:bodyPr>
          <a:lstStyle/>
          <a:p>
            <a:pPr defTabSz="932311" fontAlgn="base">
              <a:lnSpc>
                <a:spcPct val="110000"/>
              </a:lnSpc>
              <a:spcBef>
                <a:spcPct val="0"/>
              </a:spcBef>
              <a:spcAft>
                <a:spcPct val="0"/>
              </a:spcAft>
            </a:pPr>
            <a:r>
              <a:rPr lang="en-US" sz="2800" dirty="0" smtClean="0"/>
              <a:t>Write </a:t>
            </a:r>
            <a:r>
              <a:rPr lang="en-US" sz="2800" dirty="0"/>
              <a:t>operations</a:t>
            </a:r>
          </a:p>
          <a:p>
            <a:pPr marL="182880" lvl="1" defTabSz="932311" fontAlgn="base">
              <a:lnSpc>
                <a:spcPct val="110000"/>
              </a:lnSpc>
            </a:pPr>
            <a:r>
              <a:rPr lang="en-US" dirty="0">
                <a:solidFill>
                  <a:schemeClr val="tx1">
                    <a:lumMod val="50000"/>
                  </a:schemeClr>
                </a:solidFill>
              </a:rPr>
              <a:t>Consistency level changes impact request </a:t>
            </a:r>
            <a:r>
              <a:rPr lang="en-US" dirty="0" smtClean="0">
                <a:solidFill>
                  <a:schemeClr val="tx1">
                    <a:lumMod val="50000"/>
                  </a:schemeClr>
                </a:solidFill>
              </a:rPr>
              <a:t>latency</a:t>
            </a:r>
          </a:p>
          <a:p>
            <a:pPr marL="182880" lvl="1" defTabSz="932311" fontAlgn="base">
              <a:lnSpc>
                <a:spcPct val="110000"/>
              </a:lnSpc>
            </a:pPr>
            <a:r>
              <a:rPr lang="en-US" dirty="0" smtClean="0">
                <a:solidFill>
                  <a:schemeClr val="tx1">
                    <a:lumMod val="50000"/>
                  </a:schemeClr>
                </a:solidFill>
              </a:rPr>
              <a:t>Stronger </a:t>
            </a:r>
            <a:r>
              <a:rPr lang="en-US" dirty="0">
                <a:solidFill>
                  <a:schemeClr val="tx1">
                    <a:lumMod val="50000"/>
                  </a:schemeClr>
                </a:solidFill>
              </a:rPr>
              <a:t>consistency levels result in higher write latencies</a:t>
            </a:r>
            <a:br>
              <a:rPr lang="en-US" dirty="0">
                <a:solidFill>
                  <a:schemeClr val="tx1">
                    <a:lumMod val="50000"/>
                  </a:schemeClr>
                </a:solidFill>
              </a:rPr>
            </a:br>
            <a:endParaRPr lang="en-US" dirty="0">
              <a:solidFill>
                <a:schemeClr val="tx1">
                  <a:lumMod val="50000"/>
                </a:schemeClr>
              </a:solidFill>
            </a:endParaRPr>
          </a:p>
          <a:p>
            <a:pPr defTabSz="932311" fontAlgn="base">
              <a:lnSpc>
                <a:spcPct val="110000"/>
              </a:lnSpc>
              <a:spcBef>
                <a:spcPct val="0"/>
              </a:spcBef>
              <a:spcAft>
                <a:spcPct val="0"/>
              </a:spcAft>
            </a:pPr>
            <a:r>
              <a:rPr lang="en-US" sz="2800" dirty="0"/>
              <a:t>Read operations</a:t>
            </a:r>
          </a:p>
          <a:p>
            <a:pPr marL="182880" lvl="1" defTabSz="932311" fontAlgn="base">
              <a:lnSpc>
                <a:spcPct val="110000"/>
              </a:lnSpc>
            </a:pPr>
            <a:r>
              <a:rPr lang="en-US" dirty="0">
                <a:solidFill>
                  <a:schemeClr val="tx1">
                    <a:lumMod val="50000"/>
                  </a:schemeClr>
                </a:solidFill>
              </a:rPr>
              <a:t>Consistency level changes impact throughput</a:t>
            </a:r>
          </a:p>
          <a:p>
            <a:pPr marL="182880" lvl="1" defTabSz="932311" fontAlgn="base">
              <a:lnSpc>
                <a:spcPct val="110000"/>
              </a:lnSpc>
            </a:pPr>
            <a:r>
              <a:rPr lang="en-US" dirty="0">
                <a:solidFill>
                  <a:schemeClr val="tx1">
                    <a:lumMod val="50000"/>
                  </a:schemeClr>
                </a:solidFill>
              </a:rPr>
              <a:t>Weaker consistency levels result in higher read </a:t>
            </a:r>
            <a:r>
              <a:rPr lang="en-US" dirty="0" smtClean="0">
                <a:solidFill>
                  <a:schemeClr val="tx1">
                    <a:lumMod val="50000"/>
                  </a:schemeClr>
                </a:solidFill>
              </a:rPr>
              <a:t>throughput</a:t>
            </a:r>
          </a:p>
          <a:p>
            <a:pPr>
              <a:lnSpc>
                <a:spcPct val="110000"/>
              </a:lnSpc>
            </a:pPr>
            <a:endParaRPr lang="en-US" sz="2800" dirty="0"/>
          </a:p>
        </p:txBody>
      </p:sp>
      <p:sp>
        <p:nvSpPr>
          <p:cNvPr id="2" name="Title 1"/>
          <p:cNvSpPr>
            <a:spLocks noGrp="1"/>
          </p:cNvSpPr>
          <p:nvPr>
            <p:ph type="title"/>
          </p:nvPr>
        </p:nvSpPr>
        <p:spPr/>
        <p:txBody>
          <a:bodyPr/>
          <a:lstStyle/>
          <a:p>
            <a:r>
              <a:rPr lang="en-US" dirty="0" smtClean="0"/>
              <a:t>Consistency </a:t>
            </a:r>
            <a:r>
              <a:rPr lang="en-US" dirty="0"/>
              <a:t>L</a:t>
            </a:r>
            <a:r>
              <a:rPr lang="en-US" dirty="0" smtClean="0"/>
              <a:t>evels and Performance</a:t>
            </a:r>
            <a:endParaRPr lang="en-US" dirty="0"/>
          </a:p>
        </p:txBody>
      </p:sp>
      <p:sp>
        <p:nvSpPr>
          <p:cNvPr id="4" name="Rectangle 3"/>
          <p:cNvSpPr/>
          <p:nvPr/>
        </p:nvSpPr>
        <p:spPr>
          <a:xfrm>
            <a:off x="83128" y="5918437"/>
            <a:ext cx="11922762" cy="796757"/>
          </a:xfrm>
          <a:prstGeom prst="rect">
            <a:avLst/>
          </a:prstGeom>
        </p:spPr>
        <p:txBody>
          <a:bodyPr wrap="square">
            <a:spAutoFit/>
          </a:bodyPr>
          <a:lstStyle/>
          <a:p>
            <a:pPr lvl="1" algn="ctr" defTabSz="932311" fontAlgn="base">
              <a:lnSpc>
                <a:spcPct val="120000"/>
              </a:lnSpc>
            </a:pPr>
            <a:r>
              <a:rPr lang="en-US" sz="2000" b="1" dirty="0">
                <a:solidFill>
                  <a:schemeClr val="tx1">
                    <a:lumMod val="50000"/>
                  </a:schemeClr>
                </a:solidFill>
              </a:rPr>
              <a:t>Tip: </a:t>
            </a:r>
            <a:r>
              <a:rPr lang="en-US" sz="2000" dirty="0">
                <a:solidFill>
                  <a:schemeClr val="tx1">
                    <a:lumMod val="50000"/>
                  </a:schemeClr>
                </a:solidFill>
              </a:rPr>
              <a:t>You can lower the consistency level of a specific read or query request by specifying </a:t>
            </a:r>
            <a:r>
              <a:rPr lang="en-US" sz="2000" dirty="0" smtClean="0">
                <a:solidFill>
                  <a:schemeClr val="tx1">
                    <a:lumMod val="50000"/>
                  </a:schemeClr>
                </a:solidFill>
              </a:rPr>
              <a:t/>
            </a:r>
            <a:br>
              <a:rPr lang="en-US" sz="2000" dirty="0" smtClean="0">
                <a:solidFill>
                  <a:schemeClr val="tx1">
                    <a:lumMod val="50000"/>
                  </a:schemeClr>
                </a:solidFill>
              </a:rPr>
            </a:br>
            <a:r>
              <a:rPr lang="en-US" sz="2000" dirty="0" smtClean="0">
                <a:solidFill>
                  <a:schemeClr val="tx1">
                    <a:lumMod val="50000"/>
                  </a:schemeClr>
                </a:solidFill>
              </a:rPr>
              <a:t>[</a:t>
            </a:r>
            <a:r>
              <a:rPr lang="en-US" sz="2000" dirty="0">
                <a:solidFill>
                  <a:schemeClr val="tx1">
                    <a:lumMod val="50000"/>
                  </a:schemeClr>
                </a:solidFill>
              </a:rPr>
              <a:t>x-</a:t>
            </a:r>
            <a:r>
              <a:rPr lang="en-US" sz="2000" dirty="0" err="1">
                <a:solidFill>
                  <a:schemeClr val="tx1">
                    <a:lumMod val="50000"/>
                  </a:schemeClr>
                </a:solidFill>
              </a:rPr>
              <a:t>ms</a:t>
            </a:r>
            <a:r>
              <a:rPr lang="en-US" sz="2000" dirty="0">
                <a:solidFill>
                  <a:schemeClr val="tx1">
                    <a:lumMod val="50000"/>
                  </a:schemeClr>
                </a:solidFill>
              </a:rPr>
              <a:t>-consistency-level] request header or by using </a:t>
            </a:r>
            <a:r>
              <a:rPr lang="en-US" sz="2000" dirty="0" err="1">
                <a:solidFill>
                  <a:schemeClr val="tx1">
                    <a:lumMod val="50000"/>
                  </a:schemeClr>
                </a:solidFill>
              </a:rPr>
              <a:t>RequestOptions</a:t>
            </a:r>
            <a:r>
              <a:rPr lang="en-US" sz="2000" dirty="0">
                <a:solidFill>
                  <a:schemeClr val="tx1">
                    <a:lumMod val="50000"/>
                  </a:schemeClr>
                </a:solidFill>
              </a:rPr>
              <a:t> in the SDKs.</a:t>
            </a:r>
          </a:p>
        </p:txBody>
      </p:sp>
      <p:pic>
        <p:nvPicPr>
          <p:cNvPr id="5" name="Picture 4"/>
          <p:cNvPicPr>
            <a:picLocks noChangeAspect="1"/>
          </p:cNvPicPr>
          <p:nvPr/>
        </p:nvPicPr>
        <p:blipFill>
          <a:blip r:embed="rId4"/>
          <a:stretch>
            <a:fillRect/>
          </a:stretch>
        </p:blipFill>
        <p:spPr>
          <a:xfrm>
            <a:off x="339634" y="4171121"/>
            <a:ext cx="5266788" cy="1222647"/>
          </a:xfrm>
          <a:prstGeom prst="rect">
            <a:avLst/>
          </a:prstGeom>
        </p:spPr>
      </p:pic>
    </p:spTree>
    <p:extLst>
      <p:ext uri="{BB962C8B-B14F-4D97-AF65-F5344CB8AC3E}">
        <p14:creationId xmlns:p14="http://schemas.microsoft.com/office/powerpoint/2010/main" val="218142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4" name="Text Placeholder 3"/>
          <p:cNvSpPr>
            <a:spLocks noGrp="1"/>
          </p:cNvSpPr>
          <p:nvPr>
            <p:ph type="body" sz="quarter" idx="11"/>
          </p:nvPr>
        </p:nvSpPr>
        <p:spPr>
          <a:xfrm>
            <a:off x="7456393" y="1337404"/>
            <a:ext cx="4358791" cy="4949771"/>
          </a:xfrm>
        </p:spPr>
        <p:txBody>
          <a:bodyPr>
            <a:noAutofit/>
          </a:bodyPr>
          <a:lstStyle/>
          <a:p>
            <a:pPr defTabSz="932311" fontAlgn="base">
              <a:lnSpc>
                <a:spcPct val="100000"/>
              </a:lnSpc>
              <a:spcBef>
                <a:spcPts val="600"/>
              </a:spcBef>
              <a:spcAft>
                <a:spcPct val="0"/>
              </a:spcAft>
            </a:pPr>
            <a:r>
              <a:rPr lang="en-US" sz="2000" dirty="0">
                <a:solidFill>
                  <a:schemeClr val="tx1">
                    <a:lumMod val="50000"/>
                  </a:schemeClr>
                </a:solidFill>
              </a:rPr>
              <a:t>The “write” index for consistent </a:t>
            </a:r>
            <a:r>
              <a:rPr lang="en-US" sz="2000" dirty="0" smtClean="0">
                <a:solidFill>
                  <a:schemeClr val="tx1">
                    <a:lumMod val="50000"/>
                  </a:schemeClr>
                </a:solidFill>
              </a:rPr>
              <a:t>queries</a:t>
            </a:r>
            <a:endParaRPr lang="en-US" sz="2000" dirty="0">
              <a:solidFill>
                <a:schemeClr val="tx1">
                  <a:lumMod val="50000"/>
                </a:schemeClr>
              </a:solidFill>
            </a:endParaRPr>
          </a:p>
          <a:p>
            <a:pPr marL="182880" defTabSz="914296">
              <a:lnSpc>
                <a:spcPct val="100000"/>
              </a:lnSpc>
              <a:spcBef>
                <a:spcPts val="600"/>
              </a:spcBef>
              <a:spcAft>
                <a:spcPts val="600"/>
              </a:spcAft>
            </a:pPr>
            <a:r>
              <a:rPr lang="en-US" sz="1600" dirty="0">
                <a:solidFill>
                  <a:schemeClr val="tx1">
                    <a:lumMod val="50000"/>
                  </a:schemeClr>
                </a:solidFill>
              </a:rPr>
              <a:t>Highly concurrent, lock free, log structured indexing technology developed with Microsoft Research</a:t>
            </a:r>
          </a:p>
          <a:p>
            <a:pPr marL="182880" defTabSz="914296">
              <a:lnSpc>
                <a:spcPct val="100000"/>
              </a:lnSpc>
              <a:spcBef>
                <a:spcPts val="600"/>
              </a:spcBef>
              <a:spcAft>
                <a:spcPts val="600"/>
              </a:spcAft>
            </a:pPr>
            <a:r>
              <a:rPr lang="en-US" sz="1600" dirty="0">
                <a:solidFill>
                  <a:schemeClr val="tx1">
                    <a:lumMod val="50000"/>
                  </a:schemeClr>
                </a:solidFill>
              </a:rPr>
              <a:t>Optimized for SSD </a:t>
            </a:r>
          </a:p>
          <a:p>
            <a:pPr marL="182880" defTabSz="914296">
              <a:lnSpc>
                <a:spcPct val="100000"/>
              </a:lnSpc>
              <a:spcBef>
                <a:spcPts val="600"/>
              </a:spcBef>
              <a:spcAft>
                <a:spcPts val="600"/>
              </a:spcAft>
            </a:pPr>
            <a:r>
              <a:rPr lang="en-US" sz="1600" dirty="0" smtClean="0">
                <a:solidFill>
                  <a:schemeClr val="tx1">
                    <a:lumMod val="50000"/>
                  </a:schemeClr>
                </a:solidFill>
              </a:rPr>
              <a:t>Resource </a:t>
            </a:r>
            <a:r>
              <a:rPr lang="en-US" sz="1600" dirty="0">
                <a:solidFill>
                  <a:schemeClr val="tx1">
                    <a:lumMod val="50000"/>
                  </a:schemeClr>
                </a:solidFill>
              </a:rPr>
              <a:t>governed for tenant </a:t>
            </a:r>
            <a:r>
              <a:rPr lang="en-US" sz="1600" dirty="0" smtClean="0">
                <a:solidFill>
                  <a:schemeClr val="tx1">
                    <a:lumMod val="50000"/>
                  </a:schemeClr>
                </a:solidFill>
              </a:rPr>
              <a:t>isolation</a:t>
            </a:r>
            <a:endParaRPr lang="en-US" sz="1600" dirty="0">
              <a:solidFill>
                <a:schemeClr val="tx1">
                  <a:lumMod val="50000"/>
                </a:schemeClr>
              </a:solidFill>
            </a:endParaRPr>
          </a:p>
          <a:p>
            <a:pPr defTabSz="932311" fontAlgn="base">
              <a:lnSpc>
                <a:spcPct val="100000"/>
              </a:lnSpc>
              <a:spcBef>
                <a:spcPts val="600"/>
              </a:spcBef>
              <a:spcAft>
                <a:spcPct val="0"/>
              </a:spcAft>
            </a:pPr>
            <a:r>
              <a:rPr lang="en-US" sz="2000" dirty="0">
                <a:solidFill>
                  <a:schemeClr val="tx1">
                    <a:lumMod val="50000"/>
                  </a:schemeClr>
                </a:solidFill>
              </a:rPr>
              <a:t>Automatic indexing of JSON documents without requiring schema or secondary </a:t>
            </a:r>
            <a:r>
              <a:rPr lang="en-US" sz="2000" dirty="0" smtClean="0">
                <a:solidFill>
                  <a:schemeClr val="tx1">
                    <a:lumMod val="50000"/>
                  </a:schemeClr>
                </a:solidFill>
              </a:rPr>
              <a:t>indices. Configurable </a:t>
            </a:r>
            <a:r>
              <a:rPr lang="en-US" sz="2000" dirty="0">
                <a:solidFill>
                  <a:schemeClr val="tx1">
                    <a:lumMod val="50000"/>
                  </a:schemeClr>
                </a:solidFill>
              </a:rPr>
              <a:t>via</a:t>
            </a:r>
            <a:r>
              <a:rPr lang="en-US" sz="2000" dirty="0" smtClean="0">
                <a:solidFill>
                  <a:schemeClr val="tx1">
                    <a:lumMod val="50000"/>
                  </a:schemeClr>
                </a:solidFill>
              </a:rPr>
              <a:t>:</a:t>
            </a:r>
            <a:endParaRPr lang="en-US" sz="1600" dirty="0">
              <a:solidFill>
                <a:schemeClr val="tx1">
                  <a:lumMod val="50000"/>
                </a:schemeClr>
              </a:solidFill>
            </a:endParaRPr>
          </a:p>
          <a:p>
            <a:pPr marL="182880" defTabSz="914296">
              <a:lnSpc>
                <a:spcPct val="100000"/>
              </a:lnSpc>
              <a:spcBef>
                <a:spcPts val="600"/>
              </a:spcBef>
            </a:pPr>
            <a:r>
              <a:rPr lang="en-US" sz="1600" dirty="0">
                <a:solidFill>
                  <a:schemeClr val="tx1">
                    <a:lumMod val="50000"/>
                  </a:schemeClr>
                </a:solidFill>
              </a:rPr>
              <a:t>Modes</a:t>
            </a:r>
          </a:p>
          <a:p>
            <a:pPr marL="182880" defTabSz="914296">
              <a:lnSpc>
                <a:spcPct val="100000"/>
              </a:lnSpc>
              <a:spcBef>
                <a:spcPts val="0"/>
              </a:spcBef>
            </a:pPr>
            <a:r>
              <a:rPr lang="en-US" sz="1600" dirty="0">
                <a:solidFill>
                  <a:schemeClr val="tx1">
                    <a:lumMod val="50000"/>
                  </a:schemeClr>
                </a:solidFill>
              </a:rPr>
              <a:t>Policies</a:t>
            </a:r>
          </a:p>
          <a:p>
            <a:pPr marL="182880" defTabSz="914296">
              <a:lnSpc>
                <a:spcPct val="100000"/>
              </a:lnSpc>
              <a:spcBef>
                <a:spcPts val="0"/>
              </a:spcBef>
            </a:pPr>
            <a:r>
              <a:rPr lang="en-US" sz="1600" dirty="0">
                <a:solidFill>
                  <a:schemeClr val="tx1">
                    <a:lumMod val="50000"/>
                  </a:schemeClr>
                </a:solidFill>
              </a:rPr>
              <a:t>Paths</a:t>
            </a:r>
          </a:p>
          <a:p>
            <a:pPr marL="182880" defTabSz="914296">
              <a:lnSpc>
                <a:spcPct val="100000"/>
              </a:lnSpc>
              <a:spcBef>
                <a:spcPts val="0"/>
              </a:spcBef>
            </a:pPr>
            <a:r>
              <a:rPr lang="en-US" sz="1600" dirty="0" smtClean="0">
                <a:solidFill>
                  <a:schemeClr val="tx1">
                    <a:lumMod val="50000"/>
                  </a:schemeClr>
                </a:solidFill>
              </a:rPr>
              <a:t>Types</a:t>
            </a:r>
            <a:endParaRPr lang="en-US" sz="1600" dirty="0">
              <a:solidFill>
                <a:schemeClr val="tx1">
                  <a:lumMod val="50000"/>
                </a:schemeClr>
              </a:solidFill>
            </a:endParaRPr>
          </a:p>
        </p:txBody>
      </p:sp>
      <p:grpSp>
        <p:nvGrpSpPr>
          <p:cNvPr id="139" name="Group 138"/>
          <p:cNvGrpSpPr/>
          <p:nvPr/>
        </p:nvGrpSpPr>
        <p:grpSpPr>
          <a:xfrm>
            <a:off x="380011" y="1277872"/>
            <a:ext cx="6700578" cy="4695112"/>
            <a:chOff x="6574668" y="1277872"/>
            <a:chExt cx="5010493" cy="4695112"/>
          </a:xfrm>
        </p:grpSpPr>
        <p:grpSp>
          <p:nvGrpSpPr>
            <p:cNvPr id="140" name="Group 139"/>
            <p:cNvGrpSpPr/>
            <p:nvPr/>
          </p:nvGrpSpPr>
          <p:grpSpPr>
            <a:xfrm>
              <a:off x="6861307" y="1498678"/>
              <a:ext cx="4723854" cy="244910"/>
              <a:chOff x="8527435" y="1581721"/>
              <a:chExt cx="5738900" cy="258183"/>
            </a:xfrm>
          </p:grpSpPr>
          <p:cxnSp>
            <p:nvCxnSpPr>
              <p:cNvPr id="180" name="Straight Connector 179"/>
              <p:cNvCxnSpPr/>
              <p:nvPr/>
            </p:nvCxnSpPr>
            <p:spPr>
              <a:xfrm>
                <a:off x="8527435" y="1710813"/>
                <a:ext cx="5738900" cy="0"/>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85274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42663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7547619" y="1621132"/>
              <a:ext cx="3351230" cy="2069928"/>
              <a:chOff x="9104535" y="1710812"/>
              <a:chExt cx="4584700" cy="2182112"/>
            </a:xfrm>
          </p:grpSpPr>
          <p:sp>
            <p:nvSpPr>
              <p:cNvPr id="174" name="Rectangle 173"/>
              <p:cNvSpPr/>
              <p:nvPr/>
            </p:nvSpPr>
            <p:spPr bwMode="auto">
              <a:xfrm>
                <a:off x="9104535" y="1710812"/>
                <a:ext cx="4584700" cy="2182112"/>
              </a:xfrm>
              <a:prstGeom prst="rect">
                <a:avLst/>
              </a:prstGeom>
              <a:noFill/>
              <a:ln w="31750" cap="rnd">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75" name="Straight Connector 174"/>
              <p:cNvCxnSpPr/>
              <p:nvPr/>
            </p:nvCxnSpPr>
            <p:spPr>
              <a:xfrm>
                <a:off x="9104535" y="2057400"/>
                <a:ext cx="4584700" cy="0"/>
              </a:xfrm>
              <a:prstGeom prst="line">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9104535" y="2423160"/>
                <a:ext cx="4584700" cy="0"/>
              </a:xfrm>
              <a:prstGeom prst="line">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9104535" y="2788920"/>
                <a:ext cx="4584700" cy="0"/>
              </a:xfrm>
              <a:prstGeom prst="line">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9104535" y="3154680"/>
                <a:ext cx="4584700" cy="0"/>
              </a:xfrm>
              <a:prstGeom prst="line">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104535" y="3520440"/>
                <a:ext cx="4584700" cy="0"/>
              </a:xfrm>
              <a:prstGeom prst="line">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2" name="Rectangle 141"/>
            <p:cNvSpPr/>
            <p:nvPr/>
          </p:nvSpPr>
          <p:spPr bwMode="auto">
            <a:xfrm>
              <a:off x="6574668" y="1277872"/>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value</a:t>
              </a:r>
            </a:p>
          </p:txBody>
        </p:sp>
        <p:grpSp>
          <p:nvGrpSpPr>
            <p:cNvPr id="143" name="Group 142"/>
            <p:cNvGrpSpPr/>
            <p:nvPr/>
          </p:nvGrpSpPr>
          <p:grpSpPr>
            <a:xfrm>
              <a:off x="6861307" y="4355625"/>
              <a:ext cx="4723854" cy="244910"/>
              <a:chOff x="8527435" y="1581721"/>
              <a:chExt cx="5738900" cy="258183"/>
            </a:xfrm>
          </p:grpSpPr>
          <p:cxnSp>
            <p:nvCxnSpPr>
              <p:cNvPr id="171" name="Straight Connector 170"/>
              <p:cNvCxnSpPr/>
              <p:nvPr/>
            </p:nvCxnSpPr>
            <p:spPr>
              <a:xfrm>
                <a:off x="8527435" y="1710813"/>
                <a:ext cx="5738900" cy="0"/>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5274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42663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4" name="Rectangle 143"/>
            <p:cNvSpPr/>
            <p:nvPr/>
          </p:nvSpPr>
          <p:spPr bwMode="auto">
            <a:xfrm>
              <a:off x="6574668" y="4134819"/>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object</a:t>
              </a:r>
            </a:p>
          </p:txBody>
        </p:sp>
        <p:sp>
          <p:nvSpPr>
            <p:cNvPr id="145" name="Rectangle 144"/>
            <p:cNvSpPr/>
            <p:nvPr/>
          </p:nvSpPr>
          <p:spPr bwMode="auto">
            <a:xfrm>
              <a:off x="7547619" y="4123876"/>
              <a:ext cx="3352315" cy="353334"/>
            </a:xfrm>
            <a:prstGeom prst="rect">
              <a:avLst/>
            </a:prstGeom>
            <a:no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7814978" y="4476381"/>
              <a:ext cx="2830761" cy="353334"/>
            </a:xfrm>
            <a:prstGeom prst="rect">
              <a:avLst/>
            </a:prstGeom>
            <a:no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p:cNvGrpSpPr/>
            <p:nvPr/>
          </p:nvGrpSpPr>
          <p:grpSpPr>
            <a:xfrm>
              <a:off x="6861307" y="5494674"/>
              <a:ext cx="4723854" cy="244910"/>
              <a:chOff x="8527435" y="1581721"/>
              <a:chExt cx="5738900" cy="258183"/>
            </a:xfrm>
          </p:grpSpPr>
          <p:cxnSp>
            <p:nvCxnSpPr>
              <p:cNvPr id="168" name="Straight Connector 167"/>
              <p:cNvCxnSpPr/>
              <p:nvPr/>
            </p:nvCxnSpPr>
            <p:spPr>
              <a:xfrm>
                <a:off x="8527435" y="1710813"/>
                <a:ext cx="5738900" cy="0"/>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85274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4266335" y="1581721"/>
                <a:ext cx="0" cy="258183"/>
              </a:xfrm>
              <a:prstGeom prst="line">
                <a:avLst/>
              </a:prstGeom>
              <a:ln w="31750" cap="rnd">
                <a:solidFill>
                  <a:srgbClr val="494949"/>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8" name="Rectangle 147"/>
            <p:cNvSpPr/>
            <p:nvPr/>
          </p:nvSpPr>
          <p:spPr bwMode="auto">
            <a:xfrm>
              <a:off x="6574668" y="5273868"/>
              <a:ext cx="579840" cy="187885"/>
            </a:xfrm>
            <a:prstGeom prst="rect">
              <a:avLst/>
            </a:prstGeom>
            <a:no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tx1"/>
                  </a:solidFill>
                  <a:ea typeface="Segoe UI" pitchFamily="34" charset="0"/>
                  <a:cs typeface="Segoe UI" pitchFamily="34" charset="0"/>
                </a:rPr>
                <a:t>array</a:t>
              </a:r>
            </a:p>
          </p:txBody>
        </p:sp>
        <p:sp>
          <p:nvSpPr>
            <p:cNvPr id="149" name="Rectangle 148"/>
            <p:cNvSpPr/>
            <p:nvPr/>
          </p:nvSpPr>
          <p:spPr bwMode="auto">
            <a:xfrm>
              <a:off x="7547077" y="5265136"/>
              <a:ext cx="3352315" cy="353334"/>
            </a:xfrm>
            <a:prstGeom prst="rect">
              <a:avLst/>
            </a:prstGeom>
            <a:no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bwMode="auto">
            <a:xfrm>
              <a:off x="7814978" y="5619650"/>
              <a:ext cx="2830761" cy="353334"/>
            </a:xfrm>
            <a:prstGeom prst="rect">
              <a:avLst/>
            </a:prstGeom>
            <a:no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0" name="Group 189"/>
          <p:cNvGrpSpPr/>
          <p:nvPr/>
        </p:nvGrpSpPr>
        <p:grpSpPr>
          <a:xfrm>
            <a:off x="2913062" y="1517142"/>
            <a:ext cx="2017800" cy="2275963"/>
            <a:chOff x="2607864" y="1517142"/>
            <a:chExt cx="841425" cy="2275963"/>
          </a:xfrm>
        </p:grpSpPr>
        <p:sp>
          <p:nvSpPr>
            <p:cNvPr id="183" name="Rectangle 182"/>
            <p:cNvSpPr/>
            <p:nvPr/>
          </p:nvSpPr>
          <p:spPr bwMode="auto">
            <a:xfrm>
              <a:off x="2607864" y="1517142"/>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string</a:t>
              </a:r>
            </a:p>
          </p:txBody>
        </p:sp>
        <p:sp>
          <p:nvSpPr>
            <p:cNvPr id="184" name="Rectangle 183"/>
            <p:cNvSpPr/>
            <p:nvPr/>
          </p:nvSpPr>
          <p:spPr bwMode="auto">
            <a:xfrm>
              <a:off x="2607864" y="1843230"/>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numbers</a:t>
              </a:r>
            </a:p>
          </p:txBody>
        </p:sp>
        <p:sp>
          <p:nvSpPr>
            <p:cNvPr id="185" name="Rectangle 184"/>
            <p:cNvSpPr/>
            <p:nvPr/>
          </p:nvSpPr>
          <p:spPr bwMode="auto">
            <a:xfrm>
              <a:off x="2607864" y="2190186"/>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object</a:t>
              </a:r>
            </a:p>
          </p:txBody>
        </p:sp>
        <p:sp>
          <p:nvSpPr>
            <p:cNvPr id="186" name="Rectangle 185"/>
            <p:cNvSpPr/>
            <p:nvPr/>
          </p:nvSpPr>
          <p:spPr bwMode="auto">
            <a:xfrm>
              <a:off x="2607864" y="2549424"/>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array</a:t>
              </a:r>
            </a:p>
          </p:txBody>
        </p:sp>
        <p:sp>
          <p:nvSpPr>
            <p:cNvPr id="187" name="Rounded Rectangle 186"/>
            <p:cNvSpPr/>
            <p:nvPr/>
          </p:nvSpPr>
          <p:spPr bwMode="auto">
            <a:xfrm>
              <a:off x="2607864" y="2877975"/>
              <a:ext cx="841425" cy="216847"/>
            </a:xfrm>
            <a:prstGeom prst="roundRect">
              <a:avLst>
                <a:gd name="adj" fmla="val 50000"/>
              </a:avLst>
            </a:prstGeom>
            <a:solidFill>
              <a:schemeClr val="accent3"/>
            </a:solid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true</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88" name="Rounded Rectangle 187"/>
            <p:cNvSpPr/>
            <p:nvPr/>
          </p:nvSpPr>
          <p:spPr bwMode="auto">
            <a:xfrm>
              <a:off x="2607864" y="3232127"/>
              <a:ext cx="841425" cy="216847"/>
            </a:xfrm>
            <a:prstGeom prst="roundRect">
              <a:avLst>
                <a:gd name="adj" fmla="val 50000"/>
              </a:avLst>
            </a:prstGeom>
            <a:solidFill>
              <a:schemeClr val="accent3"/>
            </a:solid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false</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89" name="Rounded Rectangle 188"/>
            <p:cNvSpPr/>
            <p:nvPr/>
          </p:nvSpPr>
          <p:spPr bwMode="auto">
            <a:xfrm>
              <a:off x="2607864" y="3576258"/>
              <a:ext cx="841425" cy="216847"/>
            </a:xfrm>
            <a:prstGeom prst="roundRect">
              <a:avLst>
                <a:gd name="adj" fmla="val 50000"/>
              </a:avLst>
            </a:prstGeom>
            <a:solidFill>
              <a:schemeClr val="accent3"/>
            </a:solid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solidFill>
                    <a:schemeClr val="bg1"/>
                  </a:solidFill>
                  <a:latin typeface="Consolas" panose="020B0609020204030204" pitchFamily="49" charset="0"/>
                  <a:ea typeface="Segoe UI" pitchFamily="34" charset="0"/>
                  <a:cs typeface="Consolas" panose="020B0609020204030204" pitchFamily="49" charset="0"/>
                </a:rPr>
                <a:t>null</a:t>
              </a:r>
              <a:endParaRPr lang="en-US" sz="1200" dirty="0">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91" name="Oval 190"/>
          <p:cNvSpPr/>
          <p:nvPr/>
        </p:nvSpPr>
        <p:spPr bwMode="auto">
          <a:xfrm>
            <a:off x="1108720" y="4367819"/>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a:t>
            </a: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2" name="Oval 191"/>
          <p:cNvSpPr/>
          <p:nvPr/>
        </p:nvSpPr>
        <p:spPr bwMode="auto">
          <a:xfrm>
            <a:off x="6520203" y="4367819"/>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endParaRPr lang="en-US" sz="1200" b="1"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3" name="Oval 192"/>
          <p:cNvSpPr/>
          <p:nvPr/>
        </p:nvSpPr>
        <p:spPr bwMode="auto">
          <a:xfrm>
            <a:off x="3808496" y="4367819"/>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94" name="Oval 193"/>
          <p:cNvSpPr/>
          <p:nvPr/>
        </p:nvSpPr>
        <p:spPr bwMode="auto">
          <a:xfrm>
            <a:off x="3808496" y="4707926"/>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195" name="Rectangle 194"/>
          <p:cNvSpPr/>
          <p:nvPr/>
        </p:nvSpPr>
        <p:spPr bwMode="auto">
          <a:xfrm>
            <a:off x="2750292" y="4364130"/>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string</a:t>
            </a:r>
          </a:p>
        </p:txBody>
      </p:sp>
      <p:sp>
        <p:nvSpPr>
          <p:cNvPr id="196" name="Rectangle 195"/>
          <p:cNvSpPr/>
          <p:nvPr/>
        </p:nvSpPr>
        <p:spPr bwMode="auto">
          <a:xfrm>
            <a:off x="4273481" y="4364130"/>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value</a:t>
            </a:r>
          </a:p>
        </p:txBody>
      </p:sp>
      <p:sp>
        <p:nvSpPr>
          <p:cNvPr id="198" name="Oval 197"/>
          <p:cNvSpPr/>
          <p:nvPr/>
        </p:nvSpPr>
        <p:spPr bwMode="auto">
          <a:xfrm>
            <a:off x="1108720" y="5506868"/>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a:t>
            </a: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9" name="Oval 198"/>
          <p:cNvSpPr/>
          <p:nvPr/>
        </p:nvSpPr>
        <p:spPr bwMode="auto">
          <a:xfrm>
            <a:off x="6520203" y="5506868"/>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200" name="Oval 199"/>
          <p:cNvSpPr/>
          <p:nvPr/>
        </p:nvSpPr>
        <p:spPr bwMode="auto">
          <a:xfrm>
            <a:off x="3808496" y="5846974"/>
            <a:ext cx="234058" cy="234058"/>
          </a:xfrm>
          <a:prstGeom prst="ellipse">
            <a:avLst/>
          </a:prstGeom>
          <a:solidFill>
            <a:schemeClr val="accent3"/>
          </a:solidFill>
          <a:ln w="31750">
            <a:solidFill>
              <a:srgbClr val="4949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201" name="Rectangle 200"/>
          <p:cNvSpPr/>
          <p:nvPr/>
        </p:nvSpPr>
        <p:spPr bwMode="auto">
          <a:xfrm>
            <a:off x="3511886" y="5503179"/>
            <a:ext cx="827278" cy="213343"/>
          </a:xfrm>
          <a:prstGeom prst="rect">
            <a:avLst/>
          </a:prstGeom>
          <a:solidFill>
            <a:schemeClr val="accent3"/>
          </a:solidFill>
          <a:ln w="317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i="1" dirty="0" smtClean="0">
                <a:solidFill>
                  <a:schemeClr val="bg1"/>
                </a:solidFill>
                <a:ea typeface="Segoe UI" pitchFamily="34" charset="0"/>
                <a:cs typeface="Segoe UI" pitchFamily="34" charset="0"/>
              </a:rPr>
              <a:t>value</a:t>
            </a:r>
          </a:p>
        </p:txBody>
      </p:sp>
    </p:spTree>
    <p:extLst>
      <p:ext uri="{BB962C8B-B14F-4D97-AF65-F5344CB8AC3E}">
        <p14:creationId xmlns:p14="http://schemas.microsoft.com/office/powerpoint/2010/main" val="153977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178" y="1619542"/>
            <a:ext cx="6751518" cy="2087465"/>
          </a:xfrm>
        </p:spPr>
        <p:txBody>
          <a:bodyPr>
            <a:normAutofit fontScale="85000" lnSpcReduction="20000"/>
          </a:bodyPr>
          <a:lstStyle/>
          <a:p>
            <a:r>
              <a:rPr lang="en-US" dirty="0" err="1"/>
              <a:t>var</a:t>
            </a:r>
            <a:r>
              <a:rPr lang="en-US" dirty="0"/>
              <a:t> collection = new </a:t>
            </a:r>
            <a:r>
              <a:rPr lang="en-US" dirty="0" err="1"/>
              <a:t>DocumentCollection</a:t>
            </a:r>
            <a:endParaRPr lang="en-US" dirty="0"/>
          </a:p>
          <a:p>
            <a:r>
              <a:rPr lang="en-US" dirty="0"/>
              <a:t>            {</a:t>
            </a:r>
          </a:p>
          <a:p>
            <a:r>
              <a:rPr lang="en-US" dirty="0"/>
              <a:t>                Id = “</a:t>
            </a:r>
            <a:r>
              <a:rPr lang="en-US" dirty="0" err="1"/>
              <a:t>lazyCollection</a:t>
            </a:r>
            <a:r>
              <a:rPr lang="en-US" dirty="0"/>
              <a:t>”</a:t>
            </a:r>
          </a:p>
          <a:p>
            <a:r>
              <a:rPr lang="en-US" dirty="0"/>
              <a:t>            };</a:t>
            </a:r>
          </a:p>
          <a:p>
            <a:endParaRPr lang="en-US" dirty="0"/>
          </a:p>
          <a:p>
            <a:r>
              <a:rPr lang="en-US" dirty="0"/>
              <a:t>            </a:t>
            </a:r>
            <a:r>
              <a:rPr lang="en-US" dirty="0" err="1"/>
              <a:t>collection.IndexingPolicy.IndexingMode</a:t>
            </a:r>
            <a:r>
              <a:rPr lang="en-US" dirty="0"/>
              <a:t> = </a:t>
            </a:r>
            <a:r>
              <a:rPr lang="en-US" dirty="0" err="1"/>
              <a:t>IndexingMode.Lazy</a:t>
            </a:r>
            <a:r>
              <a:rPr lang="en-US" dirty="0"/>
              <a:t>;</a:t>
            </a:r>
          </a:p>
          <a:p>
            <a:r>
              <a:rPr lang="en-US" dirty="0"/>
              <a:t>            collection = await </a:t>
            </a:r>
            <a:r>
              <a:rPr lang="en-US" dirty="0" err="1"/>
              <a:t>client.CreateDocumentCollectionAsync</a:t>
            </a:r>
            <a:r>
              <a:rPr lang="en-US" dirty="0"/>
              <a:t>(</a:t>
            </a:r>
            <a:r>
              <a:rPr lang="en-US" dirty="0" err="1"/>
              <a:t>databaseLink</a:t>
            </a:r>
            <a:r>
              <a:rPr lang="en-US" dirty="0"/>
              <a:t>, collection);</a:t>
            </a:r>
            <a:endParaRPr lang="en-US" sz="1600" dirty="0"/>
          </a:p>
          <a:p>
            <a:endParaRPr lang="en-US" dirty="0"/>
          </a:p>
        </p:txBody>
      </p:sp>
      <p:sp>
        <p:nvSpPr>
          <p:cNvPr id="5" name="Text Placeholder 4"/>
          <p:cNvSpPr>
            <a:spLocks noGrp="1"/>
          </p:cNvSpPr>
          <p:nvPr>
            <p:ph type="body" sz="quarter" idx="11"/>
          </p:nvPr>
        </p:nvSpPr>
        <p:spPr>
          <a:xfrm>
            <a:off x="7563971" y="1350546"/>
            <a:ext cx="4065045" cy="5190103"/>
          </a:xfrm>
        </p:spPr>
        <p:txBody>
          <a:bodyPr>
            <a:normAutofit/>
          </a:bodyPr>
          <a:lstStyle/>
          <a:p>
            <a:pPr defTabSz="932311" fontAlgn="base">
              <a:lnSpc>
                <a:spcPct val="110000"/>
              </a:lnSpc>
              <a:spcBef>
                <a:spcPts val="0"/>
              </a:spcBef>
              <a:spcAft>
                <a:spcPct val="0"/>
              </a:spcAft>
            </a:pPr>
            <a:r>
              <a:rPr lang="en-US" dirty="0"/>
              <a:t>Indexing modes</a:t>
            </a:r>
          </a:p>
          <a:p>
            <a:pPr marL="182880" defTabSz="932311" fontAlgn="base">
              <a:lnSpc>
                <a:spcPct val="110000"/>
              </a:lnSpc>
              <a:spcBef>
                <a:spcPts val="0"/>
              </a:spcBef>
              <a:spcAft>
                <a:spcPct val="0"/>
              </a:spcAft>
            </a:pPr>
            <a:r>
              <a:rPr lang="en-US" sz="1600" dirty="0"/>
              <a:t>Consistent</a:t>
            </a:r>
          </a:p>
          <a:p>
            <a:pPr marL="457218" lvl="1" defTabSz="932311" fontAlgn="base">
              <a:lnSpc>
                <a:spcPct val="110000"/>
              </a:lnSpc>
              <a:spcBef>
                <a:spcPts val="0"/>
              </a:spcBef>
              <a:spcAft>
                <a:spcPct val="0"/>
              </a:spcAft>
            </a:pPr>
            <a:r>
              <a:rPr lang="en-US" sz="1600" dirty="0">
                <a:solidFill>
                  <a:schemeClr val="tx1">
                    <a:lumMod val="50000"/>
                  </a:schemeClr>
                </a:solidFill>
              </a:rPr>
              <a:t>Default mode</a:t>
            </a:r>
          </a:p>
          <a:p>
            <a:pPr marL="457218" lvl="1" defTabSz="932311" fontAlgn="base">
              <a:lnSpc>
                <a:spcPct val="110000"/>
              </a:lnSpc>
              <a:spcBef>
                <a:spcPts val="0"/>
              </a:spcBef>
              <a:spcAft>
                <a:spcPct val="0"/>
              </a:spcAft>
            </a:pPr>
            <a:r>
              <a:rPr lang="en-US" sz="1600" dirty="0">
                <a:solidFill>
                  <a:schemeClr val="tx1">
                    <a:lumMod val="50000"/>
                  </a:schemeClr>
                </a:solidFill>
              </a:rPr>
              <a:t>Index updated synchronously on writes</a:t>
            </a:r>
          </a:p>
          <a:p>
            <a:pPr marL="182880" defTabSz="932311" fontAlgn="base">
              <a:lnSpc>
                <a:spcPct val="110000"/>
              </a:lnSpc>
              <a:spcBef>
                <a:spcPts val="0"/>
              </a:spcBef>
              <a:spcAft>
                <a:spcPct val="0"/>
              </a:spcAft>
            </a:pPr>
            <a:r>
              <a:rPr lang="en-US" sz="1600" dirty="0"/>
              <a:t>Lazy</a:t>
            </a:r>
          </a:p>
          <a:p>
            <a:pPr marL="457218" lvl="1" defTabSz="932311" fontAlgn="base">
              <a:lnSpc>
                <a:spcPct val="110000"/>
              </a:lnSpc>
              <a:spcBef>
                <a:spcPts val="0"/>
              </a:spcBef>
              <a:spcAft>
                <a:spcPct val="0"/>
              </a:spcAft>
            </a:pPr>
            <a:r>
              <a:rPr lang="en-US" sz="1600" dirty="0">
                <a:solidFill>
                  <a:schemeClr val="tx1">
                    <a:lumMod val="50000"/>
                  </a:schemeClr>
                </a:solidFill>
              </a:rPr>
              <a:t>Useful for bulk ingestion scenarios</a:t>
            </a:r>
            <a:br>
              <a:rPr lang="en-US" sz="1600" dirty="0">
                <a:solidFill>
                  <a:schemeClr val="tx1">
                    <a:lumMod val="50000"/>
                  </a:schemeClr>
                </a:solidFill>
              </a:rPr>
            </a:br>
            <a:endParaRPr lang="en-US" sz="1600" dirty="0">
              <a:solidFill>
                <a:schemeClr val="tx1">
                  <a:lumMod val="50000"/>
                </a:schemeClr>
              </a:solidFill>
            </a:endParaRPr>
          </a:p>
          <a:p>
            <a:pPr defTabSz="932311" fontAlgn="base">
              <a:lnSpc>
                <a:spcPct val="110000"/>
              </a:lnSpc>
              <a:spcBef>
                <a:spcPts val="0"/>
              </a:spcBef>
              <a:spcAft>
                <a:spcPct val="0"/>
              </a:spcAft>
            </a:pPr>
            <a:r>
              <a:rPr lang="en-US" dirty="0"/>
              <a:t>Indexing policies</a:t>
            </a:r>
          </a:p>
          <a:p>
            <a:pPr marL="182880" defTabSz="932311" fontAlgn="base">
              <a:lnSpc>
                <a:spcPct val="110000"/>
              </a:lnSpc>
              <a:spcBef>
                <a:spcPts val="0"/>
              </a:spcBef>
              <a:spcAft>
                <a:spcPct val="0"/>
              </a:spcAft>
            </a:pPr>
            <a:r>
              <a:rPr lang="en-US" sz="1600" dirty="0"/>
              <a:t>Automatic</a:t>
            </a:r>
          </a:p>
          <a:p>
            <a:pPr marL="457218" lvl="1" defTabSz="932311" fontAlgn="base">
              <a:lnSpc>
                <a:spcPct val="110000"/>
              </a:lnSpc>
              <a:spcBef>
                <a:spcPts val="0"/>
              </a:spcBef>
              <a:spcAft>
                <a:spcPct val="0"/>
              </a:spcAft>
            </a:pPr>
            <a:r>
              <a:rPr lang="en-US" sz="1600" dirty="0">
                <a:solidFill>
                  <a:schemeClr val="tx1">
                    <a:lumMod val="50000"/>
                  </a:schemeClr>
                </a:solidFill>
              </a:rPr>
              <a:t>Default</a:t>
            </a:r>
          </a:p>
          <a:p>
            <a:pPr marL="182880" defTabSz="932311" fontAlgn="base">
              <a:lnSpc>
                <a:spcPct val="110000"/>
              </a:lnSpc>
              <a:spcBef>
                <a:spcPts val="0"/>
              </a:spcBef>
              <a:spcAft>
                <a:spcPct val="0"/>
              </a:spcAft>
            </a:pPr>
            <a:r>
              <a:rPr lang="en-US" sz="1600" dirty="0"/>
              <a:t>Manual</a:t>
            </a:r>
          </a:p>
          <a:p>
            <a:pPr marL="457218" lvl="1" defTabSz="932311" fontAlgn="base">
              <a:lnSpc>
                <a:spcPct val="110000"/>
              </a:lnSpc>
              <a:spcBef>
                <a:spcPts val="0"/>
              </a:spcBef>
              <a:spcAft>
                <a:spcPct val="0"/>
              </a:spcAft>
            </a:pPr>
            <a:r>
              <a:rPr lang="en-US" sz="1600" dirty="0">
                <a:solidFill>
                  <a:schemeClr val="tx1">
                    <a:lumMod val="50000"/>
                  </a:schemeClr>
                </a:solidFill>
              </a:rPr>
              <a:t>Can choose to index documents via </a:t>
            </a:r>
            <a:r>
              <a:rPr lang="en-US" sz="1600" dirty="0" err="1">
                <a:solidFill>
                  <a:schemeClr val="tx1">
                    <a:lumMod val="50000"/>
                  </a:schemeClr>
                </a:solidFill>
              </a:rPr>
              <a:t>RequestOptions</a:t>
            </a:r>
            <a:endParaRPr lang="en-US" sz="1600" dirty="0">
              <a:solidFill>
                <a:schemeClr val="tx1">
                  <a:lumMod val="50000"/>
                </a:schemeClr>
              </a:solidFill>
            </a:endParaRPr>
          </a:p>
          <a:p>
            <a:pPr marL="914437" lvl="2" defTabSz="932311" fontAlgn="base">
              <a:lnSpc>
                <a:spcPct val="110000"/>
              </a:lnSpc>
              <a:spcBef>
                <a:spcPts val="0"/>
              </a:spcBef>
              <a:spcAft>
                <a:spcPct val="0"/>
              </a:spcAft>
            </a:pPr>
            <a:r>
              <a:rPr lang="en-US" sz="1600" dirty="0" err="1">
                <a:solidFill>
                  <a:schemeClr val="tx1">
                    <a:lumMod val="50000"/>
                  </a:schemeClr>
                </a:solidFill>
                <a:latin typeface="Segoe UI Light"/>
              </a:rPr>
              <a:t>IndexingDirective</a:t>
            </a:r>
            <a:r>
              <a:rPr lang="en-US" sz="1600" dirty="0">
                <a:solidFill>
                  <a:schemeClr val="tx1">
                    <a:lumMod val="50000"/>
                  </a:schemeClr>
                </a:solidFill>
                <a:latin typeface="Segoe UI Light"/>
              </a:rPr>
              <a:t> = </a:t>
            </a:r>
            <a:r>
              <a:rPr lang="en-US" sz="1600" dirty="0" err="1">
                <a:solidFill>
                  <a:schemeClr val="tx1">
                    <a:lumMod val="50000"/>
                  </a:schemeClr>
                </a:solidFill>
                <a:latin typeface="Segoe UI Light"/>
              </a:rPr>
              <a:t>IndexingDirective.Include</a:t>
            </a:r>
            <a:endParaRPr lang="en-US" sz="1600" dirty="0">
              <a:solidFill>
                <a:schemeClr val="tx1">
                  <a:lumMod val="50000"/>
                </a:schemeClr>
              </a:solidFill>
              <a:latin typeface="Segoe UI Light"/>
            </a:endParaRPr>
          </a:p>
          <a:p>
            <a:pPr marL="457218" lvl="1" defTabSz="932311" fontAlgn="base">
              <a:lnSpc>
                <a:spcPct val="110000"/>
              </a:lnSpc>
              <a:spcBef>
                <a:spcPts val="0"/>
              </a:spcBef>
              <a:spcAft>
                <a:spcPct val="0"/>
              </a:spcAft>
            </a:pPr>
            <a:r>
              <a:rPr lang="en-US" sz="1600" dirty="0">
                <a:solidFill>
                  <a:schemeClr val="tx1">
                    <a:lumMod val="50000"/>
                  </a:schemeClr>
                </a:solidFill>
              </a:rPr>
              <a:t>Can read non-indexed documents via </a:t>
            </a:r>
            <a:r>
              <a:rPr lang="en-US" sz="1600" dirty="0" err="1">
                <a:solidFill>
                  <a:schemeClr val="tx1">
                    <a:lumMod val="50000"/>
                  </a:schemeClr>
                </a:solidFill>
              </a:rPr>
              <a:t>selflink</a:t>
            </a:r>
            <a:endParaRPr lang="en-US" sz="1600" dirty="0">
              <a:solidFill>
                <a:schemeClr val="tx1">
                  <a:lumMod val="50000"/>
                </a:schemeClr>
              </a:solidFill>
            </a:endParaRPr>
          </a:p>
          <a:p>
            <a:pPr marL="457218" lvl="1" defTabSz="932311" fontAlgn="base">
              <a:lnSpc>
                <a:spcPct val="110000"/>
              </a:lnSpc>
              <a:spcBef>
                <a:spcPts val="0"/>
              </a:spcBef>
              <a:spcAft>
                <a:spcPct val="0"/>
              </a:spcAft>
            </a:pPr>
            <a:endParaRPr lang="en-US" sz="1667" dirty="0">
              <a:solidFill>
                <a:schemeClr val="tx1">
                  <a:lumMod val="50000"/>
                </a:schemeClr>
              </a:solidFill>
            </a:endParaRPr>
          </a:p>
          <a:p>
            <a:pPr marL="457218" lvl="1" defTabSz="932311" fontAlgn="base">
              <a:lnSpc>
                <a:spcPct val="110000"/>
              </a:lnSpc>
              <a:spcBef>
                <a:spcPts val="0"/>
              </a:spcBef>
              <a:spcAft>
                <a:spcPct val="0"/>
              </a:spcAft>
            </a:pPr>
            <a:endParaRPr lang="en-US" sz="1667" dirty="0">
              <a:solidFill>
                <a:schemeClr val="tx1">
                  <a:lumMod val="50000"/>
                </a:schemeClr>
              </a:solidFill>
            </a:endParaRPr>
          </a:p>
          <a:p>
            <a:pPr lvl="1" defTabSz="932311" fontAlgn="base">
              <a:lnSpc>
                <a:spcPct val="110000"/>
              </a:lnSpc>
              <a:spcBef>
                <a:spcPts val="0"/>
              </a:spcBef>
              <a:spcAft>
                <a:spcPct val="0"/>
              </a:spcAft>
            </a:pPr>
            <a:endParaRPr lang="en-US" sz="1667" dirty="0">
              <a:solidFill>
                <a:schemeClr val="tx1">
                  <a:lumMod val="50000"/>
                </a:schemeClr>
              </a:solidFill>
            </a:endParaRPr>
          </a:p>
          <a:p>
            <a:pPr>
              <a:lnSpc>
                <a:spcPct val="110000"/>
              </a:lnSpc>
              <a:spcBef>
                <a:spcPts val="0"/>
              </a:spcBef>
            </a:pPr>
            <a:endParaRPr lang="en-US" dirty="0"/>
          </a:p>
        </p:txBody>
      </p:sp>
      <p:sp>
        <p:nvSpPr>
          <p:cNvPr id="3" name="Title 2"/>
          <p:cNvSpPr>
            <a:spLocks noGrp="1"/>
          </p:cNvSpPr>
          <p:nvPr>
            <p:ph type="title"/>
          </p:nvPr>
        </p:nvSpPr>
        <p:spPr/>
        <p:txBody>
          <a:bodyPr/>
          <a:lstStyle/>
          <a:p>
            <a:r>
              <a:rPr lang="en-US" dirty="0" smtClean="0"/>
              <a:t>Indexing Modes and Policies</a:t>
            </a:r>
            <a:endParaRPr lang="en-US" dirty="0"/>
          </a:p>
        </p:txBody>
      </p:sp>
      <p:sp>
        <p:nvSpPr>
          <p:cNvPr id="13" name="TextBox 12"/>
          <p:cNvSpPr txBox="1"/>
          <p:nvPr/>
        </p:nvSpPr>
        <p:spPr>
          <a:xfrm>
            <a:off x="263249" y="1099744"/>
            <a:ext cx="6147599" cy="544724"/>
          </a:xfrm>
          <a:prstGeom prst="rect">
            <a:avLst/>
          </a:prstGeom>
          <a:noFill/>
        </p:spPr>
        <p:txBody>
          <a:bodyPr wrap="square" lIns="182855" tIns="146284" rIns="182855" bIns="146284" rtlCol="0">
            <a:spAutoFit/>
          </a:bodyPr>
          <a:lstStyle/>
          <a:p>
            <a:pPr defTabSz="914296">
              <a:lnSpc>
                <a:spcPct val="90000"/>
              </a:lnSpc>
            </a:pPr>
            <a:r>
              <a:rPr lang="en-US" dirty="0">
                <a:solidFill>
                  <a:schemeClr val="tx1">
                    <a:lumMod val="50000"/>
                  </a:schemeClr>
                </a:solidFill>
                <a:latin typeface="Segoe UI Light"/>
              </a:rPr>
              <a:t>Set indexing mode</a:t>
            </a:r>
          </a:p>
        </p:txBody>
      </p:sp>
      <p:sp>
        <p:nvSpPr>
          <p:cNvPr id="14" name="TextBox 13"/>
          <p:cNvSpPr txBox="1"/>
          <p:nvPr/>
        </p:nvSpPr>
        <p:spPr>
          <a:xfrm>
            <a:off x="263249" y="3764032"/>
            <a:ext cx="6147599" cy="544724"/>
          </a:xfrm>
          <a:prstGeom prst="rect">
            <a:avLst/>
          </a:prstGeom>
          <a:noFill/>
        </p:spPr>
        <p:txBody>
          <a:bodyPr wrap="square" lIns="182855" tIns="146284" rIns="182855" bIns="146284" rtlCol="0">
            <a:spAutoFit/>
          </a:bodyPr>
          <a:lstStyle/>
          <a:p>
            <a:pPr defTabSz="914296">
              <a:lnSpc>
                <a:spcPct val="90000"/>
              </a:lnSpc>
            </a:pPr>
            <a:r>
              <a:rPr lang="en-US" dirty="0">
                <a:solidFill>
                  <a:schemeClr val="tx1">
                    <a:lumMod val="50000"/>
                  </a:schemeClr>
                </a:solidFill>
                <a:latin typeface="Segoe UI Light"/>
              </a:rPr>
              <a:t>Set indexing policy</a:t>
            </a:r>
          </a:p>
        </p:txBody>
      </p:sp>
      <p:sp>
        <p:nvSpPr>
          <p:cNvPr id="2" name="TextBox 1"/>
          <p:cNvSpPr txBox="1"/>
          <p:nvPr/>
        </p:nvSpPr>
        <p:spPr>
          <a:xfrm>
            <a:off x="457178" y="5737607"/>
            <a:ext cx="362136" cy="615516"/>
          </a:xfrm>
          <a:prstGeom prst="rect">
            <a:avLst/>
          </a:prstGeom>
          <a:noFill/>
        </p:spPr>
        <p:txBody>
          <a:bodyPr wrap="none" lIns="179285" tIns="143428" rIns="179285" bIns="143428" rtlCol="0">
            <a:sp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15" name="Text Placeholder 3"/>
          <p:cNvSpPr txBox="1">
            <a:spLocks/>
          </p:cNvSpPr>
          <p:nvPr/>
        </p:nvSpPr>
        <p:spPr>
          <a:xfrm>
            <a:off x="457178" y="4265658"/>
            <a:ext cx="6751518" cy="2087465"/>
          </a:xfrm>
          <a:prstGeom prst="rect">
            <a:avLst/>
          </a:prstGeom>
          <a:solidFill>
            <a:schemeClr val="bg1">
              <a:lumMod val="95000"/>
            </a:schemeClr>
          </a:solidFill>
          <a:ln w="76200">
            <a:solidFill>
              <a:srgbClr val="0072C6"/>
            </a:solidFill>
          </a:ln>
        </p:spPr>
        <p:txBody>
          <a:bodyPr vert="horz" wrap="square" lIns="182880" tIns="146304" rIns="182880" bIns="146304" rtlCol="0">
            <a:normAutofit fontScale="77500" lnSpcReduction="20000"/>
          </a:bodyPr>
          <a:lstStyle>
            <a:lvl1pPr marL="0" marR="0" indent="0" algn="l" defTabSz="365760" rtl="0" eaLnBrk="1" fontAlgn="auto" latinLnBrk="0" hangingPunct="1">
              <a:lnSpc>
                <a:spcPct val="100000"/>
              </a:lnSpc>
              <a:spcBef>
                <a:spcPts val="0"/>
              </a:spcBef>
              <a:spcAft>
                <a:spcPts val="0"/>
              </a:spcAft>
              <a:buClr>
                <a:schemeClr val="tx1"/>
              </a:buClr>
              <a:buSzPct val="90000"/>
              <a:buFont typeface="Wingdings" pitchFamily="2" charset="2"/>
              <a:buNone/>
              <a:tabLst/>
              <a:defRPr sz="1800" kern="1200" spc="0" baseline="0">
                <a:solidFill>
                  <a:schemeClr val="tx1"/>
                </a:solidFill>
                <a:latin typeface="Consolas" panose="020B0609020204030204" pitchFamily="49" charset="0"/>
                <a:ea typeface="+mn-ea"/>
                <a:cs typeface="Consolas" panose="020B0609020204030204" pitchFamily="49" charset="0"/>
              </a:defRPr>
            </a:lvl1pPr>
            <a:lvl2pPr marL="36576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2pPr>
            <a:lvl3pPr marL="73152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3pPr>
            <a:lvl4pPr marL="109728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4pPr>
            <a:lvl5pPr marL="146304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a:t>var</a:t>
            </a:r>
            <a:r>
              <a:rPr lang="en-US" dirty="0"/>
              <a:t> collection = new </a:t>
            </a:r>
            <a:r>
              <a:rPr lang="en-US" dirty="0" err="1"/>
              <a:t>DocumentCollection</a:t>
            </a:r>
            <a:endParaRPr lang="en-US" dirty="0"/>
          </a:p>
          <a:p>
            <a:r>
              <a:rPr lang="en-US" dirty="0"/>
              <a:t>            {</a:t>
            </a:r>
          </a:p>
          <a:p>
            <a:r>
              <a:rPr lang="en-US" dirty="0"/>
              <a:t>                Id = “</a:t>
            </a:r>
            <a:r>
              <a:rPr lang="en-US" dirty="0" err="1"/>
              <a:t>manualCollection</a:t>
            </a:r>
            <a:r>
              <a:rPr lang="en-US" dirty="0"/>
              <a:t>”</a:t>
            </a:r>
          </a:p>
          <a:p>
            <a:r>
              <a:rPr lang="en-US" dirty="0"/>
              <a:t>            };</a:t>
            </a:r>
          </a:p>
          <a:p>
            <a:r>
              <a:rPr lang="en-US" dirty="0"/>
              <a:t>            </a:t>
            </a:r>
          </a:p>
          <a:p>
            <a:r>
              <a:rPr lang="en-US" dirty="0"/>
              <a:t>            </a:t>
            </a:r>
            <a:r>
              <a:rPr lang="en-US" dirty="0" err="1"/>
              <a:t>collection.IndexingPolicy.Automatic</a:t>
            </a:r>
            <a:r>
              <a:rPr lang="en-US" dirty="0"/>
              <a:t> = false;</a:t>
            </a:r>
          </a:p>
          <a:p>
            <a:endParaRPr lang="en-US" dirty="0"/>
          </a:p>
          <a:p>
            <a:r>
              <a:rPr lang="en-US" dirty="0"/>
              <a:t>            collection = await </a:t>
            </a:r>
            <a:r>
              <a:rPr lang="en-US" dirty="0" err="1"/>
              <a:t>client.CreateDocumentCollectionAsync</a:t>
            </a:r>
            <a:r>
              <a:rPr lang="en-US" dirty="0"/>
              <a:t>(</a:t>
            </a:r>
            <a:r>
              <a:rPr lang="en-US" dirty="0" err="1"/>
              <a:t>databaseLink</a:t>
            </a:r>
            <a:r>
              <a:rPr lang="en-US" dirty="0"/>
              <a:t>, collection);</a:t>
            </a:r>
            <a:endParaRPr lang="en-US" sz="1400" dirty="0"/>
          </a:p>
          <a:p>
            <a:endParaRPr lang="en-US" dirty="0"/>
          </a:p>
        </p:txBody>
      </p:sp>
    </p:spTree>
    <p:extLst>
      <p:ext uri="{BB962C8B-B14F-4D97-AF65-F5344CB8AC3E}">
        <p14:creationId xmlns:p14="http://schemas.microsoft.com/office/powerpoint/2010/main" val="820085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5971" y="1269386"/>
            <a:ext cx="6751518" cy="5367388"/>
          </a:xfrm>
        </p:spPr>
        <p:txBody>
          <a:bodyPr>
            <a:normAutofit fontScale="85000" lnSpcReduction="20000"/>
          </a:bodyPr>
          <a:lstStyle/>
          <a:p>
            <a:r>
              <a:rPr lang="en-US" dirty="0" err="1"/>
              <a:t>var</a:t>
            </a:r>
            <a:r>
              <a:rPr lang="en-US" dirty="0"/>
              <a:t> collection = new </a:t>
            </a:r>
            <a:r>
              <a:rPr lang="en-US" dirty="0" err="1"/>
              <a:t>DocumentCollection</a:t>
            </a:r>
            <a:r>
              <a:rPr lang="en-US" dirty="0"/>
              <a:t> </a:t>
            </a:r>
          </a:p>
          <a:p>
            <a:r>
              <a:rPr lang="en-US" dirty="0"/>
              <a:t>            { </a:t>
            </a:r>
          </a:p>
          <a:p>
            <a:r>
              <a:rPr lang="en-US" dirty="0"/>
              <a:t>                Id =  “Orders”</a:t>
            </a:r>
          </a:p>
          <a:p>
            <a:r>
              <a:rPr lang="en-US" dirty="0"/>
              <a:t>            };</a:t>
            </a:r>
          </a:p>
          <a:p>
            <a:endParaRPr lang="en-US" dirty="0"/>
          </a:p>
          <a:p>
            <a:r>
              <a:rPr lang="en-US" dirty="0"/>
              <a:t>            </a:t>
            </a:r>
            <a:r>
              <a:rPr lang="en-US" dirty="0" err="1"/>
              <a:t>collection.IndexingPolicy.IncludedPaths.Add</a:t>
            </a:r>
            <a:r>
              <a:rPr lang="en-US" dirty="0"/>
              <a:t>(new </a:t>
            </a:r>
            <a:r>
              <a:rPr lang="en-US" dirty="0" err="1"/>
              <a:t>IndexingPath</a:t>
            </a:r>
            <a:endParaRPr lang="en-US" dirty="0"/>
          </a:p>
          <a:p>
            <a:r>
              <a:rPr lang="en-US" dirty="0"/>
              <a:t>            {</a:t>
            </a:r>
          </a:p>
          <a:p>
            <a:r>
              <a:rPr lang="en-US" dirty="0"/>
              <a:t>                </a:t>
            </a:r>
            <a:r>
              <a:rPr lang="en-US" dirty="0" err="1"/>
              <a:t>IndexType</a:t>
            </a:r>
            <a:r>
              <a:rPr lang="en-US" dirty="0"/>
              <a:t> = </a:t>
            </a:r>
            <a:r>
              <a:rPr lang="en-US" dirty="0" err="1"/>
              <a:t>IndexType.Hash</a:t>
            </a:r>
            <a:r>
              <a:rPr lang="en-US" dirty="0"/>
              <a:t>,</a:t>
            </a:r>
          </a:p>
          <a:p>
            <a:r>
              <a:rPr lang="en-US" dirty="0"/>
              <a:t>                Path = "/",</a:t>
            </a:r>
          </a:p>
          <a:p>
            <a:r>
              <a:rPr lang="en-US" dirty="0"/>
              <a:t>            });</a:t>
            </a:r>
          </a:p>
          <a:p>
            <a:endParaRPr lang="en-US" dirty="0"/>
          </a:p>
          <a:p>
            <a:r>
              <a:rPr lang="en-US" dirty="0"/>
              <a:t>            </a:t>
            </a:r>
            <a:r>
              <a:rPr lang="en-US" dirty="0" err="1"/>
              <a:t>collection.IndexingPolicy.IncludedPaths.Add</a:t>
            </a:r>
            <a:r>
              <a:rPr lang="en-US" dirty="0"/>
              <a:t>(new </a:t>
            </a:r>
            <a:r>
              <a:rPr lang="en-US" dirty="0" err="1"/>
              <a:t>IndexingPath</a:t>
            </a:r>
            <a:endParaRPr lang="en-US" dirty="0"/>
          </a:p>
          <a:p>
            <a:r>
              <a:rPr lang="en-US" dirty="0"/>
              <a:t>            {</a:t>
            </a:r>
          </a:p>
          <a:p>
            <a:r>
              <a:rPr lang="en-US" dirty="0"/>
              <a:t>                </a:t>
            </a:r>
            <a:r>
              <a:rPr lang="en-US" dirty="0" err="1"/>
              <a:t>IndexType</a:t>
            </a:r>
            <a:r>
              <a:rPr lang="en-US" dirty="0"/>
              <a:t> = </a:t>
            </a:r>
            <a:r>
              <a:rPr lang="en-US" dirty="0" err="1"/>
              <a:t>IndexType.Range</a:t>
            </a:r>
            <a:r>
              <a:rPr lang="en-US" dirty="0"/>
              <a:t>,</a:t>
            </a:r>
          </a:p>
          <a:p>
            <a:r>
              <a:rPr lang="en-US" dirty="0"/>
              <a:t>                Path = @"/""</a:t>
            </a:r>
            <a:r>
              <a:rPr lang="en-US" dirty="0" err="1"/>
              <a:t>shippedTimestamp</a:t>
            </a:r>
            <a:r>
              <a:rPr lang="en-US" dirty="0"/>
              <a:t>""/?",</a:t>
            </a:r>
          </a:p>
          <a:p>
            <a:r>
              <a:rPr lang="en-US" dirty="0"/>
              <a:t>                </a:t>
            </a:r>
            <a:r>
              <a:rPr lang="en-US" dirty="0" err="1"/>
              <a:t>NumericPrecision</a:t>
            </a:r>
            <a:r>
              <a:rPr lang="en-US" dirty="0"/>
              <a:t> = 7</a:t>
            </a:r>
          </a:p>
          <a:p>
            <a:r>
              <a:rPr lang="en-US" dirty="0"/>
              <a:t>            });</a:t>
            </a:r>
          </a:p>
          <a:p>
            <a:endParaRPr lang="en-US" dirty="0"/>
          </a:p>
          <a:p>
            <a:r>
              <a:rPr lang="en-US" dirty="0"/>
              <a:t>            </a:t>
            </a:r>
            <a:r>
              <a:rPr lang="en-US" dirty="0" err="1"/>
              <a:t>collection.IndexingPolicy.ExcludedPaths.Add</a:t>
            </a:r>
            <a:r>
              <a:rPr lang="en-US" dirty="0"/>
              <a:t>("/\"</a:t>
            </a:r>
            <a:r>
              <a:rPr lang="en-US" dirty="0" err="1"/>
              <a:t>metaData</a:t>
            </a:r>
            <a:r>
              <a:rPr lang="en-US" dirty="0"/>
              <a:t>\"/*");</a:t>
            </a:r>
          </a:p>
          <a:p>
            <a:r>
              <a:rPr lang="en-US" dirty="0"/>
              <a:t>                        </a:t>
            </a:r>
          </a:p>
          <a:p>
            <a:r>
              <a:rPr lang="en-US" dirty="0"/>
              <a:t>            collection = await </a:t>
            </a:r>
            <a:r>
              <a:rPr lang="en-US" dirty="0" err="1"/>
              <a:t>client.CreateDocumentCollectionAsync</a:t>
            </a:r>
            <a:r>
              <a:rPr lang="en-US" dirty="0"/>
              <a:t>(</a:t>
            </a:r>
            <a:r>
              <a:rPr lang="en-US" dirty="0" err="1"/>
              <a:t>databaseLink</a:t>
            </a:r>
            <a:r>
              <a:rPr lang="en-US" dirty="0"/>
              <a:t>, collection);</a:t>
            </a:r>
            <a:endParaRPr lang="en-US" sz="1600" dirty="0"/>
          </a:p>
          <a:p>
            <a:endParaRPr lang="en-US" dirty="0"/>
          </a:p>
        </p:txBody>
      </p:sp>
      <p:sp>
        <p:nvSpPr>
          <p:cNvPr id="5" name="Text Placeholder 4"/>
          <p:cNvSpPr>
            <a:spLocks noGrp="1"/>
          </p:cNvSpPr>
          <p:nvPr>
            <p:ph type="body" sz="quarter" idx="11"/>
          </p:nvPr>
        </p:nvSpPr>
        <p:spPr>
          <a:xfrm>
            <a:off x="7359447" y="1365294"/>
            <a:ext cx="4536138" cy="4942676"/>
          </a:xfrm>
        </p:spPr>
        <p:txBody>
          <a:bodyPr>
            <a:noAutofit/>
          </a:bodyPr>
          <a:lstStyle/>
          <a:p>
            <a:pPr defTabSz="932311" fontAlgn="base">
              <a:spcBef>
                <a:spcPts val="600"/>
              </a:spcBef>
              <a:spcAft>
                <a:spcPct val="0"/>
              </a:spcAft>
            </a:pPr>
            <a:r>
              <a:rPr lang="en-US" sz="2400" dirty="0" smtClean="0"/>
              <a:t>Hash Index Type</a:t>
            </a:r>
            <a:endParaRPr lang="en-US" sz="2400" dirty="0"/>
          </a:p>
          <a:p>
            <a:pPr lvl="1" defTabSz="932311" fontAlgn="base">
              <a:spcAft>
                <a:spcPct val="0"/>
              </a:spcAft>
            </a:pPr>
            <a:r>
              <a:rPr lang="en-US" dirty="0" smtClean="0">
                <a:solidFill>
                  <a:schemeClr val="tx1">
                    <a:lumMod val="50000"/>
                  </a:schemeClr>
                </a:solidFill>
              </a:rPr>
              <a:t>Supported </a:t>
            </a:r>
            <a:r>
              <a:rPr lang="en-US" dirty="0">
                <a:solidFill>
                  <a:schemeClr val="tx1">
                    <a:lumMod val="50000"/>
                  </a:schemeClr>
                </a:solidFill>
              </a:rPr>
              <a:t>for strings and numbers</a:t>
            </a:r>
          </a:p>
          <a:p>
            <a:pPr lvl="1" defTabSz="932311" fontAlgn="base">
              <a:spcAft>
                <a:spcPct val="0"/>
              </a:spcAft>
            </a:pPr>
            <a:r>
              <a:rPr lang="en-US" dirty="0">
                <a:solidFill>
                  <a:schemeClr val="tx1">
                    <a:lumMod val="50000"/>
                  </a:schemeClr>
                </a:solidFill>
              </a:rPr>
              <a:t>Optimized for equality matches</a:t>
            </a:r>
            <a:br>
              <a:rPr lang="en-US" dirty="0">
                <a:solidFill>
                  <a:schemeClr val="tx1">
                    <a:lumMod val="50000"/>
                  </a:schemeClr>
                </a:solidFill>
              </a:rPr>
            </a:br>
            <a:endParaRPr lang="en-US" dirty="0">
              <a:solidFill>
                <a:schemeClr val="tx1">
                  <a:lumMod val="50000"/>
                </a:schemeClr>
              </a:solidFill>
            </a:endParaRPr>
          </a:p>
          <a:p>
            <a:pPr defTabSz="932311" fontAlgn="base">
              <a:spcBef>
                <a:spcPts val="600"/>
              </a:spcBef>
              <a:spcAft>
                <a:spcPct val="0"/>
              </a:spcAft>
            </a:pPr>
            <a:r>
              <a:rPr lang="en-US" sz="2400" dirty="0" smtClean="0"/>
              <a:t>Range Index Type</a:t>
            </a:r>
            <a:endParaRPr lang="en-US" sz="2400" dirty="0"/>
          </a:p>
          <a:p>
            <a:pPr lvl="1" defTabSz="932311" fontAlgn="base">
              <a:spcAft>
                <a:spcPct val="0"/>
              </a:spcAft>
            </a:pPr>
            <a:r>
              <a:rPr lang="en-US" dirty="0">
                <a:solidFill>
                  <a:schemeClr val="tx1">
                    <a:lumMod val="50000"/>
                  </a:schemeClr>
                </a:solidFill>
              </a:rPr>
              <a:t>Supported for numbers</a:t>
            </a:r>
          </a:p>
          <a:p>
            <a:pPr lvl="1" defTabSz="932311" fontAlgn="base">
              <a:spcAft>
                <a:spcPct val="0"/>
              </a:spcAft>
            </a:pPr>
            <a:r>
              <a:rPr lang="en-US" dirty="0">
                <a:solidFill>
                  <a:schemeClr val="tx1">
                    <a:lumMod val="50000"/>
                  </a:schemeClr>
                </a:solidFill>
              </a:rPr>
              <a:t>Optimized for comparison queries</a:t>
            </a:r>
            <a:br>
              <a:rPr lang="en-US" dirty="0">
                <a:solidFill>
                  <a:schemeClr val="tx1">
                    <a:lumMod val="50000"/>
                  </a:schemeClr>
                </a:solidFill>
              </a:rPr>
            </a:br>
            <a:endParaRPr lang="en-US" dirty="0">
              <a:solidFill>
                <a:schemeClr val="tx1">
                  <a:lumMod val="50000"/>
                </a:schemeClr>
              </a:solidFill>
            </a:endParaRPr>
          </a:p>
          <a:p>
            <a:pPr defTabSz="932311" fontAlgn="base">
              <a:spcBef>
                <a:spcPts val="600"/>
              </a:spcBef>
              <a:spcAft>
                <a:spcPct val="0"/>
              </a:spcAft>
            </a:pPr>
            <a:r>
              <a:rPr lang="en-US" sz="2400" dirty="0" smtClean="0"/>
              <a:t>String Index </a:t>
            </a:r>
            <a:r>
              <a:rPr lang="en-US" sz="2400" dirty="0"/>
              <a:t>P</a:t>
            </a:r>
            <a:r>
              <a:rPr lang="en-US" sz="2400" dirty="0" smtClean="0"/>
              <a:t>recision</a:t>
            </a:r>
            <a:endParaRPr lang="en-US" sz="2400" dirty="0"/>
          </a:p>
          <a:p>
            <a:pPr lvl="1" defTabSz="932311" fontAlgn="base">
              <a:spcAft>
                <a:spcPct val="0"/>
              </a:spcAft>
            </a:pPr>
            <a:r>
              <a:rPr lang="en-US" dirty="0" smtClean="0">
                <a:solidFill>
                  <a:schemeClr val="tx1">
                    <a:lumMod val="50000"/>
                  </a:schemeClr>
                </a:solidFill>
              </a:rPr>
              <a:t>Default </a:t>
            </a:r>
            <a:r>
              <a:rPr lang="en-US" dirty="0">
                <a:solidFill>
                  <a:schemeClr val="tx1">
                    <a:lumMod val="50000"/>
                  </a:schemeClr>
                </a:solidFill>
              </a:rPr>
              <a:t>is 3</a:t>
            </a:r>
            <a:br>
              <a:rPr lang="en-US" dirty="0">
                <a:solidFill>
                  <a:schemeClr val="tx1">
                    <a:lumMod val="50000"/>
                  </a:schemeClr>
                </a:solidFill>
              </a:rPr>
            </a:br>
            <a:endParaRPr lang="en-US" dirty="0">
              <a:solidFill>
                <a:schemeClr val="tx1">
                  <a:lumMod val="50000"/>
                </a:schemeClr>
              </a:solidFill>
            </a:endParaRPr>
          </a:p>
          <a:p>
            <a:pPr defTabSz="932311" fontAlgn="base">
              <a:spcBef>
                <a:spcPts val="600"/>
              </a:spcBef>
              <a:spcAft>
                <a:spcPct val="0"/>
              </a:spcAft>
            </a:pPr>
            <a:r>
              <a:rPr lang="en-US" sz="2400" dirty="0"/>
              <a:t>Numeric </a:t>
            </a:r>
            <a:r>
              <a:rPr lang="en-US" sz="2400" dirty="0" smtClean="0"/>
              <a:t>Index Precision</a:t>
            </a:r>
            <a:endParaRPr lang="en-US" sz="2400" dirty="0"/>
          </a:p>
          <a:p>
            <a:pPr lvl="1" defTabSz="932311" fontAlgn="base">
              <a:spcAft>
                <a:spcPct val="0"/>
              </a:spcAft>
            </a:pPr>
            <a:r>
              <a:rPr lang="en-US" dirty="0">
                <a:solidFill>
                  <a:schemeClr val="tx1">
                    <a:lumMod val="50000"/>
                  </a:schemeClr>
                </a:solidFill>
              </a:rPr>
              <a:t>Default is 3</a:t>
            </a:r>
          </a:p>
          <a:p>
            <a:pPr lvl="1" defTabSz="932311" fontAlgn="base">
              <a:spcAft>
                <a:spcPct val="0"/>
              </a:spcAft>
            </a:pPr>
            <a:r>
              <a:rPr lang="en-US" dirty="0">
                <a:solidFill>
                  <a:schemeClr val="tx1">
                    <a:lumMod val="50000"/>
                  </a:schemeClr>
                </a:solidFill>
              </a:rPr>
              <a:t>Increase for larger number fields (epoch timestamps</a:t>
            </a:r>
            <a:r>
              <a:rPr lang="en-US" dirty="0" smtClean="0">
                <a:solidFill>
                  <a:schemeClr val="tx1">
                    <a:lumMod val="50000"/>
                  </a:schemeClr>
                </a:solidFill>
              </a:rPr>
              <a:t>)</a:t>
            </a:r>
            <a:endParaRPr lang="en-US" dirty="0">
              <a:solidFill>
                <a:schemeClr val="tx1">
                  <a:lumMod val="50000"/>
                </a:schemeClr>
              </a:solidFill>
            </a:endParaRPr>
          </a:p>
        </p:txBody>
      </p:sp>
      <p:sp>
        <p:nvSpPr>
          <p:cNvPr id="3" name="Title 2"/>
          <p:cNvSpPr>
            <a:spLocks noGrp="1"/>
          </p:cNvSpPr>
          <p:nvPr>
            <p:ph type="title"/>
          </p:nvPr>
        </p:nvSpPr>
        <p:spPr/>
        <p:txBody>
          <a:bodyPr/>
          <a:lstStyle/>
          <a:p>
            <a:r>
              <a:rPr lang="en-US" dirty="0" smtClean="0"/>
              <a:t>Indexing Paths and </a:t>
            </a:r>
            <a:r>
              <a:rPr lang="en-US" dirty="0"/>
              <a:t>T</a:t>
            </a:r>
            <a:r>
              <a:rPr lang="en-US" dirty="0" smtClean="0"/>
              <a:t>ypes</a:t>
            </a:r>
            <a:endParaRPr lang="en-US" dirty="0"/>
          </a:p>
        </p:txBody>
      </p:sp>
    </p:spTree>
    <p:extLst>
      <p:ext uri="{BB962C8B-B14F-4D97-AF65-F5344CB8AC3E}">
        <p14:creationId xmlns:p14="http://schemas.microsoft.com/office/powerpoint/2010/main" val="133025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1" cy="914544"/>
          </a:xfrm>
        </p:spPr>
        <p:txBody>
          <a:bodyPr/>
          <a:lstStyle/>
          <a:p>
            <a:r>
              <a:rPr lang="en-US" dirty="0" smtClean="0"/>
              <a:t>Query and indexing tips</a:t>
            </a:r>
            <a:endParaRPr lang="en-US" dirty="0"/>
          </a:p>
        </p:txBody>
      </p:sp>
      <p:sp>
        <p:nvSpPr>
          <p:cNvPr id="5" name="Text Placeholder 4"/>
          <p:cNvSpPr>
            <a:spLocks noGrp="1"/>
          </p:cNvSpPr>
          <p:nvPr>
            <p:ph idx="4294967295"/>
          </p:nvPr>
        </p:nvSpPr>
        <p:spPr>
          <a:xfrm>
            <a:off x="117984" y="1452563"/>
            <a:ext cx="9788525" cy="2843793"/>
          </a:xfrm>
        </p:spPr>
        <p:txBody>
          <a:bodyPr/>
          <a:lstStyle/>
          <a:p>
            <a:pPr marL="182880" indent="0">
              <a:spcAft>
                <a:spcPts val="1200"/>
              </a:spcAft>
              <a:buNone/>
            </a:pPr>
            <a:r>
              <a:rPr lang="en-US" sz="2800" dirty="0" smtClean="0"/>
              <a:t>Consider query needs and index policies (index policies are currently immutable)</a:t>
            </a:r>
            <a:endParaRPr lang="en-US" sz="2800" dirty="0"/>
          </a:p>
          <a:p>
            <a:pPr marL="182880" indent="0">
              <a:spcAft>
                <a:spcPts val="1200"/>
              </a:spcAft>
              <a:buNone/>
            </a:pPr>
            <a:r>
              <a:rPr lang="en-US" sz="2800" dirty="0" smtClean="0"/>
              <a:t>Understand query costs and limits, and avoid scans</a:t>
            </a:r>
          </a:p>
          <a:p>
            <a:pPr marL="182880" indent="0">
              <a:spcAft>
                <a:spcPts val="1200"/>
              </a:spcAft>
              <a:buNone/>
            </a:pPr>
            <a:r>
              <a:rPr lang="en-US" sz="2800" dirty="0" smtClean="0"/>
              <a:t>Pre-aggregate where possible</a:t>
            </a:r>
            <a:endParaRPr lang="en-US" sz="2800" dirty="0"/>
          </a:p>
          <a:p>
            <a:pPr marL="182880" indent="0">
              <a:spcAft>
                <a:spcPts val="1200"/>
              </a:spcAft>
              <a:buNone/>
            </a:pPr>
            <a:endParaRPr lang="en-US" sz="2800" dirty="0"/>
          </a:p>
        </p:txBody>
      </p:sp>
      <p:pic>
        <p:nvPicPr>
          <p:cNvPr id="7" name="Picture 6"/>
          <p:cNvPicPr>
            <a:picLocks noChangeAspect="1"/>
          </p:cNvPicPr>
          <p:nvPr/>
        </p:nvPicPr>
        <p:blipFill>
          <a:blip r:embed="rId3"/>
          <a:stretch>
            <a:fillRect/>
          </a:stretch>
        </p:blipFill>
        <p:spPr>
          <a:xfrm>
            <a:off x="7928518" y="2971870"/>
            <a:ext cx="4441902" cy="4441902"/>
          </a:xfrm>
          <a:prstGeom prst="rect">
            <a:avLst/>
          </a:prstGeom>
        </p:spPr>
      </p:pic>
    </p:spTree>
    <p:extLst>
      <p:ext uri="{BB962C8B-B14F-4D97-AF65-F5344CB8AC3E}">
        <p14:creationId xmlns:p14="http://schemas.microsoft.com/office/powerpoint/2010/main" val="35813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28913"/>
              </p:ext>
            </p:extLst>
          </p:nvPr>
        </p:nvGraphicFramePr>
        <p:xfrm>
          <a:off x="528695" y="2580393"/>
          <a:ext cx="11003612" cy="3985688"/>
        </p:xfrm>
        <a:graphic>
          <a:graphicData uri="http://schemas.openxmlformats.org/drawingml/2006/table">
            <a:tbl>
              <a:tblPr firstRow="1" bandRow="1">
                <a:tableStyleId>{2D5ABB26-0587-4C30-8999-92F81FD0307C}</a:tableStyleId>
              </a:tblPr>
              <a:tblGrid>
                <a:gridCol w="3482180">
                  <a:extLst>
                    <a:ext uri="{9D8B030D-6E8A-4147-A177-3AD203B41FA5}">
                      <a16:colId xmlns="" xmlns:a16="http://schemas.microsoft.com/office/drawing/2014/main" val="20000"/>
                    </a:ext>
                  </a:extLst>
                </a:gridCol>
                <a:gridCol w="682991">
                  <a:extLst>
                    <a:ext uri="{9D8B030D-6E8A-4147-A177-3AD203B41FA5}">
                      <a16:colId xmlns="" xmlns:a16="http://schemas.microsoft.com/office/drawing/2014/main" val="20001"/>
                    </a:ext>
                  </a:extLst>
                </a:gridCol>
                <a:gridCol w="6838441">
                  <a:extLst>
                    <a:ext uri="{9D8B030D-6E8A-4147-A177-3AD203B41FA5}">
                      <a16:colId xmlns="" xmlns:a16="http://schemas.microsoft.com/office/drawing/2014/main" val="20002"/>
                    </a:ext>
                  </a:extLst>
                </a:gridCol>
              </a:tblGrid>
              <a:tr h="9263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Segoe UI Light"/>
                          <a:ea typeface="+mn-ea"/>
                          <a:cs typeface="+mn-cs"/>
                        </a:rPr>
                        <a:t>schema</a:t>
                      </a:r>
                      <a:r>
                        <a:rPr lang="en-US" sz="1800" b="1" kern="1200" baseline="0" dirty="0" smtClean="0">
                          <a:solidFill>
                            <a:schemeClr val="tx1"/>
                          </a:solidFill>
                          <a:latin typeface="Segoe UI Light"/>
                          <a:ea typeface="+mn-ea"/>
                          <a:cs typeface="+mn-cs"/>
                        </a:rPr>
                        <a:t> free</a:t>
                      </a:r>
                    </a:p>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Segoe UI Light"/>
                          <a:ea typeface="+mn-ea"/>
                          <a:cs typeface="+mn-cs"/>
                        </a:rPr>
                        <a:t> query</a:t>
                      </a:r>
                      <a:endParaRPr lang="en-US" sz="1800" b="1" kern="1200" dirty="0" smtClean="0">
                        <a:solidFill>
                          <a:schemeClr val="tx1"/>
                        </a:solidFill>
                        <a:latin typeface="Segoe UI Light"/>
                        <a:ea typeface="+mn-ea"/>
                        <a:cs typeface="+mn-cs"/>
                      </a:endParaRPr>
                    </a:p>
                    <a:p>
                      <a:endParaRPr lang="en-US" sz="1800" kern="1200" dirty="0">
                        <a:solidFill>
                          <a:schemeClr val="tx1"/>
                        </a:solidFill>
                        <a:latin typeface="Segoe UI Light"/>
                        <a:ea typeface="+mn-ea"/>
                        <a:cs typeface="+mn-cs"/>
                      </a:endParaRPr>
                    </a:p>
                  </a:txBody>
                  <a:tcPr marL="89642" marR="89642" marT="44821" marB="44821"/>
                </a:tc>
                <a:tc>
                  <a:txBody>
                    <a:bodyPr/>
                    <a:lstStyle/>
                    <a:p>
                      <a:endParaRPr lang="en-US" sz="1000" b="1" kern="1200" dirty="0">
                        <a:solidFill>
                          <a:schemeClr val="tx1"/>
                        </a:solidFill>
                        <a:latin typeface="Segoe UI Light"/>
                        <a:ea typeface="+mn-ea"/>
                        <a:cs typeface="+mn-cs"/>
                      </a:endParaRPr>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Segoe UI Light"/>
                          <a:ea typeface="+mn-ea"/>
                          <a:cs typeface="+mn-cs"/>
                        </a:rPr>
                        <a:t>Relational and hierarchical query </a:t>
                      </a:r>
                      <a:r>
                        <a:rPr lang="en-US" sz="1400" kern="1200" dirty="0" smtClean="0">
                          <a:solidFill>
                            <a:schemeClr val="tx1"/>
                          </a:solidFill>
                          <a:latin typeface="Segoe UI Light"/>
                          <a:ea typeface="+mn-ea"/>
                          <a:cs typeface="+mn-cs"/>
                        </a:rPr>
                        <a:t>of application defined JSON data. Support for SQL queries with transforms,</a:t>
                      </a:r>
                      <a:r>
                        <a:rPr lang="en-US" sz="1400" kern="1200" baseline="0" dirty="0" smtClean="0">
                          <a:solidFill>
                            <a:schemeClr val="tx1"/>
                          </a:solidFill>
                          <a:latin typeface="Segoe UI Light"/>
                          <a:ea typeface="+mn-ea"/>
                          <a:cs typeface="+mn-cs"/>
                        </a:rPr>
                        <a:t> projections and inline evaluation of </a:t>
                      </a:r>
                      <a:r>
                        <a:rPr lang="en-US" sz="1400" b="1" kern="1200" baseline="0" dirty="0" smtClean="0">
                          <a:solidFill>
                            <a:schemeClr val="tx1"/>
                          </a:solidFill>
                          <a:latin typeface="Segoe UI Light"/>
                          <a:ea typeface="+mn-ea"/>
                          <a:cs typeface="+mn-cs"/>
                        </a:rPr>
                        <a:t>user defined JavaScript functions </a:t>
                      </a:r>
                      <a:r>
                        <a:rPr lang="en-US" sz="1400" kern="1200" baseline="0" dirty="0" smtClean="0">
                          <a:solidFill>
                            <a:schemeClr val="tx1"/>
                          </a:solidFill>
                          <a:latin typeface="Segoe UI Light"/>
                          <a:ea typeface="+mn-ea"/>
                          <a:cs typeface="+mn-cs"/>
                        </a:rPr>
                        <a:t>(UDFs). </a:t>
                      </a:r>
                      <a:r>
                        <a:rPr lang="en-US" sz="1400" b="1" kern="1200" baseline="0" dirty="0" smtClean="0">
                          <a:solidFill>
                            <a:schemeClr val="tx1"/>
                          </a:solidFill>
                          <a:latin typeface="Segoe UI Light"/>
                          <a:ea typeface="+mn-ea"/>
                          <a:cs typeface="+mn-cs"/>
                        </a:rPr>
                        <a:t>Automatic and consistent indexing </a:t>
                      </a:r>
                      <a:r>
                        <a:rPr lang="en-US" sz="1400" kern="1200" baseline="0" dirty="0" smtClean="0">
                          <a:solidFill>
                            <a:schemeClr val="tx1"/>
                          </a:solidFill>
                          <a:latin typeface="Segoe UI Light"/>
                          <a:ea typeface="+mn-ea"/>
                          <a:cs typeface="+mn-cs"/>
                        </a:rPr>
                        <a:t>of all properties.</a:t>
                      </a:r>
                      <a:r>
                        <a:rPr lang="en-US" sz="1400" kern="1200" dirty="0" smtClean="0">
                          <a:solidFill>
                            <a:schemeClr val="tx1"/>
                          </a:solidFill>
                          <a:latin typeface="Segoe UI Light"/>
                          <a:ea typeface="+mn-ea"/>
                          <a:cs typeface="+mn-cs"/>
                        </a:rPr>
                        <a:t/>
                      </a:r>
                      <a:br>
                        <a:rPr lang="en-US" sz="1400" kern="1200" dirty="0" smtClean="0">
                          <a:solidFill>
                            <a:schemeClr val="tx1"/>
                          </a:solidFill>
                          <a:latin typeface="Segoe UI Light"/>
                          <a:ea typeface="+mn-ea"/>
                          <a:cs typeface="+mn-cs"/>
                        </a:rPr>
                      </a:br>
                      <a:endParaRPr lang="en-US" sz="1400" kern="1200" dirty="0" smtClean="0">
                        <a:solidFill>
                          <a:schemeClr val="tx1"/>
                        </a:solidFill>
                        <a:latin typeface="Segoe UI Light"/>
                        <a:ea typeface="+mn-ea"/>
                        <a:cs typeface="+mn-cs"/>
                      </a:endParaRPr>
                    </a:p>
                    <a:p>
                      <a:endParaRPr lang="en-US" sz="1400" b="1" kern="1200" dirty="0" smtClean="0">
                        <a:solidFill>
                          <a:schemeClr val="tx1"/>
                        </a:solidFill>
                        <a:latin typeface="Segoe UI Light"/>
                        <a:ea typeface="+mn-ea"/>
                        <a:cs typeface="+mn-cs"/>
                      </a:endParaRPr>
                    </a:p>
                  </a:txBody>
                  <a:tcPr marL="89642" marR="89642" marT="44821" marB="44821"/>
                </a:tc>
                <a:extLst>
                  <a:ext uri="{0D108BD9-81ED-4DB2-BD59-A6C34878D82A}">
                    <a16:rowId xmlns="" xmlns:a16="http://schemas.microsoft.com/office/drawing/2014/main" val="10000"/>
                  </a:ext>
                </a:extLst>
              </a:tr>
              <a:tr h="9263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Segoe UI Light"/>
                          <a:ea typeface="+mn-ea"/>
                          <a:cs typeface="+mn-cs"/>
                        </a:rPr>
                        <a:t>JavaScript as a </a:t>
                      </a:r>
                    </a:p>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Segoe UI Light"/>
                          <a:ea typeface="+mn-ea"/>
                          <a:cs typeface="+mn-cs"/>
                        </a:rPr>
                        <a:t>modern T-SQL</a:t>
                      </a:r>
                    </a:p>
                    <a:p>
                      <a:endParaRPr lang="en-US" sz="1800" kern="1200" dirty="0">
                        <a:solidFill>
                          <a:schemeClr val="tx1"/>
                        </a:solidFill>
                        <a:latin typeface="Segoe UI Light"/>
                        <a:ea typeface="+mn-ea"/>
                        <a:cs typeface="+mn-cs"/>
                      </a:endParaRPr>
                    </a:p>
                  </a:txBody>
                  <a:tcPr marL="89642" marR="89642" marT="44821" marB="44821"/>
                </a:tc>
                <a:tc>
                  <a:txBody>
                    <a:bodyPr/>
                    <a:lstStyle/>
                    <a:p>
                      <a:endParaRPr lang="en-US" sz="1000" b="1" kern="1200" dirty="0">
                        <a:solidFill>
                          <a:schemeClr val="tx1"/>
                        </a:solidFill>
                        <a:latin typeface="Segoe UI Light"/>
                        <a:ea typeface="+mn-ea"/>
                        <a:cs typeface="+mn-cs"/>
                      </a:endParaRPr>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Segoe UI Light"/>
                          <a:ea typeface="+mn-ea"/>
                          <a:cs typeface="+mn-cs"/>
                        </a:rPr>
                        <a:t>Transactional execution </a:t>
                      </a:r>
                      <a:r>
                        <a:rPr lang="en-US" sz="1400" kern="1200" dirty="0" smtClean="0">
                          <a:solidFill>
                            <a:schemeClr val="tx1"/>
                          </a:solidFill>
                          <a:latin typeface="Segoe UI Light"/>
                          <a:ea typeface="+mn-ea"/>
                          <a:cs typeface="+mn-cs"/>
                        </a:rPr>
                        <a:t>of application defined stored procedures and triggers directly against database collections.</a:t>
                      </a:r>
                      <a:r>
                        <a:rPr lang="en-US" sz="1400" kern="1200" baseline="0" dirty="0" smtClean="0">
                          <a:solidFill>
                            <a:schemeClr val="tx1"/>
                          </a:solidFill>
                          <a:latin typeface="Segoe UI Light"/>
                          <a:ea typeface="+mn-ea"/>
                          <a:cs typeface="+mn-cs"/>
                        </a:rPr>
                        <a:t> </a:t>
                      </a:r>
                      <a:r>
                        <a:rPr lang="en-US" sz="1400" b="1" kern="1200" baseline="0" dirty="0" smtClean="0">
                          <a:solidFill>
                            <a:schemeClr val="tx1"/>
                          </a:solidFill>
                          <a:latin typeface="Segoe UI Light"/>
                          <a:ea typeface="+mn-ea"/>
                          <a:cs typeface="+mn-cs"/>
                        </a:rPr>
                        <a:t>Native JavaScript </a:t>
                      </a:r>
                      <a:r>
                        <a:rPr lang="en-US" sz="1400" kern="1200" baseline="0" dirty="0" smtClean="0">
                          <a:solidFill>
                            <a:schemeClr val="tx1"/>
                          </a:solidFill>
                          <a:latin typeface="Segoe UI Light"/>
                          <a:ea typeface="+mn-ea"/>
                          <a:cs typeface="+mn-cs"/>
                        </a:rPr>
                        <a:t>support eliminating the impedance mismatch between application and database schema.</a:t>
                      </a:r>
                      <a:r>
                        <a:rPr lang="en-US" sz="1400" kern="1200" dirty="0" smtClean="0">
                          <a:solidFill>
                            <a:schemeClr val="tx1"/>
                          </a:solidFill>
                          <a:latin typeface="Segoe UI Light"/>
                          <a:ea typeface="+mn-ea"/>
                          <a:cs typeface="+mn-cs"/>
                        </a:rPr>
                        <a:t/>
                      </a:r>
                      <a:br>
                        <a:rPr lang="en-US" sz="1400" kern="1200" dirty="0" smtClean="0">
                          <a:solidFill>
                            <a:schemeClr val="tx1"/>
                          </a:solidFill>
                          <a:latin typeface="Segoe UI Light"/>
                          <a:ea typeface="+mn-ea"/>
                          <a:cs typeface="+mn-cs"/>
                        </a:rPr>
                      </a:br>
                      <a:endParaRPr lang="en-US" sz="1400" b="1" kern="1200" dirty="0" smtClean="0">
                        <a:solidFill>
                          <a:schemeClr val="tx1"/>
                        </a:solidFill>
                        <a:latin typeface="Segoe UI Light"/>
                        <a:ea typeface="+mn-ea"/>
                        <a:cs typeface="+mn-cs"/>
                      </a:endParaRPr>
                    </a:p>
                    <a:p>
                      <a:endParaRPr lang="en-US" sz="1400" b="1" kern="1200" dirty="0">
                        <a:solidFill>
                          <a:schemeClr val="tx1"/>
                        </a:solidFill>
                        <a:latin typeface="Segoe UI Light"/>
                        <a:ea typeface="+mn-ea"/>
                        <a:cs typeface="+mn-cs"/>
                      </a:endParaRPr>
                    </a:p>
                  </a:txBody>
                  <a:tcPr marL="89642" marR="89642" marT="44821" marB="44821"/>
                </a:tc>
                <a:extLst>
                  <a:ext uri="{0D108BD9-81ED-4DB2-BD59-A6C34878D82A}">
                    <a16:rowId xmlns="" xmlns:a16="http://schemas.microsoft.com/office/drawing/2014/main" val="10001"/>
                  </a:ext>
                </a:extLst>
              </a:tr>
              <a:tr h="9263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Segoe UI Light"/>
                          <a:ea typeface="+mn-ea"/>
                          <a:cs typeface="+mn-cs"/>
                        </a:rPr>
                        <a:t>tunable</a:t>
                      </a:r>
                      <a:r>
                        <a:rPr lang="en-US" sz="1800" b="1" kern="1200" baseline="0" dirty="0" smtClean="0">
                          <a:solidFill>
                            <a:schemeClr val="tx1"/>
                          </a:solidFill>
                          <a:latin typeface="Segoe UI Light"/>
                          <a:ea typeface="+mn-ea"/>
                          <a:cs typeface="+mn-cs"/>
                        </a:rPr>
                        <a:t> </a:t>
                      </a:r>
                    </a:p>
                    <a:p>
                      <a:pPr marL="0" marR="0" indent="0" algn="r" defTabSz="932742"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Segoe UI Light"/>
                          <a:ea typeface="+mn-ea"/>
                          <a:cs typeface="+mn-cs"/>
                        </a:rPr>
                        <a:t>consistency</a:t>
                      </a:r>
                      <a:r>
                        <a:rPr lang="en-US" sz="1800" b="1" kern="1200" dirty="0" smtClean="0">
                          <a:solidFill>
                            <a:schemeClr val="tx1"/>
                          </a:solidFill>
                          <a:latin typeface="Segoe UI Light"/>
                          <a:ea typeface="+mn-ea"/>
                          <a:cs typeface="+mn-cs"/>
                        </a:rPr>
                        <a:t> </a:t>
                      </a:r>
                      <a:endParaRPr lang="en-US" sz="1800" kern="1200" dirty="0" smtClean="0">
                        <a:solidFill>
                          <a:schemeClr val="tx1"/>
                        </a:solidFill>
                        <a:latin typeface="Segoe UI Light"/>
                        <a:ea typeface="+mn-ea"/>
                        <a:cs typeface="+mn-cs"/>
                      </a:endParaRPr>
                    </a:p>
                    <a:p>
                      <a:endParaRPr lang="en-US" sz="1800" kern="1200" dirty="0">
                        <a:solidFill>
                          <a:schemeClr val="tx1"/>
                        </a:solidFill>
                        <a:latin typeface="Segoe UI Light"/>
                        <a:ea typeface="+mn-ea"/>
                        <a:cs typeface="+mn-cs"/>
                      </a:endParaRPr>
                    </a:p>
                  </a:txBody>
                  <a:tcPr marL="89642" marR="89642" marT="44821" marB="44821"/>
                </a:tc>
                <a:tc>
                  <a:txBody>
                    <a:bodyPr/>
                    <a:lstStyle/>
                    <a:p>
                      <a:endParaRPr lang="en-US" sz="1000" b="1" kern="1200" dirty="0">
                        <a:solidFill>
                          <a:schemeClr val="tx1"/>
                        </a:solidFill>
                        <a:latin typeface="Segoe UI Light"/>
                        <a:ea typeface="+mn-ea"/>
                        <a:cs typeface="+mn-cs"/>
                      </a:endParaRPr>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Segoe UI Light"/>
                          <a:ea typeface="+mn-ea"/>
                          <a:cs typeface="+mn-cs"/>
                        </a:rPr>
                        <a:t>Well</a:t>
                      </a:r>
                      <a:r>
                        <a:rPr lang="en-US" sz="1400" kern="1200" baseline="0" dirty="0" smtClean="0">
                          <a:solidFill>
                            <a:schemeClr val="tx1"/>
                          </a:solidFill>
                          <a:latin typeface="Segoe UI Light"/>
                          <a:ea typeface="+mn-ea"/>
                          <a:cs typeface="+mn-cs"/>
                        </a:rPr>
                        <a:t> defined consistency levels to achieve optimal tradeoff between consistency and performance. </a:t>
                      </a:r>
                      <a:r>
                        <a:rPr lang="en-US" sz="1400" b="1" kern="1200" baseline="0" dirty="0" smtClean="0">
                          <a:solidFill>
                            <a:schemeClr val="tx1"/>
                          </a:solidFill>
                          <a:latin typeface="Segoe UI Light"/>
                          <a:ea typeface="+mn-ea"/>
                          <a:cs typeface="+mn-cs"/>
                        </a:rPr>
                        <a:t>Four distinct consistency levels </a:t>
                      </a:r>
                      <a:r>
                        <a:rPr lang="en-US" sz="1400" kern="1200" baseline="0" dirty="0" smtClean="0">
                          <a:solidFill>
                            <a:schemeClr val="tx1"/>
                          </a:solidFill>
                          <a:latin typeface="Segoe UI Light"/>
                          <a:ea typeface="+mn-ea"/>
                          <a:cs typeface="+mn-cs"/>
                        </a:rPr>
                        <a:t>for queries and read – Strong, Bounded-Staleness, Session and Eventual. </a:t>
                      </a:r>
                      <a:r>
                        <a:rPr lang="en-US" sz="1400" b="1" kern="1200" baseline="0" dirty="0" smtClean="0">
                          <a:solidFill>
                            <a:schemeClr val="tx1"/>
                          </a:solidFill>
                          <a:latin typeface="Segoe UI Light"/>
                          <a:ea typeface="+mn-ea"/>
                          <a:cs typeface="+mn-cs"/>
                        </a:rPr>
                        <a:t>Granular control </a:t>
                      </a:r>
                      <a:r>
                        <a:rPr lang="en-US" sz="1400" kern="1200" baseline="0" dirty="0" smtClean="0">
                          <a:solidFill>
                            <a:schemeClr val="tx1"/>
                          </a:solidFill>
                          <a:latin typeface="Segoe UI Light"/>
                          <a:ea typeface="+mn-ea"/>
                          <a:cs typeface="+mn-cs"/>
                        </a:rPr>
                        <a:t>over consistency, availability and latency</a:t>
                      </a:r>
                      <a:endParaRPr lang="en-US" sz="1400" kern="1200" dirty="0" smtClean="0">
                        <a:solidFill>
                          <a:schemeClr val="tx1"/>
                        </a:solidFill>
                        <a:latin typeface="Segoe UI Light"/>
                        <a:ea typeface="+mn-ea"/>
                        <a:cs typeface="+mn-cs"/>
                      </a:endParaRPr>
                    </a:p>
                    <a:p>
                      <a:endParaRPr lang="en-US" sz="1400" b="1" kern="1200" dirty="0" smtClean="0">
                        <a:solidFill>
                          <a:schemeClr val="tx1"/>
                        </a:solidFill>
                        <a:latin typeface="Segoe UI Light"/>
                        <a:ea typeface="+mn-ea"/>
                        <a:cs typeface="+mn-cs"/>
                      </a:endParaRPr>
                    </a:p>
                  </a:txBody>
                  <a:tcPr marL="89642" marR="89642" marT="44821" marB="44821"/>
                </a:tc>
                <a:extLst>
                  <a:ext uri="{0D108BD9-81ED-4DB2-BD59-A6C34878D82A}">
                    <a16:rowId xmlns="" xmlns:a16="http://schemas.microsoft.com/office/drawing/2014/main" val="10002"/>
                  </a:ext>
                </a:extLst>
              </a:tr>
              <a:tr h="627497">
                <a:tc>
                  <a:txBody>
                    <a:bodyPr/>
                    <a:lstStyle/>
                    <a:p>
                      <a:pPr algn="r"/>
                      <a:r>
                        <a:rPr lang="en-US" sz="1800" b="1" kern="1200" dirty="0" smtClean="0">
                          <a:solidFill>
                            <a:schemeClr val="tx1"/>
                          </a:solidFill>
                          <a:latin typeface="Segoe UI Light"/>
                          <a:ea typeface="+mn-ea"/>
                          <a:cs typeface="+mn-cs"/>
                        </a:rPr>
                        <a:t>fully </a:t>
                      </a:r>
                    </a:p>
                    <a:p>
                      <a:pPr algn="r"/>
                      <a:r>
                        <a:rPr lang="en-US" sz="1800" b="1" kern="1200" dirty="0" smtClean="0">
                          <a:solidFill>
                            <a:schemeClr val="tx1"/>
                          </a:solidFill>
                          <a:latin typeface="Segoe UI Light"/>
                          <a:ea typeface="+mn-ea"/>
                          <a:cs typeface="+mn-cs"/>
                        </a:rPr>
                        <a:t>managed</a:t>
                      </a:r>
                      <a:endParaRPr lang="en-US" sz="1800" b="1" kern="1200" dirty="0">
                        <a:solidFill>
                          <a:schemeClr val="tx1"/>
                        </a:solidFill>
                        <a:latin typeface="Segoe UI Light"/>
                        <a:ea typeface="+mn-ea"/>
                        <a:cs typeface="+mn-cs"/>
                      </a:endParaRPr>
                    </a:p>
                  </a:txBody>
                  <a:tcPr marL="89642" marR="89642" marT="44821" marB="44821"/>
                </a:tc>
                <a:tc>
                  <a:txBody>
                    <a:bodyPr/>
                    <a:lstStyle/>
                    <a:p>
                      <a:endParaRPr lang="en-US" sz="1800" kern="1200" dirty="0">
                        <a:solidFill>
                          <a:schemeClr val="tx1"/>
                        </a:solidFill>
                        <a:latin typeface="Segoe UI Light"/>
                        <a:ea typeface="+mn-ea"/>
                        <a:cs typeface="+mn-cs"/>
                      </a:endParaRPr>
                    </a:p>
                  </a:txBody>
                  <a:tcPr marL="89642" marR="89642" marT="44821" marB="44821"/>
                </a:tc>
                <a:tc>
                  <a:txBody>
                    <a:bodyPr/>
                    <a:lstStyle/>
                    <a:p>
                      <a:pPr marL="0" indent="0" defTabSz="932419" fontAlgn="base">
                        <a:spcBef>
                          <a:spcPct val="0"/>
                        </a:spcBef>
                        <a:spcAft>
                          <a:spcPct val="0"/>
                        </a:spcAft>
                        <a:buFont typeface="Wingdings" panose="05000000000000000000" pitchFamily="2" charset="2"/>
                        <a:buNone/>
                      </a:pPr>
                      <a:r>
                        <a:rPr lang="en-US" sz="1400" b="1" dirty="0" smtClean="0">
                          <a:latin typeface="Segoe UI Light"/>
                        </a:rPr>
                        <a:t>Simple to provision and access </a:t>
                      </a:r>
                      <a:r>
                        <a:rPr lang="en-US" sz="1400" dirty="0" smtClean="0">
                          <a:latin typeface="Segoe UI Light"/>
                        </a:rPr>
                        <a:t>databases without managing VM or cluster infrastructure. Operated with </a:t>
                      </a:r>
                      <a:r>
                        <a:rPr lang="en-US" sz="1400" b="1" dirty="0" smtClean="0">
                          <a:latin typeface="Segoe UI Light"/>
                        </a:rPr>
                        <a:t>99.95% availability </a:t>
                      </a:r>
                      <a:r>
                        <a:rPr lang="en-US" sz="1400" dirty="0" smtClean="0">
                          <a:latin typeface="Segoe UI Light"/>
                        </a:rPr>
                        <a:t>and automatically</a:t>
                      </a:r>
                      <a:r>
                        <a:rPr lang="en-US" sz="1400" baseline="0" dirty="0" smtClean="0">
                          <a:latin typeface="Segoe UI Light"/>
                        </a:rPr>
                        <a:t> backed up to prevent against regional failures</a:t>
                      </a:r>
                      <a:endParaRPr lang="en-US" sz="1400" kern="1200" dirty="0">
                        <a:solidFill>
                          <a:schemeClr val="tx1"/>
                        </a:solidFill>
                        <a:latin typeface="Segoe UI Light"/>
                        <a:ea typeface="+mn-ea"/>
                        <a:cs typeface="+mn-cs"/>
                      </a:endParaRPr>
                    </a:p>
                  </a:txBody>
                  <a:tcPr marL="89642" marR="89642" marT="44821" marB="44821"/>
                </a:tc>
                <a:extLst>
                  <a:ext uri="{0D108BD9-81ED-4DB2-BD59-A6C34878D82A}">
                    <a16:rowId xmlns="" xmlns:a16="http://schemas.microsoft.com/office/drawing/2014/main" val="10003"/>
                  </a:ext>
                </a:extLst>
              </a:tr>
            </a:tbl>
          </a:graphicData>
        </a:graphic>
      </p:graphicFrame>
      <p:sp>
        <p:nvSpPr>
          <p:cNvPr id="11" name="Title 1"/>
          <p:cNvSpPr txBox="1">
            <a:spLocks/>
          </p:cNvSpPr>
          <p:nvPr/>
        </p:nvSpPr>
        <p:spPr>
          <a:xfrm>
            <a:off x="148106" y="201544"/>
            <a:ext cx="4348499" cy="694076"/>
          </a:xfrm>
          <a:prstGeom prst="rect">
            <a:avLst/>
          </a:prstGeom>
        </p:spPr>
        <p:txBody>
          <a:bodyPr vert="horz" wrap="square" lIns="99015" tIns="49506" rIns="99015" bIns="49506" rtlCol="0" anchor="t" anchorCtr="0">
            <a:noAutofit/>
          </a:bodyPr>
          <a:lstStyle>
            <a:lvl1pPr algn="l" defTabSz="1097088" rtl="0" eaLnBrk="1" latinLnBrk="0" hangingPunct="1">
              <a:lnSpc>
                <a:spcPct val="90000"/>
              </a:lnSpc>
              <a:spcBef>
                <a:spcPct val="0"/>
              </a:spcBef>
              <a:buNone/>
              <a:defRPr lang="en-US" sz="4800" b="0" kern="1200" cap="none" spc="-180" baseline="0" dirty="0">
                <a:ln w="3175">
                  <a:noFill/>
                </a:ln>
                <a:solidFill>
                  <a:schemeClr val="tx1">
                    <a:alpha val="99000"/>
                  </a:schemeClr>
                </a:solidFill>
                <a:effectLst/>
                <a:latin typeface="Segoe UI Light" pitchFamily="34" charset="0"/>
                <a:ea typeface="+mj-ea"/>
                <a:cs typeface="+mj-cs"/>
              </a:defRPr>
            </a:lvl1pPr>
          </a:lstStyle>
          <a:p>
            <a:pPr defTabSz="914126"/>
            <a:r>
              <a:rPr sz="2353"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Microsoft Azure DocumentDB</a:t>
            </a:r>
          </a:p>
        </p:txBody>
      </p:sp>
      <p:sp>
        <p:nvSpPr>
          <p:cNvPr id="7" name="Title 1"/>
          <p:cNvSpPr txBox="1">
            <a:spLocks/>
          </p:cNvSpPr>
          <p:nvPr/>
        </p:nvSpPr>
        <p:spPr>
          <a:xfrm>
            <a:off x="8701078" y="201544"/>
            <a:ext cx="3321931" cy="694076"/>
          </a:xfrm>
          <a:prstGeom prst="rect">
            <a:avLst/>
          </a:prstGeom>
        </p:spPr>
        <p:txBody>
          <a:bodyPr vert="horz" wrap="square" lIns="99015" tIns="49506" rIns="99015" bIns="49506" rtlCol="0" anchor="t" anchorCtr="0">
            <a:noAutofit/>
          </a:bodyPr>
          <a:lstStyle>
            <a:lvl1pPr algn="l" defTabSz="1097088" rtl="0" eaLnBrk="1" latinLnBrk="0" hangingPunct="1">
              <a:lnSpc>
                <a:spcPct val="90000"/>
              </a:lnSpc>
              <a:spcBef>
                <a:spcPct val="0"/>
              </a:spcBef>
              <a:buNone/>
              <a:defRPr lang="en-US" sz="4800" b="0" kern="1200" cap="none" spc="-180" baseline="0" dirty="0">
                <a:ln w="3175">
                  <a:noFill/>
                </a:ln>
                <a:solidFill>
                  <a:schemeClr val="tx1">
                    <a:alpha val="99000"/>
                  </a:schemeClr>
                </a:solidFill>
                <a:effectLst/>
                <a:latin typeface="Segoe UI Light" pitchFamily="34" charset="0"/>
                <a:ea typeface="+mj-ea"/>
                <a:cs typeface="+mj-cs"/>
              </a:defRPr>
            </a:lvl1pPr>
          </a:lstStyle>
          <a:p>
            <a:pPr defTabSz="914126"/>
            <a:r>
              <a:rPr sz="2745"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a:t>
            </a:r>
            <a:r>
              <a:rPr sz="2157"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 “topic” : “</a:t>
            </a:r>
            <a:r>
              <a:rPr sz="2157" b="1"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intro</a:t>
            </a:r>
            <a:r>
              <a:rPr sz="2157"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a:t>
            </a:r>
            <a:r>
              <a:rPr sz="2745"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rPr>
              <a:t>}</a:t>
            </a:r>
            <a:endParaRPr sz="2157" spc="0">
              <a:gradFill>
                <a:gsLst>
                  <a:gs pos="0">
                    <a:srgbClr val="FFFFFF"/>
                  </a:gs>
                  <a:gs pos="100000">
                    <a:srgbClr val="FFFFFF"/>
                  </a:gs>
                </a:gsLst>
                <a:lin ang="5400000" scaled="0"/>
              </a:gradFill>
              <a:latin typeface="Segoe UI"/>
              <a:ea typeface="Segoe UI" panose="020B0502040204020203" pitchFamily="34" charset="0"/>
              <a:cs typeface="Segoe UI Light" panose="020B0502040204020203" pitchFamily="34" charset="0"/>
            </a:endParaRPr>
          </a:p>
        </p:txBody>
      </p:sp>
      <p:grpSp>
        <p:nvGrpSpPr>
          <p:cNvPr id="46" name="Group 45"/>
          <p:cNvGrpSpPr/>
          <p:nvPr/>
        </p:nvGrpSpPr>
        <p:grpSpPr>
          <a:xfrm>
            <a:off x="1070391" y="2285882"/>
            <a:ext cx="1317461" cy="1185736"/>
            <a:chOff x="1235354" y="1250841"/>
            <a:chExt cx="1466721" cy="1295568"/>
          </a:xfrm>
        </p:grpSpPr>
        <p:sp>
          <p:nvSpPr>
            <p:cNvPr id="6" name="TextBox 5"/>
            <p:cNvSpPr txBox="1"/>
            <p:nvPr/>
          </p:nvSpPr>
          <p:spPr>
            <a:xfrm>
              <a:off x="1235354" y="1250841"/>
              <a:ext cx="1466721" cy="1295568"/>
            </a:xfrm>
            <a:prstGeom prst="rect">
              <a:avLst/>
            </a:prstGeom>
            <a:noFill/>
          </p:spPr>
          <p:txBody>
            <a:bodyPr wrap="none" lIns="179285" tIns="143428" rIns="179285" bIns="143428" rtlCol="0">
              <a:spAutoFit/>
            </a:bodyPr>
            <a:lstStyle/>
            <a:p>
              <a:pPr defTabSz="914367">
                <a:lnSpc>
                  <a:spcPct val="90000"/>
                </a:lnSpc>
              </a:pPr>
              <a:r>
                <a:rPr lang="en-US" sz="6470" dirty="0">
                  <a:solidFill>
                    <a:srgbClr val="FFFFFF">
                      <a:lumMod val="50000"/>
                    </a:srgbClr>
                  </a:solidFill>
                </a:rPr>
                <a:t>{  }</a:t>
              </a:r>
            </a:p>
          </p:txBody>
        </p:sp>
        <p:grpSp>
          <p:nvGrpSpPr>
            <p:cNvPr id="10" name="Group 9"/>
            <p:cNvGrpSpPr/>
            <p:nvPr/>
          </p:nvGrpSpPr>
          <p:grpSpPr>
            <a:xfrm rot="19041038">
              <a:off x="1799817" y="1675470"/>
              <a:ext cx="571313" cy="837578"/>
              <a:chOff x="1514575" y="5176007"/>
              <a:chExt cx="546712" cy="1108657"/>
            </a:xfrm>
          </p:grpSpPr>
          <p:sp>
            <p:nvSpPr>
              <p:cNvPr id="12" name="Oval 11"/>
              <p:cNvSpPr/>
              <p:nvPr/>
            </p:nvSpPr>
            <p:spPr bwMode="auto">
              <a:xfrm>
                <a:off x="1514575" y="5176007"/>
                <a:ext cx="546712" cy="55860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720548" y="5353486"/>
                <a:ext cx="134765"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631098" y="5281851"/>
                <a:ext cx="313664" cy="3469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p:cNvGrpSpPr/>
          <p:nvPr/>
        </p:nvGrpSpPr>
        <p:grpSpPr>
          <a:xfrm>
            <a:off x="1262044" y="3781394"/>
            <a:ext cx="934155" cy="566895"/>
            <a:chOff x="1131606" y="4284838"/>
            <a:chExt cx="1346844" cy="837165"/>
          </a:xfrm>
        </p:grpSpPr>
        <p:pic>
          <p:nvPicPr>
            <p:cNvPr id="16" name="Picture 4" descr="http://tyrula.com/wp-content/uploads/2014/02/icon_ge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606" y="4626005"/>
              <a:ext cx="495998" cy="4959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tyrula.com/wp-content/uploads/2014/02/icon_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285" y="4284838"/>
              <a:ext cx="837165" cy="8371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1194027" y="4970854"/>
            <a:ext cx="1070189" cy="908571"/>
            <a:chOff x="1701951" y="4576242"/>
            <a:chExt cx="3326674" cy="2241798"/>
          </a:xfrm>
        </p:grpSpPr>
        <p:sp>
          <p:nvSpPr>
            <p:cNvPr id="20" name="Oval 19"/>
            <p:cNvSpPr/>
            <p:nvPr/>
          </p:nvSpPr>
          <p:spPr bwMode="auto">
            <a:xfrm>
              <a:off x="1991615" y="4576242"/>
              <a:ext cx="2595155" cy="2045889"/>
            </a:xfrm>
            <a:prstGeom prst="ellipse">
              <a:avLst/>
            </a:prstGeom>
            <a:noFill/>
            <a:ln w="762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p:cNvCxnSpPr>
              <a:stCxn id="20" idx="2"/>
              <a:endCxn id="20" idx="6"/>
            </p:cNvCxnSpPr>
            <p:nvPr/>
          </p:nvCxnSpPr>
          <p:spPr>
            <a:xfrm>
              <a:off x="1991615" y="5599187"/>
              <a:ext cx="2595155" cy="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1701951" y="5645258"/>
              <a:ext cx="3326674" cy="11727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ardrop 28"/>
            <p:cNvSpPr/>
            <p:nvPr/>
          </p:nvSpPr>
          <p:spPr bwMode="auto">
            <a:xfrm rot="21069524">
              <a:off x="3101957" y="5137358"/>
              <a:ext cx="374469" cy="400595"/>
            </a:xfrm>
            <a:prstGeom prst="teardrop">
              <a:avLst>
                <a:gd name="adj" fmla="val 2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3657600" y="4715362"/>
              <a:ext cx="109070" cy="11321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4349932" y="5290067"/>
              <a:ext cx="109070" cy="11321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2769325" y="4715361"/>
              <a:ext cx="109070" cy="11321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2148631" y="5287543"/>
              <a:ext cx="109070" cy="11321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p:nvPr/>
        </p:nvGrpSpPr>
        <p:grpSpPr>
          <a:xfrm>
            <a:off x="990755" y="6031392"/>
            <a:ext cx="1476732" cy="748698"/>
            <a:chOff x="357183" y="5281771"/>
            <a:chExt cx="2717074" cy="1426986"/>
          </a:xfrm>
        </p:grpSpPr>
        <p:sp>
          <p:nvSpPr>
            <p:cNvPr id="37" name="Oval 36"/>
            <p:cNvSpPr/>
            <p:nvPr/>
          </p:nvSpPr>
          <p:spPr bwMode="auto">
            <a:xfrm>
              <a:off x="889366" y="5560113"/>
              <a:ext cx="796007" cy="71876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1269183" y="5281771"/>
              <a:ext cx="1038273" cy="110271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2058508" y="5671332"/>
              <a:ext cx="522515" cy="4718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57183" y="6099157"/>
              <a:ext cx="2717074"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995795" y="5368121"/>
              <a:ext cx="522515" cy="53527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own Arrow 41"/>
            <p:cNvSpPr/>
            <p:nvPr/>
          </p:nvSpPr>
          <p:spPr bwMode="auto">
            <a:xfrm>
              <a:off x="1266617" y="5954646"/>
              <a:ext cx="581037" cy="49115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Down Arrow 42"/>
            <p:cNvSpPr/>
            <p:nvPr/>
          </p:nvSpPr>
          <p:spPr bwMode="auto">
            <a:xfrm rot="10800000">
              <a:off x="1557535" y="5607999"/>
              <a:ext cx="581037" cy="49115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Isosceles Triangle 69"/>
          <p:cNvSpPr/>
          <p:nvPr/>
        </p:nvSpPr>
        <p:spPr bwMode="auto">
          <a:xfrm>
            <a:off x="5459152" y="2386725"/>
            <a:ext cx="234348" cy="112138"/>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sz="5400" spc="-75" dirty="0">
                <a:solidFill>
                  <a:srgbClr val="505050"/>
                </a:solidFill>
                <a:cs typeface="Segoe UI Light"/>
              </a:rPr>
              <a:t>Microsoft Azure DocumentDB</a:t>
            </a:r>
            <a:br>
              <a:rPr lang="en-US" sz="5400" spc="-75" dirty="0">
                <a:solidFill>
                  <a:srgbClr val="505050"/>
                </a:solidFill>
                <a:cs typeface="Segoe UI Light"/>
              </a:rPr>
            </a:br>
            <a:endParaRPr lang="en-US" dirty="0"/>
          </a:p>
        </p:txBody>
      </p:sp>
      <p:sp>
        <p:nvSpPr>
          <p:cNvPr id="72" name="Rectangle 71"/>
          <p:cNvSpPr/>
          <p:nvPr/>
        </p:nvSpPr>
        <p:spPr bwMode="auto">
          <a:xfrm>
            <a:off x="2842046" y="1277772"/>
            <a:ext cx="2223059" cy="1075052"/>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Database</a:t>
            </a:r>
          </a:p>
        </p:txBody>
      </p:sp>
      <p:sp>
        <p:nvSpPr>
          <p:cNvPr id="73" name="Rectangle 72"/>
          <p:cNvSpPr/>
          <p:nvPr/>
        </p:nvSpPr>
        <p:spPr bwMode="auto">
          <a:xfrm>
            <a:off x="7450180" y="1276350"/>
            <a:ext cx="2229789" cy="1075052"/>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HBase</a:t>
            </a:r>
            <a:endParaRPr lang="en-US" sz="2000" kern="0" dirty="0">
              <a:ln>
                <a:solidFill>
                  <a:srgbClr val="FFFFFF">
                    <a:alpha val="0"/>
                  </a:srgbClr>
                </a:solidFill>
              </a:ln>
              <a:solidFill>
                <a:srgbClr val="FFFFFF"/>
              </a:solidFill>
            </a:endParaRPr>
          </a:p>
        </p:txBody>
      </p:sp>
      <p:sp>
        <p:nvSpPr>
          <p:cNvPr id="74" name="Rectangle 73"/>
          <p:cNvSpPr/>
          <p:nvPr/>
        </p:nvSpPr>
        <p:spPr bwMode="auto">
          <a:xfrm>
            <a:off x="9760980" y="1277772"/>
            <a:ext cx="2223059" cy="1075052"/>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Tables/Blobs</a:t>
            </a:r>
            <a:endParaRPr lang="en-US" sz="2000" kern="0" dirty="0">
              <a:ln>
                <a:solidFill>
                  <a:srgbClr val="FFFFFF">
                    <a:alpha val="0"/>
                  </a:srgbClr>
                </a:solidFill>
              </a:ln>
              <a:solidFill>
                <a:srgbClr val="FFFFFF"/>
              </a:solidFill>
            </a:endParaRPr>
          </a:p>
        </p:txBody>
      </p:sp>
      <p:sp>
        <p:nvSpPr>
          <p:cNvPr id="75" name="Rectangle 74"/>
          <p:cNvSpPr/>
          <p:nvPr/>
        </p:nvSpPr>
        <p:spPr bwMode="auto">
          <a:xfrm>
            <a:off x="530563" y="1277772"/>
            <a:ext cx="2223745" cy="1075052"/>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Server </a:t>
            </a:r>
            <a:br>
              <a:rPr lang="en-US" sz="2000" kern="0" dirty="0">
                <a:ln>
                  <a:solidFill>
                    <a:srgbClr val="FFFFFF">
                      <a:alpha val="0"/>
                    </a:srgbClr>
                  </a:solidFill>
                </a:ln>
                <a:solidFill>
                  <a:srgbClr val="FFFFFF"/>
                </a:solidFill>
              </a:rPr>
            </a:br>
            <a:r>
              <a:rPr lang="en-US" sz="2000" kern="0" dirty="0">
                <a:ln>
                  <a:solidFill>
                    <a:srgbClr val="FFFFFF">
                      <a:alpha val="0"/>
                    </a:srgbClr>
                  </a:solidFill>
                </a:ln>
                <a:solidFill>
                  <a:srgbClr val="FFFFFF"/>
                </a:solidFill>
              </a:rPr>
              <a:t>in a VM</a:t>
            </a:r>
          </a:p>
        </p:txBody>
      </p:sp>
      <p:sp>
        <p:nvSpPr>
          <p:cNvPr id="76" name="Rectangle 75"/>
          <p:cNvSpPr/>
          <p:nvPr/>
        </p:nvSpPr>
        <p:spPr bwMode="auto">
          <a:xfrm>
            <a:off x="5152844" y="1277078"/>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DocumentDB</a:t>
            </a:r>
          </a:p>
        </p:txBody>
      </p:sp>
      <p:pic>
        <p:nvPicPr>
          <p:cNvPr id="77" name="Picture 7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2067197" y="1840118"/>
            <a:ext cx="592823" cy="351790"/>
          </a:xfrm>
          <a:prstGeom prst="rect">
            <a:avLst/>
          </a:prstGeom>
        </p:spPr>
      </p:pic>
      <p:pic>
        <p:nvPicPr>
          <p:cNvPr id="78" name="Picture 7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744314" y="1750837"/>
            <a:ext cx="530352" cy="530352"/>
          </a:xfrm>
          <a:prstGeom prst="rect">
            <a:avLst/>
          </a:prstGeom>
        </p:spPr>
      </p:pic>
      <p:pic>
        <p:nvPicPr>
          <p:cNvPr id="79" name="Picture 7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442303" y="1749218"/>
            <a:ext cx="533591" cy="533591"/>
          </a:xfrm>
          <a:prstGeom prst="rect">
            <a:avLst/>
          </a:prstGeom>
        </p:spPr>
      </p:pic>
      <p:pic>
        <p:nvPicPr>
          <p:cNvPr id="80" name="Picture 7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783365" y="1750837"/>
            <a:ext cx="530352" cy="530352"/>
          </a:xfrm>
          <a:prstGeom prst="rect">
            <a:avLst/>
          </a:prstGeom>
        </p:spPr>
      </p:pic>
      <p:pic>
        <p:nvPicPr>
          <p:cNvPr id="81" name="Picture 8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1394728" y="1750837"/>
            <a:ext cx="530352" cy="530352"/>
          </a:xfrm>
          <a:prstGeom prst="rect">
            <a:avLst/>
          </a:prstGeom>
        </p:spPr>
      </p:pic>
      <p:pic>
        <p:nvPicPr>
          <p:cNvPr id="82" name="Picture 8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8917763" y="1666933"/>
            <a:ext cx="664049" cy="664049"/>
          </a:xfrm>
          <a:prstGeom prst="rect">
            <a:avLst/>
          </a:prstGeom>
        </p:spPr>
      </p:pic>
    </p:spTree>
    <p:extLst>
      <p:ext uri="{BB962C8B-B14F-4D97-AF65-F5344CB8AC3E}">
        <p14:creationId xmlns:p14="http://schemas.microsoft.com/office/powerpoint/2010/main" val="350792853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1" cy="914544"/>
          </a:xfrm>
        </p:spPr>
        <p:txBody>
          <a:bodyPr/>
          <a:lstStyle/>
          <a:p>
            <a:r>
              <a:rPr lang="en-US" dirty="0" smtClean="0"/>
              <a:t>DocumentDB Service Summary</a:t>
            </a:r>
            <a:endParaRPr lang="en-US" dirty="0"/>
          </a:p>
        </p:txBody>
      </p:sp>
      <p:sp>
        <p:nvSpPr>
          <p:cNvPr id="9" name="Text Placeholder 8"/>
          <p:cNvSpPr>
            <a:spLocks noGrp="1"/>
          </p:cNvSpPr>
          <p:nvPr>
            <p:ph type="body" sz="quarter" idx="4294967295"/>
          </p:nvPr>
        </p:nvSpPr>
        <p:spPr>
          <a:xfrm>
            <a:off x="501448" y="1196260"/>
            <a:ext cx="11152188" cy="5595315"/>
          </a:xfrm>
        </p:spPr>
        <p:txBody>
          <a:bodyPr/>
          <a:lstStyle/>
          <a:p>
            <a:pPr marL="0" indent="0">
              <a:buNone/>
            </a:pPr>
            <a:r>
              <a:rPr lang="en-US" sz="3200" dirty="0"/>
              <a:t>Unique among NoSQL stores</a:t>
            </a:r>
            <a:endParaRPr lang="en-US" sz="1400" dirty="0"/>
          </a:p>
          <a:p>
            <a:pPr marL="182880" lvl="1" indent="0">
              <a:spcBef>
                <a:spcPts val="600"/>
              </a:spcBef>
              <a:buNone/>
            </a:pPr>
            <a:r>
              <a:rPr lang="en-US" sz="2400" dirty="0" smtClean="0">
                <a:latin typeface="+mj-lt"/>
              </a:rPr>
              <a:t>Developed </a:t>
            </a:r>
            <a:r>
              <a:rPr lang="en-US" sz="2400" dirty="0">
                <a:latin typeface="+mj-lt"/>
              </a:rPr>
              <a:t>for the cloud and to be delivered as a </a:t>
            </a:r>
            <a:r>
              <a:rPr lang="en-US" sz="2400" dirty="0" smtClean="0">
                <a:latin typeface="+mj-lt"/>
              </a:rPr>
              <a:t>service.</a:t>
            </a:r>
            <a:endParaRPr lang="en-US" sz="2400" dirty="0">
              <a:latin typeface="+mj-lt"/>
            </a:endParaRPr>
          </a:p>
          <a:p>
            <a:pPr marL="182880" lvl="1" indent="0">
              <a:spcBef>
                <a:spcPts val="600"/>
              </a:spcBef>
              <a:buNone/>
            </a:pPr>
            <a:r>
              <a:rPr lang="en-US" sz="2400" dirty="0" smtClean="0">
                <a:latin typeface="+mj-lt"/>
              </a:rPr>
              <a:t>Truly query-able and </a:t>
            </a:r>
            <a:r>
              <a:rPr lang="en-US" sz="2400" dirty="0">
                <a:latin typeface="+mj-lt"/>
              </a:rPr>
              <a:t>is a native JSON </a:t>
            </a:r>
            <a:r>
              <a:rPr lang="en-US" sz="2400" dirty="0" smtClean="0">
                <a:latin typeface="+mj-lt"/>
              </a:rPr>
              <a:t>store.</a:t>
            </a:r>
            <a:endParaRPr lang="en-US" sz="2400" dirty="0">
              <a:latin typeface="+mj-lt"/>
            </a:endParaRPr>
          </a:p>
          <a:p>
            <a:pPr marL="182880" lvl="1" indent="0">
              <a:spcBef>
                <a:spcPts val="600"/>
              </a:spcBef>
              <a:buNone/>
            </a:pPr>
            <a:r>
              <a:rPr lang="en-US" sz="2400" dirty="0" smtClean="0">
                <a:latin typeface="+mj-lt"/>
              </a:rPr>
              <a:t>Transactional </a:t>
            </a:r>
            <a:r>
              <a:rPr lang="en-US" sz="2400" dirty="0">
                <a:latin typeface="+mj-lt"/>
              </a:rPr>
              <a:t>processing through language integrated </a:t>
            </a:r>
            <a:r>
              <a:rPr lang="en-US" sz="2400" dirty="0" smtClean="0">
                <a:latin typeface="+mj-lt"/>
              </a:rPr>
              <a:t>JavaScript.</a:t>
            </a:r>
            <a:endParaRPr lang="en-US" sz="2400" dirty="0">
              <a:latin typeface="+mj-lt"/>
            </a:endParaRPr>
          </a:p>
          <a:p>
            <a:pPr marL="182880" lvl="1" indent="0">
              <a:spcBef>
                <a:spcPts val="600"/>
              </a:spcBef>
              <a:buNone/>
            </a:pPr>
            <a:r>
              <a:rPr lang="en-US" sz="2400" dirty="0" smtClean="0">
                <a:latin typeface="+mj-lt"/>
              </a:rPr>
              <a:t>Predictable </a:t>
            </a:r>
            <a:r>
              <a:rPr lang="en-US" sz="2400" dirty="0">
                <a:latin typeface="+mj-lt"/>
              </a:rPr>
              <a:t>performance and tunable </a:t>
            </a:r>
            <a:r>
              <a:rPr lang="en-US" sz="2400" dirty="0" smtClean="0">
                <a:latin typeface="+mj-lt"/>
              </a:rPr>
              <a:t>consistency.</a:t>
            </a:r>
          </a:p>
          <a:p>
            <a:pPr marL="182880" lvl="1" indent="0">
              <a:spcBef>
                <a:spcPts val="600"/>
              </a:spcBef>
              <a:buNone/>
            </a:pPr>
            <a:endParaRPr lang="en-US" sz="2400" dirty="0">
              <a:latin typeface="+mj-lt"/>
            </a:endParaRPr>
          </a:p>
          <a:p>
            <a:pPr marL="0" indent="0">
              <a:buNone/>
            </a:pPr>
            <a:r>
              <a:rPr lang="en-US" sz="3200" dirty="0" smtClean="0"/>
              <a:t>DocumentDB </a:t>
            </a:r>
            <a:r>
              <a:rPr lang="en-US" sz="3200" dirty="0"/>
              <a:t>for these </a:t>
            </a:r>
            <a:r>
              <a:rPr lang="en-US" sz="3200" dirty="0" smtClean="0"/>
              <a:t>development scenarios</a:t>
            </a:r>
            <a:endParaRPr lang="en-US" sz="3200" dirty="0"/>
          </a:p>
          <a:p>
            <a:pPr marL="182880" lvl="1" indent="0">
              <a:spcBef>
                <a:spcPts val="600"/>
              </a:spcBef>
              <a:buNone/>
            </a:pPr>
            <a:r>
              <a:rPr lang="en-US" sz="2400" dirty="0">
                <a:latin typeface="+mj-lt"/>
              </a:rPr>
              <a:t>Customers building new web and mobile cloud based </a:t>
            </a:r>
            <a:r>
              <a:rPr lang="en-US" sz="2400" dirty="0" smtClean="0">
                <a:latin typeface="+mj-lt"/>
              </a:rPr>
              <a:t>applications.</a:t>
            </a:r>
            <a:endParaRPr lang="en-US" sz="2400" dirty="0">
              <a:latin typeface="+mj-lt"/>
            </a:endParaRPr>
          </a:p>
          <a:p>
            <a:pPr marL="182880" lvl="1" indent="0">
              <a:spcBef>
                <a:spcPts val="600"/>
              </a:spcBef>
              <a:buNone/>
            </a:pPr>
            <a:r>
              <a:rPr lang="en-US" sz="2400" dirty="0">
                <a:latin typeface="+mj-lt"/>
              </a:rPr>
              <a:t>Rapid development and high scalability </a:t>
            </a:r>
            <a:r>
              <a:rPr lang="en-US" sz="2400" dirty="0" smtClean="0">
                <a:latin typeface="+mj-lt"/>
              </a:rPr>
              <a:t>requirements. </a:t>
            </a:r>
            <a:endParaRPr lang="en-US" sz="2400" dirty="0">
              <a:latin typeface="+mj-lt"/>
            </a:endParaRPr>
          </a:p>
          <a:p>
            <a:pPr marL="182880" lvl="1" indent="0">
              <a:spcBef>
                <a:spcPts val="600"/>
              </a:spcBef>
              <a:buNone/>
            </a:pPr>
            <a:r>
              <a:rPr lang="en-US" sz="2400" dirty="0">
                <a:latin typeface="+mj-lt"/>
              </a:rPr>
              <a:t>Query and processing of user and </a:t>
            </a:r>
            <a:r>
              <a:rPr lang="en-US" sz="2400" dirty="0" smtClean="0">
                <a:latin typeface="+mj-lt"/>
              </a:rPr>
              <a:t>device-generated data. </a:t>
            </a:r>
            <a:endParaRPr lang="en-US" sz="2400" dirty="0">
              <a:latin typeface="+mj-lt"/>
            </a:endParaRPr>
          </a:p>
          <a:p>
            <a:pPr marL="182880" lvl="1" indent="0">
              <a:spcBef>
                <a:spcPts val="600"/>
              </a:spcBef>
              <a:buNone/>
            </a:pPr>
            <a:r>
              <a:rPr lang="en-US" sz="2400" dirty="0">
                <a:latin typeface="+mj-lt"/>
              </a:rPr>
              <a:t>Customers using K-V stores needing more query and processing </a:t>
            </a:r>
            <a:r>
              <a:rPr lang="en-US" sz="2400" dirty="0" smtClean="0">
                <a:latin typeface="+mj-lt"/>
              </a:rPr>
              <a:t>support.</a:t>
            </a:r>
            <a:endParaRPr lang="en-US" sz="2400" dirty="0">
              <a:latin typeface="+mj-lt"/>
            </a:endParaRPr>
          </a:p>
          <a:p>
            <a:pPr marL="182880" lvl="1" indent="0">
              <a:spcBef>
                <a:spcPts val="600"/>
              </a:spcBef>
              <a:buNone/>
            </a:pPr>
            <a:r>
              <a:rPr lang="en-US" sz="2400" dirty="0">
                <a:latin typeface="+mj-lt"/>
              </a:rPr>
              <a:t>Customers running a document store </a:t>
            </a:r>
            <a:r>
              <a:rPr lang="en-US" sz="2400" dirty="0" smtClean="0">
                <a:latin typeface="+mj-lt"/>
              </a:rPr>
              <a:t>in virtual machines </a:t>
            </a:r>
            <a:r>
              <a:rPr lang="en-US" sz="2400" dirty="0">
                <a:latin typeface="+mj-lt"/>
              </a:rPr>
              <a:t>looking for a managed </a:t>
            </a:r>
            <a:r>
              <a:rPr lang="en-US" sz="2400" dirty="0" smtClean="0">
                <a:latin typeface="+mj-lt"/>
              </a:rPr>
              <a:t>service.</a:t>
            </a:r>
            <a:endParaRPr lang="en-US" sz="2400" dirty="0">
              <a:latin typeface="+mj-lt"/>
            </a:endParaRPr>
          </a:p>
        </p:txBody>
      </p:sp>
    </p:spTree>
    <p:extLst>
      <p:ext uri="{BB962C8B-B14F-4D97-AF65-F5344CB8AC3E}">
        <p14:creationId xmlns:p14="http://schemas.microsoft.com/office/powerpoint/2010/main" val="140319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914544"/>
          </a:xfrm>
        </p:spPr>
        <p:txBody>
          <a:bodyPr/>
          <a:lstStyle/>
          <a:p>
            <a:r>
              <a:rPr lang="en-US" dirty="0" smtClean="0"/>
              <a:t>Build</a:t>
            </a:r>
            <a:r>
              <a:rPr lang="en-US" baseline="0" dirty="0" smtClean="0"/>
              <a:t> your first DocumentDB app today</a:t>
            </a:r>
            <a:endParaRPr lang="en-US" dirty="0"/>
          </a:p>
        </p:txBody>
      </p:sp>
      <p:sp>
        <p:nvSpPr>
          <p:cNvPr id="3" name="Content Placeholder 2"/>
          <p:cNvSpPr>
            <a:spLocks noGrp="1"/>
          </p:cNvSpPr>
          <p:nvPr>
            <p:ph idx="4294967295"/>
          </p:nvPr>
        </p:nvSpPr>
        <p:spPr>
          <a:xfrm>
            <a:off x="545696" y="1270000"/>
            <a:ext cx="11036706" cy="4881274"/>
          </a:xfrm>
          <a:prstGeom prst="rect">
            <a:avLst/>
          </a:prstGeom>
        </p:spPr>
        <p:txBody>
          <a:bodyPr/>
          <a:lstStyle/>
          <a:p>
            <a:pPr marL="0" indent="0">
              <a:buNone/>
            </a:pPr>
            <a:r>
              <a:rPr lang="en-US" sz="3200" dirty="0"/>
              <a:t>Get Started …</a:t>
            </a:r>
          </a:p>
          <a:p>
            <a:pPr marL="182880" indent="0">
              <a:buNone/>
            </a:pPr>
            <a:r>
              <a:rPr lang="en-US" sz="2400" dirty="0"/>
              <a:t>Sign up for DocumentDB at </a:t>
            </a:r>
            <a:r>
              <a:rPr lang="en-US" sz="2400" dirty="0">
                <a:hlinkClick r:id="rId2"/>
              </a:rPr>
              <a:t>http://aka.ms/docdbstart</a:t>
            </a:r>
            <a:r>
              <a:rPr lang="en-US" sz="2400" dirty="0"/>
              <a:t> </a:t>
            </a:r>
          </a:p>
          <a:p>
            <a:pPr marL="182880" indent="0">
              <a:buNone/>
            </a:pPr>
            <a:r>
              <a:rPr lang="en-US" sz="2400" dirty="0"/>
              <a:t>Access and configure your account through </a:t>
            </a:r>
            <a:r>
              <a:rPr lang="en-US" sz="2400" dirty="0">
                <a:hlinkClick r:id="rId3"/>
              </a:rPr>
              <a:t>http://portal.azure.com</a:t>
            </a:r>
            <a:endParaRPr lang="en-US" sz="2400" dirty="0"/>
          </a:p>
          <a:p>
            <a:pPr marL="182880" indent="0">
              <a:buNone/>
            </a:pPr>
            <a:r>
              <a:rPr lang="en-US" sz="2400" dirty="0"/>
              <a:t>Download an SDK </a:t>
            </a:r>
            <a:r>
              <a:rPr lang="en-US" sz="2400" dirty="0">
                <a:hlinkClick r:id="rId4"/>
              </a:rPr>
              <a:t>http://aka.ms/docdbsdks</a:t>
            </a:r>
            <a:r>
              <a:rPr lang="en-US" sz="2400" dirty="0"/>
              <a:t>, </a:t>
            </a:r>
            <a:r>
              <a:rPr lang="en-US" sz="2400" dirty="0" smtClean="0"/>
              <a:t>and build </a:t>
            </a:r>
            <a:r>
              <a:rPr lang="en-US" sz="2400" dirty="0"/>
              <a:t>a sample </a:t>
            </a:r>
            <a:r>
              <a:rPr lang="en-US" sz="2400" dirty="0" smtClean="0"/>
              <a:t> at </a:t>
            </a:r>
            <a:r>
              <a:rPr lang="en-US" sz="2400" dirty="0" smtClean="0">
                <a:hlinkClick r:id="rId5"/>
              </a:rPr>
              <a:t>http</a:t>
            </a:r>
            <a:r>
              <a:rPr lang="en-US" sz="2400" dirty="0">
                <a:hlinkClick r:id="rId5"/>
              </a:rPr>
              <a:t>://aka.ms/docdbsample</a:t>
            </a:r>
            <a:r>
              <a:rPr lang="en-US" sz="2400" dirty="0"/>
              <a:t> </a:t>
            </a:r>
          </a:p>
          <a:p>
            <a:pPr marL="182880" indent="0">
              <a:buNone/>
            </a:pPr>
            <a:endParaRPr lang="en-US" sz="3600" dirty="0"/>
          </a:p>
          <a:p>
            <a:pPr marL="0" indent="0">
              <a:buNone/>
            </a:pPr>
            <a:r>
              <a:rPr lang="en-US" sz="3200" dirty="0"/>
              <a:t>Give Feedback …</a:t>
            </a:r>
          </a:p>
          <a:p>
            <a:pPr marL="182880" indent="0">
              <a:buNone/>
            </a:pPr>
            <a:r>
              <a:rPr lang="en-US" sz="2400" dirty="0"/>
              <a:t>Ask questions through the forum </a:t>
            </a:r>
            <a:r>
              <a:rPr lang="en-US" sz="2400" dirty="0">
                <a:hlinkClick r:id="rId6"/>
              </a:rPr>
              <a:t>http://aka.ms/docdbforum</a:t>
            </a:r>
            <a:r>
              <a:rPr lang="en-US" sz="2400" dirty="0"/>
              <a:t> </a:t>
            </a:r>
          </a:p>
          <a:p>
            <a:pPr marL="182880" indent="0">
              <a:buNone/>
            </a:pPr>
            <a:r>
              <a:rPr lang="en-US" sz="2400" dirty="0"/>
              <a:t>Suggest an idea and vote up other ideas for DocumentDB </a:t>
            </a:r>
            <a:r>
              <a:rPr lang="en-US" sz="2400" dirty="0">
                <a:hlinkClick r:id="rId7"/>
              </a:rPr>
              <a:t>http://aka.ms/docdbideas</a:t>
            </a:r>
            <a:r>
              <a:rPr lang="en-US" sz="2400" dirty="0"/>
              <a:t> </a:t>
            </a:r>
          </a:p>
          <a:p>
            <a:pPr marL="182880" indent="0">
              <a:buNone/>
            </a:pPr>
            <a:r>
              <a:rPr lang="en-US" sz="2400" dirty="0"/>
              <a:t>On twitter @</a:t>
            </a:r>
            <a:r>
              <a:rPr lang="en-US" sz="2400" dirty="0" smtClean="0"/>
              <a:t>documentdb</a:t>
            </a:r>
            <a:endParaRPr lang="en-US" sz="2400" dirty="0"/>
          </a:p>
        </p:txBody>
      </p:sp>
      <p:pic>
        <p:nvPicPr>
          <p:cNvPr id="4" name="Picture 3"/>
          <p:cNvPicPr>
            <a:picLocks noChangeAspect="1"/>
          </p:cNvPicPr>
          <p:nvPr/>
        </p:nvPicPr>
        <p:blipFill>
          <a:blip r:embed="rId8"/>
          <a:stretch>
            <a:fillRect/>
          </a:stretch>
        </p:blipFill>
        <p:spPr>
          <a:xfrm>
            <a:off x="8628713" y="4286529"/>
            <a:ext cx="3837156" cy="2560320"/>
          </a:xfrm>
          <a:prstGeom prst="rect">
            <a:avLst/>
          </a:prstGeom>
        </p:spPr>
      </p:pic>
    </p:spTree>
    <p:extLst>
      <p:ext uri="{BB962C8B-B14F-4D97-AF65-F5344CB8AC3E}">
        <p14:creationId xmlns:p14="http://schemas.microsoft.com/office/powerpoint/2010/main" val="222982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sz="6000" dirty="0" smtClean="0"/>
              <a:t>HOL4</a:t>
            </a:r>
            <a:br>
              <a:rPr lang="en-US" sz="6000" dirty="0" smtClean="0"/>
            </a:br>
            <a:r>
              <a:rPr lang="en-US" sz="6000" dirty="0" smtClean="0"/>
              <a:t>DocumentDB </a:t>
            </a:r>
            <a:br>
              <a:rPr lang="en-US" sz="6000" dirty="0" smtClean="0"/>
            </a:br>
            <a:r>
              <a:rPr lang="en-US" sz="6000" dirty="0" smtClean="0"/>
              <a:t>and Azure Websites</a:t>
            </a:r>
            <a:endParaRPr lang="en-US" sz="6000" dirty="0"/>
          </a:p>
        </p:txBody>
      </p:sp>
    </p:spTree>
    <p:extLst>
      <p:ext uri="{BB962C8B-B14F-4D97-AF65-F5344CB8AC3E}">
        <p14:creationId xmlns:p14="http://schemas.microsoft.com/office/powerpoint/2010/main" val="347870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977" y="89942"/>
            <a:ext cx="8694296" cy="6655041"/>
          </a:xfrm>
          <a:prstGeom prst="rect">
            <a:avLst/>
          </a:prstGeom>
        </p:spPr>
      </p:pic>
    </p:spTree>
    <p:extLst>
      <p:ext uri="{BB962C8B-B14F-4D97-AF65-F5344CB8AC3E}">
        <p14:creationId xmlns:p14="http://schemas.microsoft.com/office/powerpoint/2010/main" val="303492472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
        <p:nvSpPr>
          <p:cNvPr id="2" name="Subtitle 1"/>
          <p:cNvSpPr>
            <a:spLocks noGrp="1"/>
          </p:cNvSpPr>
          <p:nvPr>
            <p:ph type="subTitle" idx="1"/>
          </p:nvPr>
        </p:nvSpPr>
        <p:spPr/>
        <p:txBody>
          <a:bodyPr/>
          <a:lstStyle/>
          <a:p>
            <a:endParaRPr lang="en-US" dirty="0"/>
          </a:p>
        </p:txBody>
      </p:sp>
      <p:sp>
        <p:nvSpPr>
          <p:cNvPr id="4" name="Text Box 3"/>
          <p:cNvSpPr txBox="1">
            <a:spLocks noChangeArrowheads="1"/>
          </p:cNvSpPr>
          <p:nvPr/>
        </p:nvSpPr>
        <p:spPr bwMode="blackWhite">
          <a:xfrm>
            <a:off x="273903" y="6078667"/>
            <a:ext cx="10972832" cy="608784"/>
          </a:xfrm>
          <a:prstGeom prst="rect">
            <a:avLst/>
          </a:prstGeom>
          <a:noFill/>
          <a:ln w="12700">
            <a:noFill/>
            <a:miter lim="800000"/>
            <a:headEnd type="none" w="sm" len="sm"/>
            <a:tailEnd type="none" w="sm" len="sm"/>
          </a:ln>
          <a:effectLst/>
        </p:spPr>
        <p:txBody>
          <a:bodyPr vert="horz" wrap="square" lIns="182505" tIns="146000" rIns="182505" bIns="146000" numCol="1" anchor="t" anchorCtr="0" compatLnSpc="1">
            <a:prstTxWarp prst="textNoShape">
              <a:avLst/>
            </a:prstTxWarp>
            <a:spAutoFit/>
          </a:bodyPr>
          <a:lstStyle/>
          <a:p>
            <a:pPr defTabSz="930442" eaLnBrk="0" hangingPunct="0"/>
            <a:r>
              <a:rPr lang="en-US" sz="680" dirty="0">
                <a:gradFill>
                  <a:gsLst>
                    <a:gs pos="0">
                      <a:srgbClr val="FFFFFF"/>
                    </a:gs>
                    <a:gs pos="100000">
                      <a:srgbClr val="FFFFFF"/>
                    </a:gs>
                  </a:gsLst>
                  <a:lin ang="5400000" scaled="0"/>
                </a:gradFill>
                <a:cs typeface="Segoe UI" pitchFamily="34" charset="0"/>
              </a:rPr>
              <a:t>© </a:t>
            </a:r>
            <a:r>
              <a:rPr lang="en-US" sz="680" dirty="0" smtClean="0">
                <a:gradFill>
                  <a:gsLst>
                    <a:gs pos="0">
                      <a:srgbClr val="FFFFFF"/>
                    </a:gs>
                    <a:gs pos="100000">
                      <a:srgbClr val="FFFFFF"/>
                    </a:gs>
                  </a:gsLst>
                  <a:lin ang="5400000" scaled="0"/>
                </a:gradFill>
                <a:cs typeface="Segoe UI" pitchFamily="34" charset="0"/>
              </a:rPr>
              <a:t>2015 </a:t>
            </a:r>
            <a:r>
              <a:rPr lang="en-US" sz="68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0442" eaLnBrk="0" hangingPunct="0"/>
            <a:r>
              <a:rPr lang="en-US" sz="68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3989041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1" cy="914544"/>
          </a:xfrm>
        </p:spPr>
        <p:txBody>
          <a:bodyPr/>
          <a:lstStyle/>
          <a:p>
            <a:r>
              <a:rPr lang="en-US" dirty="0" smtClean="0"/>
              <a:t>Security model</a:t>
            </a:r>
            <a:endParaRPr lang="en-US" dirty="0"/>
          </a:p>
        </p:txBody>
      </p:sp>
      <p:sp>
        <p:nvSpPr>
          <p:cNvPr id="2" name="Content Placeholder 1"/>
          <p:cNvSpPr>
            <a:spLocks noGrp="1"/>
          </p:cNvSpPr>
          <p:nvPr>
            <p:ph idx="4294967295"/>
          </p:nvPr>
        </p:nvSpPr>
        <p:spPr>
          <a:xfrm>
            <a:off x="0" y="1450975"/>
            <a:ext cx="11379200" cy="3567113"/>
          </a:xfrm>
        </p:spPr>
        <p:txBody>
          <a:bodyPr/>
          <a:lstStyle/>
          <a:p>
            <a:pPr marL="182880" indent="0">
              <a:buNone/>
            </a:pPr>
            <a:r>
              <a:rPr lang="en-US" sz="2800" dirty="0" smtClean="0"/>
              <a:t>Master key</a:t>
            </a:r>
          </a:p>
          <a:p>
            <a:pPr marL="182880" indent="0">
              <a:buNone/>
            </a:pPr>
            <a:r>
              <a:rPr lang="en-US" sz="2800" dirty="0" smtClean="0"/>
              <a:t>Access control on resources</a:t>
            </a:r>
          </a:p>
          <a:p>
            <a:pPr marL="182880" indent="0">
              <a:buNone/>
            </a:pPr>
            <a:r>
              <a:rPr lang="en-US" sz="2800" dirty="0" smtClean="0"/>
              <a:t>User operations</a:t>
            </a:r>
          </a:p>
          <a:p>
            <a:pPr marL="182880" indent="0">
              <a:buNone/>
            </a:pPr>
            <a:r>
              <a:rPr lang="en-US" sz="2800" dirty="0" smtClean="0"/>
              <a:t>Permission operations</a:t>
            </a:r>
          </a:p>
          <a:p>
            <a:pPr marL="182880" indent="0">
              <a:buNone/>
            </a:pPr>
            <a:r>
              <a:rPr lang="en-US" sz="2800" dirty="0" smtClean="0"/>
              <a:t>Code execution</a:t>
            </a:r>
            <a:endParaRPr lang="en-US" sz="2800" dirty="0"/>
          </a:p>
        </p:txBody>
      </p:sp>
      <p:pic>
        <p:nvPicPr>
          <p:cNvPr id="4" name="Picture 3"/>
          <p:cNvPicPr>
            <a:picLocks noChangeAspect="1"/>
          </p:cNvPicPr>
          <p:nvPr/>
        </p:nvPicPr>
        <p:blipFill>
          <a:blip r:embed="rId3"/>
          <a:stretch>
            <a:fillRect/>
          </a:stretch>
        </p:blipFill>
        <p:spPr>
          <a:xfrm>
            <a:off x="7917365" y="1804772"/>
            <a:ext cx="5390523" cy="5390523"/>
          </a:xfrm>
          <a:prstGeom prst="rect">
            <a:avLst/>
          </a:prstGeom>
        </p:spPr>
      </p:pic>
    </p:spTree>
    <p:extLst>
      <p:ext uri="{BB962C8B-B14F-4D97-AF65-F5344CB8AC3E}">
        <p14:creationId xmlns:p14="http://schemas.microsoft.com/office/powerpoint/2010/main" val="1655510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p:cNvGrpSpPr/>
          <p:nvPr/>
        </p:nvGrpSpPr>
        <p:grpSpPr>
          <a:xfrm>
            <a:off x="9305924" y="4867769"/>
            <a:ext cx="2886075" cy="1645324"/>
            <a:chOff x="5395913" y="3005041"/>
            <a:chExt cx="7045325" cy="4016472"/>
          </a:xfrm>
        </p:grpSpPr>
        <p:sp>
          <p:nvSpPr>
            <p:cNvPr id="27" name="AutoShape 3"/>
            <p:cNvSpPr>
              <a:spLocks noChangeAspect="1" noChangeArrowheads="1" noTextEdit="1"/>
            </p:cNvSpPr>
            <p:nvPr/>
          </p:nvSpPr>
          <p:spPr bwMode="auto">
            <a:xfrm>
              <a:off x="5397500" y="3095625"/>
              <a:ext cx="70421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5"/>
            <p:cNvSpPr>
              <a:spLocks/>
            </p:cNvSpPr>
            <p:nvPr/>
          </p:nvSpPr>
          <p:spPr bwMode="auto">
            <a:xfrm>
              <a:off x="7165975" y="4114088"/>
              <a:ext cx="5272137" cy="1918412"/>
            </a:xfrm>
            <a:custGeom>
              <a:avLst/>
              <a:gdLst>
                <a:gd name="T0" fmla="*/ 16 w 3012"/>
                <a:gd name="T1" fmla="*/ 1048 h 1048"/>
                <a:gd name="T2" fmla="*/ 0 w 3012"/>
                <a:gd name="T3" fmla="*/ 977 h 1048"/>
                <a:gd name="T4" fmla="*/ 876 w 3012"/>
                <a:gd name="T5" fmla="*/ 764 h 1048"/>
                <a:gd name="T6" fmla="*/ 1593 w 3012"/>
                <a:gd name="T7" fmla="*/ 317 h 1048"/>
                <a:gd name="T8" fmla="*/ 2476 w 3012"/>
                <a:gd name="T9" fmla="*/ 283 h 1048"/>
                <a:gd name="T10" fmla="*/ 3012 w 3012"/>
                <a:gd name="T11" fmla="*/ 0 h 1048"/>
                <a:gd name="T12" fmla="*/ 3012 w 3012"/>
                <a:gd name="T13" fmla="*/ 0 h 1048"/>
                <a:gd name="T14" fmla="*/ 3012 w 3012"/>
                <a:gd name="T15" fmla="*/ 74 h 1048"/>
                <a:gd name="T16" fmla="*/ 3012 w 3012"/>
                <a:gd name="T17" fmla="*/ 79 h 1048"/>
                <a:gd name="T18" fmla="*/ 2497 w 3012"/>
                <a:gd name="T19" fmla="*/ 356 h 1048"/>
                <a:gd name="T20" fmla="*/ 1615 w 3012"/>
                <a:gd name="T21" fmla="*/ 390 h 1048"/>
                <a:gd name="T22" fmla="*/ 905 w 3012"/>
                <a:gd name="T23" fmla="*/ 831 h 1048"/>
                <a:gd name="T24" fmla="*/ 16 w 3012"/>
                <a:gd name="T25" fmla="*/ 1048 h 1048"/>
                <a:gd name="connsiteX0" fmla="*/ 53 w 11026"/>
                <a:gd name="connsiteY0" fmla="*/ 11531 h 11531"/>
                <a:gd name="connsiteX1" fmla="*/ 0 w 11026"/>
                <a:gd name="connsiteY1" fmla="*/ 10854 h 11531"/>
                <a:gd name="connsiteX2" fmla="*/ 2908 w 11026"/>
                <a:gd name="connsiteY2" fmla="*/ 8821 h 11531"/>
                <a:gd name="connsiteX3" fmla="*/ 5289 w 11026"/>
                <a:gd name="connsiteY3" fmla="*/ 4556 h 11531"/>
                <a:gd name="connsiteX4" fmla="*/ 8220 w 11026"/>
                <a:gd name="connsiteY4" fmla="*/ 4231 h 11531"/>
                <a:gd name="connsiteX5" fmla="*/ 10000 w 11026"/>
                <a:gd name="connsiteY5" fmla="*/ 1531 h 11531"/>
                <a:gd name="connsiteX6" fmla="*/ 11026 w 11026"/>
                <a:gd name="connsiteY6" fmla="*/ 0 h 11531"/>
                <a:gd name="connsiteX7" fmla="*/ 10000 w 11026"/>
                <a:gd name="connsiteY7" fmla="*/ 2237 h 11531"/>
                <a:gd name="connsiteX8" fmla="*/ 10000 w 11026"/>
                <a:gd name="connsiteY8" fmla="*/ 2285 h 11531"/>
                <a:gd name="connsiteX9" fmla="*/ 8290 w 11026"/>
                <a:gd name="connsiteY9" fmla="*/ 4928 h 11531"/>
                <a:gd name="connsiteX10" fmla="*/ 5362 w 11026"/>
                <a:gd name="connsiteY10" fmla="*/ 5252 h 11531"/>
                <a:gd name="connsiteX11" fmla="*/ 3005 w 11026"/>
                <a:gd name="connsiteY11" fmla="*/ 9460 h 11531"/>
                <a:gd name="connsiteX12" fmla="*/ 53 w 11026"/>
                <a:gd name="connsiteY12" fmla="*/ 11531 h 11531"/>
                <a:gd name="connsiteX0" fmla="*/ 53 w 11026"/>
                <a:gd name="connsiteY0" fmla="*/ 11531 h 11531"/>
                <a:gd name="connsiteX1" fmla="*/ 0 w 11026"/>
                <a:gd name="connsiteY1" fmla="*/ 10854 h 11531"/>
                <a:gd name="connsiteX2" fmla="*/ 2908 w 11026"/>
                <a:gd name="connsiteY2" fmla="*/ 8821 h 11531"/>
                <a:gd name="connsiteX3" fmla="*/ 5289 w 11026"/>
                <a:gd name="connsiteY3" fmla="*/ 4556 h 11531"/>
                <a:gd name="connsiteX4" fmla="*/ 8220 w 11026"/>
                <a:gd name="connsiteY4" fmla="*/ 4231 h 11531"/>
                <a:gd name="connsiteX5" fmla="*/ 10000 w 11026"/>
                <a:gd name="connsiteY5" fmla="*/ 1531 h 11531"/>
                <a:gd name="connsiteX6" fmla="*/ 11026 w 11026"/>
                <a:gd name="connsiteY6" fmla="*/ 0 h 11531"/>
                <a:gd name="connsiteX7" fmla="*/ 10000 w 11026"/>
                <a:gd name="connsiteY7" fmla="*/ 2237 h 11531"/>
                <a:gd name="connsiteX8" fmla="*/ 10030 w 11026"/>
                <a:gd name="connsiteY8" fmla="*/ 2528 h 11531"/>
                <a:gd name="connsiteX9" fmla="*/ 8290 w 11026"/>
                <a:gd name="connsiteY9" fmla="*/ 4928 h 11531"/>
                <a:gd name="connsiteX10" fmla="*/ 5362 w 11026"/>
                <a:gd name="connsiteY10" fmla="*/ 5252 h 11531"/>
                <a:gd name="connsiteX11" fmla="*/ 3005 w 11026"/>
                <a:gd name="connsiteY11" fmla="*/ 9460 h 11531"/>
                <a:gd name="connsiteX12" fmla="*/ 53 w 11026"/>
                <a:gd name="connsiteY12" fmla="*/ 11531 h 11531"/>
                <a:gd name="connsiteX0" fmla="*/ 53 w 11026"/>
                <a:gd name="connsiteY0" fmla="*/ 11531 h 11531"/>
                <a:gd name="connsiteX1" fmla="*/ 0 w 11026"/>
                <a:gd name="connsiteY1" fmla="*/ 10854 h 11531"/>
                <a:gd name="connsiteX2" fmla="*/ 2908 w 11026"/>
                <a:gd name="connsiteY2" fmla="*/ 8821 h 11531"/>
                <a:gd name="connsiteX3" fmla="*/ 5289 w 11026"/>
                <a:gd name="connsiteY3" fmla="*/ 4556 h 11531"/>
                <a:gd name="connsiteX4" fmla="*/ 8220 w 11026"/>
                <a:gd name="connsiteY4" fmla="*/ 4231 h 11531"/>
                <a:gd name="connsiteX5" fmla="*/ 10000 w 11026"/>
                <a:gd name="connsiteY5" fmla="*/ 1531 h 11531"/>
                <a:gd name="connsiteX6" fmla="*/ 11026 w 11026"/>
                <a:gd name="connsiteY6" fmla="*/ 0 h 11531"/>
                <a:gd name="connsiteX7" fmla="*/ 11026 w 11026"/>
                <a:gd name="connsiteY7" fmla="*/ 620 h 11531"/>
                <a:gd name="connsiteX8" fmla="*/ 10030 w 11026"/>
                <a:gd name="connsiteY8" fmla="*/ 2528 h 11531"/>
                <a:gd name="connsiteX9" fmla="*/ 8290 w 11026"/>
                <a:gd name="connsiteY9" fmla="*/ 4928 h 11531"/>
                <a:gd name="connsiteX10" fmla="*/ 5362 w 11026"/>
                <a:gd name="connsiteY10" fmla="*/ 5252 h 11531"/>
                <a:gd name="connsiteX11" fmla="*/ 3005 w 11026"/>
                <a:gd name="connsiteY11" fmla="*/ 9460 h 11531"/>
                <a:gd name="connsiteX12" fmla="*/ 53 w 11026"/>
                <a:gd name="connsiteY12" fmla="*/ 11531 h 11531"/>
                <a:gd name="connsiteX0" fmla="*/ 53 w 11026"/>
                <a:gd name="connsiteY0" fmla="*/ 11531 h 11531"/>
                <a:gd name="connsiteX1" fmla="*/ 0 w 11026"/>
                <a:gd name="connsiteY1" fmla="*/ 10854 h 11531"/>
                <a:gd name="connsiteX2" fmla="*/ 2908 w 11026"/>
                <a:gd name="connsiteY2" fmla="*/ 8821 h 11531"/>
                <a:gd name="connsiteX3" fmla="*/ 5289 w 11026"/>
                <a:gd name="connsiteY3" fmla="*/ 4556 h 11531"/>
                <a:gd name="connsiteX4" fmla="*/ 8220 w 11026"/>
                <a:gd name="connsiteY4" fmla="*/ 4231 h 11531"/>
                <a:gd name="connsiteX5" fmla="*/ 10000 w 11026"/>
                <a:gd name="connsiteY5" fmla="*/ 1531 h 11531"/>
                <a:gd name="connsiteX6" fmla="*/ 11026 w 11026"/>
                <a:gd name="connsiteY6" fmla="*/ 0 h 11531"/>
                <a:gd name="connsiteX7" fmla="*/ 11026 w 11026"/>
                <a:gd name="connsiteY7" fmla="*/ 620 h 11531"/>
                <a:gd name="connsiteX8" fmla="*/ 11026 w 11026"/>
                <a:gd name="connsiteY8" fmla="*/ 624 h 11531"/>
                <a:gd name="connsiteX9" fmla="*/ 8290 w 11026"/>
                <a:gd name="connsiteY9" fmla="*/ 4928 h 11531"/>
                <a:gd name="connsiteX10" fmla="*/ 5362 w 11026"/>
                <a:gd name="connsiteY10" fmla="*/ 5252 h 11531"/>
                <a:gd name="connsiteX11" fmla="*/ 3005 w 11026"/>
                <a:gd name="connsiteY11" fmla="*/ 9460 h 11531"/>
                <a:gd name="connsiteX12" fmla="*/ 53 w 11026"/>
                <a:gd name="connsiteY12" fmla="*/ 11531 h 11531"/>
                <a:gd name="connsiteX0" fmla="*/ 53 w 11026"/>
                <a:gd name="connsiteY0" fmla="*/ 11531 h 11531"/>
                <a:gd name="connsiteX1" fmla="*/ 0 w 11026"/>
                <a:gd name="connsiteY1" fmla="*/ 10854 h 11531"/>
                <a:gd name="connsiteX2" fmla="*/ 2908 w 11026"/>
                <a:gd name="connsiteY2" fmla="*/ 8821 h 11531"/>
                <a:gd name="connsiteX3" fmla="*/ 5289 w 11026"/>
                <a:gd name="connsiteY3" fmla="*/ 4556 h 11531"/>
                <a:gd name="connsiteX4" fmla="*/ 8220 w 11026"/>
                <a:gd name="connsiteY4" fmla="*/ 4231 h 11531"/>
                <a:gd name="connsiteX5" fmla="*/ 10000 w 11026"/>
                <a:gd name="connsiteY5" fmla="*/ 1531 h 11531"/>
                <a:gd name="connsiteX6" fmla="*/ 11026 w 11026"/>
                <a:gd name="connsiteY6" fmla="*/ 0 h 11531"/>
                <a:gd name="connsiteX7" fmla="*/ 11026 w 11026"/>
                <a:gd name="connsiteY7" fmla="*/ 620 h 11531"/>
                <a:gd name="connsiteX8" fmla="*/ 11026 w 11026"/>
                <a:gd name="connsiteY8" fmla="*/ 653 h 11531"/>
                <a:gd name="connsiteX9" fmla="*/ 8290 w 11026"/>
                <a:gd name="connsiteY9" fmla="*/ 4928 h 11531"/>
                <a:gd name="connsiteX10" fmla="*/ 5362 w 11026"/>
                <a:gd name="connsiteY10" fmla="*/ 5252 h 11531"/>
                <a:gd name="connsiteX11" fmla="*/ 3005 w 11026"/>
                <a:gd name="connsiteY11" fmla="*/ 9460 h 11531"/>
                <a:gd name="connsiteX12" fmla="*/ 53 w 11026"/>
                <a:gd name="connsiteY12" fmla="*/ 11531 h 1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26" h="11531">
                  <a:moveTo>
                    <a:pt x="53" y="11531"/>
                  </a:moveTo>
                  <a:cubicBezTo>
                    <a:pt x="35" y="11305"/>
                    <a:pt x="18" y="11080"/>
                    <a:pt x="0" y="10854"/>
                  </a:cubicBezTo>
                  <a:lnTo>
                    <a:pt x="2908" y="8821"/>
                  </a:lnTo>
                  <a:lnTo>
                    <a:pt x="5289" y="4556"/>
                  </a:lnTo>
                  <a:lnTo>
                    <a:pt x="8220" y="4231"/>
                  </a:lnTo>
                  <a:lnTo>
                    <a:pt x="10000" y="1531"/>
                  </a:lnTo>
                  <a:lnTo>
                    <a:pt x="11026" y="0"/>
                  </a:lnTo>
                  <a:lnTo>
                    <a:pt x="11026" y="620"/>
                  </a:lnTo>
                  <a:lnTo>
                    <a:pt x="11026" y="653"/>
                  </a:lnTo>
                  <a:lnTo>
                    <a:pt x="8290" y="4928"/>
                  </a:lnTo>
                  <a:lnTo>
                    <a:pt x="5362" y="5252"/>
                  </a:lnTo>
                  <a:lnTo>
                    <a:pt x="3005" y="9460"/>
                  </a:lnTo>
                  <a:lnTo>
                    <a:pt x="53" y="115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 name="Freeform 6"/>
            <p:cNvSpPr>
              <a:spLocks/>
            </p:cNvSpPr>
            <p:nvPr/>
          </p:nvSpPr>
          <p:spPr bwMode="auto">
            <a:xfrm>
              <a:off x="7175500" y="3005041"/>
              <a:ext cx="5262846" cy="2835372"/>
            </a:xfrm>
            <a:custGeom>
              <a:avLst/>
              <a:gdLst>
                <a:gd name="T0" fmla="*/ 31 w 3049"/>
                <a:gd name="T1" fmla="*/ 1728 h 1728"/>
                <a:gd name="T2" fmla="*/ 0 w 3049"/>
                <a:gd name="T3" fmla="*/ 1662 h 1728"/>
                <a:gd name="T4" fmla="*/ 712 w 3049"/>
                <a:gd name="T5" fmla="*/ 1334 h 1728"/>
                <a:gd name="T6" fmla="*/ 1151 w 3049"/>
                <a:gd name="T7" fmla="*/ 819 h 1728"/>
                <a:gd name="T8" fmla="*/ 1870 w 3049"/>
                <a:gd name="T9" fmla="*/ 669 h 1728"/>
                <a:gd name="T10" fmla="*/ 2305 w 3049"/>
                <a:gd name="T11" fmla="*/ 157 h 1728"/>
                <a:gd name="T12" fmla="*/ 3049 w 3049"/>
                <a:gd name="T13" fmla="*/ 0 h 1728"/>
                <a:gd name="T14" fmla="*/ 3049 w 3049"/>
                <a:gd name="T15" fmla="*/ 73 h 1728"/>
                <a:gd name="T16" fmla="*/ 2344 w 3049"/>
                <a:gd name="T17" fmla="*/ 224 h 1728"/>
                <a:gd name="T18" fmla="*/ 1909 w 3049"/>
                <a:gd name="T19" fmla="*/ 736 h 1728"/>
                <a:gd name="T20" fmla="*/ 1189 w 3049"/>
                <a:gd name="T21" fmla="*/ 886 h 1728"/>
                <a:gd name="T22" fmla="*/ 758 w 3049"/>
                <a:gd name="T23" fmla="*/ 1393 h 1728"/>
                <a:gd name="T24" fmla="*/ 31 w 3049"/>
                <a:gd name="T25" fmla="*/ 1728 h 1728"/>
                <a:gd name="connsiteX0" fmla="*/ 102 w 10886"/>
                <a:gd name="connsiteY0" fmla="*/ 10000 h 10000"/>
                <a:gd name="connsiteX1" fmla="*/ 0 w 10886"/>
                <a:gd name="connsiteY1" fmla="*/ 9618 h 10000"/>
                <a:gd name="connsiteX2" fmla="*/ 2335 w 10886"/>
                <a:gd name="connsiteY2" fmla="*/ 7720 h 10000"/>
                <a:gd name="connsiteX3" fmla="*/ 3775 w 10886"/>
                <a:gd name="connsiteY3" fmla="*/ 4740 h 10000"/>
                <a:gd name="connsiteX4" fmla="*/ 6133 w 10886"/>
                <a:gd name="connsiteY4" fmla="*/ 3872 h 10000"/>
                <a:gd name="connsiteX5" fmla="*/ 7560 w 10886"/>
                <a:gd name="connsiteY5" fmla="*/ 909 h 10000"/>
                <a:gd name="connsiteX6" fmla="*/ 10000 w 10886"/>
                <a:gd name="connsiteY6" fmla="*/ 0 h 10000"/>
                <a:gd name="connsiteX7" fmla="*/ 10886 w 10886"/>
                <a:gd name="connsiteY7" fmla="*/ 75 h 10000"/>
                <a:gd name="connsiteX8" fmla="*/ 7688 w 10886"/>
                <a:gd name="connsiteY8" fmla="*/ 1296 h 10000"/>
                <a:gd name="connsiteX9" fmla="*/ 6261 w 10886"/>
                <a:gd name="connsiteY9" fmla="*/ 4259 h 10000"/>
                <a:gd name="connsiteX10" fmla="*/ 3900 w 10886"/>
                <a:gd name="connsiteY10" fmla="*/ 5127 h 10000"/>
                <a:gd name="connsiteX11" fmla="*/ 2486 w 10886"/>
                <a:gd name="connsiteY11" fmla="*/ 8061 h 10000"/>
                <a:gd name="connsiteX12" fmla="*/ 102 w 10886"/>
                <a:gd name="connsiteY12" fmla="*/ 10000 h 10000"/>
                <a:gd name="connsiteX0" fmla="*/ 102 w 10886"/>
                <a:gd name="connsiteY0" fmla="*/ 10336 h 10336"/>
                <a:gd name="connsiteX1" fmla="*/ 0 w 10886"/>
                <a:gd name="connsiteY1" fmla="*/ 9954 h 10336"/>
                <a:gd name="connsiteX2" fmla="*/ 2335 w 10886"/>
                <a:gd name="connsiteY2" fmla="*/ 8056 h 10336"/>
                <a:gd name="connsiteX3" fmla="*/ 3775 w 10886"/>
                <a:gd name="connsiteY3" fmla="*/ 5076 h 10336"/>
                <a:gd name="connsiteX4" fmla="*/ 6133 w 10886"/>
                <a:gd name="connsiteY4" fmla="*/ 4208 h 10336"/>
                <a:gd name="connsiteX5" fmla="*/ 7560 w 10886"/>
                <a:gd name="connsiteY5" fmla="*/ 1245 h 10336"/>
                <a:gd name="connsiteX6" fmla="*/ 10879 w 10886"/>
                <a:gd name="connsiteY6" fmla="*/ 0 h 10336"/>
                <a:gd name="connsiteX7" fmla="*/ 10886 w 10886"/>
                <a:gd name="connsiteY7" fmla="*/ 411 h 10336"/>
                <a:gd name="connsiteX8" fmla="*/ 7688 w 10886"/>
                <a:gd name="connsiteY8" fmla="*/ 1632 h 10336"/>
                <a:gd name="connsiteX9" fmla="*/ 6261 w 10886"/>
                <a:gd name="connsiteY9" fmla="*/ 4595 h 10336"/>
                <a:gd name="connsiteX10" fmla="*/ 3900 w 10886"/>
                <a:gd name="connsiteY10" fmla="*/ 5463 h 10336"/>
                <a:gd name="connsiteX11" fmla="*/ 2486 w 10886"/>
                <a:gd name="connsiteY11" fmla="*/ 8397 h 10336"/>
                <a:gd name="connsiteX12" fmla="*/ 102 w 10886"/>
                <a:gd name="connsiteY12" fmla="*/ 10336 h 10336"/>
                <a:gd name="connsiteX0" fmla="*/ 102 w 10879"/>
                <a:gd name="connsiteY0" fmla="*/ 10336 h 10336"/>
                <a:gd name="connsiteX1" fmla="*/ 0 w 10879"/>
                <a:gd name="connsiteY1" fmla="*/ 9954 h 10336"/>
                <a:gd name="connsiteX2" fmla="*/ 2335 w 10879"/>
                <a:gd name="connsiteY2" fmla="*/ 8056 h 10336"/>
                <a:gd name="connsiteX3" fmla="*/ 3775 w 10879"/>
                <a:gd name="connsiteY3" fmla="*/ 5076 h 10336"/>
                <a:gd name="connsiteX4" fmla="*/ 6133 w 10879"/>
                <a:gd name="connsiteY4" fmla="*/ 4208 h 10336"/>
                <a:gd name="connsiteX5" fmla="*/ 7560 w 10879"/>
                <a:gd name="connsiteY5" fmla="*/ 1245 h 10336"/>
                <a:gd name="connsiteX6" fmla="*/ 10879 w 10879"/>
                <a:gd name="connsiteY6" fmla="*/ 0 h 10336"/>
                <a:gd name="connsiteX7" fmla="*/ 10873 w 10879"/>
                <a:gd name="connsiteY7" fmla="*/ 399 h 10336"/>
                <a:gd name="connsiteX8" fmla="*/ 7688 w 10879"/>
                <a:gd name="connsiteY8" fmla="*/ 1632 h 10336"/>
                <a:gd name="connsiteX9" fmla="*/ 6261 w 10879"/>
                <a:gd name="connsiteY9" fmla="*/ 4595 h 10336"/>
                <a:gd name="connsiteX10" fmla="*/ 3900 w 10879"/>
                <a:gd name="connsiteY10" fmla="*/ 5463 h 10336"/>
                <a:gd name="connsiteX11" fmla="*/ 2486 w 10879"/>
                <a:gd name="connsiteY11" fmla="*/ 8397 h 10336"/>
                <a:gd name="connsiteX12" fmla="*/ 102 w 10879"/>
                <a:gd name="connsiteY12" fmla="*/ 10336 h 10336"/>
                <a:gd name="connsiteX0" fmla="*/ 102 w 10873"/>
                <a:gd name="connsiteY0" fmla="*/ 10336 h 10336"/>
                <a:gd name="connsiteX1" fmla="*/ 0 w 10873"/>
                <a:gd name="connsiteY1" fmla="*/ 9954 h 10336"/>
                <a:gd name="connsiteX2" fmla="*/ 2335 w 10873"/>
                <a:gd name="connsiteY2" fmla="*/ 8056 h 10336"/>
                <a:gd name="connsiteX3" fmla="*/ 3775 w 10873"/>
                <a:gd name="connsiteY3" fmla="*/ 5076 h 10336"/>
                <a:gd name="connsiteX4" fmla="*/ 6133 w 10873"/>
                <a:gd name="connsiteY4" fmla="*/ 4208 h 10336"/>
                <a:gd name="connsiteX5" fmla="*/ 7560 w 10873"/>
                <a:gd name="connsiteY5" fmla="*/ 1245 h 10336"/>
                <a:gd name="connsiteX6" fmla="*/ 10872 w 10873"/>
                <a:gd name="connsiteY6" fmla="*/ 0 h 10336"/>
                <a:gd name="connsiteX7" fmla="*/ 10873 w 10873"/>
                <a:gd name="connsiteY7" fmla="*/ 399 h 10336"/>
                <a:gd name="connsiteX8" fmla="*/ 7688 w 10873"/>
                <a:gd name="connsiteY8" fmla="*/ 1632 h 10336"/>
                <a:gd name="connsiteX9" fmla="*/ 6261 w 10873"/>
                <a:gd name="connsiteY9" fmla="*/ 4595 h 10336"/>
                <a:gd name="connsiteX10" fmla="*/ 3900 w 10873"/>
                <a:gd name="connsiteY10" fmla="*/ 5463 h 10336"/>
                <a:gd name="connsiteX11" fmla="*/ 2486 w 10873"/>
                <a:gd name="connsiteY11" fmla="*/ 8397 h 10336"/>
                <a:gd name="connsiteX12" fmla="*/ 102 w 10873"/>
                <a:gd name="connsiteY12" fmla="*/ 10336 h 1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73" h="10336">
                  <a:moveTo>
                    <a:pt x="102" y="10336"/>
                  </a:moveTo>
                  <a:lnTo>
                    <a:pt x="0" y="9954"/>
                  </a:lnTo>
                  <a:lnTo>
                    <a:pt x="2335" y="8056"/>
                  </a:lnTo>
                  <a:lnTo>
                    <a:pt x="3775" y="5076"/>
                  </a:lnTo>
                  <a:lnTo>
                    <a:pt x="6133" y="4208"/>
                  </a:lnTo>
                  <a:lnTo>
                    <a:pt x="7560" y="1245"/>
                  </a:lnTo>
                  <a:lnTo>
                    <a:pt x="10872" y="0"/>
                  </a:lnTo>
                  <a:cubicBezTo>
                    <a:pt x="10874" y="137"/>
                    <a:pt x="10871" y="262"/>
                    <a:pt x="10873" y="399"/>
                  </a:cubicBezTo>
                  <a:lnTo>
                    <a:pt x="7688" y="1632"/>
                  </a:lnTo>
                  <a:lnTo>
                    <a:pt x="6261" y="4595"/>
                  </a:lnTo>
                  <a:lnTo>
                    <a:pt x="3900" y="5463"/>
                  </a:lnTo>
                  <a:lnTo>
                    <a:pt x="2486" y="8397"/>
                  </a:lnTo>
                  <a:lnTo>
                    <a:pt x="102" y="1033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Freeform 7"/>
            <p:cNvSpPr>
              <a:spLocks/>
            </p:cNvSpPr>
            <p:nvPr/>
          </p:nvSpPr>
          <p:spPr bwMode="auto">
            <a:xfrm>
              <a:off x="7186613" y="5083175"/>
              <a:ext cx="5251287" cy="1295400"/>
            </a:xfrm>
            <a:custGeom>
              <a:avLst/>
              <a:gdLst>
                <a:gd name="T0" fmla="*/ 11 w 2999"/>
                <a:gd name="T1" fmla="*/ 816 h 816"/>
                <a:gd name="T2" fmla="*/ 0 w 2999"/>
                <a:gd name="T3" fmla="*/ 743 h 816"/>
                <a:gd name="T4" fmla="*/ 695 w 2999"/>
                <a:gd name="T5" fmla="*/ 633 h 816"/>
                <a:gd name="T6" fmla="*/ 1274 w 2999"/>
                <a:gd name="T7" fmla="*/ 280 h 816"/>
                <a:gd name="T8" fmla="*/ 1977 w 2999"/>
                <a:gd name="T9" fmla="*/ 351 h 816"/>
                <a:gd name="T10" fmla="*/ 2552 w 2999"/>
                <a:gd name="T11" fmla="*/ 0 h 816"/>
                <a:gd name="T12" fmla="*/ 2999 w 2999"/>
                <a:gd name="T13" fmla="*/ 54 h 816"/>
                <a:gd name="T14" fmla="*/ 2999 w 2999"/>
                <a:gd name="T15" fmla="*/ 127 h 816"/>
                <a:gd name="T16" fmla="*/ 2569 w 2999"/>
                <a:gd name="T17" fmla="*/ 77 h 816"/>
                <a:gd name="T18" fmla="*/ 1994 w 2999"/>
                <a:gd name="T19" fmla="*/ 426 h 816"/>
                <a:gd name="T20" fmla="*/ 1291 w 2999"/>
                <a:gd name="T21" fmla="*/ 356 h 816"/>
                <a:gd name="T22" fmla="*/ 720 w 2999"/>
                <a:gd name="T23" fmla="*/ 703 h 816"/>
                <a:gd name="T24" fmla="*/ 11 w 2999"/>
                <a:gd name="T25" fmla="*/ 816 h 816"/>
                <a:gd name="connsiteX0" fmla="*/ 37 w 11035"/>
                <a:gd name="connsiteY0" fmla="*/ 10000 h 10000"/>
                <a:gd name="connsiteX1" fmla="*/ 0 w 11035"/>
                <a:gd name="connsiteY1" fmla="*/ 9105 h 10000"/>
                <a:gd name="connsiteX2" fmla="*/ 2317 w 11035"/>
                <a:gd name="connsiteY2" fmla="*/ 7757 h 10000"/>
                <a:gd name="connsiteX3" fmla="*/ 4248 w 11035"/>
                <a:gd name="connsiteY3" fmla="*/ 3431 h 10000"/>
                <a:gd name="connsiteX4" fmla="*/ 6592 w 11035"/>
                <a:gd name="connsiteY4" fmla="*/ 4301 h 10000"/>
                <a:gd name="connsiteX5" fmla="*/ 8510 w 11035"/>
                <a:gd name="connsiteY5" fmla="*/ 0 h 10000"/>
                <a:gd name="connsiteX6" fmla="*/ 11035 w 11035"/>
                <a:gd name="connsiteY6" fmla="*/ 1122 h 10000"/>
                <a:gd name="connsiteX7" fmla="*/ 10000 w 11035"/>
                <a:gd name="connsiteY7" fmla="*/ 1556 h 10000"/>
                <a:gd name="connsiteX8" fmla="*/ 8566 w 11035"/>
                <a:gd name="connsiteY8" fmla="*/ 944 h 10000"/>
                <a:gd name="connsiteX9" fmla="*/ 6649 w 11035"/>
                <a:gd name="connsiteY9" fmla="*/ 5221 h 10000"/>
                <a:gd name="connsiteX10" fmla="*/ 4305 w 11035"/>
                <a:gd name="connsiteY10" fmla="*/ 4363 h 10000"/>
                <a:gd name="connsiteX11" fmla="*/ 2401 w 11035"/>
                <a:gd name="connsiteY11" fmla="*/ 8615 h 10000"/>
                <a:gd name="connsiteX12" fmla="*/ 37 w 11035"/>
                <a:gd name="connsiteY12" fmla="*/ 10000 h 10000"/>
                <a:gd name="connsiteX0" fmla="*/ 37 w 11035"/>
                <a:gd name="connsiteY0" fmla="*/ 10000 h 10000"/>
                <a:gd name="connsiteX1" fmla="*/ 0 w 11035"/>
                <a:gd name="connsiteY1" fmla="*/ 9105 h 10000"/>
                <a:gd name="connsiteX2" fmla="*/ 2317 w 11035"/>
                <a:gd name="connsiteY2" fmla="*/ 7757 h 10000"/>
                <a:gd name="connsiteX3" fmla="*/ 4248 w 11035"/>
                <a:gd name="connsiteY3" fmla="*/ 3431 h 10000"/>
                <a:gd name="connsiteX4" fmla="*/ 6592 w 11035"/>
                <a:gd name="connsiteY4" fmla="*/ 4301 h 10000"/>
                <a:gd name="connsiteX5" fmla="*/ 8510 w 11035"/>
                <a:gd name="connsiteY5" fmla="*/ 0 h 10000"/>
                <a:gd name="connsiteX6" fmla="*/ 11035 w 11035"/>
                <a:gd name="connsiteY6" fmla="*/ 1122 h 10000"/>
                <a:gd name="connsiteX7" fmla="*/ 11030 w 11035"/>
                <a:gd name="connsiteY7" fmla="*/ 2034 h 10000"/>
                <a:gd name="connsiteX8" fmla="*/ 8566 w 11035"/>
                <a:gd name="connsiteY8" fmla="*/ 944 h 10000"/>
                <a:gd name="connsiteX9" fmla="*/ 6649 w 11035"/>
                <a:gd name="connsiteY9" fmla="*/ 5221 h 10000"/>
                <a:gd name="connsiteX10" fmla="*/ 4305 w 11035"/>
                <a:gd name="connsiteY10" fmla="*/ 4363 h 10000"/>
                <a:gd name="connsiteX11" fmla="*/ 2401 w 11035"/>
                <a:gd name="connsiteY11" fmla="*/ 8615 h 10000"/>
                <a:gd name="connsiteX12" fmla="*/ 37 w 11035"/>
                <a:gd name="connsiteY12" fmla="*/ 10000 h 10000"/>
                <a:gd name="connsiteX0" fmla="*/ 37 w 11030"/>
                <a:gd name="connsiteY0" fmla="*/ 10000 h 10000"/>
                <a:gd name="connsiteX1" fmla="*/ 0 w 11030"/>
                <a:gd name="connsiteY1" fmla="*/ 9105 h 10000"/>
                <a:gd name="connsiteX2" fmla="*/ 2317 w 11030"/>
                <a:gd name="connsiteY2" fmla="*/ 7757 h 10000"/>
                <a:gd name="connsiteX3" fmla="*/ 4248 w 11030"/>
                <a:gd name="connsiteY3" fmla="*/ 3431 h 10000"/>
                <a:gd name="connsiteX4" fmla="*/ 6592 w 11030"/>
                <a:gd name="connsiteY4" fmla="*/ 4301 h 10000"/>
                <a:gd name="connsiteX5" fmla="*/ 8510 w 11030"/>
                <a:gd name="connsiteY5" fmla="*/ 0 h 10000"/>
                <a:gd name="connsiteX6" fmla="*/ 11030 w 11030"/>
                <a:gd name="connsiteY6" fmla="*/ 1140 h 10000"/>
                <a:gd name="connsiteX7" fmla="*/ 11030 w 11030"/>
                <a:gd name="connsiteY7" fmla="*/ 2034 h 10000"/>
                <a:gd name="connsiteX8" fmla="*/ 8566 w 11030"/>
                <a:gd name="connsiteY8" fmla="*/ 944 h 10000"/>
                <a:gd name="connsiteX9" fmla="*/ 6649 w 11030"/>
                <a:gd name="connsiteY9" fmla="*/ 5221 h 10000"/>
                <a:gd name="connsiteX10" fmla="*/ 4305 w 11030"/>
                <a:gd name="connsiteY10" fmla="*/ 4363 h 10000"/>
                <a:gd name="connsiteX11" fmla="*/ 2401 w 11030"/>
                <a:gd name="connsiteY11" fmla="*/ 8615 h 10000"/>
                <a:gd name="connsiteX12" fmla="*/ 37 w 11030"/>
                <a:gd name="connsiteY1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30" h="10000">
                  <a:moveTo>
                    <a:pt x="37" y="10000"/>
                  </a:moveTo>
                  <a:cubicBezTo>
                    <a:pt x="25" y="9702"/>
                    <a:pt x="12" y="9403"/>
                    <a:pt x="0" y="9105"/>
                  </a:cubicBezTo>
                  <a:lnTo>
                    <a:pt x="2317" y="7757"/>
                  </a:lnTo>
                  <a:lnTo>
                    <a:pt x="4248" y="3431"/>
                  </a:lnTo>
                  <a:lnTo>
                    <a:pt x="6592" y="4301"/>
                  </a:lnTo>
                  <a:lnTo>
                    <a:pt x="8510" y="0"/>
                  </a:lnTo>
                  <a:lnTo>
                    <a:pt x="11030" y="1140"/>
                  </a:lnTo>
                  <a:cubicBezTo>
                    <a:pt x="11028" y="1444"/>
                    <a:pt x="11032" y="1730"/>
                    <a:pt x="11030" y="2034"/>
                  </a:cubicBezTo>
                  <a:lnTo>
                    <a:pt x="8566" y="944"/>
                  </a:lnTo>
                  <a:lnTo>
                    <a:pt x="6649" y="5221"/>
                  </a:lnTo>
                  <a:lnTo>
                    <a:pt x="4305" y="4363"/>
                  </a:lnTo>
                  <a:lnTo>
                    <a:pt x="2401" y="8615"/>
                  </a:lnTo>
                  <a:lnTo>
                    <a:pt x="37" y="1000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Freeform 8"/>
            <p:cNvSpPr>
              <a:spLocks/>
            </p:cNvSpPr>
            <p:nvPr/>
          </p:nvSpPr>
          <p:spPr bwMode="auto">
            <a:xfrm>
              <a:off x="5395913" y="6188075"/>
              <a:ext cx="3562350" cy="833438"/>
            </a:xfrm>
            <a:custGeom>
              <a:avLst/>
              <a:gdLst>
                <a:gd name="T0" fmla="*/ 1147 w 1856"/>
                <a:gd name="T1" fmla="*/ 68 h 434"/>
                <a:gd name="T2" fmla="*/ 0 w 1856"/>
                <a:gd name="T3" fmla="*/ 434 h 434"/>
                <a:gd name="T4" fmla="*/ 657 w 1856"/>
                <a:gd name="T5" fmla="*/ 434 h 434"/>
                <a:gd name="T6" fmla="*/ 1856 w 1856"/>
                <a:gd name="T7" fmla="*/ 434 h 434"/>
                <a:gd name="T8" fmla="*/ 1147 w 1856"/>
                <a:gd name="T9" fmla="*/ 68 h 434"/>
              </a:gdLst>
              <a:ahLst/>
              <a:cxnLst>
                <a:cxn ang="0">
                  <a:pos x="T0" y="T1"/>
                </a:cxn>
                <a:cxn ang="0">
                  <a:pos x="T2" y="T3"/>
                </a:cxn>
                <a:cxn ang="0">
                  <a:pos x="T4" y="T5"/>
                </a:cxn>
                <a:cxn ang="0">
                  <a:pos x="T6" y="T7"/>
                </a:cxn>
                <a:cxn ang="0">
                  <a:pos x="T8" y="T9"/>
                </a:cxn>
              </a:cxnLst>
              <a:rect l="0" t="0" r="r" b="b"/>
              <a:pathLst>
                <a:path w="1856" h="434">
                  <a:moveTo>
                    <a:pt x="1147" y="68"/>
                  </a:moveTo>
                  <a:cubicBezTo>
                    <a:pt x="743" y="0"/>
                    <a:pt x="313" y="122"/>
                    <a:pt x="0" y="434"/>
                  </a:cubicBezTo>
                  <a:cubicBezTo>
                    <a:pt x="657" y="434"/>
                    <a:pt x="657" y="434"/>
                    <a:pt x="657" y="434"/>
                  </a:cubicBezTo>
                  <a:cubicBezTo>
                    <a:pt x="1856" y="434"/>
                    <a:pt x="1856" y="434"/>
                    <a:pt x="1856" y="434"/>
                  </a:cubicBezTo>
                  <a:cubicBezTo>
                    <a:pt x="1655" y="234"/>
                    <a:pt x="1406" y="112"/>
                    <a:pt x="1147" y="6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 name="Freeform 9"/>
            <p:cNvSpPr>
              <a:spLocks/>
            </p:cNvSpPr>
            <p:nvPr/>
          </p:nvSpPr>
          <p:spPr bwMode="auto">
            <a:xfrm>
              <a:off x="7027863" y="5784850"/>
              <a:ext cx="5413375" cy="1236663"/>
            </a:xfrm>
            <a:custGeom>
              <a:avLst/>
              <a:gdLst>
                <a:gd name="T0" fmla="*/ 2029 w 2821"/>
                <a:gd name="T1" fmla="*/ 88 h 644"/>
                <a:gd name="T2" fmla="*/ 1032 w 2821"/>
                <a:gd name="T3" fmla="*/ 74 h 644"/>
                <a:gd name="T4" fmla="*/ 0 w 2821"/>
                <a:gd name="T5" fmla="*/ 644 h 644"/>
                <a:gd name="T6" fmla="*/ 2821 w 2821"/>
                <a:gd name="T7" fmla="*/ 644 h 644"/>
                <a:gd name="T8" fmla="*/ 2821 w 2821"/>
                <a:gd name="T9" fmla="*/ 483 h 644"/>
                <a:gd name="T10" fmla="*/ 2029 w 2821"/>
                <a:gd name="T11" fmla="*/ 88 h 644"/>
              </a:gdLst>
              <a:ahLst/>
              <a:cxnLst>
                <a:cxn ang="0">
                  <a:pos x="T0" y="T1"/>
                </a:cxn>
                <a:cxn ang="0">
                  <a:pos x="T2" y="T3"/>
                </a:cxn>
                <a:cxn ang="0">
                  <a:pos x="T4" y="T5"/>
                </a:cxn>
                <a:cxn ang="0">
                  <a:pos x="T6" y="T7"/>
                </a:cxn>
                <a:cxn ang="0">
                  <a:pos x="T8" y="T9"/>
                </a:cxn>
                <a:cxn ang="0">
                  <a:pos x="T10" y="T11"/>
                </a:cxn>
              </a:cxnLst>
              <a:rect l="0" t="0" r="r" b="b"/>
              <a:pathLst>
                <a:path w="2821" h="644">
                  <a:moveTo>
                    <a:pt x="2029" y="88"/>
                  </a:moveTo>
                  <a:cubicBezTo>
                    <a:pt x="1702" y="5"/>
                    <a:pt x="1360" y="0"/>
                    <a:pt x="1032" y="74"/>
                  </a:cubicBezTo>
                  <a:cubicBezTo>
                    <a:pt x="654" y="160"/>
                    <a:pt x="295" y="349"/>
                    <a:pt x="0" y="644"/>
                  </a:cubicBezTo>
                  <a:cubicBezTo>
                    <a:pt x="2821" y="644"/>
                    <a:pt x="2821" y="644"/>
                    <a:pt x="2821" y="644"/>
                  </a:cubicBezTo>
                  <a:cubicBezTo>
                    <a:pt x="2821" y="483"/>
                    <a:pt x="2821" y="483"/>
                    <a:pt x="2821" y="483"/>
                  </a:cubicBezTo>
                  <a:cubicBezTo>
                    <a:pt x="2582" y="292"/>
                    <a:pt x="2311" y="161"/>
                    <a:pt x="2029" y="8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 name="Freeform 10"/>
            <p:cNvSpPr>
              <a:spLocks/>
            </p:cNvSpPr>
            <p:nvPr/>
          </p:nvSpPr>
          <p:spPr bwMode="auto">
            <a:xfrm>
              <a:off x="9007475" y="5784850"/>
              <a:ext cx="1914525" cy="1006475"/>
            </a:xfrm>
            <a:custGeom>
              <a:avLst/>
              <a:gdLst>
                <a:gd name="T0" fmla="*/ 272 w 997"/>
                <a:gd name="T1" fmla="*/ 469 h 524"/>
                <a:gd name="T2" fmla="*/ 499 w 997"/>
                <a:gd name="T3" fmla="*/ 524 h 524"/>
                <a:gd name="T4" fmla="*/ 997 w 997"/>
                <a:gd name="T5" fmla="*/ 88 h 524"/>
                <a:gd name="T6" fmla="*/ 0 w 997"/>
                <a:gd name="T7" fmla="*/ 74 h 524"/>
                <a:gd name="T8" fmla="*/ 141 w 997"/>
                <a:gd name="T9" fmla="*/ 374 h 524"/>
                <a:gd name="T10" fmla="*/ 272 w 997"/>
                <a:gd name="T11" fmla="*/ 469 h 524"/>
              </a:gdLst>
              <a:ahLst/>
              <a:cxnLst>
                <a:cxn ang="0">
                  <a:pos x="T0" y="T1"/>
                </a:cxn>
                <a:cxn ang="0">
                  <a:pos x="T2" y="T3"/>
                </a:cxn>
                <a:cxn ang="0">
                  <a:pos x="T4" y="T5"/>
                </a:cxn>
                <a:cxn ang="0">
                  <a:pos x="T6" y="T7"/>
                </a:cxn>
                <a:cxn ang="0">
                  <a:pos x="T8" y="T9"/>
                </a:cxn>
                <a:cxn ang="0">
                  <a:pos x="T10" y="T11"/>
                </a:cxn>
              </a:cxnLst>
              <a:rect l="0" t="0" r="r" b="b"/>
              <a:pathLst>
                <a:path w="997" h="524">
                  <a:moveTo>
                    <a:pt x="272" y="469"/>
                  </a:moveTo>
                  <a:cubicBezTo>
                    <a:pt x="340" y="504"/>
                    <a:pt x="417" y="524"/>
                    <a:pt x="499" y="524"/>
                  </a:cubicBezTo>
                  <a:cubicBezTo>
                    <a:pt x="754" y="524"/>
                    <a:pt x="964" y="334"/>
                    <a:pt x="997" y="88"/>
                  </a:cubicBezTo>
                  <a:cubicBezTo>
                    <a:pt x="670" y="5"/>
                    <a:pt x="328" y="0"/>
                    <a:pt x="0" y="74"/>
                  </a:cubicBezTo>
                  <a:cubicBezTo>
                    <a:pt x="12" y="190"/>
                    <a:pt x="64" y="295"/>
                    <a:pt x="141" y="374"/>
                  </a:cubicBezTo>
                  <a:cubicBezTo>
                    <a:pt x="179" y="412"/>
                    <a:pt x="223" y="445"/>
                    <a:pt x="272" y="46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4" name="Group 33"/>
            <p:cNvGrpSpPr/>
            <p:nvPr/>
          </p:nvGrpSpPr>
          <p:grpSpPr>
            <a:xfrm>
              <a:off x="9109074" y="4862512"/>
              <a:ext cx="1304131" cy="977609"/>
              <a:chOff x="9109075" y="4862513"/>
              <a:chExt cx="1301344" cy="975520"/>
            </a:xfrm>
          </p:grpSpPr>
          <p:sp>
            <p:nvSpPr>
              <p:cNvPr id="51" name="Freeform 11"/>
              <p:cNvSpPr>
                <a:spLocks/>
              </p:cNvSpPr>
              <p:nvPr/>
            </p:nvSpPr>
            <p:spPr bwMode="auto">
              <a:xfrm>
                <a:off x="9109075" y="4862513"/>
                <a:ext cx="1055688" cy="965200"/>
              </a:xfrm>
              <a:custGeom>
                <a:avLst/>
                <a:gdLst>
                  <a:gd name="T0" fmla="*/ 550 w 550"/>
                  <a:gd name="T1" fmla="*/ 130 h 502"/>
                  <a:gd name="T2" fmla="*/ 214 w 550"/>
                  <a:gd name="T3" fmla="*/ 0 h 502"/>
                  <a:gd name="T4" fmla="*/ 0 w 550"/>
                  <a:gd name="T5" fmla="*/ 48 h 502"/>
                  <a:gd name="T6" fmla="*/ 214 w 550"/>
                  <a:gd name="T7" fmla="*/ 502 h 502"/>
                  <a:gd name="T8" fmla="*/ 550 w 550"/>
                  <a:gd name="T9" fmla="*/ 130 h 502"/>
                </a:gdLst>
                <a:ahLst/>
                <a:cxnLst>
                  <a:cxn ang="0">
                    <a:pos x="T0" y="T1"/>
                  </a:cxn>
                  <a:cxn ang="0">
                    <a:pos x="T2" y="T3"/>
                  </a:cxn>
                  <a:cxn ang="0">
                    <a:pos x="T4" y="T5"/>
                  </a:cxn>
                  <a:cxn ang="0">
                    <a:pos x="T6" y="T7"/>
                  </a:cxn>
                  <a:cxn ang="0">
                    <a:pos x="T8" y="T9"/>
                  </a:cxn>
                </a:cxnLst>
                <a:rect l="0" t="0" r="r" b="b"/>
                <a:pathLst>
                  <a:path w="550" h="502">
                    <a:moveTo>
                      <a:pt x="550" y="130"/>
                    </a:moveTo>
                    <a:cubicBezTo>
                      <a:pt x="461" y="49"/>
                      <a:pt x="343" y="0"/>
                      <a:pt x="214" y="0"/>
                    </a:cubicBezTo>
                    <a:cubicBezTo>
                      <a:pt x="137" y="0"/>
                      <a:pt x="65" y="17"/>
                      <a:pt x="0" y="48"/>
                    </a:cubicBezTo>
                    <a:cubicBezTo>
                      <a:pt x="214" y="502"/>
                      <a:pt x="214" y="502"/>
                      <a:pt x="214" y="502"/>
                    </a:cubicBezTo>
                    <a:lnTo>
                      <a:pt x="550" y="13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 name="Freeform 12"/>
              <p:cNvSpPr>
                <a:spLocks/>
              </p:cNvSpPr>
              <p:nvPr/>
            </p:nvSpPr>
            <p:spPr bwMode="auto">
              <a:xfrm>
                <a:off x="9502059" y="5107783"/>
                <a:ext cx="908360" cy="730250"/>
              </a:xfrm>
              <a:custGeom>
                <a:avLst/>
                <a:gdLst>
                  <a:gd name="T0" fmla="*/ 464 w 464"/>
                  <a:gd name="T1" fmla="*/ 181 h 372"/>
                  <a:gd name="T2" fmla="*/ 336 w 464"/>
                  <a:gd name="T3" fmla="*/ 0 h 372"/>
                  <a:gd name="T4" fmla="*/ 0 w 464"/>
                  <a:gd name="T5" fmla="*/ 372 h 372"/>
                  <a:gd name="T6" fmla="*/ 464 w 464"/>
                  <a:gd name="T7" fmla="*/ 181 h 372"/>
                </a:gdLst>
                <a:ahLst/>
                <a:cxnLst>
                  <a:cxn ang="0">
                    <a:pos x="T0" y="T1"/>
                  </a:cxn>
                  <a:cxn ang="0">
                    <a:pos x="T2" y="T3"/>
                  </a:cxn>
                  <a:cxn ang="0">
                    <a:pos x="T4" y="T5"/>
                  </a:cxn>
                  <a:cxn ang="0">
                    <a:pos x="T6" y="T7"/>
                  </a:cxn>
                </a:cxnLst>
                <a:rect l="0" t="0" r="r" b="b"/>
                <a:pathLst>
                  <a:path w="464" h="372">
                    <a:moveTo>
                      <a:pt x="464" y="181"/>
                    </a:moveTo>
                    <a:cubicBezTo>
                      <a:pt x="436" y="112"/>
                      <a:pt x="392" y="49"/>
                      <a:pt x="336" y="0"/>
                    </a:cubicBezTo>
                    <a:cubicBezTo>
                      <a:pt x="0" y="372"/>
                      <a:pt x="0" y="372"/>
                      <a:pt x="0" y="372"/>
                    </a:cubicBezTo>
                    <a:lnTo>
                      <a:pt x="464" y="18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35" name="Freeform 13"/>
            <p:cNvSpPr>
              <a:spLocks/>
            </p:cNvSpPr>
            <p:nvPr/>
          </p:nvSpPr>
          <p:spPr bwMode="auto">
            <a:xfrm>
              <a:off x="8556625" y="4954588"/>
              <a:ext cx="963613" cy="1549400"/>
            </a:xfrm>
            <a:custGeom>
              <a:avLst/>
              <a:gdLst>
                <a:gd name="T0" fmla="*/ 288 w 502"/>
                <a:gd name="T1" fmla="*/ 0 h 806"/>
                <a:gd name="T2" fmla="*/ 0 w 502"/>
                <a:gd name="T3" fmla="*/ 454 h 806"/>
                <a:gd name="T4" fmla="*/ 144 w 502"/>
                <a:gd name="T5" fmla="*/ 806 h 806"/>
                <a:gd name="T6" fmla="*/ 502 w 502"/>
                <a:gd name="T7" fmla="*/ 454 h 806"/>
                <a:gd name="T8" fmla="*/ 288 w 502"/>
                <a:gd name="T9" fmla="*/ 0 h 806"/>
              </a:gdLst>
              <a:ahLst/>
              <a:cxnLst>
                <a:cxn ang="0">
                  <a:pos x="T0" y="T1"/>
                </a:cxn>
                <a:cxn ang="0">
                  <a:pos x="T2" y="T3"/>
                </a:cxn>
                <a:cxn ang="0">
                  <a:pos x="T4" y="T5"/>
                </a:cxn>
                <a:cxn ang="0">
                  <a:pos x="T6" y="T7"/>
                </a:cxn>
                <a:cxn ang="0">
                  <a:pos x="T8" y="T9"/>
                </a:cxn>
              </a:cxnLst>
              <a:rect l="0" t="0" r="r" b="b"/>
              <a:pathLst>
                <a:path w="502" h="806">
                  <a:moveTo>
                    <a:pt x="288" y="0"/>
                  </a:moveTo>
                  <a:cubicBezTo>
                    <a:pt x="118" y="80"/>
                    <a:pt x="0" y="253"/>
                    <a:pt x="0" y="454"/>
                  </a:cubicBezTo>
                  <a:cubicBezTo>
                    <a:pt x="0" y="591"/>
                    <a:pt x="55" y="715"/>
                    <a:pt x="144" y="806"/>
                  </a:cubicBezTo>
                  <a:cubicBezTo>
                    <a:pt x="502" y="454"/>
                    <a:pt x="502" y="454"/>
                    <a:pt x="502" y="454"/>
                  </a:cubicBezTo>
                  <a:lnTo>
                    <a:pt x="28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14"/>
            <p:cNvSpPr>
              <a:spLocks/>
            </p:cNvSpPr>
            <p:nvPr/>
          </p:nvSpPr>
          <p:spPr bwMode="auto">
            <a:xfrm>
              <a:off x="8832850" y="5459413"/>
              <a:ext cx="1651000" cy="1331913"/>
            </a:xfrm>
            <a:custGeom>
              <a:avLst/>
              <a:gdLst>
                <a:gd name="T0" fmla="*/ 822 w 860"/>
                <a:gd name="T1" fmla="*/ 0 h 693"/>
                <a:gd name="T2" fmla="*/ 358 w 860"/>
                <a:gd name="T3" fmla="*/ 191 h 693"/>
                <a:gd name="T4" fmla="*/ 0 w 860"/>
                <a:gd name="T5" fmla="*/ 543 h 693"/>
                <a:gd name="T6" fmla="*/ 131 w 860"/>
                <a:gd name="T7" fmla="*/ 638 h 693"/>
                <a:gd name="T8" fmla="*/ 358 w 860"/>
                <a:gd name="T9" fmla="*/ 693 h 693"/>
                <a:gd name="T10" fmla="*/ 860 w 860"/>
                <a:gd name="T11" fmla="*/ 191 h 693"/>
                <a:gd name="T12" fmla="*/ 822 w 860"/>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860" h="693">
                  <a:moveTo>
                    <a:pt x="822" y="0"/>
                  </a:moveTo>
                  <a:cubicBezTo>
                    <a:pt x="358" y="191"/>
                    <a:pt x="358" y="191"/>
                    <a:pt x="358" y="191"/>
                  </a:cubicBezTo>
                  <a:cubicBezTo>
                    <a:pt x="0" y="543"/>
                    <a:pt x="0" y="543"/>
                    <a:pt x="0" y="543"/>
                  </a:cubicBezTo>
                  <a:cubicBezTo>
                    <a:pt x="38" y="581"/>
                    <a:pt x="82" y="614"/>
                    <a:pt x="131" y="638"/>
                  </a:cubicBezTo>
                  <a:cubicBezTo>
                    <a:pt x="199" y="673"/>
                    <a:pt x="276" y="693"/>
                    <a:pt x="358" y="693"/>
                  </a:cubicBezTo>
                  <a:cubicBezTo>
                    <a:pt x="635" y="693"/>
                    <a:pt x="860" y="468"/>
                    <a:pt x="860" y="191"/>
                  </a:cubicBezTo>
                  <a:cubicBezTo>
                    <a:pt x="860" y="123"/>
                    <a:pt x="846" y="59"/>
                    <a:pt x="822"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Freeform 15"/>
            <p:cNvSpPr>
              <a:spLocks/>
            </p:cNvSpPr>
            <p:nvPr/>
          </p:nvSpPr>
          <p:spPr bwMode="auto">
            <a:xfrm>
              <a:off x="9090025" y="6381750"/>
              <a:ext cx="2970213" cy="639763"/>
            </a:xfrm>
            <a:custGeom>
              <a:avLst/>
              <a:gdLst>
                <a:gd name="T0" fmla="*/ 1210 w 1547"/>
                <a:gd name="T1" fmla="*/ 103 h 333"/>
                <a:gd name="T2" fmla="*/ 956 w 1547"/>
                <a:gd name="T3" fmla="*/ 28 h 333"/>
                <a:gd name="T4" fmla="*/ 825 w 1547"/>
                <a:gd name="T5" fmla="*/ 14 h 333"/>
                <a:gd name="T6" fmla="*/ 0 w 1547"/>
                <a:gd name="T7" fmla="*/ 333 h 333"/>
                <a:gd name="T8" fmla="*/ 547 w 1547"/>
                <a:gd name="T9" fmla="*/ 333 h 333"/>
                <a:gd name="T10" fmla="*/ 1547 w 1547"/>
                <a:gd name="T11" fmla="*/ 333 h 333"/>
                <a:gd name="T12" fmla="*/ 1210 w 1547"/>
                <a:gd name="T13" fmla="*/ 103 h 333"/>
              </a:gdLst>
              <a:ahLst/>
              <a:cxnLst>
                <a:cxn ang="0">
                  <a:pos x="T0" y="T1"/>
                </a:cxn>
                <a:cxn ang="0">
                  <a:pos x="T2" y="T3"/>
                </a:cxn>
                <a:cxn ang="0">
                  <a:pos x="T4" y="T5"/>
                </a:cxn>
                <a:cxn ang="0">
                  <a:pos x="T6" y="T7"/>
                </a:cxn>
                <a:cxn ang="0">
                  <a:pos x="T8" y="T9"/>
                </a:cxn>
                <a:cxn ang="0">
                  <a:pos x="T10" y="T11"/>
                </a:cxn>
                <a:cxn ang="0">
                  <a:pos x="T12" y="T13"/>
                </a:cxn>
              </a:cxnLst>
              <a:rect l="0" t="0" r="r" b="b"/>
              <a:pathLst>
                <a:path w="1547" h="333">
                  <a:moveTo>
                    <a:pt x="1210" y="103"/>
                  </a:moveTo>
                  <a:cubicBezTo>
                    <a:pt x="1128" y="67"/>
                    <a:pt x="1043" y="42"/>
                    <a:pt x="956" y="28"/>
                  </a:cubicBezTo>
                  <a:cubicBezTo>
                    <a:pt x="913" y="20"/>
                    <a:pt x="869" y="16"/>
                    <a:pt x="825" y="14"/>
                  </a:cubicBezTo>
                  <a:cubicBezTo>
                    <a:pt x="528" y="0"/>
                    <a:pt x="227" y="106"/>
                    <a:pt x="0" y="333"/>
                  </a:cubicBezTo>
                  <a:cubicBezTo>
                    <a:pt x="547" y="333"/>
                    <a:pt x="547" y="333"/>
                    <a:pt x="547" y="333"/>
                  </a:cubicBezTo>
                  <a:cubicBezTo>
                    <a:pt x="1547" y="333"/>
                    <a:pt x="1547" y="333"/>
                    <a:pt x="1547" y="333"/>
                  </a:cubicBezTo>
                  <a:cubicBezTo>
                    <a:pt x="1447" y="233"/>
                    <a:pt x="1332" y="156"/>
                    <a:pt x="1210" y="10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Rectangle 16"/>
            <p:cNvSpPr>
              <a:spLocks noChangeArrowheads="1"/>
            </p:cNvSpPr>
            <p:nvPr/>
          </p:nvSpPr>
          <p:spPr bwMode="auto">
            <a:xfrm>
              <a:off x="7313613" y="6272213"/>
              <a:ext cx="247650" cy="7493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17"/>
            <p:cNvSpPr>
              <a:spLocks/>
            </p:cNvSpPr>
            <p:nvPr/>
          </p:nvSpPr>
          <p:spPr bwMode="auto">
            <a:xfrm>
              <a:off x="6419850" y="6394450"/>
              <a:ext cx="247650" cy="627063"/>
            </a:xfrm>
            <a:custGeom>
              <a:avLst/>
              <a:gdLst>
                <a:gd name="T0" fmla="*/ 0 w 156"/>
                <a:gd name="T1" fmla="*/ 0 h 395"/>
                <a:gd name="T2" fmla="*/ 0 w 156"/>
                <a:gd name="T3" fmla="*/ 79 h 395"/>
                <a:gd name="T4" fmla="*/ 0 w 156"/>
                <a:gd name="T5" fmla="*/ 395 h 395"/>
                <a:gd name="T6" fmla="*/ 156 w 156"/>
                <a:gd name="T7" fmla="*/ 395 h 395"/>
                <a:gd name="T8" fmla="*/ 156 w 156"/>
                <a:gd name="T9" fmla="*/ 18 h 395"/>
                <a:gd name="T10" fmla="*/ 156 w 156"/>
                <a:gd name="T11" fmla="*/ 0 h 395"/>
                <a:gd name="T12" fmla="*/ 0 w 156"/>
                <a:gd name="T13" fmla="*/ 0 h 395"/>
              </a:gdLst>
              <a:ahLst/>
              <a:cxnLst>
                <a:cxn ang="0">
                  <a:pos x="T0" y="T1"/>
                </a:cxn>
                <a:cxn ang="0">
                  <a:pos x="T2" y="T3"/>
                </a:cxn>
                <a:cxn ang="0">
                  <a:pos x="T4" y="T5"/>
                </a:cxn>
                <a:cxn ang="0">
                  <a:pos x="T6" y="T7"/>
                </a:cxn>
                <a:cxn ang="0">
                  <a:pos x="T8" y="T9"/>
                </a:cxn>
                <a:cxn ang="0">
                  <a:pos x="T10" y="T11"/>
                </a:cxn>
                <a:cxn ang="0">
                  <a:pos x="T12" y="T13"/>
                </a:cxn>
              </a:cxnLst>
              <a:rect l="0" t="0" r="r" b="b"/>
              <a:pathLst>
                <a:path w="156" h="395">
                  <a:moveTo>
                    <a:pt x="0" y="0"/>
                  </a:moveTo>
                  <a:lnTo>
                    <a:pt x="0" y="79"/>
                  </a:lnTo>
                  <a:lnTo>
                    <a:pt x="0" y="395"/>
                  </a:lnTo>
                  <a:lnTo>
                    <a:pt x="156" y="395"/>
                  </a:lnTo>
                  <a:lnTo>
                    <a:pt x="156" y="18"/>
                  </a:lnTo>
                  <a:lnTo>
                    <a:pt x="156"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Freeform 18"/>
            <p:cNvSpPr>
              <a:spLocks/>
            </p:cNvSpPr>
            <p:nvPr/>
          </p:nvSpPr>
          <p:spPr bwMode="auto">
            <a:xfrm>
              <a:off x="6718300" y="5794375"/>
              <a:ext cx="247650" cy="1227138"/>
            </a:xfrm>
            <a:custGeom>
              <a:avLst/>
              <a:gdLst>
                <a:gd name="T0" fmla="*/ 0 w 156"/>
                <a:gd name="T1" fmla="*/ 0 h 773"/>
                <a:gd name="T2" fmla="*/ 0 w 156"/>
                <a:gd name="T3" fmla="*/ 384 h 773"/>
                <a:gd name="T4" fmla="*/ 0 w 156"/>
                <a:gd name="T5" fmla="*/ 773 h 773"/>
                <a:gd name="T6" fmla="*/ 156 w 156"/>
                <a:gd name="T7" fmla="*/ 773 h 773"/>
                <a:gd name="T8" fmla="*/ 156 w 156"/>
                <a:gd name="T9" fmla="*/ 322 h 773"/>
                <a:gd name="T10" fmla="*/ 156 w 156"/>
                <a:gd name="T11" fmla="*/ 0 h 773"/>
                <a:gd name="T12" fmla="*/ 0 w 156"/>
                <a:gd name="T13" fmla="*/ 0 h 773"/>
              </a:gdLst>
              <a:ahLst/>
              <a:cxnLst>
                <a:cxn ang="0">
                  <a:pos x="T0" y="T1"/>
                </a:cxn>
                <a:cxn ang="0">
                  <a:pos x="T2" y="T3"/>
                </a:cxn>
                <a:cxn ang="0">
                  <a:pos x="T4" y="T5"/>
                </a:cxn>
                <a:cxn ang="0">
                  <a:pos x="T6" y="T7"/>
                </a:cxn>
                <a:cxn ang="0">
                  <a:pos x="T8" y="T9"/>
                </a:cxn>
                <a:cxn ang="0">
                  <a:pos x="T10" y="T11"/>
                </a:cxn>
                <a:cxn ang="0">
                  <a:pos x="T12" y="T13"/>
                </a:cxn>
              </a:cxnLst>
              <a:rect l="0" t="0" r="r" b="b"/>
              <a:pathLst>
                <a:path w="156" h="773">
                  <a:moveTo>
                    <a:pt x="0" y="0"/>
                  </a:moveTo>
                  <a:lnTo>
                    <a:pt x="0" y="384"/>
                  </a:lnTo>
                  <a:lnTo>
                    <a:pt x="0" y="773"/>
                  </a:lnTo>
                  <a:lnTo>
                    <a:pt x="156" y="773"/>
                  </a:lnTo>
                  <a:lnTo>
                    <a:pt x="156" y="322"/>
                  </a:lnTo>
                  <a:lnTo>
                    <a:pt x="156"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19"/>
            <p:cNvSpPr>
              <a:spLocks/>
            </p:cNvSpPr>
            <p:nvPr/>
          </p:nvSpPr>
          <p:spPr bwMode="auto">
            <a:xfrm>
              <a:off x="7015163" y="5246688"/>
              <a:ext cx="247650" cy="1774825"/>
            </a:xfrm>
            <a:custGeom>
              <a:avLst/>
              <a:gdLst>
                <a:gd name="T0" fmla="*/ 0 w 156"/>
                <a:gd name="T1" fmla="*/ 0 h 1118"/>
                <a:gd name="T2" fmla="*/ 0 w 156"/>
                <a:gd name="T3" fmla="*/ 655 h 1118"/>
                <a:gd name="T4" fmla="*/ 0 w 156"/>
                <a:gd name="T5" fmla="*/ 1118 h 1118"/>
                <a:gd name="T6" fmla="*/ 156 w 156"/>
                <a:gd name="T7" fmla="*/ 1118 h 1118"/>
                <a:gd name="T8" fmla="*/ 156 w 156"/>
                <a:gd name="T9" fmla="*/ 593 h 1118"/>
                <a:gd name="T10" fmla="*/ 156 w 156"/>
                <a:gd name="T11" fmla="*/ 0 h 1118"/>
                <a:gd name="T12" fmla="*/ 0 w 156"/>
                <a:gd name="T13" fmla="*/ 0 h 1118"/>
              </a:gdLst>
              <a:ahLst/>
              <a:cxnLst>
                <a:cxn ang="0">
                  <a:pos x="T0" y="T1"/>
                </a:cxn>
                <a:cxn ang="0">
                  <a:pos x="T2" y="T3"/>
                </a:cxn>
                <a:cxn ang="0">
                  <a:pos x="T4" y="T5"/>
                </a:cxn>
                <a:cxn ang="0">
                  <a:pos x="T6" y="T7"/>
                </a:cxn>
                <a:cxn ang="0">
                  <a:pos x="T8" y="T9"/>
                </a:cxn>
                <a:cxn ang="0">
                  <a:pos x="T10" y="T11"/>
                </a:cxn>
                <a:cxn ang="0">
                  <a:pos x="T12" y="T13"/>
                </a:cxn>
              </a:cxnLst>
              <a:rect l="0" t="0" r="r" b="b"/>
              <a:pathLst>
                <a:path w="156" h="1118">
                  <a:moveTo>
                    <a:pt x="0" y="0"/>
                  </a:moveTo>
                  <a:lnTo>
                    <a:pt x="0" y="655"/>
                  </a:lnTo>
                  <a:lnTo>
                    <a:pt x="0" y="1118"/>
                  </a:lnTo>
                  <a:lnTo>
                    <a:pt x="156" y="1118"/>
                  </a:lnTo>
                  <a:lnTo>
                    <a:pt x="156" y="593"/>
                  </a:lnTo>
                  <a:lnTo>
                    <a:pt x="156"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 name="Freeform 20"/>
            <p:cNvSpPr>
              <a:spLocks/>
            </p:cNvSpPr>
            <p:nvPr/>
          </p:nvSpPr>
          <p:spPr bwMode="auto">
            <a:xfrm>
              <a:off x="7610475" y="5813425"/>
              <a:ext cx="247650" cy="1208088"/>
            </a:xfrm>
            <a:custGeom>
              <a:avLst/>
              <a:gdLst>
                <a:gd name="T0" fmla="*/ 0 w 156"/>
                <a:gd name="T1" fmla="*/ 0 h 761"/>
                <a:gd name="T2" fmla="*/ 0 w 156"/>
                <a:gd name="T3" fmla="*/ 150 h 761"/>
                <a:gd name="T4" fmla="*/ 0 w 156"/>
                <a:gd name="T5" fmla="*/ 761 h 761"/>
                <a:gd name="T6" fmla="*/ 156 w 156"/>
                <a:gd name="T7" fmla="*/ 761 h 761"/>
                <a:gd name="T8" fmla="*/ 156 w 156"/>
                <a:gd name="T9" fmla="*/ 88 h 761"/>
                <a:gd name="T10" fmla="*/ 156 w 156"/>
                <a:gd name="T11" fmla="*/ 0 h 761"/>
                <a:gd name="T12" fmla="*/ 0 w 156"/>
                <a:gd name="T13" fmla="*/ 0 h 761"/>
              </a:gdLst>
              <a:ahLst/>
              <a:cxnLst>
                <a:cxn ang="0">
                  <a:pos x="T0" y="T1"/>
                </a:cxn>
                <a:cxn ang="0">
                  <a:pos x="T2" y="T3"/>
                </a:cxn>
                <a:cxn ang="0">
                  <a:pos x="T4" y="T5"/>
                </a:cxn>
                <a:cxn ang="0">
                  <a:pos x="T6" y="T7"/>
                </a:cxn>
                <a:cxn ang="0">
                  <a:pos x="T8" y="T9"/>
                </a:cxn>
                <a:cxn ang="0">
                  <a:pos x="T10" y="T11"/>
                </a:cxn>
                <a:cxn ang="0">
                  <a:pos x="T12" y="T13"/>
                </a:cxn>
              </a:cxnLst>
              <a:rect l="0" t="0" r="r" b="b"/>
              <a:pathLst>
                <a:path w="156" h="761">
                  <a:moveTo>
                    <a:pt x="0" y="0"/>
                  </a:moveTo>
                  <a:lnTo>
                    <a:pt x="0" y="150"/>
                  </a:lnTo>
                  <a:lnTo>
                    <a:pt x="0" y="761"/>
                  </a:lnTo>
                  <a:lnTo>
                    <a:pt x="156" y="761"/>
                  </a:lnTo>
                  <a:lnTo>
                    <a:pt x="156" y="88"/>
                  </a:lnTo>
                  <a:lnTo>
                    <a:pt x="156"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 name="Freeform 21"/>
            <p:cNvSpPr>
              <a:spLocks/>
            </p:cNvSpPr>
            <p:nvPr/>
          </p:nvSpPr>
          <p:spPr bwMode="auto">
            <a:xfrm>
              <a:off x="5826125" y="6419850"/>
              <a:ext cx="247650" cy="601663"/>
            </a:xfrm>
            <a:custGeom>
              <a:avLst/>
              <a:gdLst>
                <a:gd name="T0" fmla="*/ 0 w 156"/>
                <a:gd name="T1" fmla="*/ 0 h 379"/>
                <a:gd name="T2" fmla="*/ 0 w 156"/>
                <a:gd name="T3" fmla="*/ 211 h 379"/>
                <a:gd name="T4" fmla="*/ 0 w 156"/>
                <a:gd name="T5" fmla="*/ 379 h 379"/>
                <a:gd name="T6" fmla="*/ 156 w 156"/>
                <a:gd name="T7" fmla="*/ 379 h 379"/>
                <a:gd name="T8" fmla="*/ 156 w 156"/>
                <a:gd name="T9" fmla="*/ 149 h 379"/>
                <a:gd name="T10" fmla="*/ 156 w 156"/>
                <a:gd name="T11" fmla="*/ 0 h 379"/>
                <a:gd name="T12" fmla="*/ 0 w 156"/>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156" h="379">
                  <a:moveTo>
                    <a:pt x="0" y="0"/>
                  </a:moveTo>
                  <a:lnTo>
                    <a:pt x="0" y="211"/>
                  </a:lnTo>
                  <a:lnTo>
                    <a:pt x="0" y="379"/>
                  </a:lnTo>
                  <a:lnTo>
                    <a:pt x="156" y="379"/>
                  </a:lnTo>
                  <a:lnTo>
                    <a:pt x="156" y="149"/>
                  </a:lnTo>
                  <a:lnTo>
                    <a:pt x="156"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 name="Freeform 22"/>
            <p:cNvSpPr>
              <a:spLocks/>
            </p:cNvSpPr>
            <p:nvPr/>
          </p:nvSpPr>
          <p:spPr bwMode="auto">
            <a:xfrm>
              <a:off x="6122988" y="5435600"/>
              <a:ext cx="247650" cy="1585913"/>
            </a:xfrm>
            <a:custGeom>
              <a:avLst/>
              <a:gdLst>
                <a:gd name="T0" fmla="*/ 0 w 156"/>
                <a:gd name="T1" fmla="*/ 0 h 999"/>
                <a:gd name="T2" fmla="*/ 0 w 156"/>
                <a:gd name="T3" fmla="*/ 757 h 999"/>
                <a:gd name="T4" fmla="*/ 0 w 156"/>
                <a:gd name="T5" fmla="*/ 999 h 999"/>
                <a:gd name="T6" fmla="*/ 156 w 156"/>
                <a:gd name="T7" fmla="*/ 999 h 999"/>
                <a:gd name="T8" fmla="*/ 156 w 156"/>
                <a:gd name="T9" fmla="*/ 696 h 999"/>
                <a:gd name="T10" fmla="*/ 156 w 156"/>
                <a:gd name="T11" fmla="*/ 0 h 999"/>
                <a:gd name="T12" fmla="*/ 0 w 156"/>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56" h="999">
                  <a:moveTo>
                    <a:pt x="0" y="0"/>
                  </a:moveTo>
                  <a:lnTo>
                    <a:pt x="0" y="757"/>
                  </a:lnTo>
                  <a:lnTo>
                    <a:pt x="0" y="999"/>
                  </a:lnTo>
                  <a:lnTo>
                    <a:pt x="156" y="999"/>
                  </a:lnTo>
                  <a:lnTo>
                    <a:pt x="156" y="696"/>
                  </a:lnTo>
                  <a:lnTo>
                    <a:pt x="156"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 name="Rectangle 23"/>
            <p:cNvSpPr>
              <a:spLocks noChangeArrowheads="1"/>
            </p:cNvSpPr>
            <p:nvPr/>
          </p:nvSpPr>
          <p:spPr bwMode="auto">
            <a:xfrm>
              <a:off x="10629900" y="6388100"/>
              <a:ext cx="503238" cy="174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 name="Rectangle 24"/>
            <p:cNvSpPr>
              <a:spLocks noChangeArrowheads="1"/>
            </p:cNvSpPr>
            <p:nvPr/>
          </p:nvSpPr>
          <p:spPr bwMode="auto">
            <a:xfrm>
              <a:off x="10629900" y="6562725"/>
              <a:ext cx="503238" cy="4476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 name="Rectangle 25"/>
            <p:cNvSpPr>
              <a:spLocks noChangeArrowheads="1"/>
            </p:cNvSpPr>
            <p:nvPr/>
          </p:nvSpPr>
          <p:spPr bwMode="auto">
            <a:xfrm>
              <a:off x="11220450" y="5632450"/>
              <a:ext cx="503238" cy="5016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 name="Rectangle 26"/>
            <p:cNvSpPr>
              <a:spLocks noChangeArrowheads="1"/>
            </p:cNvSpPr>
            <p:nvPr/>
          </p:nvSpPr>
          <p:spPr bwMode="auto">
            <a:xfrm>
              <a:off x="11220450" y="6134100"/>
              <a:ext cx="503238" cy="8763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 name="Rectangle 27"/>
            <p:cNvSpPr>
              <a:spLocks noChangeArrowheads="1"/>
            </p:cNvSpPr>
            <p:nvPr/>
          </p:nvSpPr>
          <p:spPr bwMode="auto">
            <a:xfrm>
              <a:off x="11812588" y="6284913"/>
              <a:ext cx="501650" cy="5032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 name="Rectangle 28"/>
            <p:cNvSpPr>
              <a:spLocks noChangeArrowheads="1"/>
            </p:cNvSpPr>
            <p:nvPr/>
          </p:nvSpPr>
          <p:spPr bwMode="auto">
            <a:xfrm>
              <a:off x="11812588" y="6788150"/>
              <a:ext cx="501650" cy="2222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3" name="TextBox 476"/>
          <p:cNvSpPr txBox="1"/>
          <p:nvPr/>
        </p:nvSpPr>
        <p:spPr>
          <a:xfrm>
            <a:off x="4089776" y="3245945"/>
            <a:ext cx="36576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Reliable &amp; </a:t>
            </a:r>
          </a:p>
          <a:p>
            <a:pPr>
              <a:spcBef>
                <a:spcPts val="0"/>
              </a:spcBef>
            </a:pPr>
            <a:r>
              <a:rPr lang="en-US" sz="1800" b="1" dirty="0">
                <a:gradFill>
                  <a:gsLst>
                    <a:gs pos="0">
                      <a:srgbClr val="FFFFFF"/>
                    </a:gs>
                    <a:gs pos="100000">
                      <a:srgbClr val="FFFFFF"/>
                    </a:gs>
                  </a:gsLst>
                  <a:lin ang="5400000" scaled="1"/>
                </a:gradFill>
                <a:latin typeface="+mj-lt"/>
              </a:rPr>
              <a:t>Predictable Performance</a:t>
            </a:r>
          </a:p>
        </p:txBody>
      </p:sp>
      <p:sp>
        <p:nvSpPr>
          <p:cNvPr id="16" name="TextBox 15"/>
          <p:cNvSpPr txBox="1"/>
          <p:nvPr/>
        </p:nvSpPr>
        <p:spPr>
          <a:xfrm>
            <a:off x="4089775" y="4110146"/>
            <a:ext cx="3657600"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Fast, predictable performance</a:t>
            </a:r>
          </a:p>
          <a:p>
            <a:pPr>
              <a:lnSpc>
                <a:spcPct val="90000"/>
              </a:lnSpc>
            </a:pPr>
            <a:r>
              <a:rPr lang="en-US" sz="1800" dirty="0">
                <a:solidFill>
                  <a:schemeClr val="tx1"/>
                </a:solidFill>
              </a:rPr>
              <a:t>Tunable </a:t>
            </a:r>
            <a:r>
              <a:rPr lang="en-US" sz="1800" dirty="0" smtClean="0">
                <a:solidFill>
                  <a:schemeClr val="tx1"/>
                </a:solidFill>
              </a:rPr>
              <a:t>consistency</a:t>
            </a:r>
            <a:endParaRPr lang="en-US" sz="1800" dirty="0">
              <a:solidFill>
                <a:schemeClr val="tx1"/>
              </a:solidFill>
            </a:endParaRPr>
          </a:p>
          <a:p>
            <a:pPr>
              <a:lnSpc>
                <a:spcPct val="90000"/>
              </a:lnSpc>
            </a:pPr>
            <a:r>
              <a:rPr lang="en-US" sz="1800" dirty="0" smtClean="0">
                <a:solidFill>
                  <a:schemeClr val="tx1"/>
                </a:solidFill>
              </a:rPr>
              <a:t>Elastic scale</a:t>
            </a:r>
            <a:endParaRPr lang="en-US" sz="1800" dirty="0">
              <a:solidFill>
                <a:schemeClr val="tx1"/>
              </a:solidFill>
            </a:endParaRPr>
          </a:p>
        </p:txBody>
      </p:sp>
      <p:sp>
        <p:nvSpPr>
          <p:cNvPr id="2" name="Title 1"/>
          <p:cNvSpPr>
            <a:spLocks noGrp="1"/>
          </p:cNvSpPr>
          <p:nvPr>
            <p:ph type="title"/>
          </p:nvPr>
        </p:nvSpPr>
        <p:spPr/>
        <p:txBody>
          <a:bodyPr/>
          <a:lstStyle/>
          <a:p>
            <a:r>
              <a:rPr lang="en-US" dirty="0" smtClean="0"/>
              <a:t>DocumentDB</a:t>
            </a:r>
            <a:endParaRPr lang="en-US" dirty="0"/>
          </a:p>
        </p:txBody>
      </p:sp>
      <p:sp>
        <p:nvSpPr>
          <p:cNvPr id="12" name="Rectangle 11"/>
          <p:cNvSpPr/>
          <p:nvPr/>
        </p:nvSpPr>
        <p:spPr>
          <a:xfrm>
            <a:off x="361692" y="1450995"/>
            <a:ext cx="11470935" cy="1461939"/>
          </a:xfrm>
          <a:prstGeom prst="rect">
            <a:avLst/>
          </a:prstGeom>
        </p:spPr>
        <p:txBody>
          <a:bodyPr wrap="square">
            <a:spAutoFit/>
          </a:bodyPr>
          <a:lstStyle/>
          <a:p>
            <a:pPr>
              <a:spcAft>
                <a:spcPts val="600"/>
              </a:spcAft>
            </a:pPr>
            <a:r>
              <a:rPr lang="en-US" sz="2800" dirty="0" smtClean="0">
                <a:latin typeface="+mj-lt"/>
                <a:ea typeface="Calibri" panose="020F0502020204030204" pitchFamily="34" charset="0"/>
                <a:cs typeface="Segoe UI Semibold" panose="020B0702040204020203" pitchFamily="34" charset="0"/>
              </a:rPr>
              <a:t>NoSQL </a:t>
            </a:r>
            <a:r>
              <a:rPr lang="en-US" sz="2800" dirty="0">
                <a:latin typeface="+mj-lt"/>
                <a:ea typeface="Calibri" panose="020F0502020204030204" pitchFamily="34" charset="0"/>
                <a:cs typeface="Segoe UI Semibold" panose="020B0702040204020203" pitchFamily="34" charset="0"/>
              </a:rPr>
              <a:t>document </a:t>
            </a:r>
            <a:r>
              <a:rPr lang="en-US" sz="2800" dirty="0" smtClean="0">
                <a:latin typeface="+mj-lt"/>
                <a:ea typeface="Calibri" panose="020F0502020204030204" pitchFamily="34" charset="0"/>
                <a:cs typeface="Segoe UI Semibold" panose="020B0702040204020203" pitchFamily="34" charset="0"/>
              </a:rPr>
              <a:t>database-as-a-service</a:t>
            </a:r>
            <a:endParaRPr lang="en-US" sz="2800" dirty="0">
              <a:solidFill>
                <a:srgbClr val="3F3F3F"/>
              </a:solidFill>
              <a:latin typeface="+mj-lt"/>
              <a:ea typeface="Calibri" panose="020F0502020204030204" pitchFamily="34" charset="0"/>
              <a:cs typeface="Calibri" panose="020F0502020204030204" pitchFamily="34" charset="0"/>
            </a:endParaRPr>
          </a:p>
          <a:p>
            <a:pPr>
              <a:spcAft>
                <a:spcPts val="600"/>
              </a:spcAft>
            </a:pPr>
            <a:r>
              <a:rPr lang="en-US" sz="2800" dirty="0" smtClean="0">
                <a:latin typeface="+mj-lt"/>
              </a:rPr>
              <a:t>First </a:t>
            </a:r>
            <a:r>
              <a:rPr lang="en-US" sz="2800" dirty="0">
                <a:latin typeface="+mj-lt"/>
              </a:rPr>
              <a:t>of its kind database service to offer native support for JavaScript, SQL query and transactions over </a:t>
            </a:r>
            <a:r>
              <a:rPr lang="en-US" sz="2800" dirty="0" smtClean="0">
                <a:latin typeface="+mj-lt"/>
              </a:rPr>
              <a:t>JSON documents.</a:t>
            </a:r>
            <a:endParaRPr lang="en-US" sz="2800" dirty="0">
              <a:latin typeface="+mj-lt"/>
            </a:endParaRPr>
          </a:p>
        </p:txBody>
      </p:sp>
      <p:sp>
        <p:nvSpPr>
          <p:cNvPr id="14" name="TextBox 13"/>
          <p:cNvSpPr txBox="1"/>
          <p:nvPr/>
        </p:nvSpPr>
        <p:spPr>
          <a:xfrm>
            <a:off x="486275" y="4110147"/>
            <a:ext cx="3428998"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Q</a:t>
            </a:r>
            <a:r>
              <a:rPr lang="en-US" sz="1800" dirty="0" smtClean="0">
                <a:solidFill>
                  <a:schemeClr val="tx1"/>
                </a:solidFill>
              </a:rPr>
              <a:t>uery JSON data with no secondary indices</a:t>
            </a:r>
            <a:endParaRPr lang="en-US" sz="1800" dirty="0">
              <a:solidFill>
                <a:schemeClr val="tx1"/>
              </a:solidFill>
            </a:endParaRPr>
          </a:p>
          <a:p>
            <a:pPr>
              <a:lnSpc>
                <a:spcPct val="90000"/>
              </a:lnSpc>
            </a:pPr>
            <a:r>
              <a:rPr lang="en-US" sz="1800" dirty="0">
                <a:solidFill>
                  <a:schemeClr val="tx1"/>
                </a:solidFill>
              </a:rPr>
              <a:t>Native </a:t>
            </a:r>
            <a:r>
              <a:rPr lang="en-US" sz="1800" dirty="0" smtClean="0">
                <a:solidFill>
                  <a:schemeClr val="tx1"/>
                </a:solidFill>
              </a:rPr>
              <a:t>JavaScript transactional </a:t>
            </a:r>
            <a:r>
              <a:rPr lang="en-US" sz="1800" dirty="0">
                <a:solidFill>
                  <a:schemeClr val="tx1"/>
                </a:solidFill>
              </a:rPr>
              <a:t>processing</a:t>
            </a:r>
          </a:p>
          <a:p>
            <a:pPr>
              <a:lnSpc>
                <a:spcPct val="90000"/>
              </a:lnSpc>
            </a:pPr>
            <a:r>
              <a:rPr lang="en-US" sz="1800" dirty="0" smtClean="0">
                <a:solidFill>
                  <a:schemeClr val="tx1"/>
                </a:solidFill>
              </a:rPr>
              <a:t>Familiar SQL-based query language</a:t>
            </a:r>
            <a:endParaRPr lang="en-US" sz="1800" dirty="0">
              <a:solidFill>
                <a:schemeClr val="tx1"/>
              </a:solidFill>
            </a:endParaRPr>
          </a:p>
        </p:txBody>
      </p:sp>
      <p:sp>
        <p:nvSpPr>
          <p:cNvPr id="15" name="TextBox 14"/>
          <p:cNvSpPr txBox="1"/>
          <p:nvPr/>
        </p:nvSpPr>
        <p:spPr>
          <a:xfrm>
            <a:off x="7921877" y="4118504"/>
            <a:ext cx="3429001" cy="2207468"/>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r>
              <a:rPr lang="en-US" sz="1800" dirty="0">
                <a:solidFill>
                  <a:schemeClr val="tx1"/>
                </a:solidFill>
              </a:rPr>
              <a:t>Build with familiar </a:t>
            </a:r>
            <a:r>
              <a:rPr lang="en-US" sz="1800" dirty="0" smtClean="0">
                <a:solidFill>
                  <a:schemeClr val="tx1"/>
                </a:solidFill>
              </a:rPr>
              <a:t>tools – REST, JSON, JavaScript</a:t>
            </a:r>
            <a:endParaRPr lang="en-US" sz="1800" dirty="0">
              <a:solidFill>
                <a:schemeClr val="tx1"/>
              </a:solidFill>
            </a:endParaRPr>
          </a:p>
          <a:p>
            <a:r>
              <a:rPr lang="en-US" sz="1800" dirty="0">
                <a:solidFill>
                  <a:schemeClr val="tx1"/>
                </a:solidFill>
              </a:rPr>
              <a:t>Easy to start and </a:t>
            </a:r>
            <a:r>
              <a:rPr lang="en-US" sz="1800" dirty="0" smtClean="0">
                <a:solidFill>
                  <a:schemeClr val="tx1"/>
                </a:solidFill>
              </a:rPr>
              <a:t>fully-managed</a:t>
            </a:r>
            <a:endParaRPr lang="en-US" sz="1800" dirty="0">
              <a:solidFill>
                <a:schemeClr val="tx1"/>
              </a:solidFill>
            </a:endParaRPr>
          </a:p>
          <a:p>
            <a:r>
              <a:rPr lang="en-US" sz="1800" dirty="0">
                <a:solidFill>
                  <a:schemeClr val="tx1"/>
                </a:solidFill>
              </a:rPr>
              <a:t>Enterprise-grade Azure platform</a:t>
            </a:r>
          </a:p>
        </p:txBody>
      </p:sp>
      <p:sp>
        <p:nvSpPr>
          <p:cNvPr id="17" name="TextBox 475"/>
          <p:cNvSpPr txBox="1"/>
          <p:nvPr/>
        </p:nvSpPr>
        <p:spPr>
          <a:xfrm>
            <a:off x="486273" y="3245946"/>
            <a:ext cx="3428996" cy="749613"/>
          </a:xfrm>
          <a:prstGeom prst="rect">
            <a:avLst/>
          </a:prstGeom>
          <a:solidFill>
            <a:schemeClr val="accent1"/>
          </a:solidFill>
        </p:spPr>
        <p:txBody>
          <a:bodyPr wrap="square" lIns="182832" tIns="182832" rIns="182832" bIns="182832" rtlCol="0" anchor="ctr">
            <a:noAutofit/>
          </a:bodyPr>
          <a:lstStyle/>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Rich </a:t>
            </a:r>
            <a:r>
              <a:rPr lang="en-US" b="1" kern="0" dirty="0" smtClean="0">
                <a:gradFill>
                  <a:gsLst>
                    <a:gs pos="0">
                      <a:srgbClr val="FFFFFF"/>
                    </a:gs>
                    <a:gs pos="100000">
                      <a:srgbClr val="FFFFFF"/>
                    </a:gs>
                  </a:gsLst>
                  <a:lin ang="5400000" scaled="1"/>
                </a:gradFill>
                <a:latin typeface="+mj-lt"/>
                <a:cs typeface="Segoe UI" panose="020B0502040204020203" pitchFamily="34" charset="0"/>
              </a:rPr>
              <a:t>Query </a:t>
            </a:r>
            <a:r>
              <a:rPr lang="en-US" b="1" kern="0" dirty="0">
                <a:gradFill>
                  <a:gsLst>
                    <a:gs pos="0">
                      <a:srgbClr val="FFFFFF"/>
                    </a:gs>
                    <a:gs pos="100000">
                      <a:srgbClr val="FFFFFF"/>
                    </a:gs>
                  </a:gsLst>
                  <a:lin ang="5400000" scaled="1"/>
                </a:gradFill>
                <a:latin typeface="+mj-lt"/>
                <a:cs typeface="Segoe UI" panose="020B0502040204020203" pitchFamily="34" charset="0"/>
              </a:rPr>
              <a:t>and Transactions </a:t>
            </a:r>
          </a:p>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over </a:t>
            </a:r>
            <a:r>
              <a:rPr lang="en-US" b="1" kern="0" dirty="0" smtClean="0">
                <a:gradFill>
                  <a:gsLst>
                    <a:gs pos="0">
                      <a:srgbClr val="FFFFFF"/>
                    </a:gs>
                    <a:gs pos="100000">
                      <a:srgbClr val="FFFFFF"/>
                    </a:gs>
                  </a:gsLst>
                  <a:lin ang="5400000" scaled="1"/>
                </a:gradFill>
                <a:latin typeface="+mj-lt"/>
                <a:cs typeface="Segoe UI" panose="020B0502040204020203" pitchFamily="34" charset="0"/>
              </a:rPr>
              <a:t>JSON </a:t>
            </a:r>
            <a:r>
              <a:rPr lang="en-US" b="1" kern="0" dirty="0">
                <a:gradFill>
                  <a:gsLst>
                    <a:gs pos="0">
                      <a:srgbClr val="FFFFFF"/>
                    </a:gs>
                    <a:gs pos="100000">
                      <a:srgbClr val="FFFFFF"/>
                    </a:gs>
                  </a:gsLst>
                  <a:lin ang="5400000" scaled="1"/>
                </a:gradFill>
                <a:latin typeface="+mj-lt"/>
                <a:cs typeface="Segoe UI" panose="020B0502040204020203" pitchFamily="34" charset="0"/>
              </a:rPr>
              <a:t>Data</a:t>
            </a:r>
          </a:p>
        </p:txBody>
      </p:sp>
      <p:sp>
        <p:nvSpPr>
          <p:cNvPr id="18" name="TextBox 477"/>
          <p:cNvSpPr txBox="1"/>
          <p:nvPr/>
        </p:nvSpPr>
        <p:spPr>
          <a:xfrm>
            <a:off x="7921877" y="3251834"/>
            <a:ext cx="34290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Rapid Development</a:t>
            </a:r>
          </a:p>
        </p:txBody>
      </p:sp>
    </p:spTree>
    <p:extLst>
      <p:ext uri="{BB962C8B-B14F-4D97-AF65-F5344CB8AC3E}">
        <p14:creationId xmlns:p14="http://schemas.microsoft.com/office/powerpoint/2010/main" val="3940188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DocumentDB: A Document Store</a:t>
            </a:r>
            <a:endParaRPr lang="en-US" dirty="0"/>
          </a:p>
        </p:txBody>
      </p:sp>
      <p:sp>
        <p:nvSpPr>
          <p:cNvPr id="404" name="Rectangle 403"/>
          <p:cNvSpPr/>
          <p:nvPr/>
        </p:nvSpPr>
        <p:spPr bwMode="auto">
          <a:xfrm>
            <a:off x="4318184" y="2227571"/>
            <a:ext cx="7432425" cy="4261024"/>
          </a:xfrm>
          <a:prstGeom prst="rect">
            <a:avLst/>
          </a:prstGeom>
          <a:solidFill>
            <a:schemeClr val="accent1"/>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2" name="TextBox 1"/>
          <p:cNvSpPr txBox="1"/>
          <p:nvPr/>
        </p:nvSpPr>
        <p:spPr>
          <a:xfrm>
            <a:off x="4353509" y="1785458"/>
            <a:ext cx="7334516" cy="390698"/>
          </a:xfrm>
          <a:prstGeom prst="rect">
            <a:avLst/>
          </a:prstGeom>
          <a:noFill/>
        </p:spPr>
        <p:txBody>
          <a:bodyPr wrap="none" lIns="121882" tIns="60940" rIns="121882" bIns="60940" rtlCol="0">
            <a:noAutofit/>
          </a:bodyPr>
          <a:lstStyle/>
          <a:p>
            <a:pPr algn="ctr">
              <a:buClr>
                <a:srgbClr val="FFFFFF"/>
              </a:buClr>
            </a:pPr>
            <a:r>
              <a:rPr lang="en-US" dirty="0">
                <a:solidFill>
                  <a:schemeClr val="accent1"/>
                </a:solidFill>
                <a:cs typeface="Segoe UI" pitchFamily="34" charset="0"/>
              </a:rPr>
              <a:t>Collections</a:t>
            </a:r>
          </a:p>
        </p:txBody>
      </p:sp>
      <p:sp>
        <p:nvSpPr>
          <p:cNvPr id="90" name="TextBox 89"/>
          <p:cNvSpPr txBox="1"/>
          <p:nvPr/>
        </p:nvSpPr>
        <p:spPr>
          <a:xfrm>
            <a:off x="4233550" y="2271817"/>
            <a:ext cx="375944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1</a:t>
            </a:r>
          </a:p>
        </p:txBody>
      </p:sp>
      <p:sp>
        <p:nvSpPr>
          <p:cNvPr id="80" name="TextBox 79"/>
          <p:cNvSpPr txBox="1"/>
          <p:nvPr/>
        </p:nvSpPr>
        <p:spPr>
          <a:xfrm>
            <a:off x="8257286" y="2271815"/>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2</a:t>
            </a:r>
          </a:p>
        </p:txBody>
      </p:sp>
      <p:grpSp>
        <p:nvGrpSpPr>
          <p:cNvPr id="10" name="Group 9"/>
          <p:cNvGrpSpPr/>
          <p:nvPr/>
        </p:nvGrpSpPr>
        <p:grpSpPr>
          <a:xfrm>
            <a:off x="4282845" y="4357281"/>
            <a:ext cx="3915487" cy="758875"/>
            <a:chOff x="4416397" y="4044227"/>
            <a:chExt cx="3969555" cy="769354"/>
          </a:xfrm>
        </p:grpSpPr>
        <p:sp>
          <p:nvSpPr>
            <p:cNvPr id="76" name="Rectangle 75"/>
            <p:cNvSpPr/>
            <p:nvPr/>
          </p:nvSpPr>
          <p:spPr>
            <a:xfrm>
              <a:off x="4446676" y="4474979"/>
              <a:ext cx="3939276" cy="338602"/>
            </a:xfrm>
            <a:prstGeom prst="rect">
              <a:avLst/>
            </a:prstGeom>
          </p:spPr>
          <p:txBody>
            <a:bodyPr wrap="square">
              <a:spAutoFit/>
            </a:bodyPr>
            <a:lstStyle/>
            <a:p>
              <a:endParaRPr lang="en-US" sz="1600" dirty="0">
                <a:solidFill>
                  <a:srgbClr val="FFFFFF"/>
                </a:solidFill>
                <a:latin typeface="Courier New" panose="02070309020205020404" pitchFamily="49" charset="0"/>
                <a:ea typeface="MS Mincho" panose="02020609040205080304" pitchFamily="49" charset="-128"/>
              </a:endParaRPr>
            </a:p>
          </p:txBody>
        </p:sp>
        <p:sp>
          <p:nvSpPr>
            <p:cNvPr id="81" name="TextBox 80"/>
            <p:cNvSpPr txBox="1"/>
            <p:nvPr/>
          </p:nvSpPr>
          <p:spPr>
            <a:xfrm>
              <a:off x="4416397" y="4044227"/>
              <a:ext cx="3811351" cy="400126"/>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3</a:t>
              </a:r>
            </a:p>
          </p:txBody>
        </p:sp>
      </p:grpSp>
      <p:sp>
        <p:nvSpPr>
          <p:cNvPr id="83" name="TextBox 82"/>
          <p:cNvSpPr txBox="1"/>
          <p:nvPr/>
        </p:nvSpPr>
        <p:spPr>
          <a:xfrm>
            <a:off x="8257287" y="4352306"/>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4</a:t>
            </a:r>
          </a:p>
        </p:txBody>
      </p:sp>
      <p:grpSp>
        <p:nvGrpSpPr>
          <p:cNvPr id="5" name="Group 4"/>
          <p:cNvGrpSpPr/>
          <p:nvPr/>
        </p:nvGrpSpPr>
        <p:grpSpPr>
          <a:xfrm>
            <a:off x="4063119" y="1370531"/>
            <a:ext cx="7925305" cy="5307715"/>
            <a:chOff x="4060858" y="1244731"/>
            <a:chExt cx="8034748" cy="5381004"/>
          </a:xfrm>
        </p:grpSpPr>
        <p:sp>
          <p:nvSpPr>
            <p:cNvPr id="27" name="TextBox 26"/>
            <p:cNvSpPr txBox="1"/>
            <p:nvPr/>
          </p:nvSpPr>
          <p:spPr>
            <a:xfrm>
              <a:off x="4060858" y="1244731"/>
              <a:ext cx="8006072" cy="294738"/>
            </a:xfrm>
            <a:prstGeom prst="rect">
              <a:avLst/>
            </a:prstGeom>
            <a:noFill/>
          </p:spPr>
          <p:txBody>
            <a:bodyPr wrap="square" rtlCol="0">
              <a:spAutoFit/>
            </a:bodyPr>
            <a:lstStyle/>
            <a:p>
              <a:pPr algn="ctr">
                <a:lnSpc>
                  <a:spcPts val="1500"/>
                </a:lnSpc>
              </a:pPr>
              <a:r>
                <a:rPr lang="en-US" sz="2000" dirty="0">
                  <a:solidFill>
                    <a:schemeClr val="accent1"/>
                  </a:solidFill>
                  <a:ea typeface="Segoe UI" pitchFamily="34" charset="0"/>
                  <a:cs typeface="Segoe UI" pitchFamily="34" charset="0"/>
                </a:rPr>
                <a:t>DocumentDB</a:t>
              </a:r>
              <a:endParaRPr lang="en-US" sz="2400" dirty="0">
                <a:solidFill>
                  <a:schemeClr val="accent1"/>
                </a:solidFill>
                <a:ea typeface="Segoe UI" pitchFamily="34" charset="0"/>
                <a:cs typeface="Segoe UI" pitchFamily="34" charset="0"/>
              </a:endParaRPr>
            </a:p>
          </p:txBody>
        </p:sp>
        <p:sp>
          <p:nvSpPr>
            <p:cNvPr id="28" name="Rectangle 27"/>
            <p:cNvSpPr/>
            <p:nvPr/>
          </p:nvSpPr>
          <p:spPr bwMode="auto">
            <a:xfrm>
              <a:off x="4089534" y="1635484"/>
              <a:ext cx="8006072" cy="4990251"/>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r>
                <a:rPr lang="en-US" sz="1574" dirty="0">
                  <a:solidFill>
                    <a:schemeClr val="accent1"/>
                  </a:solidFill>
                  <a:cs typeface="Segoe UI" pitchFamily="34" charset="0"/>
                </a:rPr>
                <a:t> </a:t>
              </a:r>
            </a:p>
          </p:txBody>
        </p:sp>
      </p:grpSp>
      <p:sp>
        <p:nvSpPr>
          <p:cNvPr id="427" name="TextBox 426"/>
          <p:cNvSpPr txBox="1"/>
          <p:nvPr/>
        </p:nvSpPr>
        <p:spPr>
          <a:xfrm>
            <a:off x="289642" y="4149923"/>
            <a:ext cx="1980299" cy="451341"/>
          </a:xfrm>
          <a:prstGeom prst="rect">
            <a:avLst/>
          </a:prstGeom>
          <a:noFill/>
        </p:spPr>
        <p:txBody>
          <a:bodyPr wrap="square" lIns="121882" tIns="60940" rIns="121882" bIns="60940" rtlCol="0">
            <a:spAutoFit/>
          </a:bodyPr>
          <a:lstStyle/>
          <a:p>
            <a:pPr algn="ctr"/>
            <a:r>
              <a:rPr lang="en-US" sz="2100" dirty="0">
                <a:solidFill>
                  <a:srgbClr val="FFFFFF"/>
                </a:solidFill>
                <a:cs typeface="Segoe UI" pitchFamily="34" charset="0"/>
              </a:rPr>
              <a:t>Application</a:t>
            </a:r>
          </a:p>
        </p:txBody>
      </p:sp>
      <p:sp>
        <p:nvSpPr>
          <p:cNvPr id="7" name="TextBox 6"/>
          <p:cNvSpPr txBox="1"/>
          <p:nvPr/>
        </p:nvSpPr>
        <p:spPr>
          <a:xfrm>
            <a:off x="485508" y="4754168"/>
            <a:ext cx="1694814" cy="507639"/>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rPr>
              <a:t>Application</a:t>
            </a:r>
          </a:p>
        </p:txBody>
      </p:sp>
      <p:grpSp>
        <p:nvGrpSpPr>
          <p:cNvPr id="21" name="Group 20"/>
          <p:cNvGrpSpPr/>
          <p:nvPr/>
        </p:nvGrpSpPr>
        <p:grpSpPr>
          <a:xfrm>
            <a:off x="1851397" y="3222823"/>
            <a:ext cx="2366668" cy="651784"/>
            <a:chOff x="1796763" y="2855216"/>
            <a:chExt cx="2366668" cy="651784"/>
          </a:xfrm>
        </p:grpSpPr>
        <p:sp>
          <p:nvSpPr>
            <p:cNvPr id="44" name="TextBox 43"/>
            <p:cNvSpPr txBox="1"/>
            <p:nvPr/>
          </p:nvSpPr>
          <p:spPr>
            <a:xfrm>
              <a:off x="1796763" y="2855216"/>
              <a:ext cx="2366668" cy="572464"/>
            </a:xfrm>
            <a:prstGeom prst="rect">
              <a:avLst/>
            </a:prstGeom>
            <a:noFill/>
          </p:spPr>
          <p:txBody>
            <a:bodyPr wrap="square" lIns="182880" tIns="146304" rIns="182880" bIns="146304" rtlCol="0">
              <a:spAutoFit/>
            </a:bodyPr>
            <a:lstStyle/>
            <a:p>
              <a:pPr algn="ctr">
                <a:lnSpc>
                  <a:spcPct val="90000"/>
                </a:lnSpc>
              </a:pPr>
              <a:r>
                <a:rPr lang="en-US" sz="2000" dirty="0" smtClean="0">
                  <a:gradFill>
                    <a:gsLst>
                      <a:gs pos="2917">
                        <a:schemeClr val="tx1"/>
                      </a:gs>
                      <a:gs pos="30000">
                        <a:schemeClr val="tx1"/>
                      </a:gs>
                    </a:gsLst>
                    <a:lin ang="5400000" scaled="0"/>
                  </a:gradFill>
                </a:rPr>
                <a:t>SQL query</a:t>
              </a:r>
            </a:p>
          </p:txBody>
        </p:sp>
        <p:cxnSp>
          <p:nvCxnSpPr>
            <p:cNvPr id="20" name="Straight Arrow Connector 19"/>
            <p:cNvCxnSpPr/>
            <p:nvPr/>
          </p:nvCxnSpPr>
          <p:spPr>
            <a:xfrm>
              <a:off x="2333671" y="3507000"/>
              <a:ext cx="1502861" cy="0"/>
            </a:xfrm>
            <a:prstGeom prst="straightConnector1">
              <a:avLst/>
            </a:prstGeom>
            <a:ln w="984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323082" y="4363042"/>
            <a:ext cx="1502861" cy="0"/>
          </a:xfrm>
          <a:prstGeom prst="straightConnector1">
            <a:avLst/>
          </a:prstGeom>
          <a:ln w="9842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01078" y="2690089"/>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"John",</a:t>
            </a:r>
          </a:p>
          <a:p>
            <a:pPr defTabSz="274320"/>
            <a:r>
              <a:rPr lang="en-US" sz="1400" dirty="0">
                <a:solidFill>
                  <a:schemeClr val="accent1"/>
                </a:solidFill>
                <a:latin typeface="Consolas" panose="020B0609020204030204" pitchFamily="49" charset="0"/>
                <a:cs typeface="Consolas" panose="020B0609020204030204" pitchFamily="49" charset="0"/>
              </a:rPr>
              <a:t>  "country": "Canada",</a:t>
            </a:r>
          </a:p>
          <a:p>
            <a:pPr defTabSz="274320"/>
            <a:r>
              <a:rPr lang="en-US" sz="1400" dirty="0">
                <a:solidFill>
                  <a:schemeClr val="accent1"/>
                </a:solidFill>
                <a:latin typeface="Consolas" panose="020B0609020204030204" pitchFamily="49" charset="0"/>
                <a:cs typeface="Consolas" panose="020B0609020204030204" pitchFamily="49" charset="0"/>
              </a:rPr>
              <a:t>  "age": 43,</a:t>
            </a:r>
          </a:p>
          <a:p>
            <a:pPr defTabSz="274320"/>
            <a:r>
              <a:rPr lang="en-US" sz="1400" dirty="0">
                <a:solidFill>
                  <a:schemeClr val="accent1"/>
                </a:solidFill>
                <a:latin typeface="Consolas" panose="020B0609020204030204" pitchFamily="49" charset="0"/>
                <a:cs typeface="Consolas" panose="020B0609020204030204" pitchFamily="49" charset="0"/>
              </a:rPr>
              <a:t>  "lastUse": "March 4, 2014"</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0" name="TextBox 39"/>
          <p:cNvSpPr txBox="1"/>
          <p:nvPr/>
        </p:nvSpPr>
        <p:spPr>
          <a:xfrm>
            <a:off x="4498838" y="479331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smtClean="0">
                <a:solidFill>
                  <a:schemeClr val="accent1"/>
                </a:solidFill>
                <a:latin typeface="Consolas" panose="020B0609020204030204" pitchFamily="49" charset="0"/>
                <a:cs typeface="Consolas" panose="020B0609020204030204" pitchFamily="49" charset="0"/>
              </a:rPr>
              <a:t>{</a:t>
            </a:r>
          </a:p>
          <a:p>
            <a:pPr defTabSz="274320"/>
            <a:r>
              <a:rPr lang="en-US" sz="1400" dirty="0" smtClean="0">
                <a:solidFill>
                  <a:schemeClr val="accent1"/>
                </a:solidFill>
                <a:latin typeface="Consolas" panose="020B0609020204030204" pitchFamily="49" charset="0"/>
                <a:cs typeface="Consolas" panose="020B0609020204030204" pitchFamily="49" charset="0"/>
              </a:rPr>
              <a:t>  "name": "Lou",</a:t>
            </a:r>
          </a:p>
          <a:p>
            <a:pPr defTabSz="274320"/>
            <a:r>
              <a:rPr lang="en-US" sz="1400" dirty="0" smtClean="0">
                <a:solidFill>
                  <a:schemeClr val="accent1"/>
                </a:solidFill>
                <a:latin typeface="Consolas" panose="020B0609020204030204" pitchFamily="49" charset="0"/>
                <a:cs typeface="Consolas" panose="020B0609020204030204" pitchFamily="49" charset="0"/>
              </a:rPr>
              <a:t>  "country": "Australia",</a:t>
            </a:r>
          </a:p>
          <a:p>
            <a:pPr defTabSz="274320"/>
            <a:r>
              <a:rPr lang="en-US" sz="1400" dirty="0" smtClean="0">
                <a:solidFill>
                  <a:schemeClr val="accent1"/>
                </a:solidFill>
                <a:latin typeface="Consolas" panose="020B0609020204030204" pitchFamily="49" charset="0"/>
                <a:cs typeface="Consolas" panose="020B0609020204030204" pitchFamily="49" charset="0"/>
              </a:rPr>
              <a:t>  "age": 51,</a:t>
            </a:r>
          </a:p>
          <a:p>
            <a:pPr defTabSz="274320"/>
            <a:r>
              <a:rPr lang="en-US" sz="1400" dirty="0" smtClean="0">
                <a:solidFill>
                  <a:schemeClr val="accent1"/>
                </a:solidFill>
                <a:latin typeface="Consolas" panose="020B0609020204030204" pitchFamily="49" charset="0"/>
                <a:cs typeface="Consolas" panose="020B0609020204030204" pitchFamily="49" charset="0"/>
              </a:rPr>
              <a:t>  "firstUse": "May 8, 2013"</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2" name="TextBox 41"/>
          <p:cNvSpPr txBox="1"/>
          <p:nvPr/>
        </p:nvSpPr>
        <p:spPr>
          <a:xfrm>
            <a:off x="8081968" y="478890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"docCount": 3,</a:t>
            </a:r>
          </a:p>
          <a:p>
            <a:pPr defTabSz="274320"/>
            <a:r>
              <a:rPr lang="en-US" sz="1400" dirty="0">
                <a:solidFill>
                  <a:schemeClr val="accent1"/>
                </a:solidFill>
                <a:latin typeface="Consolas" panose="020B0609020204030204" pitchFamily="49" charset="0"/>
                <a:cs typeface="Consolas" panose="020B0609020204030204" pitchFamily="49" charset="0"/>
              </a:rPr>
              <a:t> "last": "May 1, 2014"</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3" name="TextBox 42"/>
          <p:cNvSpPr txBox="1"/>
          <p:nvPr/>
        </p:nvSpPr>
        <p:spPr>
          <a:xfrm>
            <a:off x="8100104" y="2683355"/>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"Eva",</a:t>
            </a:r>
          </a:p>
          <a:p>
            <a:pPr defTabSz="274320"/>
            <a:r>
              <a:rPr lang="en-US" sz="1400" dirty="0">
                <a:solidFill>
                  <a:schemeClr val="accent1"/>
                </a:solidFill>
                <a:latin typeface="Consolas" panose="020B0609020204030204" pitchFamily="49" charset="0"/>
                <a:cs typeface="Consolas" panose="020B0609020204030204" pitchFamily="49" charset="0"/>
              </a:rPr>
              <a:t>  "country": "Germany",</a:t>
            </a:r>
          </a:p>
          <a:p>
            <a:pPr defTabSz="274320"/>
            <a:r>
              <a:rPr lang="en-US" sz="1400" dirty="0">
                <a:solidFill>
                  <a:schemeClr val="accent1"/>
                </a:solidFill>
                <a:latin typeface="Consolas" panose="020B0609020204030204" pitchFamily="49" charset="0"/>
                <a:cs typeface="Consolas" panose="020B0609020204030204" pitchFamily="49" charset="0"/>
              </a:rPr>
              <a:t>  "age": 25</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grpSp>
        <p:nvGrpSpPr>
          <p:cNvPr id="33" name="Group 32"/>
          <p:cNvGrpSpPr/>
          <p:nvPr/>
        </p:nvGrpSpPr>
        <p:grpSpPr>
          <a:xfrm>
            <a:off x="2710872" y="4499453"/>
            <a:ext cx="880566" cy="880566"/>
            <a:chOff x="505062" y="2945619"/>
            <a:chExt cx="1032734" cy="1032734"/>
          </a:xfrm>
        </p:grpSpPr>
        <p:sp>
          <p:nvSpPr>
            <p:cNvPr id="34" name="Rectangle 33"/>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accent1"/>
                  </a:solidFill>
                  <a:latin typeface="+mj-lt"/>
                  <a:ea typeface="Segoe UI" pitchFamily="34" charset="0"/>
                  <a:cs typeface="Segoe UI" pitchFamily="34" charset="0"/>
                </a:rPr>
                <a:t>JSON</a:t>
              </a:r>
            </a:p>
          </p:txBody>
        </p:sp>
        <p:pic>
          <p:nvPicPr>
            <p:cNvPr id="35" name="Picture 34"/>
            <p:cNvPicPr>
              <a:picLocks noChangeAspect="1"/>
            </p:cNvPicPr>
            <p:nvPr/>
          </p:nvPicPr>
          <p:blipFill>
            <a:blip r:embed="rId3"/>
            <a:stretch>
              <a:fillRect/>
            </a:stretch>
          </p:blipFill>
          <p:spPr>
            <a:xfrm>
              <a:off x="598502" y="2978641"/>
              <a:ext cx="845855" cy="966691"/>
            </a:xfrm>
            <a:prstGeom prst="rect">
              <a:avLst/>
            </a:prstGeom>
          </p:spPr>
        </p:pic>
      </p:grpSp>
      <p:pic>
        <p:nvPicPr>
          <p:cNvPr id="3" name="Picture 2"/>
          <p:cNvPicPr>
            <a:picLocks noChangeAspect="1"/>
          </p:cNvPicPr>
          <p:nvPr/>
        </p:nvPicPr>
        <p:blipFill>
          <a:blip r:embed="rId4"/>
          <a:stretch>
            <a:fillRect/>
          </a:stretch>
        </p:blipFill>
        <p:spPr>
          <a:xfrm>
            <a:off x="625338" y="3743972"/>
            <a:ext cx="1415385" cy="1010196"/>
          </a:xfrm>
          <a:prstGeom prst="rect">
            <a:avLst/>
          </a:prstGeom>
        </p:spPr>
      </p:pic>
    </p:spTree>
    <p:extLst>
      <p:ext uri="{BB962C8B-B14F-4D97-AF65-F5344CB8AC3E}">
        <p14:creationId xmlns:p14="http://schemas.microsoft.com/office/powerpoint/2010/main" val="213300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DocumentDB at Microsoft</a:t>
            </a:r>
            <a:endParaRPr lang="en-US" dirty="0"/>
          </a:p>
        </p:txBody>
      </p:sp>
      <p:sp>
        <p:nvSpPr>
          <p:cNvPr id="5" name="Title 1"/>
          <p:cNvSpPr txBox="1">
            <a:spLocks/>
          </p:cNvSpPr>
          <p:nvPr/>
        </p:nvSpPr>
        <p:spPr>
          <a:xfrm>
            <a:off x="4395545" y="1780920"/>
            <a:ext cx="7024312"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over </a:t>
            </a:r>
            <a:r>
              <a:rPr sz="2800" b="1" dirty="0">
                <a:solidFill>
                  <a:schemeClr val="accent1"/>
                </a:solidFill>
              </a:rPr>
              <a:t>425 million </a:t>
            </a:r>
            <a:r>
              <a:rPr sz="2800" dirty="0">
                <a:solidFill>
                  <a:schemeClr val="accent1"/>
                </a:solidFill>
              </a:rPr>
              <a:t>unique users</a:t>
            </a:r>
          </a:p>
        </p:txBody>
      </p:sp>
      <p:sp>
        <p:nvSpPr>
          <p:cNvPr id="6" name="Title 1"/>
          <p:cNvSpPr txBox="1">
            <a:spLocks/>
          </p:cNvSpPr>
          <p:nvPr/>
        </p:nvSpPr>
        <p:spPr>
          <a:xfrm>
            <a:off x="4395546" y="2531214"/>
            <a:ext cx="7024312"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store </a:t>
            </a:r>
            <a:r>
              <a:rPr sz="2800" b="1" dirty="0">
                <a:solidFill>
                  <a:schemeClr val="accent1"/>
                </a:solidFill>
              </a:rPr>
              <a:t>20TB</a:t>
            </a:r>
            <a:r>
              <a:rPr sz="2800" dirty="0">
                <a:solidFill>
                  <a:schemeClr val="accent1"/>
                </a:solidFill>
              </a:rPr>
              <a:t> of JSON document data</a:t>
            </a:r>
          </a:p>
        </p:txBody>
      </p:sp>
      <p:sp>
        <p:nvSpPr>
          <p:cNvPr id="7" name="Title 1"/>
          <p:cNvSpPr txBox="1">
            <a:spLocks/>
          </p:cNvSpPr>
          <p:nvPr/>
        </p:nvSpPr>
        <p:spPr>
          <a:xfrm>
            <a:off x="4368874" y="4863902"/>
            <a:ext cx="7050983"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under </a:t>
            </a:r>
            <a:r>
              <a:rPr sz="2800" b="1" dirty="0">
                <a:solidFill>
                  <a:schemeClr val="accent1"/>
                </a:solidFill>
              </a:rPr>
              <a:t>15ms</a:t>
            </a:r>
            <a:r>
              <a:rPr sz="2800" dirty="0">
                <a:solidFill>
                  <a:schemeClr val="accent1"/>
                </a:solidFill>
              </a:rPr>
              <a:t> writes and single digit ms reads</a:t>
            </a:r>
          </a:p>
        </p:txBody>
      </p:sp>
      <p:sp>
        <p:nvSpPr>
          <p:cNvPr id="8" name="Title 1"/>
          <p:cNvSpPr txBox="1">
            <a:spLocks/>
          </p:cNvSpPr>
          <p:nvPr/>
        </p:nvSpPr>
        <p:spPr>
          <a:xfrm>
            <a:off x="4368874" y="4086339"/>
            <a:ext cx="7050983"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store for </a:t>
            </a:r>
            <a:r>
              <a:rPr sz="2800" b="1" dirty="0">
                <a:solidFill>
                  <a:schemeClr val="accent1"/>
                </a:solidFill>
              </a:rPr>
              <a:t>40+</a:t>
            </a:r>
            <a:r>
              <a:rPr sz="2800" dirty="0">
                <a:solidFill>
                  <a:schemeClr val="accent1"/>
                </a:solidFill>
              </a:rPr>
              <a:t> app / device combinations</a:t>
            </a:r>
          </a:p>
        </p:txBody>
      </p:sp>
      <p:sp>
        <p:nvSpPr>
          <p:cNvPr id="9" name="Title 1"/>
          <p:cNvSpPr txBox="1">
            <a:spLocks/>
          </p:cNvSpPr>
          <p:nvPr/>
        </p:nvSpPr>
        <p:spPr>
          <a:xfrm>
            <a:off x="4395545" y="3308777"/>
            <a:ext cx="7024311" cy="89642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dirty="0">
                <a:solidFill>
                  <a:schemeClr val="accent1"/>
                </a:solidFill>
              </a:rPr>
              <a:t>available </a:t>
            </a:r>
            <a:r>
              <a:rPr sz="2800" b="1" dirty="0">
                <a:solidFill>
                  <a:schemeClr val="accent1"/>
                </a:solidFill>
              </a:rPr>
              <a:t>globally</a:t>
            </a:r>
            <a:r>
              <a:rPr sz="2800" dirty="0">
                <a:solidFill>
                  <a:schemeClr val="accent1"/>
                </a:solidFill>
              </a:rPr>
              <a:t> to serve all markets</a:t>
            </a:r>
          </a:p>
        </p:txBody>
      </p:sp>
      <p:sp>
        <p:nvSpPr>
          <p:cNvPr id="4" name="TextBox 3"/>
          <p:cNvSpPr txBox="1"/>
          <p:nvPr/>
        </p:nvSpPr>
        <p:spPr>
          <a:xfrm>
            <a:off x="1677714" y="3560256"/>
            <a:ext cx="2185939" cy="561211"/>
          </a:xfrm>
          <a:prstGeom prst="rect">
            <a:avLst/>
          </a:prstGeom>
          <a:noFill/>
        </p:spPr>
        <p:txBody>
          <a:bodyPr wrap="square" lIns="179285" tIns="143428" rIns="179285" bIns="143428" rtlCol="0">
            <a:spAutoFit/>
          </a:bodyPr>
          <a:lstStyle/>
          <a:p>
            <a:pPr defTabSz="914367">
              <a:lnSpc>
                <a:spcPct val="90000"/>
              </a:lnSpc>
              <a:spcAft>
                <a:spcPts val="588"/>
              </a:spcAft>
            </a:pPr>
            <a:r>
              <a:rPr lang="en-US" sz="1961" dirty="0"/>
              <a:t>user data store</a:t>
            </a:r>
          </a:p>
        </p:txBody>
      </p:sp>
      <p:pic>
        <p:nvPicPr>
          <p:cNvPr id="1028" name="Picture 4" descr="http://logok.org/wp-content/uploads/2014/07/MSN-logo-2014-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618" y="1903734"/>
            <a:ext cx="3351035" cy="251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01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fontScale="70000" lnSpcReduction="20000"/>
          </a:bodyPr>
          <a:lstStyle/>
          <a:p>
            <a:pPr defTabSz="914367">
              <a:lnSpc>
                <a:spcPct val="145000"/>
              </a:lnSpc>
              <a:spcBef>
                <a:spcPts val="0"/>
              </a:spcBef>
              <a:spcAft>
                <a:spcPts val="1200"/>
              </a:spcAft>
              <a:buClrTx/>
            </a:pPr>
            <a:r>
              <a:rPr lang="en-US" sz="2300" dirty="0">
                <a:solidFill>
                  <a:srgbClr val="0071BC"/>
                </a:solidFill>
              </a:rPr>
              <a:t>Pricing for General Availability</a:t>
            </a:r>
          </a:p>
          <a:p>
            <a:pPr defTabSz="914367">
              <a:lnSpc>
                <a:spcPct val="145000"/>
              </a:lnSpc>
              <a:spcBef>
                <a:spcPts val="0"/>
              </a:spcBef>
              <a:spcAft>
                <a:spcPts val="1200"/>
              </a:spcAft>
              <a:buClrTx/>
            </a:pPr>
            <a:r>
              <a:rPr lang="en-US" sz="2300" dirty="0">
                <a:solidFill>
                  <a:srgbClr val="0071BC"/>
                </a:solidFill>
              </a:rPr>
              <a:t>Standard pricing tier with hourly billing</a:t>
            </a:r>
          </a:p>
          <a:p>
            <a:pPr defTabSz="914367">
              <a:lnSpc>
                <a:spcPct val="145000"/>
              </a:lnSpc>
              <a:spcBef>
                <a:spcPts val="0"/>
              </a:spcBef>
              <a:spcAft>
                <a:spcPts val="1200"/>
              </a:spcAft>
              <a:buClrTx/>
            </a:pPr>
            <a:r>
              <a:rPr lang="en-US" sz="2300" dirty="0">
                <a:solidFill>
                  <a:srgbClr val="0071BC"/>
                </a:solidFill>
              </a:rPr>
              <a:t>S1, S2 and S3 units differentiated by performance (good, better, best)</a:t>
            </a:r>
          </a:p>
          <a:p>
            <a:pPr defTabSz="914367">
              <a:lnSpc>
                <a:spcPct val="145000"/>
              </a:lnSpc>
              <a:spcBef>
                <a:spcPts val="0"/>
              </a:spcBef>
              <a:spcAft>
                <a:spcPts val="1200"/>
              </a:spcAft>
              <a:buClrTx/>
            </a:pPr>
            <a:r>
              <a:rPr lang="en-US" sz="2300" dirty="0">
                <a:solidFill>
                  <a:srgbClr val="0071BC"/>
                </a:solidFill>
              </a:rPr>
              <a:t>Performance levels assigned during collection (data partition) creation</a:t>
            </a:r>
          </a:p>
          <a:p>
            <a:pPr defTabSz="914367">
              <a:lnSpc>
                <a:spcPct val="145000"/>
              </a:lnSpc>
              <a:spcBef>
                <a:spcPts val="0"/>
              </a:spcBef>
              <a:spcAft>
                <a:spcPts val="1200"/>
              </a:spcAft>
              <a:buClrTx/>
            </a:pPr>
            <a:r>
              <a:rPr lang="en-US" sz="2300" dirty="0">
                <a:solidFill>
                  <a:srgbClr val="0071BC"/>
                </a:solidFill>
              </a:rPr>
              <a:t>Performance levels can be adjusted based on application needs</a:t>
            </a:r>
          </a:p>
          <a:p>
            <a:pPr defTabSz="914367">
              <a:lnSpc>
                <a:spcPct val="145000"/>
              </a:lnSpc>
              <a:spcBef>
                <a:spcPts val="0"/>
              </a:spcBef>
              <a:spcAft>
                <a:spcPts val="1200"/>
              </a:spcAft>
              <a:buClrTx/>
            </a:pPr>
            <a:r>
              <a:rPr lang="en-US" sz="2300" dirty="0">
                <a:solidFill>
                  <a:srgbClr val="0071BC"/>
                </a:solidFill>
              </a:rPr>
              <a:t>Each collection includes 10GB of SSD storage</a:t>
            </a:r>
          </a:p>
          <a:p>
            <a:pPr defTabSz="914367">
              <a:lnSpc>
                <a:spcPct val="145000"/>
              </a:lnSpc>
              <a:spcBef>
                <a:spcPts val="0"/>
              </a:spcBef>
              <a:spcAft>
                <a:spcPts val="1200"/>
              </a:spcAft>
              <a:buClrTx/>
            </a:pPr>
            <a:r>
              <a:rPr lang="en-US" sz="2300" dirty="0">
                <a:solidFill>
                  <a:srgbClr val="0071BC"/>
                </a:solidFill>
              </a:rPr>
              <a:t>Limit of 100 collections (1 TB) for each account – can be lifted as needed</a:t>
            </a:r>
          </a:p>
          <a:p>
            <a:endParaRPr lang="en-US" dirty="0"/>
          </a:p>
        </p:txBody>
      </p:sp>
      <p:pic>
        <p:nvPicPr>
          <p:cNvPr id="44" name="Picture 3" descr="image002"/>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l="9563" r="9563"/>
          <a:stretch>
            <a:fillRect/>
          </a:stretch>
        </p:blipFill>
        <p:spPr/>
      </p:pic>
      <p:sp>
        <p:nvSpPr>
          <p:cNvPr id="5" name="Title 4"/>
          <p:cNvSpPr>
            <a:spLocks noGrp="1"/>
          </p:cNvSpPr>
          <p:nvPr>
            <p:ph type="title"/>
          </p:nvPr>
        </p:nvSpPr>
        <p:spPr/>
        <p:txBody>
          <a:bodyPr/>
          <a:lstStyle/>
          <a:p>
            <a:r>
              <a:rPr lang="en-US" dirty="0" smtClean="0"/>
              <a:t>What Does DocumentDB Cost?</a:t>
            </a:r>
            <a:endParaRPr lang="en-US" dirty="0"/>
          </a:p>
        </p:txBody>
      </p:sp>
    </p:spTree>
    <p:extLst>
      <p:ext uri="{BB962C8B-B14F-4D97-AF65-F5344CB8AC3E}">
        <p14:creationId xmlns:p14="http://schemas.microsoft.com/office/powerpoint/2010/main" val="43836814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2.xml><?xml version="1.0" encoding="utf-8"?>
<a:theme xmlns:a="http://schemas.openxmlformats.org/drawingml/2006/main" name="MPN Template Titles &amp; Transitions 16x9">
  <a:themeElements>
    <a:clrScheme name="MPN Green Color Palette 1">
      <a:dk1>
        <a:srgbClr val="969696"/>
      </a:dk1>
      <a:lt1>
        <a:srgbClr val="FFFFFF"/>
      </a:lt1>
      <a:dk2>
        <a:srgbClr val="969696"/>
      </a:dk2>
      <a:lt2>
        <a:srgbClr val="F2F2F2"/>
      </a:lt2>
      <a:accent1>
        <a:srgbClr val="008272"/>
      </a:accent1>
      <a:accent2>
        <a:srgbClr val="7FBA00"/>
      </a:accent2>
      <a:accent3>
        <a:srgbClr val="BAD80A"/>
      </a:accent3>
      <a:accent4>
        <a:srgbClr val="FFF100"/>
      </a:accent4>
      <a:accent5>
        <a:srgbClr val="7F7F7F"/>
      </a:accent5>
      <a:accent6>
        <a:srgbClr val="FFFFFF"/>
      </a:accent6>
      <a:hlink>
        <a:srgbClr val="7FBA00"/>
      </a:hlink>
      <a:folHlink>
        <a:srgbClr val="BAD80A"/>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259F80B481294EA2616764F5468028" ma:contentTypeVersion="3" ma:contentTypeDescription="Create a new document." ma:contentTypeScope="" ma:versionID="17b0ab71de516efa0448e332352d800e">
  <xsd:schema xmlns:xsd="http://www.w3.org/2001/XMLSchema" xmlns:xs="http://www.w3.org/2001/XMLSchema" xmlns:p="http://schemas.microsoft.com/office/2006/metadata/properties" xmlns:ns3="ca2d2b93-6fe1-4327-ad17-9a40d88b17df" targetNamespace="http://schemas.microsoft.com/office/2006/metadata/properties" ma:root="true" ma:fieldsID="54066b4107bc7e24724af96c9ac5d664" ns3:_="">
    <xsd:import namespace="ca2d2b93-6fe1-4327-ad17-9a40d88b17df"/>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d2b93-6fe1-4327-ad17-9a40d88b17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E27137-EE43-43B7-9D71-98841C9F3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2d2b93-6fe1-4327-ad17-9a40d88b1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03E222-952A-453B-B773-E9D3B798322E}">
  <ds:schemaRefs>
    <ds:schemaRef ds:uri="http://schemas.microsoft.com/sharepoint/v3/contenttype/forms"/>
  </ds:schemaRefs>
</ds:datastoreItem>
</file>

<file path=customXml/itemProps3.xml><?xml version="1.0" encoding="utf-8"?>
<ds:datastoreItem xmlns:ds="http://schemas.openxmlformats.org/officeDocument/2006/customXml" ds:itemID="{E7C3462C-78FD-4B1C-AC0F-293CB69DBEBE}">
  <ds:schemaRefs>
    <ds:schemaRef ds:uri="http://purl.org/dc/elements/1.1/"/>
    <ds:schemaRef ds:uri="http://purl.org/dc/dcmitype/"/>
    <ds:schemaRef ds:uri="http://purl.org/dc/terms/"/>
    <ds:schemaRef ds:uri="http://www.w3.org/XML/1998/namespace"/>
    <ds:schemaRef ds:uri="http://schemas.microsoft.com/office/2006/metadata/properties"/>
    <ds:schemaRef ds:uri="http://schemas.microsoft.com/office/2006/documentManagement/types"/>
    <ds:schemaRef ds:uri="ca2d2b93-6fe1-4327-ad17-9a40d88b17df"/>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0</TotalTime>
  <Words>9432</Words>
  <Application>Microsoft Office PowerPoint</Application>
  <PresentationFormat>Widescreen</PresentationFormat>
  <Paragraphs>1209</Paragraphs>
  <Slides>55</Slides>
  <Notes>41</Notes>
  <HiddenSlides>7</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9" baseType="lpstr">
      <vt:lpstr>MS Mincho</vt:lpstr>
      <vt:lpstr>Arial</vt:lpstr>
      <vt:lpstr>Calibri</vt:lpstr>
      <vt:lpstr>Consolas</vt:lpstr>
      <vt:lpstr>Courier New</vt:lpstr>
      <vt:lpstr>Segoe</vt:lpstr>
      <vt:lpstr>Segoe UI</vt:lpstr>
      <vt:lpstr>Segoe UI Light</vt:lpstr>
      <vt:lpstr>Segoe UI Semibold</vt:lpstr>
      <vt:lpstr>Times New Roman</vt:lpstr>
      <vt:lpstr>Wingdings</vt:lpstr>
      <vt:lpstr>SQL Server 14_DRAFT_04222013_ab</vt:lpstr>
      <vt:lpstr>MPN Template Titles &amp; Transitions 16x9</vt:lpstr>
      <vt:lpstr>think-cell Slide</vt:lpstr>
      <vt:lpstr>Microsoft Azure DocumentDB</vt:lpstr>
      <vt:lpstr>Today’s Modern Apps</vt:lpstr>
      <vt:lpstr>DocumentDB is particularly suited for web  and mobile  applications</vt:lpstr>
      <vt:lpstr>How do we think about the different services?</vt:lpstr>
      <vt:lpstr>Microsoft Azure DocumentDB </vt:lpstr>
      <vt:lpstr>DocumentDB</vt:lpstr>
      <vt:lpstr>DocumentDB: A Document Store</vt:lpstr>
      <vt:lpstr>DocumentDB at Microsoft</vt:lpstr>
      <vt:lpstr>What Does DocumentDB Cost?</vt:lpstr>
      <vt:lpstr>Provision a  DocumentDB Account</vt:lpstr>
      <vt:lpstr>PowerPoint Presentation</vt:lpstr>
      <vt:lpstr>Create a New Account</vt:lpstr>
      <vt:lpstr>Provide the Service Name</vt:lpstr>
      <vt:lpstr>Complete Provisioning</vt:lpstr>
      <vt:lpstr>DocumentDB Account Blade</vt:lpstr>
      <vt:lpstr>Viewing Service Keys</vt:lpstr>
      <vt:lpstr>The Basics</vt:lpstr>
      <vt:lpstr>DocumentDB Collections</vt:lpstr>
      <vt:lpstr>DocumentDB JSON Documents</vt:lpstr>
      <vt:lpstr>DocumentDB JSON Documents</vt:lpstr>
      <vt:lpstr>Rich Query Over JSON Data</vt:lpstr>
      <vt:lpstr>Rich Query Over JSON Data</vt:lpstr>
      <vt:lpstr>Simple Predicate Query</vt:lpstr>
      <vt:lpstr>Iteration Query</vt:lpstr>
      <vt:lpstr>Querying Array with Predicates</vt:lpstr>
      <vt:lpstr>Query with Logical Operators</vt:lpstr>
      <vt:lpstr>Query with UDFs</vt:lpstr>
      <vt:lpstr>Query Performance – Pagination</vt:lpstr>
      <vt:lpstr>.NET SQL Parameterization in DocumentDB</vt:lpstr>
      <vt:lpstr>Parameterized Query with User-Defined Function</vt:lpstr>
      <vt:lpstr>REST SQL Parameterization</vt:lpstr>
      <vt:lpstr>DocumentDB Query Playground</vt:lpstr>
      <vt:lpstr>Query with SQL</vt:lpstr>
      <vt:lpstr>Create, Get, Replace, Delete Overview</vt:lpstr>
      <vt:lpstr>Programmability</vt:lpstr>
      <vt:lpstr>Create Document: POST</vt:lpstr>
      <vt:lpstr>Retrieve Document: GET</vt:lpstr>
      <vt:lpstr>Replace Document: PUT</vt:lpstr>
      <vt:lpstr>Delete Document</vt:lpstr>
      <vt:lpstr>DocumentDB  Transactions and Indexing </vt:lpstr>
      <vt:lpstr>JavaScript Transactions</vt:lpstr>
      <vt:lpstr>JavaScript Transactions</vt:lpstr>
      <vt:lpstr>DocumentDB: Consistency Levels</vt:lpstr>
      <vt:lpstr>DocumentDB: Consistency Levels</vt:lpstr>
      <vt:lpstr>Consistency Levels and Performance</vt:lpstr>
      <vt:lpstr>Indexing</vt:lpstr>
      <vt:lpstr>Indexing Modes and Policies</vt:lpstr>
      <vt:lpstr>Indexing Paths and Types</vt:lpstr>
      <vt:lpstr>Query and indexing tips</vt:lpstr>
      <vt:lpstr>DocumentDB Service Summary</vt:lpstr>
      <vt:lpstr>Build your first DocumentDB app today</vt:lpstr>
      <vt:lpstr>HOL4 DocumentDB  and Azure Websites</vt:lpstr>
      <vt:lpstr>PowerPoint Presentation</vt:lpstr>
      <vt:lpstr>Thank you!</vt:lpstr>
      <vt:lpstr>Security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 Technical Deck</dc:title>
  <dc:creator/>
  <cp:keywords>Azure, DocumentDB, L300</cp:keywords>
  <cp:lastModifiedBy/>
  <cp:revision>1</cp:revision>
  <dcterms:created xsi:type="dcterms:W3CDTF">2015-03-19T20:19:03Z</dcterms:created>
  <dcterms:modified xsi:type="dcterms:W3CDTF">2015-04-06T00:01:40Z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0x0101009C259F80B481294EA2616764F5468028</vt:lpwstr>
  </property>
  <property fmtid="{D5CDD505-2E9C-101B-9397-08002B2CF9AE}" pid="3" name="TaxKeyword">
    <vt:lpwstr>20;#Azure|11111111-1111-1111-1111-111111111111;#89;#DocumentDB|c4e4ff78-7a5e-4083-8291-6009ebe34816;#88;#l300|b79313e7-711e-439a-94ba-817e214e466c</vt:lpwstr>
  </property>
  <property fmtid="{D5CDD505-2E9C-101B-9397-08002B2CF9AE}" pid="4" name="TaxCatchAll">
    <vt:lpwstr>20;#Azure;#89;#DocumentDB;#88;#l300</vt:lpwstr>
  </property>
  <property fmtid="{D5CDD505-2E9C-101B-9397-08002B2CF9AE}" pid="5" name="TaxKeywordTaxHTField">
    <vt:lpwstr>Azure|11111111-1111-1111-1111-111111111111;DocumentDB|c4e4ff78-7a5e-4083-8291-6009ebe34816;l300|b79313e7-711e-439a-94ba-817e214e466c</vt:lpwstr>
  </property>
</Properties>
</file>