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4a76ee4f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4a76ee4f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4a76ee4f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4a76ee4f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4a76ee4f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4a76ee4f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4a76ee4f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4a76ee4f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4a76ee4f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4a76ee4f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4a76ee4f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4a76ee4f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4a76ee4f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4a76ee4f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4a76ee4f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4a76ee4f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4a76ee4f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4a76ee4f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4a76ee4f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4a76ee4f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4a76ee4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4a76ee4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4a76ee4f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4a76ee4f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4a76ee4f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4a76ee4f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4a76ee4f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4a76ee4f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44506bd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44506bd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44506bd5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44506bd5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44506bd5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44506bd5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7c666a1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7c666a1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4a76ee4f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4a76ee4f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4a76ee4f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4a76ee4f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4a76ee4f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4a76ee4f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4a76ee4f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4a76ee4f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4a76ee4f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4a76ee4f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4a76ee4f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4a76ee4f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4a76ee4f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4a76ee4f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8.jp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Atmosware Bootcamp Java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Ömer Faruk ÇALIŞKAN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JIT (Just-In-Time) Nedir? </a:t>
            </a:r>
            <a:endParaRPr/>
          </a:p>
        </p:txBody>
      </p:sp>
      <p:sp>
        <p:nvSpPr>
          <p:cNvPr id="114" name="Google Shape;114;p22"/>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JIT Compiler yani Just In Time Compiler için bir tabir ile “Son dakika derleyicisi” diyebiliriz.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Bizim yazdığımız “high level” kod (Java, C# vb.) direk makine koduna çevirmeden önce “middle level” diye tabir edebileceğimiz orta bir dile çevriliyor.  Ama tabi makine diline çevrilmemiş bu kod bilgisayar için bir şey ifade etmiyor. Ve run ettiğimiz sırada bir JIT devreye giriyor ve bir son dakika derlemesi yapıyor, böylece bizim orta seviye kodumuz tam kıvamında makine koduna dönüşüyor. Tabi tamamen derleme yerine sadece kullanılacak olan kısmı derliyor ve diğer kısımları yorumluyor.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Yani Java dan örnek vermek </a:t>
            </a:r>
            <a:r>
              <a:rPr lang="tr" sz="1600">
                <a:solidFill>
                  <a:schemeClr val="dk1"/>
                </a:solidFill>
                <a:latin typeface="Calibri"/>
                <a:ea typeface="Calibri"/>
                <a:cs typeface="Calibri"/>
                <a:sym typeface="Calibri"/>
              </a:rPr>
              <a:t>gerekirse</a:t>
            </a:r>
            <a:r>
              <a:rPr lang="tr" sz="1600">
                <a:solidFill>
                  <a:schemeClr val="dk1"/>
                </a:solidFill>
                <a:latin typeface="Calibri"/>
                <a:ea typeface="Calibri"/>
                <a:cs typeface="Calibri"/>
                <a:sym typeface="Calibri"/>
              </a:rPr>
              <a:t>; Java kodları direk olarak çalıştırılabilir derlemiyor. Bunun yerine bir ara derlemeden geçiriyor ve bu işlem sonucu bytecode elde ediyoruz yani class dosyaları. Önceden bu class dosyaları java sanal makinesi (JVM) altında derlenerek </a:t>
            </a:r>
            <a:r>
              <a:rPr lang="tr" sz="1600">
                <a:solidFill>
                  <a:schemeClr val="dk1"/>
                </a:solidFill>
                <a:latin typeface="Calibri"/>
                <a:ea typeface="Calibri"/>
                <a:cs typeface="Calibri"/>
                <a:sym typeface="Calibri"/>
              </a:rPr>
              <a:t>çalıştırılır</a:t>
            </a:r>
            <a:r>
              <a:rPr lang="tr" sz="1600">
                <a:solidFill>
                  <a:schemeClr val="dk1"/>
                </a:solidFill>
                <a:latin typeface="Calibri"/>
                <a:ea typeface="Calibri"/>
                <a:cs typeface="Calibri"/>
                <a:sym typeface="Calibri"/>
              </a:rPr>
              <a:t>. Program iki kez derlendiği için hız kaybı oluyordu.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JIT derleyici (JVM) altında çalışan bir derleyicidir. Bu derleyicinin özelliği ise çalıştırılacak bytecode un sadece kullanılacak kısmının derlenerek çalıştırılmasını sağlıyor. Diğer kısımlar basitçe yorumlanıyor. Böylece tekrar tam derleme gerekmediği ve tekrar tekrar aynı işlemlere gerek kalmadığı için hız artışı sağlamış </a:t>
            </a:r>
            <a:r>
              <a:rPr lang="tr" sz="1600">
                <a:solidFill>
                  <a:schemeClr val="dk1"/>
                </a:solidFill>
                <a:latin typeface="Calibri"/>
                <a:ea typeface="Calibri"/>
                <a:cs typeface="Calibri"/>
                <a:sym typeface="Calibri"/>
              </a:rPr>
              <a:t>oluruz</a:t>
            </a:r>
            <a:r>
              <a:rPr lang="tr"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Java 100% OOP? </a:t>
            </a:r>
            <a:endParaRPr/>
          </a:p>
        </p:txBody>
      </p:sp>
      <p:sp>
        <p:nvSpPr>
          <p:cNvPr id="120" name="Google Shape;120;p23"/>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Java da Object sınıfından türemeyen 8 adet primitive veri tipi vardır. Bu yüzden Java tam anlamıyla OOP denilemez.</a:t>
            </a:r>
            <a:endParaRPr sz="1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Java By Pass Value ? By Pass Referances ?</a:t>
            </a:r>
            <a:endParaRPr/>
          </a:p>
        </p:txBody>
      </p:sp>
      <p:sp>
        <p:nvSpPr>
          <p:cNvPr id="126" name="Google Shape;126;p24"/>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Java üst düzey bir programlama dilidir. Bu, normal şartlar altında, bellekte ne olduğu konusunda endişelenmeniz gerekmediği anlamına gelir. Çünkü java hafıza yönetimini arka planda kendi halleder. Java’da da ilkel veri tipleri (int, double vb.) her zaman değere göre iletilir, yani bütün işlem aslında metoda geçirilen değişkenin </a:t>
            </a:r>
            <a:r>
              <a:rPr lang="tr" sz="1600">
                <a:solidFill>
                  <a:schemeClr val="dk1"/>
                </a:solidFill>
                <a:latin typeface="Calibri"/>
                <a:ea typeface="Calibri"/>
                <a:cs typeface="Calibri"/>
                <a:sym typeface="Calibri"/>
              </a:rPr>
              <a:t>değerinin</a:t>
            </a:r>
            <a:r>
              <a:rPr lang="tr" sz="1600">
                <a:solidFill>
                  <a:schemeClr val="dk1"/>
                </a:solidFill>
                <a:latin typeface="Calibri"/>
                <a:ea typeface="Calibri"/>
                <a:cs typeface="Calibri"/>
                <a:sym typeface="Calibri"/>
              </a:rPr>
              <a:t> bir kopyası üzerinden gerçekleşir. Java’da primitive türler için pass by value yaklaşımı olsa da, sezgisel olarak tüm nesneler için pass-by-reference yaklaşımı birçok farklı kaynağa göre daha doğrudur. </a:t>
            </a:r>
            <a:endParaRPr sz="1600">
              <a:solidFill>
                <a:schemeClr val="dk1"/>
              </a:solidFill>
              <a:latin typeface="Calibri"/>
              <a:ea typeface="Calibri"/>
              <a:cs typeface="Calibri"/>
              <a:sym typeface="Calibri"/>
            </a:endParaRPr>
          </a:p>
          <a:p>
            <a:pPr indent="0" lvl="0" marL="228600" rtl="0" algn="just">
              <a:lnSpc>
                <a:spcPct val="90000"/>
              </a:lnSpc>
              <a:spcBef>
                <a:spcPts val="0"/>
              </a:spcBef>
              <a:spcAft>
                <a:spcPts val="0"/>
              </a:spcAft>
              <a:buNone/>
            </a:pPr>
            <a:r>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ÖNEMLİ NOT : Aslında oracle’ın kendi </a:t>
            </a:r>
            <a:r>
              <a:rPr lang="tr" sz="1600">
                <a:solidFill>
                  <a:schemeClr val="dk1"/>
                </a:solidFill>
                <a:latin typeface="Calibri"/>
                <a:ea typeface="Calibri"/>
                <a:cs typeface="Calibri"/>
                <a:sym typeface="Calibri"/>
              </a:rPr>
              <a:t>dokümantasyonunda</a:t>
            </a:r>
            <a:r>
              <a:rPr lang="tr" sz="1600">
                <a:solidFill>
                  <a:schemeClr val="dk1"/>
                </a:solidFill>
                <a:latin typeface="Calibri"/>
                <a:ea typeface="Calibri"/>
                <a:cs typeface="Calibri"/>
                <a:sym typeface="Calibri"/>
              </a:rPr>
              <a:t>, referans türleri için de pass-by-value yaklaşımının olduğu yazılmaktadır. Oracle, metoda geçirilen referans türleri için pass-by-value tanımını şu şekilde izah etmektedir.</a:t>
            </a:r>
            <a:endParaRPr sz="1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Java 8 Gelen Özellikler</a:t>
            </a:r>
            <a:endParaRPr/>
          </a:p>
        </p:txBody>
      </p:sp>
      <p:sp>
        <p:nvSpPr>
          <p:cNvPr id="132" name="Google Shape;132;p25"/>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Lambda expressions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Functional interfaces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Method references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Stream API</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Optional class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Concurrency Enhancements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JDBC Enhancements etc.</a:t>
            </a:r>
            <a:endParaRPr sz="16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Primitive types -wrapper class Arasındaki Farklar ?</a:t>
            </a:r>
            <a:endParaRPr/>
          </a:p>
        </p:txBody>
      </p:sp>
      <p:sp>
        <p:nvSpPr>
          <p:cNvPr id="138" name="Google Shape;138;p26"/>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Java'da bir Wrapper sınıfı, bir ilkel veri türünü bir nesneye ve nesneyi ilkel bir türe dönüştürmek için kullanılır. İlkel veri türleri bile birincil veri türlerini, Dizi Listeleri ve Vektörler gibi veri yapılarını depolamak için kullanılır. Bu nedenle, dönüştürme için sarıcı sınıfların kullanılması gerekir.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İlkel veri türleri, Java programlama dili tarafından sağlanan önceden tanımlanmış veri türleridir. </a:t>
            </a:r>
            <a:endParaRPr sz="1600">
              <a:solidFill>
                <a:schemeClr val="dk1"/>
              </a:solidFill>
              <a:latin typeface="Calibri"/>
              <a:ea typeface="Calibri"/>
              <a:cs typeface="Calibri"/>
              <a:sym typeface="Calibri"/>
            </a:endParaRPr>
          </a:p>
        </p:txBody>
      </p:sp>
      <p:pic>
        <p:nvPicPr>
          <p:cNvPr descr="tablo içeren bir resim&#10;&#10;Açıklama otomatik olarak oluşturuldu" id="139" name="Google Shape;139;p26"/>
          <p:cNvPicPr preferRelativeResize="0"/>
          <p:nvPr/>
        </p:nvPicPr>
        <p:blipFill rotWithShape="1">
          <a:blip r:embed="rId3">
            <a:alphaModFix/>
          </a:blip>
          <a:srcRect b="0" l="0" r="0" t="0"/>
          <a:stretch/>
        </p:blipFill>
        <p:spPr>
          <a:xfrm>
            <a:off x="572004" y="2050660"/>
            <a:ext cx="2849250" cy="1752125"/>
          </a:xfrm>
          <a:prstGeom prst="rect">
            <a:avLst/>
          </a:prstGeom>
          <a:noFill/>
          <a:ln>
            <a:noFill/>
          </a:ln>
        </p:spPr>
      </p:pic>
      <p:pic>
        <p:nvPicPr>
          <p:cNvPr descr="metin içeren bir resim&#10;&#10;Açıklama otomatik olarak oluşturuldu" id="140" name="Google Shape;140;p26"/>
          <p:cNvPicPr preferRelativeResize="0"/>
          <p:nvPr/>
        </p:nvPicPr>
        <p:blipFill rotWithShape="1">
          <a:blip r:embed="rId4">
            <a:alphaModFix/>
          </a:blip>
          <a:srcRect b="0" l="0" r="0" t="0"/>
          <a:stretch/>
        </p:blipFill>
        <p:spPr>
          <a:xfrm>
            <a:off x="3793474" y="1913522"/>
            <a:ext cx="2007300" cy="2026400"/>
          </a:xfrm>
          <a:prstGeom prst="rect">
            <a:avLst/>
          </a:prstGeom>
          <a:noFill/>
          <a:ln>
            <a:noFill/>
          </a:ln>
        </p:spPr>
      </p:pic>
      <p:pic>
        <p:nvPicPr>
          <p:cNvPr descr="metin içeren bir resim&#10;&#10;Açıklama otomatik olarak oluşturuldu" id="141" name="Google Shape;141;p26"/>
          <p:cNvPicPr preferRelativeResize="0"/>
          <p:nvPr/>
        </p:nvPicPr>
        <p:blipFill rotWithShape="1">
          <a:blip r:embed="rId5">
            <a:alphaModFix/>
          </a:blip>
          <a:srcRect b="0" l="0" r="0" t="0"/>
          <a:stretch/>
        </p:blipFill>
        <p:spPr>
          <a:xfrm>
            <a:off x="6173000" y="1961763"/>
            <a:ext cx="2091925" cy="202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Stack Memory, Heap Memory</a:t>
            </a:r>
            <a:endParaRPr/>
          </a:p>
        </p:txBody>
      </p:sp>
      <p:sp>
        <p:nvSpPr>
          <p:cNvPr id="147" name="Google Shape;147;p27"/>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Stack ve Heap kavramlarından kısaca bahsetmek gerekirse, ram’in mantıksal bölümleridir diyebiliriz. Stack’de değer tipleri, pointer ve adresler saklanırken, Heap’de ise referans değerleri saklanmaktadır.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Stack’e erişim Heap’den daha hızlıdır ve Stack, LIFO (Last-In-First-Out) mantığında çalışmaktadır. Yani son gelen ilk olarak çıkar. Bu </a:t>
            </a:r>
            <a:r>
              <a:rPr lang="tr" sz="1600">
                <a:solidFill>
                  <a:schemeClr val="dk1"/>
                </a:solidFill>
                <a:latin typeface="Calibri"/>
                <a:ea typeface="Calibri"/>
                <a:cs typeface="Calibri"/>
                <a:sym typeface="Calibri"/>
              </a:rPr>
              <a:t>sebeple</a:t>
            </a:r>
            <a:r>
              <a:rPr lang="tr" sz="1600">
                <a:solidFill>
                  <a:schemeClr val="dk1"/>
                </a:solidFill>
                <a:latin typeface="Calibri"/>
                <a:ea typeface="Calibri"/>
                <a:cs typeface="Calibri"/>
                <a:sym typeface="Calibri"/>
              </a:rPr>
              <a:t> aradan herhangi bir eleman </a:t>
            </a:r>
            <a:r>
              <a:rPr lang="tr" sz="1600">
                <a:solidFill>
                  <a:schemeClr val="dk1"/>
                </a:solidFill>
                <a:latin typeface="Calibri"/>
                <a:ea typeface="Calibri"/>
                <a:cs typeface="Calibri"/>
                <a:sym typeface="Calibri"/>
              </a:rPr>
              <a:t>çıkaramazsınız</a:t>
            </a:r>
            <a:r>
              <a:rPr lang="tr" sz="1600">
                <a:solidFill>
                  <a:schemeClr val="dk1"/>
                </a:solidFill>
                <a:latin typeface="Calibri"/>
                <a:ea typeface="Calibri"/>
                <a:cs typeface="Calibri"/>
                <a:sym typeface="Calibri"/>
              </a:rPr>
              <a:t>, birbirleri ile ilişki içerisindedirler. </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Struct tipindeki değişkenler değer tipleridir ve Stack içerisinde saklanmaktadır. Class tipindeki değişkenler ise referans tipleridir ve referansları Stack’de kendisi ise Heap’de saklanır.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ASCII Kodu Nedir?</a:t>
            </a:r>
            <a:endParaRPr/>
          </a:p>
        </p:txBody>
      </p:sp>
      <p:sp>
        <p:nvSpPr>
          <p:cNvPr id="153" name="Google Shape;153;p28"/>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ASCII (American Standard Code for Information Interchange), bizim bilgisayarda görsel olarak girdiğimiz karakter,harf ve rakamların bilgisayar dilindeki temsil edilme şeklidir diyebiliriz.Yani bilgisayarımızın o karakteri,harfi veya rakamı belleğinde saklama biçimidir. Ascii İngilizce’de kullanılan Latin alfabesi üzerine ANSI tarafından 1963 yılında kurulmuş bir karakter kodlamasıdır</a:t>
            </a:r>
            <a:endParaRPr sz="1600">
              <a:solidFill>
                <a:schemeClr val="dk1"/>
              </a:solidFill>
              <a:latin typeface="Calibri"/>
              <a:ea typeface="Calibri"/>
              <a:cs typeface="Calibri"/>
              <a:sym typeface="Calibri"/>
            </a:endParaRPr>
          </a:p>
          <a:p>
            <a:pPr indent="0" lvl="0" marL="0" rtl="0" algn="just">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Unicode Nedir?</a:t>
            </a:r>
            <a:endParaRPr/>
          </a:p>
        </p:txBody>
      </p:sp>
      <p:sp>
        <p:nvSpPr>
          <p:cNvPr id="159" name="Google Shape;159;p29"/>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ASCII karakterler sadece İngilizce üzerinde etkili olurken, Unicode tamamen evrenseldir. Adı “Universal” ve “Code”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Her karakter için benzersiz bir numara kullanılarak platformlar arası </a:t>
            </a:r>
            <a:r>
              <a:rPr lang="tr" sz="1600">
                <a:solidFill>
                  <a:schemeClr val="dk1"/>
                </a:solidFill>
                <a:latin typeface="Calibri"/>
                <a:ea typeface="Calibri"/>
                <a:cs typeface="Calibri"/>
                <a:sym typeface="Calibri"/>
              </a:rPr>
              <a:t>kargaşalara</a:t>
            </a:r>
            <a:r>
              <a:rPr lang="tr" sz="1600">
                <a:solidFill>
                  <a:schemeClr val="dk1"/>
                </a:solidFill>
                <a:latin typeface="Calibri"/>
                <a:ea typeface="Calibri"/>
                <a:cs typeface="Calibri"/>
                <a:sym typeface="Calibri"/>
              </a:rPr>
              <a:t> çözüm getirildi. Unicode kullanıldığı sürece hangi platformu kullandığınızı hangi cihaz, yazılım veya dili kullandığınız fark etmiyor.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Bugün Unicode kodlaması artık her yerde kullanılıyor. Tüm işletim sistemleri, arama motorları, internet tarayıcıları, bilgisayarlar ve hatta akıllı telefonlar bile Unicode karakter kodlaması üzerinden çalışıyor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UTF, Unicode Dönüşüm Birimi anlamına gelir.</a:t>
            </a:r>
            <a:endParaRPr sz="1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StringBuilder ile StringBuffer Arasındaki Farklar ?</a:t>
            </a:r>
            <a:endParaRPr/>
          </a:p>
        </p:txBody>
      </p:sp>
      <p:sp>
        <p:nvSpPr>
          <p:cNvPr id="165" name="Google Shape;165;p30"/>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StringBuilder sınıfı en kısa tanımla bize “mutable” yani değiştirilebilir string elde etmemize olanak tanır. Böylece hafızada her seferinde yeni bir alan açılmadan var olan alan üzerinde değişiklik yapılabilir. Bu da StringBuilder sınıfını hafıza kullanımı olarak String sınıfının önüne geçirir.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StringBuffer ile StringBuilder aynı metodlara sahiptir. Aynı mantıkla ilerler. Aralarındaki tek fark ise StringBuffer thread-safe yani synchronized ‘tır. Bu durum da StringBuffer’ı thread’li işlemlerde kullanılmasını güvenli yapar. Thread’li işlemlerde güvenli olmasının getirdiği bir dezavantaj da mevcuttur. Bu durum StringBuffer’ın StringBuilder’dan daha yavaş çalışmasına neden olur.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 nesneleri değiştirilemez. Bundan dolayı sürekli üzerinde değişiklik/ekleme yapılacak stringlerimiz varsa hafıza konusunda sıkıntı çıkartması mümkün. Bunun önüne geçmek için StringBuilder ve StringBuffer sınıfları mevcut. Bu iki sınıf değiştirilebilir stringler kullanmamızı sağlıyor. StringBuffer’ın StringBuilder’dan farkı ise çok thread’li ortamlarda çalışırken nesnelerin değişmeyeceği garantisini vermesi. Bu durum da StringBuffer’ın, StringBuilder’dan daha yavaş olmasına neden olmakta.</a:t>
            </a:r>
            <a:endParaRPr sz="1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t/>
            </a:r>
            <a:endParaRPr/>
          </a:p>
        </p:txBody>
      </p:sp>
      <p:sp>
        <p:nvSpPr>
          <p:cNvPr id="171" name="Google Shape;171;p31"/>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pic>
        <p:nvPicPr>
          <p:cNvPr id="172" name="Google Shape;172;p31"/>
          <p:cNvPicPr preferRelativeResize="0"/>
          <p:nvPr/>
        </p:nvPicPr>
        <p:blipFill>
          <a:blip r:embed="rId3">
            <a:alphaModFix/>
          </a:blip>
          <a:stretch>
            <a:fillRect/>
          </a:stretch>
        </p:blipFill>
        <p:spPr>
          <a:xfrm>
            <a:off x="1485838" y="827663"/>
            <a:ext cx="6172326" cy="4114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Interpreter ve Compiler Nedir?</a:t>
            </a:r>
            <a:endParaRPr/>
          </a:p>
        </p:txBody>
      </p:sp>
      <p:sp>
        <p:nvSpPr>
          <p:cNvPr id="61" name="Google Shape;61;p14"/>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85750" lvl="0" marL="28575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Programlama diliyle düz metin şeklinde olan programa 'kaynak kodu' (source code) denir. Makine dilinde olan koda da "ikili kod" (binary code) denir. Programlama dilinden makine diline çevirme işi iki şekilde yapılabilir. Biri 'anında', ikincisi 'önceden'. Anında çevirmek, programa dilindeki ifadeleri bir yandan okuyup bir yandan makine diline çevirmek demektir. Buna 'yorumlama' (interpretation) denir. Önceden çevirme ise, programlama dilindeki ifadelerin çalıştırılmadan önce makine diline çevrilmesi, sonra da çalıştırılması anlamına gelir. Buna da 'derleme' (compilation) denir. Derlemenin faydası daha hızlı olmasıdır. Çünkü makine diline çevirme sadece ve sadece bir kere yapılmaktadır. Yorumlama da ise her çalıştırmada çevirme işlemi yapıldığından daha yavaştır. Derlemenin zararı da, programdaki her değişiklikte önce derlemeyi sonra çalıştırmayı gerekli kılmasıdır. Sık değişiklik yapılan durumlarda bu, programcı için ciddi bir sorundur. Oysa yorumlama anında olduğu için, değişiklik de anında etkili olmaktadır. Perl, Basic gibi diller yorumlamalı, C ve Pascal gibi diller de derlemeli dildir.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Bir java programı önce derlenir daha sonra yorumlanır.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Javac : Derleme işlemini yapar kaynak kodu byte code'a dönüştürür.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 : Java yorumlayıcısıdır. Derleme işlemi ile ortaya çıkan byte code'ları satır satır yorumlar.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Byte Code : JVM'in anladığı makine dili.</a:t>
            </a:r>
            <a:endParaRPr sz="16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regex: Regular Expression Nedir ?</a:t>
            </a:r>
            <a:endParaRPr/>
          </a:p>
        </p:txBody>
      </p:sp>
      <p:sp>
        <p:nvSpPr>
          <p:cNvPr id="178" name="Google Shape;178;p32"/>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Regular Expressions (Düzenli İfadeler) kelimesinin kısaltması olan regex, e-posta adresi, tarih, telefon numarası gibi kullanıcı tarafından girilen ve belirli bir düzen içeren girdilerin kontrolünün sağlanması ve herhangi bir kod, metin içerisinde istenilen yazı veya kod parçasının aranıp bulunmasını, yönetilmesini sağlayan kendine ait söz dizimi olan bir yapıdır.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Örneğin e-posta adreslerinin ____@___.com/org/net vb. şeklinde bir düzene sahip olması gerekmektedir. Bu sebeple kullanıcı tarafından girilen e-posta adreslerinin kontrolü aşağıdaki gibi bir dizin ile sağlanır.</a:t>
            </a:r>
            <a:endParaRPr sz="1600">
              <a:solidFill>
                <a:schemeClr val="dk1"/>
              </a:solidFill>
              <a:latin typeface="Calibri"/>
              <a:ea typeface="Calibri"/>
              <a:cs typeface="Calibri"/>
              <a:sym typeface="Calibri"/>
            </a:endParaRPr>
          </a:p>
        </p:txBody>
      </p:sp>
      <p:pic>
        <p:nvPicPr>
          <p:cNvPr id="179" name="Google Shape;179;p32"/>
          <p:cNvPicPr preferRelativeResize="0"/>
          <p:nvPr/>
        </p:nvPicPr>
        <p:blipFill>
          <a:blip r:embed="rId3">
            <a:alphaModFix/>
          </a:blip>
          <a:stretch>
            <a:fillRect/>
          </a:stretch>
        </p:blipFill>
        <p:spPr>
          <a:xfrm>
            <a:off x="597524" y="2845687"/>
            <a:ext cx="3093500" cy="1481175"/>
          </a:xfrm>
          <a:prstGeom prst="rect">
            <a:avLst/>
          </a:prstGeom>
          <a:noFill/>
          <a:ln>
            <a:noFill/>
          </a:ln>
        </p:spPr>
      </p:pic>
      <p:pic>
        <p:nvPicPr>
          <p:cNvPr id="180" name="Google Shape;180;p32"/>
          <p:cNvPicPr preferRelativeResize="0"/>
          <p:nvPr/>
        </p:nvPicPr>
        <p:blipFill>
          <a:blip r:embed="rId4">
            <a:alphaModFix/>
          </a:blip>
          <a:stretch>
            <a:fillRect/>
          </a:stretch>
        </p:blipFill>
        <p:spPr>
          <a:xfrm>
            <a:off x="4429250" y="2237425"/>
            <a:ext cx="4077701" cy="2697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valueOf(), toString(), parseInt()</a:t>
            </a:r>
            <a:endParaRPr/>
          </a:p>
        </p:txBody>
      </p:sp>
      <p:sp>
        <p:nvSpPr>
          <p:cNvPr id="186" name="Google Shape;186;p33"/>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Primitive tiplerin .toString() özelliği yoktur bu nedenle yalnızca String.valueOf() kullanılabilir.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String.valueOf, boş olan belirli bir nesneyi String "null" değerine dönüştürürken .toString() bir NullPointerException oluşturur.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Integer.parseInt, bir String'i ilkel bir int değişkenine dönüştürür ve temel öğeler == ile karşılaştırılabilir. Ancak, Integer.toString bir String nesnesi üretir ve nesneler için == bunların tam olarak aynı başvuru olup olmadığını kontrol eder; Dizelerin değerlerini karşılaştırmak için bunun yerine String#equals kullanılması uygundur.</a:t>
            </a:r>
            <a:endParaRPr sz="16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Concat, StringBuilder </a:t>
            </a:r>
            <a:endParaRPr/>
          </a:p>
        </p:txBody>
      </p:sp>
      <p:sp>
        <p:nvSpPr>
          <p:cNvPr id="192" name="Google Shape;192;p34"/>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 String sınıfı concat() yöntemi, belirtilen dizeyi bu dizenin sonunda birleştirir.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StringBuilder, birleştirme işlemini gerçekleştirmek için append() yöntemini sağlayan bir sınıftır. append() yöntemi, Objects, StringBuilder, int, char, CharSequence, boolean, float, double gibi farklı türden bağımsız değişkenleri kabul eder. StringBuilder, Java'da dizeleri birleştirmenin en popüler ve hızlı yoludur. Değişken sınıftır, yani StringBuilder nesnelerinde depolanan değerler güncellenebilir veya değiştirilebilir.</a:t>
            </a:r>
            <a:endParaRPr sz="1600">
              <a:solidFill>
                <a:schemeClr val="dk1"/>
              </a:solidFill>
              <a:latin typeface="Calibri"/>
              <a:ea typeface="Calibri"/>
              <a:cs typeface="Calibri"/>
              <a:sym typeface="Calibri"/>
            </a:endParaRPr>
          </a:p>
        </p:txBody>
      </p:sp>
      <p:pic>
        <p:nvPicPr>
          <p:cNvPr id="193" name="Google Shape;193;p34"/>
          <p:cNvPicPr preferRelativeResize="0"/>
          <p:nvPr/>
        </p:nvPicPr>
        <p:blipFill>
          <a:blip r:embed="rId3">
            <a:alphaModFix/>
          </a:blip>
          <a:stretch>
            <a:fillRect/>
          </a:stretch>
        </p:blipFill>
        <p:spPr>
          <a:xfrm>
            <a:off x="490525" y="2279328"/>
            <a:ext cx="3069025" cy="2463150"/>
          </a:xfrm>
          <a:prstGeom prst="rect">
            <a:avLst/>
          </a:prstGeom>
          <a:noFill/>
          <a:ln>
            <a:noFill/>
          </a:ln>
        </p:spPr>
      </p:pic>
      <p:pic>
        <p:nvPicPr>
          <p:cNvPr id="194" name="Google Shape;194;p34"/>
          <p:cNvPicPr preferRelativeResize="0"/>
          <p:nvPr/>
        </p:nvPicPr>
        <p:blipFill>
          <a:blip r:embed="rId4">
            <a:alphaModFix/>
          </a:blip>
          <a:stretch>
            <a:fillRect/>
          </a:stretch>
        </p:blipFill>
        <p:spPr>
          <a:xfrm>
            <a:off x="5524500" y="2279325"/>
            <a:ext cx="3069025" cy="2463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228600" rtl="0" algn="just">
              <a:lnSpc>
                <a:spcPct val="90000"/>
              </a:lnSpc>
              <a:spcBef>
                <a:spcPts val="0"/>
              </a:spcBef>
              <a:spcAft>
                <a:spcPts val="0"/>
              </a:spcAft>
              <a:buNone/>
            </a:pPr>
            <a:r>
              <a:rPr lang="tr">
                <a:latin typeface="Calibri"/>
                <a:ea typeface="Calibri"/>
                <a:cs typeface="Calibri"/>
                <a:sym typeface="Calibri"/>
              </a:rPr>
              <a:t>Access Specifier, Acces Modifiers (Erişim Belirleyiciler)</a:t>
            </a:r>
            <a:endParaRPr/>
          </a:p>
        </p:txBody>
      </p:sp>
      <p:sp>
        <p:nvSpPr>
          <p:cNvPr id="200" name="Google Shape;200;p35"/>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0" lvl="0" marL="0" rtl="0" algn="just">
              <a:lnSpc>
                <a:spcPct val="90000"/>
              </a:lnSpc>
              <a:spcBef>
                <a:spcPts val="1000"/>
              </a:spcBef>
              <a:spcAft>
                <a:spcPts val="0"/>
              </a:spcAft>
              <a:buNone/>
            </a:pPr>
            <a:r>
              <a:rPr lang="tr" sz="1600">
                <a:solidFill>
                  <a:schemeClr val="dk1"/>
                </a:solidFill>
                <a:latin typeface="Calibri"/>
                <a:ea typeface="Calibri"/>
                <a:cs typeface="Calibri"/>
                <a:sym typeface="Calibri"/>
              </a:rPr>
              <a:t>Erişim belirteci veya değiştirici, metodun erişim türüdür. Metodun görünürlüğünü belirtir. Java, dört tür erişim belirteci sağlar :</a:t>
            </a:r>
            <a:endParaRPr sz="1600">
              <a:solidFill>
                <a:schemeClr val="dk1"/>
              </a:solidFill>
              <a:latin typeface="Calibri"/>
              <a:ea typeface="Calibri"/>
              <a:cs typeface="Calibri"/>
              <a:sym typeface="Calibri"/>
            </a:endParaRPr>
          </a:p>
          <a:p>
            <a:pPr indent="-330200" lvl="0" marL="342900" rtl="0" algn="just">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Public : Uygulamamızda public belirteci kullandığımızda metoda tüm sınıflar tarafından erişilebilir.</a:t>
            </a:r>
            <a:endParaRPr sz="1600">
              <a:solidFill>
                <a:schemeClr val="dk1"/>
              </a:solidFill>
              <a:latin typeface="Calibri"/>
              <a:ea typeface="Calibri"/>
              <a:cs typeface="Calibri"/>
              <a:sym typeface="Calibri"/>
            </a:endParaRPr>
          </a:p>
          <a:p>
            <a:pPr indent="-330200" lvl="0" marL="342900" rtl="0" algn="just">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Private : Sadece tanımlandığı sınıf erişebilir. </a:t>
            </a:r>
            <a:endParaRPr sz="1600">
              <a:solidFill>
                <a:schemeClr val="dk1"/>
              </a:solidFill>
              <a:latin typeface="Calibri"/>
              <a:ea typeface="Calibri"/>
              <a:cs typeface="Calibri"/>
              <a:sym typeface="Calibri"/>
            </a:endParaRPr>
          </a:p>
          <a:p>
            <a:pPr indent="-330200" lvl="0" marL="342900" rtl="0" algn="just">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Protected : Tanımlandığı sınıf ve o sınıftan türetilmiş sınıflar tarafından erişilebilir.</a:t>
            </a:r>
            <a:endParaRPr sz="1600">
              <a:solidFill>
                <a:schemeClr val="dk1"/>
              </a:solidFill>
              <a:latin typeface="Calibri"/>
              <a:ea typeface="Calibri"/>
              <a:cs typeface="Calibri"/>
              <a:sym typeface="Calibri"/>
            </a:endParaRPr>
          </a:p>
          <a:p>
            <a:pPr indent="-330200" lvl="0" marL="342900" rtl="0" algn="just">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Default : Java varsayılan olarak default erişim belirtecini kullanır. Yalnızca aynı paketten görülebilir.</a:t>
            </a:r>
            <a:endParaRPr sz="1600">
              <a:solidFill>
                <a:schemeClr val="dk1"/>
              </a:solidFill>
              <a:latin typeface="Calibri"/>
              <a:ea typeface="Calibri"/>
              <a:cs typeface="Calibri"/>
              <a:sym typeface="Calibri"/>
            </a:endParaRPr>
          </a:p>
        </p:txBody>
      </p:sp>
      <p:pic>
        <p:nvPicPr>
          <p:cNvPr descr="tablo içeren bir resim&#10;&#10;Açıklama otomatik olarak oluşturuldu" id="201" name="Google Shape;201;p35"/>
          <p:cNvPicPr preferRelativeResize="0"/>
          <p:nvPr/>
        </p:nvPicPr>
        <p:blipFill rotWithShape="1">
          <a:blip r:embed="rId3">
            <a:alphaModFix/>
          </a:blip>
          <a:srcRect b="0" l="0" r="0" t="0"/>
          <a:stretch/>
        </p:blipFill>
        <p:spPr>
          <a:xfrm>
            <a:off x="158601" y="3106025"/>
            <a:ext cx="8826799" cy="1187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Compiler - Syntax - Runtime Error</a:t>
            </a:r>
            <a:endParaRPr>
              <a:latin typeface="Calibri"/>
              <a:ea typeface="Calibri"/>
              <a:cs typeface="Calibri"/>
              <a:sym typeface="Calibri"/>
            </a:endParaRPr>
          </a:p>
        </p:txBody>
      </p:sp>
      <p:sp>
        <p:nvSpPr>
          <p:cNvPr id="207" name="Google Shape;207;p36"/>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AutoNum type="arabicPeriod"/>
            </a:pPr>
            <a:r>
              <a:rPr lang="tr" sz="1600">
                <a:solidFill>
                  <a:schemeClr val="dk1"/>
                </a:solidFill>
                <a:latin typeface="Calibri"/>
                <a:ea typeface="Calibri"/>
                <a:cs typeface="Calibri"/>
                <a:sym typeface="Calibri"/>
              </a:rPr>
              <a:t>Runtime error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Syntax error : Syntax hatası, bizim kod yazarken uymamız gereken kurallara uymadığımız zaman karşımıza çıkar. Buna örnek vermek gerekirse, string veri tiplerinin tırnak içinde yazılması gerekir. İşte bu noktada eğer, biz bu tırnaklardan birini koymayı unutursak burada bir yazım hatası yani syntax hatası yapmış oluruz.  Syntax hatasında Editor, biz hatalı kod satırından çıkar çıkmaz, kodu çalıştırmadan bir hata penceresi açar ve bize hatalı olduğumuzu gösterir.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Compile error : Compile hatası, syntax hatasından farklı olarak, kodu çalıştırdıktan sonra farkına varabileceğiniz bir hatadır. Genellikle yanlış veya eksik yazılmış bir kelime sebep verir. Range yerine Rang gibi yada farklı harfe basma gibi küçük yanlışlıklar bu hatayı tetikler. </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Font typeface="Calibri"/>
              <a:buAutoNum type="arabicPeriod"/>
            </a:pPr>
            <a:r>
              <a:rPr lang="tr" sz="1600">
                <a:solidFill>
                  <a:schemeClr val="dk1"/>
                </a:solidFill>
                <a:latin typeface="Calibri"/>
                <a:ea typeface="Calibri"/>
                <a:cs typeface="Calibri"/>
                <a:sym typeface="Calibri"/>
              </a:rPr>
              <a:t>Logic error : Bilgisayar programlamasında, bir mantık hatası, programın yanlış çalışmasına neden olan, ancak anormal olarak sona ermemesine neden olan bir hatadır. Bir mantık hatası istenmeyen veya istenmeyen çıktılar veya başka davranışlar üretir, ancak bu şekilde hemen tanınmayabilir.</a:t>
            </a:r>
            <a:endParaRPr sz="16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Exception - Error</a:t>
            </a:r>
            <a:endParaRPr>
              <a:latin typeface="Calibri"/>
              <a:ea typeface="Calibri"/>
              <a:cs typeface="Calibri"/>
              <a:sym typeface="Calibri"/>
            </a:endParaRPr>
          </a:p>
        </p:txBody>
      </p:sp>
      <p:sp>
        <p:nvSpPr>
          <p:cNvPr id="213" name="Google Shape;213;p37"/>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Exception istisnai durum, bu durumda aslında beklenen uygulamanın devam edebileceği ama ara sıra yaşansa da sorun olmayacağı yönünde.</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Error yani hata ise bu durum yaşandığı zaman uygulamanın/işlemin devam edemeyeceği  burada kalması gerekiyor dediğimiz durumlarda kullanılmalı. Örneğin bir dosya bulunamadığı zaman uygulamanın/işlemin devam etmemesi gerektiğini düşünüyorsanız ve bu olasılık her zaman mümkünse error fırlatmak daha mantıklı olabilir. Ama bu olasılık her zaman değil ara sıra olan bir durum ise ve uygulama/işlem dosya olmadan da devam edebiliyorsa bu durumlarda exception fırlatmak daha mantıklı olacaktır. Programlama dilinin bakışı olarak ikisi de aynı sınıftan türetilir (throwable) ve kavramsal olarak istisna olan durumlar ile bariz hata olan durumları belirlemek için kullanılır. Fakat başlarda da belirttiğim gibi ikisi de birbiri yerine kullanılabilir.  Dikkat edilmesi gereken bir özel durum var. Java checked ve unchecked exception tiplerini destekler. Error unchecked exception tipine daha uygun olur ki bu da exception fırlatıldığı zaman throws kelimesi ile belirtmek gerekir. Error için gerekli değildir.</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Encoding, Decoding Nedir ?</a:t>
            </a:r>
            <a:endParaRPr>
              <a:latin typeface="Calibri"/>
              <a:ea typeface="Calibri"/>
              <a:cs typeface="Calibri"/>
              <a:sym typeface="Calibri"/>
            </a:endParaRPr>
          </a:p>
        </p:txBody>
      </p:sp>
      <p:sp>
        <p:nvSpPr>
          <p:cNvPr id="219" name="Google Shape;219;p38"/>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Kodlama (Encoding ): Kodlama, bir dizi karakterin (harfler, sayılar, noktalama işaretleri ve belirli semboller) verimli iletim veya depolama için özel bir biçime koyulması işlemidir.</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Kod Çözme (Decoding) : Kodlamaya göre zıt bir süreçtir ve kodlanmış bir biçimin orijinal karakter dizisine dönüşmesi işlemidir.</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Kod Çevirme (Code conversion ) : Bir koddan diğerine çevirme işlemine denir.</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pic>
        <p:nvPicPr>
          <p:cNvPr id="220" name="Google Shape;220;p38"/>
          <p:cNvPicPr preferRelativeResize="0"/>
          <p:nvPr/>
        </p:nvPicPr>
        <p:blipFill>
          <a:blip r:embed="rId3">
            <a:alphaModFix/>
          </a:blip>
          <a:stretch>
            <a:fillRect/>
          </a:stretch>
        </p:blipFill>
        <p:spPr>
          <a:xfrm>
            <a:off x="2719375" y="2108663"/>
            <a:ext cx="3705225" cy="1552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t/>
            </a:r>
            <a:endParaRPr/>
          </a:p>
        </p:txBody>
      </p:sp>
      <p:sp>
        <p:nvSpPr>
          <p:cNvPr id="67" name="Google Shape;67;p15"/>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pic>
        <p:nvPicPr>
          <p:cNvPr id="68" name="Google Shape;68;p15"/>
          <p:cNvPicPr preferRelativeResize="0"/>
          <p:nvPr/>
        </p:nvPicPr>
        <p:blipFill rotWithShape="1">
          <a:blip r:embed="rId3">
            <a:alphaModFix/>
          </a:blip>
          <a:srcRect b="0" l="0" r="0" t="0"/>
          <a:stretch/>
        </p:blipFill>
        <p:spPr>
          <a:xfrm>
            <a:off x="105150" y="1884700"/>
            <a:ext cx="1374075" cy="1374075"/>
          </a:xfrm>
          <a:prstGeom prst="rect">
            <a:avLst/>
          </a:prstGeom>
          <a:noFill/>
          <a:ln>
            <a:noFill/>
          </a:ln>
        </p:spPr>
      </p:pic>
      <p:pic>
        <p:nvPicPr>
          <p:cNvPr id="69" name="Google Shape;69;p15"/>
          <p:cNvPicPr preferRelativeResize="0"/>
          <p:nvPr/>
        </p:nvPicPr>
        <p:blipFill rotWithShape="1">
          <a:blip r:embed="rId4">
            <a:alphaModFix/>
          </a:blip>
          <a:srcRect b="0" l="0" r="0" t="0"/>
          <a:stretch/>
        </p:blipFill>
        <p:spPr>
          <a:xfrm>
            <a:off x="7637049" y="1884724"/>
            <a:ext cx="1374075" cy="1374075"/>
          </a:xfrm>
          <a:prstGeom prst="rect">
            <a:avLst/>
          </a:prstGeom>
          <a:noFill/>
          <a:ln>
            <a:noFill/>
          </a:ln>
        </p:spPr>
      </p:pic>
      <p:pic>
        <p:nvPicPr>
          <p:cNvPr descr="tablo içeren bir resim&#10;&#10;Açıklama otomatik olarak oluşturuldu" id="70" name="Google Shape;70;p15"/>
          <p:cNvPicPr preferRelativeResize="0"/>
          <p:nvPr/>
        </p:nvPicPr>
        <p:blipFill rotWithShape="1">
          <a:blip r:embed="rId5">
            <a:alphaModFix/>
          </a:blip>
          <a:srcRect b="0" l="0" r="0" t="0"/>
          <a:stretch/>
        </p:blipFill>
        <p:spPr>
          <a:xfrm>
            <a:off x="1878388" y="1203925"/>
            <a:ext cx="5359500" cy="269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Java Interpreter or Compiler</a:t>
            </a:r>
            <a:endParaRPr/>
          </a:p>
        </p:txBody>
      </p:sp>
      <p:sp>
        <p:nvSpPr>
          <p:cNvPr id="76" name="Google Shape;76;p16"/>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 hem derlenmiş hem de yorumlanmış bir dil olarak kabul edilebilir, çünkü kaynak kodu önce bir ikili bayt kodunda derlenir. Bu bayt kodu, genellikle yazılım tabanlı bir yorumlayıcı olan Java Sanal Makinesi (JVM) üzerinde çalışır.</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Javascript Interpreter or Compiler</a:t>
            </a:r>
            <a:endParaRPr/>
          </a:p>
        </p:txBody>
      </p:sp>
      <p:sp>
        <p:nvSpPr>
          <p:cNvPr id="82" name="Google Shape;82;p17"/>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JavaScript, derlenmiş bir dil değil, yorumlanmış bir dildir. C veya Java gibi bir programın çalıştırılmadan önce derlenmesi gerekir. Kaynak kod, derleyici adı verilen ve onu makinenin anlayacağı ve çalıştırabileceği bayt koduna çeviren bir programdan geçirilir.</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4400"/>
              <a:buFont typeface="Calibri"/>
              <a:buNone/>
            </a:pPr>
            <a:r>
              <a:rPr lang="tr">
                <a:latin typeface="Calibri"/>
                <a:ea typeface="Calibri"/>
                <a:cs typeface="Calibri"/>
                <a:sym typeface="Calibri"/>
              </a:rPr>
              <a:t>Open Source Nedir?</a:t>
            </a:r>
            <a:endParaRPr/>
          </a:p>
        </p:txBody>
      </p:sp>
      <p:sp>
        <p:nvSpPr>
          <p:cNvPr id="88" name="Google Shape;88;p18"/>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Açık kaynak kodlu yazılım (OSS, İngilizcesi Open-source software), kaynak kodun telif hakkı sahibinin, yazılımı herhangi birine ve herhangi bir amaçla kullanma, inceleme, değiştirme ve dağıtma haklarını verdiği bir lisans kapsamında yayınlandığı bir bilgisayar yazılımı türüdür. Açık kaynak kodlu yazılım, ortak çalışmaya dayalı bir tarzda geliştirilebilir.</a:t>
            </a:r>
            <a:endParaRPr sz="1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JVM - Java Virtual Machine (Java Sanal Makinesi)</a:t>
            </a:r>
            <a:endParaRPr/>
          </a:p>
        </p:txBody>
      </p:sp>
      <p:sp>
        <p:nvSpPr>
          <p:cNvPr id="94" name="Google Shape;94;p19"/>
          <p:cNvSpPr txBox="1"/>
          <p:nvPr>
            <p:ph idx="1" type="body"/>
          </p:nvPr>
        </p:nvSpPr>
        <p:spPr>
          <a:xfrm>
            <a:off x="0" y="626550"/>
            <a:ext cx="9144000" cy="4517100"/>
          </a:xfrm>
          <a:prstGeom prst="rect">
            <a:avLst/>
          </a:prstGeom>
        </p:spPr>
        <p:txBody>
          <a:bodyPr anchorCtr="0" anchor="t" bIns="91425" lIns="91425" spcFirstLastPara="1" rIns="91425" wrap="square" tIns="91425">
            <a:noAutofit/>
          </a:bodyPr>
          <a:lstStyle/>
          <a:p>
            <a:pPr indent="-215900" lvl="0" marL="228600" rtl="0" algn="just">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Java'daki durum biraz daha karışıktır. Java hem 'derlemeli' bir dildir, hem de 'yorumlamalı'. Java programlama diliyle yazılmış kaynak kodu, sanal bir işlemcinin anlayabileceği makine koduna çevrilir. Bu kod gerçek bir makine olmadığından ona makine kodu denmez. Ama programlama dili gibi konuşma dilinde de olmadığından kaynak kodu da değildir. Bu ara dille yazılmış koda 'bayt kod' (bytecode) denir. Çünkü makine kodu gibi baytlardan oluşur. Yani kaynak kodu bayt koduna 'derlenir'. Sanal işlemci bu bayt kodlarının makine koduna programın çalışması esnasında çevirir. Her işletim sistemi ve işlemci için ayrı bir sanal makine vardır. Java kaynak kodları Java derleyicisi tarafından bayt koda çevrilir. Üretilen bu kod bütün işlemciler için aynıdır. Her işletim sistemi ve işlemciye göre sanal makine, bu bayt kodu ilgili işlemcinin makine diline anında çevirir yani yorumlar. Bu sanal makineye Java Sanal Makinesi - Java Virtual Machine (JVM) denir.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Şimdi teorik olarak anlattığımız sürecin, uygulamadaki bileşenlerini inceleyelim. Java platformunun programlama dili 'Java'dır. Bu dilde yazılmış kaynak kodları '.java' uzantılı dosyalarda saklanır. "javac" adlı bir derleyici ile ikili koda çevrilir. İkili kodlar '.class' uzantılı dosyalarda saklanır. Bu dosyalar 'java.exe' adlı yorumlayıcı tarafından çalıştırılır. Java kaynak kodu herhangi bir metin düzenleyici ile yazılabilir.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Java dilinin en önemli özelliği olan bir kere yaz her yerde çalıştır mantığını sağlayan mekanizmadır. Java kodları .java uzantılı dosyalara yazılır daha sonra bu dosya compile edilerek bytecode’a dönüştürülür. Bu bytecode’lar .class uzantılı dosyalara yazılır. Daha sonra bu bytecode’lar JVM üzerinde çalıştırılır ve sistemin anlayacağı şekle dönüştürülür. Yani JVM sistemin üzerinde çalışarak Java kodlarının her sistemde çalışmasını sağlar. Bunu yapabilmesi için her sisteme özel bir JVM olması gerekir.</a:t>
            </a:r>
            <a:endParaRPr sz="1600">
              <a:solidFill>
                <a:schemeClr val="dk1"/>
              </a:solidFill>
              <a:latin typeface="Calibri"/>
              <a:ea typeface="Calibri"/>
              <a:cs typeface="Calibri"/>
              <a:sym typeface="Calibri"/>
            </a:endParaRPr>
          </a:p>
          <a:p>
            <a:pPr indent="-114300" lvl="0" marL="228600" rtl="0" algn="just">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114300" lvl="0" marL="228600" rtl="0" algn="just">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JRE - Java Runtime Environment (Java Çalışma Zamanı)</a:t>
            </a:r>
            <a:endParaRPr/>
          </a:p>
        </p:txBody>
      </p:sp>
      <p:sp>
        <p:nvSpPr>
          <p:cNvPr id="100" name="Google Shape;100;p20"/>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JRE, Java Runtime Environment'ın kısaltmasıdır. Java RTE olarak da yazılır. Java Runtime Environment, Java uygulamaları geliştirmek için kullanılan bir dizi yazılım aracıdır. Çalışma zamanı ortamını sağlamak için kullanılır. JVM'nin çalışma zamanında kullandığı bir dizi kitaplık + diğer dosyaları içerir. Bilgisayarın işletim sistemi üzerinde çalışan ve belirli bir java programını çalıştırmak için ihtiyaç duyduğu sınıf, kitaplık ve diğer kaynakları sağlayan bir yazılım katmanıdır. JVM içerisinde gelir.</a:t>
            </a:r>
            <a:endParaRPr sz="1600">
              <a:solidFill>
                <a:schemeClr val="dk1"/>
              </a:solidFill>
              <a:latin typeface="Calibri"/>
              <a:ea typeface="Calibri"/>
              <a:cs typeface="Calibri"/>
              <a:sym typeface="Calibri"/>
            </a:endParaRPr>
          </a:p>
        </p:txBody>
      </p:sp>
      <p:pic>
        <p:nvPicPr>
          <p:cNvPr id="101" name="Google Shape;101;p20"/>
          <p:cNvPicPr preferRelativeResize="0"/>
          <p:nvPr/>
        </p:nvPicPr>
        <p:blipFill rotWithShape="1">
          <a:blip r:embed="rId3">
            <a:alphaModFix/>
          </a:blip>
          <a:srcRect b="0" l="0" r="0" t="0"/>
          <a:stretch/>
        </p:blipFill>
        <p:spPr>
          <a:xfrm>
            <a:off x="2090376" y="2006050"/>
            <a:ext cx="4963250" cy="291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JDK - </a:t>
            </a:r>
            <a:r>
              <a:rPr lang="tr">
                <a:latin typeface="Calibri"/>
                <a:ea typeface="Calibri"/>
                <a:cs typeface="Calibri"/>
                <a:sym typeface="Calibri"/>
              </a:rPr>
              <a:t>Java Development Kit (Java Geliştirme Kiti)</a:t>
            </a:r>
            <a:endParaRPr/>
          </a:p>
        </p:txBody>
      </p:sp>
      <p:sp>
        <p:nvSpPr>
          <p:cNvPr id="107" name="Google Shape;107;p21"/>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endParaRPr sz="1600">
              <a:solidFill>
                <a:schemeClr val="dk1"/>
              </a:solidFill>
              <a:latin typeface="Calibri"/>
              <a:ea typeface="Calibri"/>
              <a:cs typeface="Calibri"/>
              <a:sym typeface="Calibri"/>
            </a:endParaRPr>
          </a:p>
        </p:txBody>
      </p:sp>
      <p:pic>
        <p:nvPicPr>
          <p:cNvPr id="108" name="Google Shape;108;p21"/>
          <p:cNvPicPr preferRelativeResize="0"/>
          <p:nvPr/>
        </p:nvPicPr>
        <p:blipFill rotWithShape="1">
          <a:blip r:embed="rId3">
            <a:alphaModFix/>
          </a:blip>
          <a:srcRect b="0" l="0" r="0" t="0"/>
          <a:stretch/>
        </p:blipFill>
        <p:spPr>
          <a:xfrm>
            <a:off x="1864026" y="1859900"/>
            <a:ext cx="5415950" cy="315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