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56" r:id="rId3"/>
    <p:sldId id="257" r:id="rId4"/>
    <p:sldId id="258" r:id="rId5"/>
    <p:sldId id="260" r:id="rId6"/>
    <p:sldId id="261" r:id="rId7"/>
    <p:sldId id="262" r:id="rId8"/>
    <p:sldId id="264" r:id="rId9"/>
    <p:sldId id="270" r:id="rId10"/>
    <p:sldId id="269" r:id="rId11"/>
    <p:sldId id="268" r:id="rId12"/>
    <p:sldId id="267" r:id="rId13"/>
    <p:sldId id="266" r:id="rId14"/>
    <p:sldId id="278" r:id="rId15"/>
    <p:sldId id="277" r:id="rId16"/>
    <p:sldId id="276" r:id="rId17"/>
    <p:sldId id="275" r:id="rId18"/>
    <p:sldId id="274" r:id="rId19"/>
    <p:sldId id="273" r:id="rId20"/>
    <p:sldId id="272" r:id="rId21"/>
    <p:sldId id="280" r:id="rId22"/>
    <p:sldId id="281" r:id="rId23"/>
    <p:sldId id="282" r:id="rId24"/>
    <p:sldId id="283" r:id="rId25"/>
    <p:sldId id="285" r:id="rId26"/>
    <p:sldId id="286" r:id="rId27"/>
    <p:sldId id="287" r:id="rId28"/>
    <p:sldId id="288" r:id="rId29"/>
    <p:sldId id="289" r:id="rId30"/>
    <p:sldId id="290" r:id="rId31"/>
    <p:sldId id="291" r:id="rId3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0E75B2-AD65-4E6C-80AD-1104503108DF}" v="46" dt="2022-05-27T16:05:55.662"/>
    <p1510:client id="{44F33943-BBC2-4A3C-83E9-85D4448F96D4}" v="92" dt="2022-06-01T15:18:59.715"/>
    <p1510:client id="{4786C6EE-83C1-461C-8593-B4629B7750AA}" v="127" dt="2022-05-31T19:23:25.545"/>
    <p1510:client id="{8CB81330-D234-481D-8DDF-AD4F9B2A842F}" v="945" dt="2022-05-27T17:54:57.095"/>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9734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6699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500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47484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0138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32759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72174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5059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47843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6469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582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66293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8810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08425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4636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265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671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8063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8230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640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4579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9469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7951508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9547058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a:cs typeface="Calibri Light"/>
              </a:rPr>
              <a:t>Ömer Faruk ÇALIŞKAN</a:t>
            </a:r>
            <a:endParaRPr lang="tr-TR" dirty="0"/>
          </a:p>
        </p:txBody>
      </p:sp>
      <p:sp>
        <p:nvSpPr>
          <p:cNvPr id="3" name="Alt Başlık 2"/>
          <p:cNvSpPr>
            <a:spLocks noGrp="1"/>
          </p:cNvSpPr>
          <p:nvPr>
            <p:ph type="subTitle" idx="1"/>
          </p:nvPr>
        </p:nvSpPr>
        <p:spPr/>
        <p:txBody>
          <a:bodyPr vert="horz" lIns="91440" tIns="45720" rIns="91440" bIns="45720" rtlCol="0" anchor="t">
            <a:normAutofit/>
          </a:bodyPr>
          <a:lstStyle/>
          <a:p>
            <a:r>
              <a:rPr lang="tr-TR" dirty="0" err="1">
                <a:cs typeface="Calibri"/>
              </a:rPr>
              <a:t>Atmosware</a:t>
            </a:r>
            <a:r>
              <a:rPr lang="tr-TR" dirty="0">
                <a:cs typeface="Calibri"/>
              </a:rPr>
              <a:t> </a:t>
            </a:r>
            <a:r>
              <a:rPr lang="tr-TR" dirty="0" err="1">
                <a:cs typeface="Calibri"/>
              </a:rPr>
              <a:t>Bootcamp</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pPr algn="ctr"/>
            <a:r>
              <a:rPr lang="tr-TR" dirty="0" err="1">
                <a:cs typeface="Calibri Light"/>
              </a:rPr>
              <a:t>Semantic</a:t>
            </a:r>
            <a:r>
              <a:rPr lang="tr-TR" dirty="0">
                <a:cs typeface="Calibri Light"/>
              </a:rPr>
              <a:t> ve </a:t>
            </a:r>
            <a:r>
              <a:rPr lang="tr-TR" dirty="0" err="1">
                <a:cs typeface="Calibri Light"/>
              </a:rPr>
              <a:t>Non-semantic</a:t>
            </a:r>
            <a:r>
              <a:rPr lang="tr-TR" dirty="0">
                <a:cs typeface="Calibri Light"/>
              </a:rPr>
              <a:t> Nedir ?</a:t>
            </a:r>
            <a:endParaRPr lang="tr-TR">
              <a:cs typeface="Calibri Light" panose="020F0302020204030204"/>
            </a:endParaRP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r>
              <a:rPr lang="tr-TR" dirty="0" err="1">
                <a:cs typeface="Calibri"/>
              </a:rPr>
              <a:t>Semantic</a:t>
            </a:r>
            <a:r>
              <a:rPr lang="tr-TR" dirty="0">
                <a:cs typeface="Calibri"/>
              </a:rPr>
              <a:t> Elementler : Bu unsurlar basitçe anlam ifade eder, anlamı olan unsurlardır. Bunun nedeni, koddaki tanım, tarayıcıya ve geliştiriciye ne yapmaları gerektiğini söyler. Daha basit kelimeleri çerçeveleyen bu öğeler içermeleri gereken içerik türünü tanımlar. Örneğin ; </a:t>
            </a:r>
            <a:r>
              <a:rPr lang="tr-TR" dirty="0" err="1">
                <a:cs typeface="Calibri"/>
              </a:rPr>
              <a:t>footer</a:t>
            </a:r>
            <a:r>
              <a:rPr lang="tr-TR" dirty="0">
                <a:cs typeface="Calibri"/>
              </a:rPr>
              <a:t>, form, </a:t>
            </a:r>
            <a:r>
              <a:rPr lang="tr-TR" dirty="0" err="1">
                <a:cs typeface="Calibri"/>
              </a:rPr>
              <a:t>header</a:t>
            </a:r>
            <a:r>
              <a:rPr lang="tr-TR" dirty="0">
                <a:cs typeface="Calibri"/>
              </a:rPr>
              <a:t>, main</a:t>
            </a:r>
          </a:p>
          <a:p>
            <a:r>
              <a:rPr lang="tr-TR" dirty="0" err="1">
                <a:cs typeface="Calibri"/>
              </a:rPr>
              <a:t>Non-semantic</a:t>
            </a:r>
            <a:r>
              <a:rPr lang="tr-TR" dirty="0">
                <a:cs typeface="Calibri"/>
              </a:rPr>
              <a:t> Elementler : Anlamsal öğelerin aksine hiçbir anlamları yoktur. İçerdikleri içerik hakkında hiçbir şey söylemezler. Bir grup için ortak olan semantiği işaretlemek için farklı niteliklerde kullanılabilirler. Örneğin ; span, div</a:t>
            </a:r>
          </a:p>
        </p:txBody>
      </p:sp>
    </p:spTree>
    <p:extLst>
      <p:ext uri="{BB962C8B-B14F-4D97-AF65-F5344CB8AC3E}">
        <p14:creationId xmlns:p14="http://schemas.microsoft.com/office/powerpoint/2010/main" val="301384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pPr algn="ctr"/>
            <a:r>
              <a:rPr lang="tr-TR" dirty="0" err="1">
                <a:cs typeface="Calibri Light"/>
              </a:rPr>
              <a:t>Table</a:t>
            </a:r>
            <a:r>
              <a:rPr lang="tr-TR" dirty="0">
                <a:cs typeface="Calibri Light"/>
              </a:rPr>
              <a:t> </a:t>
            </a:r>
            <a:r>
              <a:rPr lang="tr-TR" dirty="0" err="1">
                <a:cs typeface="Calibri Light"/>
              </a:rPr>
              <a:t>Colspan</a:t>
            </a:r>
            <a:r>
              <a:rPr lang="tr-TR" dirty="0">
                <a:cs typeface="Calibri Light"/>
              </a:rPr>
              <a:t>, </a:t>
            </a:r>
            <a:r>
              <a:rPr lang="tr-TR" dirty="0" err="1">
                <a:cs typeface="Calibri Light"/>
              </a:rPr>
              <a:t>Rowspan</a:t>
            </a:r>
            <a:r>
              <a:rPr lang="tr-TR" dirty="0">
                <a:cs typeface="Calibri Light"/>
              </a:rPr>
              <a:t> Nedir ? </a:t>
            </a: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r>
              <a:rPr lang="tr-TR" dirty="0">
                <a:cs typeface="Calibri"/>
              </a:rPr>
              <a:t>Html hücreleri yatay olarak genişletmek istediğimiz zaman </a:t>
            </a:r>
            <a:r>
              <a:rPr lang="tr-TR" dirty="0" err="1">
                <a:cs typeface="Calibri"/>
              </a:rPr>
              <a:t>colspan</a:t>
            </a:r>
            <a:r>
              <a:rPr lang="tr-TR" dirty="0">
                <a:cs typeface="Calibri"/>
              </a:rPr>
              <a:t> kullanırız. </a:t>
            </a:r>
            <a:r>
              <a:rPr lang="tr-TR" dirty="0" err="1">
                <a:cs typeface="Calibri"/>
              </a:rPr>
              <a:t>Colspan</a:t>
            </a:r>
            <a:r>
              <a:rPr lang="tr-TR" dirty="0">
                <a:cs typeface="Calibri"/>
              </a:rPr>
              <a:t> ek niteliği içerisinde kaç hücrelik birleştirme yapmak istediğimizi yazarız.</a:t>
            </a:r>
          </a:p>
          <a:p>
            <a:r>
              <a:rPr lang="tr-TR" dirty="0">
                <a:cs typeface="Calibri"/>
              </a:rPr>
              <a:t>Html hücreleri dikey olarak genişletmek istersek </a:t>
            </a:r>
            <a:r>
              <a:rPr lang="tr-TR" dirty="0" err="1">
                <a:cs typeface="Calibri"/>
              </a:rPr>
              <a:t>rowspan</a:t>
            </a:r>
            <a:r>
              <a:rPr lang="tr-TR" dirty="0">
                <a:cs typeface="Calibri"/>
              </a:rPr>
              <a:t> kullanırız. </a:t>
            </a:r>
            <a:r>
              <a:rPr lang="tr-TR" dirty="0" err="1">
                <a:cs typeface="Calibri"/>
              </a:rPr>
              <a:t>Rowspan</a:t>
            </a:r>
            <a:r>
              <a:rPr lang="tr-TR" dirty="0">
                <a:cs typeface="Calibri"/>
              </a:rPr>
              <a:t> ek niteliği içerisinde kaç hücrelik dikey genişleme olacağını gireriz.</a:t>
            </a:r>
          </a:p>
        </p:txBody>
      </p:sp>
    </p:spTree>
    <p:extLst>
      <p:ext uri="{BB962C8B-B14F-4D97-AF65-F5344CB8AC3E}">
        <p14:creationId xmlns:p14="http://schemas.microsoft.com/office/powerpoint/2010/main" val="3965866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çeren bir resim&#10;&#10;Açıklama otomatik olarak oluşturuldu">
            <a:extLst>
              <a:ext uri="{FF2B5EF4-FFF2-40B4-BE49-F238E27FC236}">
                <a16:creationId xmlns:a16="http://schemas.microsoft.com/office/drawing/2014/main" id="{56D8BB93-6111-176A-2A26-7627C420CC58}"/>
              </a:ext>
            </a:extLst>
          </p:cNvPr>
          <p:cNvPicPr>
            <a:picLocks noGrp="1" noChangeAspect="1"/>
          </p:cNvPicPr>
          <p:nvPr>
            <p:ph idx="1"/>
          </p:nvPr>
        </p:nvPicPr>
        <p:blipFill>
          <a:blip r:embed="rId2"/>
          <a:stretch>
            <a:fillRect/>
          </a:stretch>
        </p:blipFill>
        <p:spPr>
          <a:xfrm>
            <a:off x="1304422" y="729598"/>
            <a:ext cx="9885868" cy="5509995"/>
          </a:xfrm>
        </p:spPr>
      </p:pic>
    </p:spTree>
    <p:extLst>
      <p:ext uri="{BB962C8B-B14F-4D97-AF65-F5344CB8AC3E}">
        <p14:creationId xmlns:p14="http://schemas.microsoft.com/office/powerpoint/2010/main" val="4098976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410F9A-9253-86EE-5063-73A4467FA03A}"/>
              </a:ext>
            </a:extLst>
          </p:cNvPr>
          <p:cNvSpPr>
            <a:spLocks noGrp="1"/>
          </p:cNvSpPr>
          <p:nvPr>
            <p:ph type="title"/>
          </p:nvPr>
        </p:nvSpPr>
        <p:spPr>
          <a:xfrm>
            <a:off x="-4010" y="4178"/>
            <a:ext cx="12200020" cy="1696536"/>
          </a:xfrm>
        </p:spPr>
        <p:txBody>
          <a:bodyPr/>
          <a:lstStyle/>
          <a:p>
            <a:pPr algn="ctr"/>
            <a:r>
              <a:rPr lang="tr-TR" dirty="0" err="1">
                <a:ea typeface="Calibri Light"/>
                <a:cs typeface="Calibri Light"/>
              </a:rPr>
              <a:t>display:none</a:t>
            </a:r>
            <a:r>
              <a:rPr lang="tr-TR" dirty="0">
                <a:ea typeface="Calibri Light"/>
                <a:cs typeface="Calibri Light"/>
              </a:rPr>
              <a:t>; </a:t>
            </a:r>
            <a:r>
              <a:rPr lang="tr-TR" dirty="0" err="1">
                <a:ea typeface="Calibri Light"/>
                <a:cs typeface="Calibri Light"/>
              </a:rPr>
              <a:t>visibility:hidden</a:t>
            </a:r>
            <a:r>
              <a:rPr lang="tr-TR" dirty="0">
                <a:ea typeface="Calibri Light"/>
                <a:cs typeface="Calibri Light"/>
              </a:rPr>
              <a:t>; </a:t>
            </a:r>
            <a:endParaRPr lang="tr-TR" dirty="0"/>
          </a:p>
        </p:txBody>
      </p:sp>
      <p:sp>
        <p:nvSpPr>
          <p:cNvPr id="3" name="İçerik Yer Tutucusu 2">
            <a:extLst>
              <a:ext uri="{FF2B5EF4-FFF2-40B4-BE49-F238E27FC236}">
                <a16:creationId xmlns:a16="http://schemas.microsoft.com/office/drawing/2014/main" id="{D516B4B4-58C0-E31F-6438-C0BDE3B4C623}"/>
              </a:ext>
            </a:extLst>
          </p:cNvPr>
          <p:cNvSpPr>
            <a:spLocks noGrp="1"/>
          </p:cNvSpPr>
          <p:nvPr>
            <p:ph idx="1"/>
          </p:nvPr>
        </p:nvSpPr>
        <p:spPr>
          <a:xfrm>
            <a:off x="-4010" y="1825625"/>
            <a:ext cx="12200020" cy="4351338"/>
          </a:xfrm>
        </p:spPr>
        <p:txBody>
          <a:bodyPr vert="horz" lIns="91440" tIns="45720" rIns="91440" bIns="45720" rtlCol="0" anchor="t">
            <a:normAutofit/>
          </a:bodyPr>
          <a:lstStyle/>
          <a:p>
            <a:r>
              <a:rPr lang="tr-TR" dirty="0">
                <a:ea typeface="Calibri"/>
                <a:cs typeface="Calibri"/>
              </a:rPr>
              <a:t>Bir elementi gizlemek(</a:t>
            </a:r>
            <a:r>
              <a:rPr lang="tr-TR" dirty="0" err="1">
                <a:ea typeface="Calibri"/>
                <a:cs typeface="Calibri"/>
              </a:rPr>
              <a:t>hide</a:t>
            </a:r>
            <a:r>
              <a:rPr lang="tr-TR" dirty="0">
                <a:ea typeface="Calibri"/>
                <a:cs typeface="Calibri"/>
              </a:rPr>
              <a:t>) istediğimizde </a:t>
            </a:r>
            <a:r>
              <a:rPr lang="tr-TR" dirty="0" err="1">
                <a:ea typeface="Calibri"/>
                <a:cs typeface="Calibri"/>
              </a:rPr>
              <a:t>display:none</a:t>
            </a:r>
            <a:r>
              <a:rPr lang="tr-TR" dirty="0">
                <a:ea typeface="Calibri"/>
                <a:cs typeface="Calibri"/>
              </a:rPr>
              <a:t> özelliğini kullanabiliriz. Bu sayede element bulunduğu alanda hiçbir etki oluşturmaksızın gizlenecektir. Yer işgal etmeyecektir</a:t>
            </a:r>
          </a:p>
          <a:p>
            <a:r>
              <a:rPr lang="tr-TR" dirty="0" err="1">
                <a:ea typeface="Calibri"/>
                <a:cs typeface="Calibri"/>
              </a:rPr>
              <a:t>visibility:none</a:t>
            </a:r>
            <a:r>
              <a:rPr lang="tr-TR" dirty="0">
                <a:ea typeface="Calibri" panose="020F0502020204030204"/>
                <a:cs typeface="Calibri" panose="020F0502020204030204"/>
              </a:rPr>
              <a:t> kullanımında element sadece görünmez kılır ve bulunduğu yeri işgal etmeye devam eder.</a:t>
            </a:r>
          </a:p>
        </p:txBody>
      </p:sp>
    </p:spTree>
    <p:extLst>
      <p:ext uri="{BB962C8B-B14F-4D97-AF65-F5344CB8AC3E}">
        <p14:creationId xmlns:p14="http://schemas.microsoft.com/office/powerpoint/2010/main" val="460326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235632-D29D-5264-D619-829490A489C4}"/>
              </a:ext>
            </a:extLst>
          </p:cNvPr>
          <p:cNvSpPr>
            <a:spLocks noGrp="1"/>
          </p:cNvSpPr>
          <p:nvPr>
            <p:ph type="title"/>
          </p:nvPr>
        </p:nvSpPr>
        <p:spPr>
          <a:xfrm>
            <a:off x="-4010" y="4178"/>
            <a:ext cx="12200020" cy="1696536"/>
          </a:xfrm>
        </p:spPr>
        <p:txBody>
          <a:bodyPr/>
          <a:lstStyle/>
          <a:p>
            <a:pPr algn="ctr"/>
            <a:r>
              <a:rPr lang="tr-TR" dirty="0" err="1">
                <a:ea typeface="Calibri Light"/>
                <a:cs typeface="Calibri Light"/>
              </a:rPr>
              <a:t>Pseudo</a:t>
            </a:r>
            <a:r>
              <a:rPr lang="tr-TR" dirty="0">
                <a:ea typeface="Calibri Light"/>
                <a:cs typeface="Calibri Light"/>
              </a:rPr>
              <a:t> Sınıfları</a:t>
            </a:r>
            <a:endParaRPr lang="tr-TR"/>
          </a:p>
        </p:txBody>
      </p:sp>
      <p:sp>
        <p:nvSpPr>
          <p:cNvPr id="3" name="İçerik Yer Tutucusu 2">
            <a:extLst>
              <a:ext uri="{FF2B5EF4-FFF2-40B4-BE49-F238E27FC236}">
                <a16:creationId xmlns:a16="http://schemas.microsoft.com/office/drawing/2014/main" id="{64A68DED-679D-316D-C088-156BD1007182}"/>
              </a:ext>
            </a:extLst>
          </p:cNvPr>
          <p:cNvSpPr>
            <a:spLocks noGrp="1"/>
          </p:cNvSpPr>
          <p:nvPr>
            <p:ph idx="1"/>
          </p:nvPr>
        </p:nvSpPr>
        <p:spPr>
          <a:xfrm>
            <a:off x="-4010" y="1825625"/>
            <a:ext cx="12200020" cy="4351338"/>
          </a:xfrm>
        </p:spPr>
        <p:txBody>
          <a:bodyPr vert="horz" lIns="91440" tIns="45720" rIns="91440" bIns="45720" rtlCol="0" anchor="t">
            <a:normAutofit/>
          </a:bodyPr>
          <a:lstStyle/>
          <a:p>
            <a:r>
              <a:rPr lang="tr-TR" dirty="0" err="1">
                <a:ea typeface="+mn-lt"/>
                <a:cs typeface="+mn-lt"/>
              </a:rPr>
              <a:t>Pseudo</a:t>
            </a:r>
            <a:r>
              <a:rPr lang="tr-TR" dirty="0">
                <a:ea typeface="+mn-lt"/>
                <a:cs typeface="+mn-lt"/>
              </a:rPr>
              <a:t> sınıf ve elementleri </a:t>
            </a:r>
            <a:r>
              <a:rPr lang="tr-TR" dirty="0" err="1">
                <a:ea typeface="+mn-lt"/>
                <a:cs typeface="+mn-lt"/>
              </a:rPr>
              <a:t>CSS’i</a:t>
            </a:r>
            <a:r>
              <a:rPr lang="tr-TR" dirty="0">
                <a:ea typeface="+mn-lt"/>
                <a:cs typeface="+mn-lt"/>
              </a:rPr>
              <a:t> destekleyen web tarayıcıları tarafından otomatik olarak tanınan özel sınıf ve elementlerdir. Bu sınıf ve elementler (x)html hiyerarşisi ile erişemediğimiz element ve sınıflara erişmemizi sağlar. </a:t>
            </a:r>
            <a:r>
              <a:rPr lang="tr-TR" dirty="0" err="1">
                <a:ea typeface="+mn-lt"/>
                <a:cs typeface="+mn-lt"/>
              </a:rPr>
              <a:t>Pseudo</a:t>
            </a:r>
            <a:r>
              <a:rPr lang="tr-TR" dirty="0">
                <a:ea typeface="+mn-lt"/>
                <a:cs typeface="+mn-lt"/>
              </a:rPr>
              <a:t> sınıfı bir elementi farklı sınıflara böler(</a:t>
            </a:r>
            <a:r>
              <a:rPr lang="tr-TR" dirty="0" err="1">
                <a:ea typeface="+mn-lt"/>
                <a:cs typeface="+mn-lt"/>
              </a:rPr>
              <a:t>örn</a:t>
            </a:r>
            <a:r>
              <a:rPr lang="tr-TR" dirty="0">
                <a:ea typeface="+mn-lt"/>
                <a:cs typeface="+mn-lt"/>
              </a:rPr>
              <a:t>: link elementini </a:t>
            </a:r>
            <a:r>
              <a:rPr lang="tr-TR" dirty="0" err="1">
                <a:ea typeface="+mn-lt"/>
                <a:cs typeface="+mn-lt"/>
              </a:rPr>
              <a:t>active</a:t>
            </a:r>
            <a:r>
              <a:rPr lang="tr-TR" dirty="0">
                <a:ea typeface="+mn-lt"/>
                <a:cs typeface="+mn-lt"/>
              </a:rPr>
              <a:t>, </a:t>
            </a:r>
            <a:r>
              <a:rPr lang="tr-TR" dirty="0" err="1">
                <a:ea typeface="+mn-lt"/>
                <a:cs typeface="+mn-lt"/>
              </a:rPr>
              <a:t>visited</a:t>
            </a:r>
            <a:r>
              <a:rPr lang="tr-TR" dirty="0">
                <a:ea typeface="+mn-lt"/>
                <a:cs typeface="+mn-lt"/>
              </a:rPr>
              <a:t> vd. sınıflarına böler) </a:t>
            </a:r>
            <a:r>
              <a:rPr lang="tr-TR" dirty="0" err="1">
                <a:ea typeface="+mn-lt"/>
                <a:cs typeface="+mn-lt"/>
              </a:rPr>
              <a:t>Pseudo</a:t>
            </a:r>
            <a:r>
              <a:rPr lang="tr-TR" dirty="0">
                <a:ea typeface="+mn-lt"/>
                <a:cs typeface="+mn-lt"/>
              </a:rPr>
              <a:t> elementi ise bir elementi alt kısımlara böler (örneğin bir paragrafın ilk harfi, bir paragrafın ilk satırı gibi.)</a:t>
            </a:r>
            <a:endParaRPr lang="tr-TR" dirty="0"/>
          </a:p>
        </p:txBody>
      </p:sp>
    </p:spTree>
    <p:extLst>
      <p:ext uri="{BB962C8B-B14F-4D97-AF65-F5344CB8AC3E}">
        <p14:creationId xmlns:p14="http://schemas.microsoft.com/office/powerpoint/2010/main" val="2718704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3D8F15-7F15-E3EB-4940-62130B211E55}"/>
              </a:ext>
            </a:extLst>
          </p:cNvPr>
          <p:cNvSpPr>
            <a:spLocks noGrp="1"/>
          </p:cNvSpPr>
          <p:nvPr>
            <p:ph type="title"/>
          </p:nvPr>
        </p:nvSpPr>
        <p:spPr>
          <a:xfrm>
            <a:off x="-4010" y="4178"/>
            <a:ext cx="12200020" cy="1696536"/>
          </a:xfrm>
        </p:spPr>
        <p:txBody>
          <a:bodyPr vert="horz" lIns="91440" tIns="45720" rIns="91440" bIns="45720" rtlCol="0" anchor="ctr">
            <a:normAutofit/>
          </a:bodyPr>
          <a:lstStyle/>
          <a:p>
            <a:pPr algn="ctr"/>
            <a:r>
              <a:rPr lang="tr-TR" dirty="0">
                <a:ea typeface="+mj-lt"/>
                <a:cs typeface="+mj-lt"/>
              </a:rPr>
              <a:t>Link </a:t>
            </a:r>
            <a:r>
              <a:rPr lang="tr-TR" dirty="0" err="1">
                <a:ea typeface="+mj-lt"/>
                <a:cs typeface="+mj-lt"/>
              </a:rPr>
              <a:t>Pseudo</a:t>
            </a:r>
            <a:r>
              <a:rPr lang="tr-TR" dirty="0">
                <a:ea typeface="+mj-lt"/>
                <a:cs typeface="+mj-lt"/>
              </a:rPr>
              <a:t> Sınıfları</a:t>
            </a:r>
            <a:endParaRPr lang="tr-TR" dirty="0"/>
          </a:p>
        </p:txBody>
      </p:sp>
      <p:sp>
        <p:nvSpPr>
          <p:cNvPr id="3" name="İçerik Yer Tutucusu 2">
            <a:extLst>
              <a:ext uri="{FF2B5EF4-FFF2-40B4-BE49-F238E27FC236}">
                <a16:creationId xmlns:a16="http://schemas.microsoft.com/office/drawing/2014/main" id="{C14289FD-DDAB-065A-B950-7F7AA4EEAA48}"/>
              </a:ext>
            </a:extLst>
          </p:cNvPr>
          <p:cNvSpPr>
            <a:spLocks noGrp="1"/>
          </p:cNvSpPr>
          <p:nvPr>
            <p:ph idx="1"/>
          </p:nvPr>
        </p:nvSpPr>
        <p:spPr>
          <a:xfrm>
            <a:off x="-4010" y="1825625"/>
            <a:ext cx="12200020" cy="4351338"/>
          </a:xfrm>
        </p:spPr>
        <p:txBody>
          <a:bodyPr vert="horz" lIns="91440" tIns="45720" rIns="91440" bIns="45720" rtlCol="0" anchor="t">
            <a:normAutofit/>
          </a:bodyPr>
          <a:lstStyle/>
          <a:p>
            <a:r>
              <a:rPr lang="tr-TR" dirty="0" err="1">
                <a:ea typeface="+mn-lt"/>
                <a:cs typeface="+mn-lt"/>
              </a:rPr>
              <a:t>Yanlızca</a:t>
            </a:r>
            <a:r>
              <a:rPr lang="tr-TR" dirty="0">
                <a:ea typeface="+mn-lt"/>
                <a:cs typeface="+mn-lt"/>
              </a:rPr>
              <a:t> linklere uygulanan iki Link </a:t>
            </a:r>
            <a:r>
              <a:rPr lang="tr-TR" dirty="0" err="1">
                <a:ea typeface="+mn-lt"/>
                <a:cs typeface="+mn-lt"/>
              </a:rPr>
              <a:t>Pseduo</a:t>
            </a:r>
            <a:r>
              <a:rPr lang="tr-TR" dirty="0">
                <a:ea typeface="+mn-lt"/>
                <a:cs typeface="+mn-lt"/>
              </a:rPr>
              <a:t> sınıfı vardır. :link ve :</a:t>
            </a:r>
            <a:r>
              <a:rPr lang="tr-TR" dirty="0" err="1">
                <a:ea typeface="+mn-lt"/>
                <a:cs typeface="+mn-lt"/>
              </a:rPr>
              <a:t>visited</a:t>
            </a:r>
            <a:r>
              <a:rPr lang="tr-TR" dirty="0">
                <a:ea typeface="+mn-lt"/>
                <a:cs typeface="+mn-lt"/>
              </a:rPr>
              <a:t>.</a:t>
            </a:r>
          </a:p>
          <a:p>
            <a:r>
              <a:rPr lang="tr-TR" dirty="0">
                <a:ea typeface="+mn-lt"/>
                <a:cs typeface="+mn-lt"/>
              </a:rPr>
              <a:t>:link =&gt; Ziyaret edilmemiş sayfanın linkine stil tanımlaması yapmak için kullanılır. Ancak bir çok web tarayıcısı yapılan stil tanımlarını ziyaret edilmiş sayfa linklerine de uygular. </a:t>
            </a:r>
          </a:p>
          <a:p>
            <a:r>
              <a:rPr lang="tr-TR" dirty="0">
                <a:ea typeface="+mn-lt"/>
                <a:cs typeface="+mn-lt"/>
              </a:rPr>
              <a:t>:</a:t>
            </a:r>
            <a:r>
              <a:rPr lang="tr-TR" dirty="0" err="1">
                <a:ea typeface="+mn-lt"/>
                <a:cs typeface="+mn-lt"/>
              </a:rPr>
              <a:t>visited</a:t>
            </a:r>
            <a:r>
              <a:rPr lang="tr-TR" dirty="0">
                <a:ea typeface="+mn-lt"/>
                <a:cs typeface="+mn-lt"/>
              </a:rPr>
              <a:t> =&gt; Henüz ziyaret edilmiş sayfa linklerine stil tanımlaması yapmak için kullanılır.</a:t>
            </a:r>
            <a:endParaRPr lang="tr-TR" dirty="0">
              <a:ea typeface="Calibri"/>
              <a:cs typeface="Calibri"/>
            </a:endParaRPr>
          </a:p>
        </p:txBody>
      </p:sp>
    </p:spTree>
    <p:extLst>
      <p:ext uri="{BB962C8B-B14F-4D97-AF65-F5344CB8AC3E}">
        <p14:creationId xmlns:p14="http://schemas.microsoft.com/office/powerpoint/2010/main" val="2017409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2AE300-06A8-EB97-12A8-96EB496016B3}"/>
              </a:ext>
            </a:extLst>
          </p:cNvPr>
          <p:cNvSpPr>
            <a:spLocks noGrp="1"/>
          </p:cNvSpPr>
          <p:nvPr>
            <p:ph type="title"/>
          </p:nvPr>
        </p:nvSpPr>
        <p:spPr>
          <a:xfrm>
            <a:off x="-4009" y="4178"/>
            <a:ext cx="12200019" cy="1696536"/>
          </a:xfrm>
        </p:spPr>
        <p:txBody>
          <a:bodyPr/>
          <a:lstStyle/>
          <a:p>
            <a:pPr algn="ctr"/>
            <a:r>
              <a:rPr lang="tr-TR" dirty="0">
                <a:ea typeface="+mj-lt"/>
                <a:cs typeface="+mj-lt"/>
              </a:rPr>
              <a:t>Dinamik </a:t>
            </a:r>
            <a:r>
              <a:rPr lang="tr-TR" dirty="0" err="1">
                <a:ea typeface="+mj-lt"/>
                <a:cs typeface="+mj-lt"/>
              </a:rPr>
              <a:t>Pseudo</a:t>
            </a:r>
            <a:r>
              <a:rPr lang="tr-TR" dirty="0">
                <a:ea typeface="+mj-lt"/>
                <a:cs typeface="+mj-lt"/>
              </a:rPr>
              <a:t> Sınıfları</a:t>
            </a:r>
            <a:endParaRPr lang="tr-TR" dirty="0">
              <a:ea typeface="Calibri Light" panose="020F0302020204030204"/>
              <a:cs typeface="Calibri Light" panose="020F0302020204030204"/>
            </a:endParaRPr>
          </a:p>
        </p:txBody>
      </p:sp>
      <p:sp>
        <p:nvSpPr>
          <p:cNvPr id="3" name="İçerik Yer Tutucusu 2">
            <a:extLst>
              <a:ext uri="{FF2B5EF4-FFF2-40B4-BE49-F238E27FC236}">
                <a16:creationId xmlns:a16="http://schemas.microsoft.com/office/drawing/2014/main" id="{5104D2E9-6BCF-79D3-3E18-254FE1A316FC}"/>
              </a:ext>
            </a:extLst>
          </p:cNvPr>
          <p:cNvSpPr>
            <a:spLocks noGrp="1"/>
          </p:cNvSpPr>
          <p:nvPr>
            <p:ph idx="1"/>
          </p:nvPr>
        </p:nvSpPr>
        <p:spPr>
          <a:xfrm>
            <a:off x="-4010" y="1825625"/>
            <a:ext cx="12200020" cy="4351338"/>
          </a:xfrm>
        </p:spPr>
        <p:txBody>
          <a:bodyPr vert="horz" lIns="91440" tIns="45720" rIns="91440" bIns="45720" rtlCol="0" anchor="t">
            <a:normAutofit/>
          </a:bodyPr>
          <a:lstStyle/>
          <a:p>
            <a:r>
              <a:rPr lang="tr-TR" dirty="0">
                <a:ea typeface="+mn-lt"/>
                <a:cs typeface="+mn-lt"/>
              </a:rPr>
              <a:t>Dinamik </a:t>
            </a:r>
            <a:r>
              <a:rPr lang="tr-TR" dirty="0" err="1">
                <a:ea typeface="+mn-lt"/>
                <a:cs typeface="+mn-lt"/>
              </a:rPr>
              <a:t>Pseudo</a:t>
            </a:r>
            <a:r>
              <a:rPr lang="tr-TR" dirty="0">
                <a:ea typeface="+mn-lt"/>
                <a:cs typeface="+mn-lt"/>
              </a:rPr>
              <a:t> Sınıfları sayfa görünümüne çok büyük katkılar yapabilir. </a:t>
            </a:r>
            <a:r>
              <a:rPr lang="tr-TR" dirty="0" err="1">
                <a:ea typeface="+mn-lt"/>
                <a:cs typeface="+mn-lt"/>
              </a:rPr>
              <a:t>Pseudo</a:t>
            </a:r>
            <a:r>
              <a:rPr lang="tr-TR" dirty="0">
                <a:ea typeface="+mn-lt"/>
                <a:cs typeface="+mn-lt"/>
              </a:rPr>
              <a:t> sınıflarında sıralama önemlidir. Genel kullanımda ''link-</a:t>
            </a:r>
            <a:r>
              <a:rPr lang="tr-TR" dirty="0" err="1">
                <a:ea typeface="+mn-lt"/>
                <a:cs typeface="+mn-lt"/>
              </a:rPr>
              <a:t>visited</a:t>
            </a:r>
            <a:r>
              <a:rPr lang="tr-TR" dirty="0">
                <a:ea typeface="+mn-lt"/>
                <a:cs typeface="+mn-lt"/>
              </a:rPr>
              <a:t>-</a:t>
            </a:r>
            <a:r>
              <a:rPr lang="tr-TR" dirty="0" err="1">
                <a:ea typeface="+mn-lt"/>
                <a:cs typeface="+mn-lt"/>
              </a:rPr>
              <a:t>hover-active</a:t>
            </a:r>
            <a:r>
              <a:rPr lang="tr-TR" dirty="0">
                <a:ea typeface="+mn-lt"/>
                <a:cs typeface="+mn-lt"/>
              </a:rPr>
              <a:t>'' sıralaması yapılmalıdır.</a:t>
            </a:r>
          </a:p>
          <a:p>
            <a:r>
              <a:rPr lang="tr-TR" b="1" dirty="0">
                <a:ea typeface="+mn-lt"/>
                <a:cs typeface="+mn-lt"/>
              </a:rPr>
              <a:t>:</a:t>
            </a:r>
            <a:r>
              <a:rPr lang="tr-TR" b="1" dirty="0" err="1">
                <a:ea typeface="+mn-lt"/>
                <a:cs typeface="+mn-lt"/>
              </a:rPr>
              <a:t>focus</a:t>
            </a:r>
            <a:r>
              <a:rPr lang="tr-TR" b="1" dirty="0">
                <a:ea typeface="+mn-lt"/>
                <a:cs typeface="+mn-lt"/>
              </a:rPr>
              <a:t> =&gt;</a:t>
            </a:r>
            <a:r>
              <a:rPr lang="tr-TR" dirty="0">
                <a:ea typeface="+mn-lt"/>
                <a:cs typeface="+mn-lt"/>
              </a:rPr>
              <a:t> Odaklanan elemente stil </a:t>
            </a:r>
            <a:r>
              <a:rPr lang="tr-TR" dirty="0" err="1">
                <a:ea typeface="+mn-lt"/>
                <a:cs typeface="+mn-lt"/>
              </a:rPr>
              <a:t>tanımlası</a:t>
            </a:r>
            <a:r>
              <a:rPr lang="tr-TR" dirty="0">
                <a:ea typeface="+mn-lt"/>
                <a:cs typeface="+mn-lt"/>
              </a:rPr>
              <a:t> yapmak için kullanılır </a:t>
            </a:r>
            <a:r>
              <a:rPr lang="tr-TR" dirty="0" err="1">
                <a:ea typeface="+mn-lt"/>
                <a:cs typeface="+mn-lt"/>
              </a:rPr>
              <a:t>Örn</a:t>
            </a:r>
            <a:r>
              <a:rPr lang="tr-TR" dirty="0">
                <a:ea typeface="+mn-lt"/>
                <a:cs typeface="+mn-lt"/>
              </a:rPr>
              <a:t>: </a:t>
            </a:r>
            <a:r>
              <a:rPr lang="tr-TR" dirty="0" err="1">
                <a:ea typeface="+mn-lt"/>
                <a:cs typeface="+mn-lt"/>
              </a:rPr>
              <a:t>input</a:t>
            </a:r>
            <a:r>
              <a:rPr lang="tr-TR" dirty="0">
                <a:ea typeface="+mn-lt"/>
                <a:cs typeface="+mn-lt"/>
              </a:rPr>
              <a:t> alanına içerik girerken.</a:t>
            </a:r>
          </a:p>
          <a:p>
            <a:r>
              <a:rPr lang="tr-TR" b="1" dirty="0">
                <a:ea typeface="+mn-lt"/>
                <a:cs typeface="+mn-lt"/>
              </a:rPr>
              <a:t>:</a:t>
            </a:r>
            <a:r>
              <a:rPr lang="tr-TR" b="1" dirty="0" err="1">
                <a:ea typeface="+mn-lt"/>
                <a:cs typeface="+mn-lt"/>
              </a:rPr>
              <a:t>active</a:t>
            </a:r>
            <a:r>
              <a:rPr lang="tr-TR" dirty="0">
                <a:ea typeface="+mn-lt"/>
                <a:cs typeface="+mn-lt"/>
              </a:rPr>
              <a:t> =&gt; Aktif olan elemente stil atamak için kullanılır. </a:t>
            </a:r>
          </a:p>
          <a:p>
            <a:r>
              <a:rPr lang="tr-TR" b="1" dirty="0">
                <a:ea typeface="+mn-lt"/>
                <a:cs typeface="+mn-lt"/>
              </a:rPr>
              <a:t>:</a:t>
            </a:r>
            <a:r>
              <a:rPr lang="tr-TR" b="1" dirty="0" err="1">
                <a:ea typeface="+mn-lt"/>
                <a:cs typeface="+mn-lt"/>
              </a:rPr>
              <a:t>hover</a:t>
            </a:r>
            <a:r>
              <a:rPr lang="tr-TR" b="1" dirty="0">
                <a:ea typeface="+mn-lt"/>
                <a:cs typeface="+mn-lt"/>
              </a:rPr>
              <a:t> =&gt;</a:t>
            </a:r>
            <a:r>
              <a:rPr lang="tr-TR" dirty="0">
                <a:ea typeface="+mn-lt"/>
                <a:cs typeface="+mn-lt"/>
              </a:rPr>
              <a:t> Bir elementin üzerine Farenin imleci geldiğinde yapılacak tanımlama için kullanılır.</a:t>
            </a:r>
            <a:endParaRPr lang="tr-TR" dirty="0">
              <a:ea typeface="Calibri"/>
              <a:cs typeface="Calibri"/>
            </a:endParaRPr>
          </a:p>
        </p:txBody>
      </p:sp>
    </p:spTree>
    <p:extLst>
      <p:ext uri="{BB962C8B-B14F-4D97-AF65-F5344CB8AC3E}">
        <p14:creationId xmlns:p14="http://schemas.microsoft.com/office/powerpoint/2010/main" val="943569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57E84-012B-1CDC-7BD9-77FE3384FD30}"/>
              </a:ext>
            </a:extLst>
          </p:cNvPr>
          <p:cNvSpPr>
            <a:spLocks noGrp="1"/>
          </p:cNvSpPr>
          <p:nvPr>
            <p:ph type="title"/>
          </p:nvPr>
        </p:nvSpPr>
        <p:spPr>
          <a:xfrm>
            <a:off x="6016" y="4178"/>
            <a:ext cx="12189994" cy="1696536"/>
          </a:xfrm>
        </p:spPr>
        <p:txBody>
          <a:bodyPr/>
          <a:lstStyle/>
          <a:p>
            <a:pPr algn="ctr"/>
            <a:r>
              <a:rPr lang="tr-TR" dirty="0" err="1">
                <a:ea typeface="Calibri Light"/>
                <a:cs typeface="Calibri Light"/>
              </a:rPr>
              <a:t>Pseudo</a:t>
            </a:r>
            <a:r>
              <a:rPr lang="tr-TR" dirty="0">
                <a:ea typeface="Calibri Light"/>
                <a:cs typeface="Calibri Light"/>
              </a:rPr>
              <a:t> Elementleri</a:t>
            </a:r>
            <a:endParaRPr lang="tr-TR"/>
          </a:p>
        </p:txBody>
      </p:sp>
      <p:sp>
        <p:nvSpPr>
          <p:cNvPr id="3" name="İçerik Yer Tutucusu 2">
            <a:extLst>
              <a:ext uri="{FF2B5EF4-FFF2-40B4-BE49-F238E27FC236}">
                <a16:creationId xmlns:a16="http://schemas.microsoft.com/office/drawing/2014/main" id="{085141B9-2BD1-BE8C-8A0D-8ED00DA3D407}"/>
              </a:ext>
            </a:extLst>
          </p:cNvPr>
          <p:cNvSpPr>
            <a:spLocks noGrp="1"/>
          </p:cNvSpPr>
          <p:nvPr>
            <p:ph idx="1"/>
          </p:nvPr>
        </p:nvSpPr>
        <p:spPr>
          <a:xfrm>
            <a:off x="-4010" y="1825625"/>
            <a:ext cx="12189994" cy="4351338"/>
          </a:xfrm>
        </p:spPr>
        <p:txBody>
          <a:bodyPr vert="horz" lIns="91440" tIns="45720" rIns="91440" bIns="45720" rtlCol="0" anchor="t">
            <a:normAutofit fontScale="92500" lnSpcReduction="20000"/>
          </a:bodyPr>
          <a:lstStyle/>
          <a:p>
            <a:r>
              <a:rPr lang="tr-TR" dirty="0" err="1">
                <a:ea typeface="+mn-lt"/>
                <a:cs typeface="+mn-lt"/>
              </a:rPr>
              <a:t>Pseudo</a:t>
            </a:r>
            <a:r>
              <a:rPr lang="tr-TR" dirty="0">
                <a:ea typeface="+mn-lt"/>
                <a:cs typeface="+mn-lt"/>
              </a:rPr>
              <a:t> elementleri sayfalarda bulunan elemanları seçerken daha detaylı ve değişik bir biçimde seçim yapmamızı sağlayan elemanlardır.</a:t>
            </a:r>
          </a:p>
          <a:p>
            <a:r>
              <a:rPr lang="tr-TR" dirty="0" err="1">
                <a:ea typeface="+mn-lt"/>
                <a:cs typeface="+mn-lt"/>
              </a:rPr>
              <a:t>first-letter</a:t>
            </a:r>
            <a:r>
              <a:rPr lang="tr-TR" dirty="0">
                <a:ea typeface="+mn-lt"/>
                <a:cs typeface="+mn-lt"/>
              </a:rPr>
              <a:t> (ilk harf) : Belirttiğimiz HTML elemanının ilk karakterine biçimlendirme yapmamızı sağlar.</a:t>
            </a:r>
            <a:endParaRPr lang="tr-TR"/>
          </a:p>
          <a:p>
            <a:r>
              <a:rPr lang="tr-TR" dirty="0" err="1">
                <a:ea typeface="+mn-lt"/>
                <a:cs typeface="+mn-lt"/>
              </a:rPr>
              <a:t>first-line</a:t>
            </a:r>
            <a:r>
              <a:rPr lang="tr-TR" dirty="0">
                <a:ea typeface="+mn-lt"/>
                <a:cs typeface="+mn-lt"/>
              </a:rPr>
              <a:t> (ilk satır) : Belirttiğimiz HTML elemanının ilk satırına biçimlendirme yapmamızı sağlar. </a:t>
            </a:r>
            <a:r>
              <a:rPr lang="tr-TR" dirty="0" err="1">
                <a:ea typeface="+mn-lt"/>
                <a:cs typeface="+mn-lt"/>
              </a:rPr>
              <a:t>Responsive</a:t>
            </a:r>
            <a:r>
              <a:rPr lang="tr-TR" dirty="0">
                <a:ea typeface="+mn-lt"/>
                <a:cs typeface="+mn-lt"/>
              </a:rPr>
              <a:t> özelliğe sahiptir.</a:t>
            </a:r>
          </a:p>
          <a:p>
            <a:r>
              <a:rPr lang="tr-TR" dirty="0" err="1">
                <a:ea typeface="+mn-lt"/>
                <a:cs typeface="+mn-lt"/>
              </a:rPr>
              <a:t>before</a:t>
            </a:r>
            <a:r>
              <a:rPr lang="tr-TR" dirty="0">
                <a:ea typeface="+mn-lt"/>
                <a:cs typeface="+mn-lt"/>
              </a:rPr>
              <a:t> (önce) : Belirttiğimiz HTML elemanının öncesine içerik ekleyerek biçimlendirme yapmamızı sağlar.</a:t>
            </a:r>
          </a:p>
          <a:p>
            <a:r>
              <a:rPr lang="tr-TR" dirty="0" err="1">
                <a:ea typeface="Calibri"/>
                <a:cs typeface="Calibri"/>
              </a:rPr>
              <a:t>after</a:t>
            </a:r>
            <a:r>
              <a:rPr lang="tr-TR" dirty="0">
                <a:ea typeface="Calibri"/>
                <a:cs typeface="Calibri"/>
              </a:rPr>
              <a:t> (sonra) : </a:t>
            </a:r>
            <a:r>
              <a:rPr lang="tr-TR" dirty="0">
                <a:ea typeface="+mn-lt"/>
                <a:cs typeface="+mn-lt"/>
              </a:rPr>
              <a:t>Belirttiğimiz HTML elemanının sonrasına içerik ekleyerek biçimlendirme yapmamızı sağlar.</a:t>
            </a:r>
          </a:p>
          <a:p>
            <a:r>
              <a:rPr lang="tr-TR" dirty="0" err="1">
                <a:ea typeface="+mn-lt"/>
                <a:cs typeface="+mn-lt"/>
              </a:rPr>
              <a:t>selection</a:t>
            </a:r>
            <a:r>
              <a:rPr lang="tr-TR" dirty="0">
                <a:ea typeface="+mn-lt"/>
                <a:cs typeface="+mn-lt"/>
              </a:rPr>
              <a:t> (seçim) : Belirttiğimiz HTML elemanının kullanıcı tarafından seçilen kısmına  biçimlendirme yapmamızı sağlar.</a:t>
            </a:r>
          </a:p>
        </p:txBody>
      </p:sp>
    </p:spTree>
    <p:extLst>
      <p:ext uri="{BB962C8B-B14F-4D97-AF65-F5344CB8AC3E}">
        <p14:creationId xmlns:p14="http://schemas.microsoft.com/office/powerpoint/2010/main" val="4078201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57E84-012B-1CDC-7BD9-77FE3384FD30}"/>
              </a:ext>
            </a:extLst>
          </p:cNvPr>
          <p:cNvSpPr>
            <a:spLocks noGrp="1"/>
          </p:cNvSpPr>
          <p:nvPr>
            <p:ph type="title"/>
          </p:nvPr>
        </p:nvSpPr>
        <p:spPr>
          <a:xfrm>
            <a:off x="6016" y="4178"/>
            <a:ext cx="12189994" cy="1696536"/>
          </a:xfrm>
        </p:spPr>
        <p:txBody>
          <a:bodyPr/>
          <a:lstStyle/>
          <a:p>
            <a:pPr algn="ctr"/>
            <a:r>
              <a:rPr lang="tr-TR" dirty="0" err="1">
                <a:ea typeface="+mj-lt"/>
                <a:cs typeface="+mj-lt"/>
              </a:rPr>
              <a:t>Group</a:t>
            </a:r>
            <a:r>
              <a:rPr lang="tr-TR" dirty="0">
                <a:ea typeface="+mj-lt"/>
                <a:cs typeface="+mj-lt"/>
              </a:rPr>
              <a:t> </a:t>
            </a:r>
            <a:r>
              <a:rPr lang="tr-TR" dirty="0" err="1">
                <a:ea typeface="+mj-lt"/>
                <a:cs typeface="+mj-lt"/>
              </a:rPr>
              <a:t>Selectors</a:t>
            </a:r>
            <a:endParaRPr lang="tr-TR" dirty="0" err="1">
              <a:ea typeface="Calibri Light" panose="020F0302020204030204"/>
              <a:cs typeface="Calibri Light" panose="020F0302020204030204"/>
            </a:endParaRPr>
          </a:p>
        </p:txBody>
      </p:sp>
      <p:sp>
        <p:nvSpPr>
          <p:cNvPr id="3" name="İçerik Yer Tutucusu 2">
            <a:extLst>
              <a:ext uri="{FF2B5EF4-FFF2-40B4-BE49-F238E27FC236}">
                <a16:creationId xmlns:a16="http://schemas.microsoft.com/office/drawing/2014/main" id="{085141B9-2BD1-BE8C-8A0D-8ED00DA3D407}"/>
              </a:ext>
            </a:extLst>
          </p:cNvPr>
          <p:cNvSpPr>
            <a:spLocks noGrp="1"/>
          </p:cNvSpPr>
          <p:nvPr>
            <p:ph idx="1"/>
          </p:nvPr>
        </p:nvSpPr>
        <p:spPr>
          <a:xfrm>
            <a:off x="-4010" y="1825625"/>
            <a:ext cx="12189994" cy="4351338"/>
          </a:xfrm>
        </p:spPr>
        <p:txBody>
          <a:bodyPr vert="horz" lIns="91440" tIns="45720" rIns="91440" bIns="45720" rtlCol="0" anchor="t">
            <a:normAutofit/>
          </a:bodyPr>
          <a:lstStyle/>
          <a:p>
            <a:r>
              <a:rPr lang="tr-TR" dirty="0" err="1">
                <a:ea typeface="+mn-lt"/>
                <a:cs typeface="+mn-lt"/>
              </a:rPr>
              <a:t>div,p</a:t>
            </a:r>
            <a:r>
              <a:rPr lang="tr-TR" dirty="0">
                <a:ea typeface="+mn-lt"/>
                <a:cs typeface="+mn-lt"/>
              </a:rPr>
              <a:t>{} ==&gt; Tüm div öğelerini ve tüm p öğelerini seçer.</a:t>
            </a:r>
            <a:endParaRPr lang="tr-TR" dirty="0"/>
          </a:p>
          <a:p>
            <a:r>
              <a:rPr lang="tr-TR" dirty="0">
                <a:ea typeface="+mn-lt"/>
                <a:cs typeface="+mn-lt"/>
              </a:rPr>
              <a:t>div p{} ==&gt; </a:t>
            </a:r>
            <a:r>
              <a:rPr lang="tr-TR" dirty="0" err="1">
                <a:ea typeface="+mn-lt"/>
                <a:cs typeface="+mn-lt"/>
              </a:rPr>
              <a:t>Div</a:t>
            </a:r>
            <a:r>
              <a:rPr lang="tr-TR" dirty="0">
                <a:ea typeface="+mn-lt"/>
                <a:cs typeface="+mn-lt"/>
              </a:rPr>
              <a:t> öğelerinin içindeki tüm p öğelerini seçer.</a:t>
            </a:r>
          </a:p>
          <a:p>
            <a:r>
              <a:rPr lang="tr-TR" dirty="0">
                <a:ea typeface="+mn-lt"/>
                <a:cs typeface="+mn-lt"/>
              </a:rPr>
              <a:t>div&gt;p{} ==&gt; Üst öğenin bir div olduğu tüm p öğelerini seçer.</a:t>
            </a:r>
          </a:p>
          <a:p>
            <a:r>
              <a:rPr lang="tr-TR" dirty="0" err="1">
                <a:ea typeface="+mn-lt"/>
                <a:cs typeface="+mn-lt"/>
              </a:rPr>
              <a:t>div+p</a:t>
            </a:r>
            <a:r>
              <a:rPr lang="tr-TR" dirty="0">
                <a:ea typeface="+mn-lt"/>
                <a:cs typeface="+mn-lt"/>
              </a:rPr>
              <a:t>{} ==&gt; </a:t>
            </a:r>
            <a:r>
              <a:rPr lang="tr-TR" dirty="0" err="1">
                <a:ea typeface="+mn-lt"/>
                <a:cs typeface="+mn-lt"/>
              </a:rPr>
              <a:t>Div</a:t>
            </a:r>
            <a:r>
              <a:rPr lang="tr-TR" dirty="0">
                <a:ea typeface="+mn-lt"/>
                <a:cs typeface="+mn-lt"/>
              </a:rPr>
              <a:t> öğelerinden hemen sonra gelen ilk p öğelerini seçer.</a:t>
            </a:r>
          </a:p>
          <a:p>
            <a:r>
              <a:rPr lang="tr-TR" dirty="0" err="1">
                <a:ea typeface="+mn-lt"/>
                <a:cs typeface="+mn-lt"/>
              </a:rPr>
              <a:t>div~p</a:t>
            </a:r>
            <a:r>
              <a:rPr lang="tr-TR" dirty="0">
                <a:ea typeface="+mn-lt"/>
                <a:cs typeface="+mn-lt"/>
              </a:rPr>
              <a:t>{} ==&gt; </a:t>
            </a:r>
            <a:r>
              <a:rPr lang="tr-TR" dirty="0" err="1">
                <a:ea typeface="+mn-lt"/>
                <a:cs typeface="+mn-lt"/>
              </a:rPr>
              <a:t>Div</a:t>
            </a:r>
            <a:r>
              <a:rPr lang="tr-TR" dirty="0">
                <a:ea typeface="+mn-lt"/>
                <a:cs typeface="+mn-lt"/>
              </a:rPr>
              <a:t> öğesi ile aynı seviyedeki tüm p elementlerini seçer.</a:t>
            </a:r>
            <a:endParaRPr lang="tr-TR" dirty="0">
              <a:ea typeface="Calibri"/>
              <a:cs typeface="Calibri"/>
            </a:endParaRPr>
          </a:p>
          <a:p>
            <a:endParaRPr lang="tr-TR" dirty="0">
              <a:ea typeface="Calibri"/>
              <a:cs typeface="Calibri"/>
            </a:endParaRPr>
          </a:p>
        </p:txBody>
      </p:sp>
    </p:spTree>
    <p:extLst>
      <p:ext uri="{BB962C8B-B14F-4D97-AF65-F5344CB8AC3E}">
        <p14:creationId xmlns:p14="http://schemas.microsoft.com/office/powerpoint/2010/main" val="2764917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57E84-012B-1CDC-7BD9-77FE3384FD30}"/>
              </a:ext>
            </a:extLst>
          </p:cNvPr>
          <p:cNvSpPr>
            <a:spLocks noGrp="1"/>
          </p:cNvSpPr>
          <p:nvPr>
            <p:ph type="title"/>
          </p:nvPr>
        </p:nvSpPr>
        <p:spPr>
          <a:xfrm>
            <a:off x="6016" y="4178"/>
            <a:ext cx="12189994" cy="1696536"/>
          </a:xfrm>
        </p:spPr>
        <p:txBody>
          <a:bodyPr/>
          <a:lstStyle/>
          <a:p>
            <a:pPr algn="ctr"/>
            <a:r>
              <a:rPr lang="tr-TR" dirty="0" err="1">
                <a:ea typeface="Calibri Light"/>
                <a:cs typeface="Calibri Light"/>
              </a:rPr>
              <a:t>box-sizing:border-box</a:t>
            </a:r>
            <a:r>
              <a:rPr lang="tr-TR" dirty="0">
                <a:ea typeface="Calibri Light"/>
                <a:cs typeface="Calibri Light"/>
              </a:rPr>
              <a:t>; </a:t>
            </a:r>
            <a:r>
              <a:rPr lang="tr-TR" dirty="0" err="1">
                <a:ea typeface="Calibri Light"/>
                <a:cs typeface="Calibri Light"/>
              </a:rPr>
              <a:t>box-sizing:content-box</a:t>
            </a:r>
            <a:r>
              <a:rPr lang="tr-TR" dirty="0">
                <a:ea typeface="Calibri Light"/>
                <a:cs typeface="Calibri Light"/>
              </a:rPr>
              <a:t>;</a:t>
            </a:r>
            <a:endParaRPr lang="tr-TR" dirty="0"/>
          </a:p>
        </p:txBody>
      </p:sp>
      <p:sp>
        <p:nvSpPr>
          <p:cNvPr id="3" name="İçerik Yer Tutucusu 2">
            <a:extLst>
              <a:ext uri="{FF2B5EF4-FFF2-40B4-BE49-F238E27FC236}">
                <a16:creationId xmlns:a16="http://schemas.microsoft.com/office/drawing/2014/main" id="{085141B9-2BD1-BE8C-8A0D-8ED00DA3D407}"/>
              </a:ext>
            </a:extLst>
          </p:cNvPr>
          <p:cNvSpPr>
            <a:spLocks noGrp="1"/>
          </p:cNvSpPr>
          <p:nvPr>
            <p:ph idx="1"/>
          </p:nvPr>
        </p:nvSpPr>
        <p:spPr>
          <a:xfrm>
            <a:off x="-4010" y="1825625"/>
            <a:ext cx="12189994" cy="4351338"/>
          </a:xfrm>
        </p:spPr>
        <p:txBody>
          <a:bodyPr vert="horz" lIns="91440" tIns="45720" rIns="91440" bIns="45720" rtlCol="0" anchor="t">
            <a:normAutofit/>
          </a:bodyPr>
          <a:lstStyle/>
          <a:p>
            <a:r>
              <a:rPr lang="tr-TR" dirty="0" err="1">
                <a:ea typeface="Calibri"/>
                <a:cs typeface="Calibri"/>
              </a:rPr>
              <a:t>border-box</a:t>
            </a:r>
            <a:r>
              <a:rPr lang="tr-TR" dirty="0">
                <a:ea typeface="Calibri"/>
                <a:cs typeface="Calibri"/>
              </a:rPr>
              <a:t> =&gt; </a:t>
            </a:r>
            <a:r>
              <a:rPr lang="tr-TR" dirty="0">
                <a:ea typeface="+mn-lt"/>
                <a:cs typeface="+mn-lt"/>
              </a:rPr>
              <a:t>Elementin genişlik ve yüksekliğine </a:t>
            </a:r>
            <a:r>
              <a:rPr lang="tr-TR" dirty="0" err="1">
                <a:ea typeface="+mn-lt"/>
                <a:cs typeface="+mn-lt"/>
              </a:rPr>
              <a:t>border</a:t>
            </a:r>
            <a:r>
              <a:rPr lang="tr-TR" dirty="0">
                <a:ea typeface="+mn-lt"/>
                <a:cs typeface="+mn-lt"/>
              </a:rPr>
              <a:t> ve </a:t>
            </a:r>
            <a:r>
              <a:rPr lang="tr-TR" dirty="0" err="1">
                <a:ea typeface="+mn-lt"/>
                <a:cs typeface="+mn-lt"/>
              </a:rPr>
              <a:t>padding</a:t>
            </a:r>
            <a:r>
              <a:rPr lang="tr-TR" dirty="0">
                <a:ea typeface="+mn-lt"/>
                <a:cs typeface="+mn-lt"/>
              </a:rPr>
              <a:t> değerleri dahildir. Bir div 300 piksel genişliğe sahip ve </a:t>
            </a:r>
            <a:r>
              <a:rPr lang="tr-TR" dirty="0" err="1">
                <a:ea typeface="+mn-lt"/>
                <a:cs typeface="+mn-lt"/>
              </a:rPr>
              <a:t>padding</a:t>
            </a:r>
            <a:r>
              <a:rPr lang="tr-TR" dirty="0">
                <a:ea typeface="+mn-lt"/>
                <a:cs typeface="+mn-lt"/>
              </a:rPr>
              <a:t> : 30px, </a:t>
            </a:r>
            <a:r>
              <a:rPr lang="tr-TR" dirty="0" err="1">
                <a:ea typeface="+mn-lt"/>
                <a:cs typeface="+mn-lt"/>
              </a:rPr>
              <a:t>border</a:t>
            </a:r>
            <a:r>
              <a:rPr lang="tr-TR" dirty="0">
                <a:ea typeface="+mn-lt"/>
                <a:cs typeface="+mn-lt"/>
              </a:rPr>
              <a:t> : 10xp verilmiş ise. Tam genişlik 300 piksel + 20 piksel (sol ve sağ kenarlık) + 60 piksel (sol ve sağ dolgu) = 380 pikseldir.</a:t>
            </a:r>
          </a:p>
          <a:p>
            <a:r>
              <a:rPr lang="tr-TR" dirty="0" err="1">
                <a:ea typeface="+mn-lt"/>
                <a:cs typeface="+mn-lt"/>
              </a:rPr>
              <a:t>content-box</a:t>
            </a:r>
            <a:r>
              <a:rPr lang="tr-TR" dirty="0">
                <a:ea typeface="+mn-lt"/>
                <a:cs typeface="+mn-lt"/>
              </a:rPr>
              <a:t> : elementin genişlik ve yüksekliğine </a:t>
            </a:r>
            <a:r>
              <a:rPr lang="tr-TR" dirty="0" err="1">
                <a:ea typeface="+mn-lt"/>
                <a:cs typeface="+mn-lt"/>
              </a:rPr>
              <a:t>border</a:t>
            </a:r>
            <a:r>
              <a:rPr lang="tr-TR" dirty="0">
                <a:ea typeface="+mn-lt"/>
                <a:cs typeface="+mn-lt"/>
              </a:rPr>
              <a:t> ve </a:t>
            </a:r>
            <a:r>
              <a:rPr lang="tr-TR" dirty="0" err="1">
                <a:ea typeface="+mn-lt"/>
                <a:cs typeface="+mn-lt"/>
              </a:rPr>
              <a:t>padding</a:t>
            </a:r>
            <a:r>
              <a:rPr lang="tr-TR" dirty="0">
                <a:ea typeface="+mn-lt"/>
                <a:cs typeface="+mn-lt"/>
              </a:rPr>
              <a:t> değerleri dahil değildir. Bir div 300 piksel genişliğe sahip ise ne olursa olsun burada tam genişlik 300 pikseldir.</a:t>
            </a:r>
          </a:p>
        </p:txBody>
      </p:sp>
    </p:spTree>
    <p:extLst>
      <p:ext uri="{BB962C8B-B14F-4D97-AF65-F5344CB8AC3E}">
        <p14:creationId xmlns:p14="http://schemas.microsoft.com/office/powerpoint/2010/main" val="288364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a:ea typeface="Calibri Light"/>
                <a:cs typeface="Calibri Light"/>
              </a:rPr>
              <a:t>URI, URL, URN Nedir ?</a:t>
            </a: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a:bodyPr>
          <a:lstStyle/>
          <a:p>
            <a:r>
              <a:rPr lang="tr-TR" dirty="0">
                <a:ea typeface="Calibri"/>
                <a:cs typeface="Calibri"/>
              </a:rPr>
              <a:t>URI(</a:t>
            </a:r>
            <a:r>
              <a:rPr lang="tr-TR" dirty="0" err="1">
                <a:ea typeface="Calibri"/>
                <a:cs typeface="Calibri"/>
              </a:rPr>
              <a:t>Uniform</a:t>
            </a:r>
            <a:r>
              <a:rPr lang="tr-TR" dirty="0">
                <a:ea typeface="Calibri"/>
                <a:cs typeface="Calibri"/>
              </a:rPr>
              <a:t> Resource </a:t>
            </a:r>
            <a:r>
              <a:rPr lang="tr-TR" dirty="0" err="1">
                <a:ea typeface="Calibri"/>
                <a:cs typeface="Calibri"/>
              </a:rPr>
              <a:t>Identifier</a:t>
            </a:r>
            <a:r>
              <a:rPr lang="tr-TR" dirty="0">
                <a:ea typeface="Calibri"/>
                <a:cs typeface="Calibri"/>
              </a:rPr>
              <a:t>) : Bir kaynağı adına veya konumuna veya her ikisine göre tanımlar. Eğer bir URI bir kaynağı konuma göre tanımlarsa aynı zamanda bir URL, adına göre tanımlarsa aynı zamanda bir </a:t>
            </a:r>
            <a:r>
              <a:rPr lang="tr-TR" dirty="0" err="1">
                <a:ea typeface="Calibri"/>
                <a:cs typeface="Calibri"/>
              </a:rPr>
              <a:t>URN'dir</a:t>
            </a:r>
            <a:r>
              <a:rPr lang="tr-TR" dirty="0">
                <a:ea typeface="Calibri"/>
                <a:cs typeface="Calibri"/>
              </a:rPr>
              <a:t>. Yani URN ve URL </a:t>
            </a:r>
            <a:r>
              <a:rPr lang="tr-TR" dirty="0" err="1">
                <a:ea typeface="Calibri"/>
                <a:cs typeface="Calibri"/>
              </a:rPr>
              <a:t>URI'nin</a:t>
            </a:r>
            <a:r>
              <a:rPr lang="tr-TR" dirty="0">
                <a:ea typeface="Calibri"/>
                <a:cs typeface="Calibri"/>
              </a:rPr>
              <a:t> alt kümesidir.</a:t>
            </a:r>
          </a:p>
          <a:p>
            <a:r>
              <a:rPr lang="tr-TR" dirty="0">
                <a:ea typeface="Calibri"/>
                <a:cs typeface="Calibri"/>
              </a:rPr>
              <a:t>URL(</a:t>
            </a:r>
            <a:r>
              <a:rPr lang="tr-TR" dirty="0" err="1">
                <a:ea typeface="Calibri"/>
                <a:cs typeface="Calibri"/>
              </a:rPr>
              <a:t>Uniform</a:t>
            </a:r>
            <a:r>
              <a:rPr lang="tr-TR" dirty="0">
                <a:ea typeface="Calibri"/>
                <a:cs typeface="Calibri"/>
              </a:rPr>
              <a:t> Resource </a:t>
            </a:r>
            <a:r>
              <a:rPr lang="tr-TR" dirty="0" err="1">
                <a:ea typeface="Calibri"/>
                <a:cs typeface="Calibri"/>
              </a:rPr>
              <a:t>Locator</a:t>
            </a:r>
            <a:r>
              <a:rPr lang="tr-TR" dirty="0">
                <a:ea typeface="Calibri"/>
                <a:cs typeface="Calibri"/>
              </a:rPr>
              <a:t>) : Bir kaynağı tanımlayan ve aynı zamanda bu kaynağa ulaşmamız için gereken bilgiyi içeren bir </a:t>
            </a:r>
            <a:r>
              <a:rPr lang="tr-TR" dirty="0" err="1">
                <a:ea typeface="Calibri"/>
                <a:cs typeface="Calibri"/>
              </a:rPr>
              <a:t>URI'dir</a:t>
            </a:r>
            <a:r>
              <a:rPr lang="tr-TR" dirty="0">
                <a:ea typeface="Calibri"/>
                <a:cs typeface="Calibri"/>
              </a:rPr>
              <a:t>. Her URL aynı zamanda bir </a:t>
            </a:r>
            <a:r>
              <a:rPr lang="tr-TR" dirty="0" err="1">
                <a:ea typeface="Calibri"/>
                <a:cs typeface="Calibri"/>
              </a:rPr>
              <a:t>URI'dir</a:t>
            </a:r>
            <a:r>
              <a:rPr lang="tr-TR" dirty="0">
                <a:ea typeface="Calibri"/>
                <a:cs typeface="Calibri"/>
              </a:rPr>
              <a:t>.</a:t>
            </a:r>
          </a:p>
          <a:p>
            <a:r>
              <a:rPr lang="tr-TR" dirty="0">
                <a:ea typeface="Calibri"/>
                <a:cs typeface="Calibri"/>
              </a:rPr>
              <a:t>URN(</a:t>
            </a:r>
            <a:r>
              <a:rPr lang="tr-TR" dirty="0" err="1">
                <a:ea typeface="Calibri"/>
                <a:cs typeface="Calibri"/>
              </a:rPr>
              <a:t>Uniform</a:t>
            </a:r>
            <a:r>
              <a:rPr lang="tr-TR" dirty="0">
                <a:ea typeface="Calibri"/>
                <a:cs typeface="Calibri"/>
              </a:rPr>
              <a:t> Resource </a:t>
            </a:r>
            <a:r>
              <a:rPr lang="tr-TR" dirty="0" err="1">
                <a:ea typeface="Calibri"/>
                <a:cs typeface="Calibri"/>
              </a:rPr>
              <a:t>Locator</a:t>
            </a:r>
            <a:r>
              <a:rPr lang="tr-TR" dirty="0">
                <a:ea typeface="Calibri"/>
                <a:cs typeface="Calibri"/>
              </a:rPr>
              <a:t>) : Bir kaynağı benzersiz bir ad ile  tanımlar, ancak bunun nerede olduğunu belirtmez.</a:t>
            </a:r>
          </a:p>
        </p:txBody>
      </p:sp>
    </p:spTree>
    <p:extLst>
      <p:ext uri="{BB962C8B-B14F-4D97-AF65-F5344CB8AC3E}">
        <p14:creationId xmlns:p14="http://schemas.microsoft.com/office/powerpoint/2010/main" val="3155716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F744E-D381-60EB-9B60-C75CA0A56EFB}"/>
              </a:ext>
            </a:extLst>
          </p:cNvPr>
          <p:cNvSpPr>
            <a:spLocks noGrp="1"/>
          </p:cNvSpPr>
          <p:nvPr>
            <p:ph type="title"/>
          </p:nvPr>
        </p:nvSpPr>
        <p:spPr>
          <a:xfrm>
            <a:off x="3132" y="-217"/>
            <a:ext cx="12185736" cy="1711781"/>
          </a:xfrm>
        </p:spPr>
        <p:txBody>
          <a:bodyPr/>
          <a:lstStyle/>
          <a:p>
            <a:pPr algn="ctr"/>
            <a:r>
              <a:rPr lang="tr-TR" dirty="0" err="1">
                <a:ea typeface="+mj-lt"/>
                <a:cs typeface="+mj-lt"/>
              </a:rPr>
              <a:t>Integrity</a:t>
            </a:r>
            <a:r>
              <a:rPr lang="tr-TR" dirty="0">
                <a:ea typeface="+mj-lt"/>
                <a:cs typeface="+mj-lt"/>
              </a:rPr>
              <a:t> ve </a:t>
            </a:r>
            <a:r>
              <a:rPr lang="tr-TR" dirty="0" err="1">
                <a:ea typeface="+mj-lt"/>
                <a:cs typeface="+mj-lt"/>
              </a:rPr>
              <a:t>Crossorigin</a:t>
            </a:r>
            <a:r>
              <a:rPr lang="tr-TR" dirty="0">
                <a:ea typeface="+mj-lt"/>
                <a:cs typeface="+mj-lt"/>
              </a:rPr>
              <a:t> Nedir ?</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0B1EDC5C-509D-FD08-56FA-9CA4E884C7AF}"/>
              </a:ext>
            </a:extLst>
          </p:cNvPr>
          <p:cNvSpPr>
            <a:spLocks noGrp="1"/>
          </p:cNvSpPr>
          <p:nvPr>
            <p:ph idx="1"/>
          </p:nvPr>
        </p:nvSpPr>
        <p:spPr>
          <a:xfrm>
            <a:off x="3132" y="1825625"/>
            <a:ext cx="12185736" cy="4351338"/>
          </a:xfrm>
        </p:spPr>
        <p:txBody>
          <a:bodyPr vert="horz" lIns="91440" tIns="45720" rIns="91440" bIns="45720" rtlCol="0" anchor="t">
            <a:normAutofit fontScale="92500"/>
          </a:bodyPr>
          <a:lstStyle/>
          <a:p>
            <a:r>
              <a:rPr lang="tr-TR" dirty="0">
                <a:ea typeface="+mn-lt"/>
                <a:cs typeface="+mn-lt"/>
              </a:rPr>
              <a:t>CDN : İnternet sayfalarının açılma işlem süresinin kısaltması amacıyla ortaya çıkan, son kullanıcının fiziksel olarak en yakın olduğu sunucudan verileri indirmesine yarayan bir sunucu ağı sistemidir.</a:t>
            </a:r>
          </a:p>
          <a:p>
            <a:r>
              <a:rPr lang="tr-TR" dirty="0" err="1">
                <a:ea typeface="+mn-lt"/>
                <a:cs typeface="+mn-lt"/>
              </a:rPr>
              <a:t>Integrity</a:t>
            </a:r>
            <a:r>
              <a:rPr lang="tr-TR" dirty="0">
                <a:ea typeface="+mn-lt"/>
                <a:cs typeface="+mn-lt"/>
              </a:rPr>
              <a:t> : </a:t>
            </a:r>
            <a:r>
              <a:rPr lang="tr-TR" dirty="0" err="1">
                <a:ea typeface="+mn-lt"/>
                <a:cs typeface="+mn-lt"/>
              </a:rPr>
              <a:t>Integrity</a:t>
            </a:r>
            <a:r>
              <a:rPr lang="tr-TR" dirty="0">
                <a:ea typeface="+mn-lt"/>
                <a:cs typeface="+mn-lt"/>
              </a:rPr>
              <a:t> özelliği, </a:t>
            </a:r>
            <a:r>
              <a:rPr lang="tr-TR" dirty="0" err="1">
                <a:ea typeface="+mn-lt"/>
                <a:cs typeface="+mn-lt"/>
              </a:rPr>
              <a:t>Subresource</a:t>
            </a:r>
            <a:r>
              <a:rPr lang="tr-TR" dirty="0">
                <a:ea typeface="+mn-lt"/>
                <a:cs typeface="+mn-lt"/>
              </a:rPr>
              <a:t> </a:t>
            </a:r>
            <a:r>
              <a:rPr lang="tr-TR" dirty="0" err="1">
                <a:ea typeface="+mn-lt"/>
                <a:cs typeface="+mn-lt"/>
              </a:rPr>
              <a:t>Integrity</a:t>
            </a:r>
            <a:r>
              <a:rPr lang="tr-TR" dirty="0">
                <a:ea typeface="+mn-lt"/>
                <a:cs typeface="+mn-lt"/>
              </a:rPr>
              <a:t> (SRI) Türkçe </a:t>
            </a:r>
            <a:r>
              <a:rPr lang="tr-TR" dirty="0" err="1">
                <a:ea typeface="+mn-lt"/>
                <a:cs typeface="+mn-lt"/>
              </a:rPr>
              <a:t>karşlığı</a:t>
            </a:r>
            <a:r>
              <a:rPr lang="tr-TR" dirty="0">
                <a:ea typeface="+mn-lt"/>
                <a:cs typeface="+mn-lt"/>
              </a:rPr>
              <a:t> Alt Kaynak Bütünlüğü olan, CDN ağı ile üçüncü parti serviste tutulan kaynaklarının </a:t>
            </a:r>
            <a:r>
              <a:rPr lang="tr-TR" dirty="0" err="1">
                <a:ea typeface="+mn-lt"/>
                <a:cs typeface="+mn-lt"/>
              </a:rPr>
              <a:t>hash</a:t>
            </a:r>
            <a:r>
              <a:rPr lang="tr-TR" dirty="0">
                <a:ea typeface="+mn-lt"/>
                <a:cs typeface="+mn-lt"/>
              </a:rPr>
              <a:t> değerlerini internet sunucusundaki kaynakların </a:t>
            </a:r>
            <a:r>
              <a:rPr lang="tr-TR" dirty="0" err="1">
                <a:ea typeface="+mn-lt"/>
                <a:cs typeface="+mn-lt"/>
              </a:rPr>
              <a:t>hash</a:t>
            </a:r>
            <a:r>
              <a:rPr lang="tr-TR" dirty="0">
                <a:ea typeface="+mn-lt"/>
                <a:cs typeface="+mn-lt"/>
              </a:rPr>
              <a:t> değerleri ile karşılaştırarak güvenlik açıklarını engellemiş olurlar.</a:t>
            </a:r>
          </a:p>
          <a:p>
            <a:r>
              <a:rPr lang="tr-TR" dirty="0">
                <a:ea typeface="+mn-lt"/>
                <a:cs typeface="+mn-lt"/>
              </a:rPr>
              <a:t>Cross-</a:t>
            </a:r>
            <a:r>
              <a:rPr lang="tr-TR" dirty="0" err="1">
                <a:ea typeface="+mn-lt"/>
                <a:cs typeface="+mn-lt"/>
              </a:rPr>
              <a:t>origin</a:t>
            </a:r>
            <a:r>
              <a:rPr lang="tr-TR" dirty="0">
                <a:ea typeface="+mn-lt"/>
                <a:cs typeface="+mn-lt"/>
              </a:rPr>
              <a:t> : Cross </a:t>
            </a:r>
            <a:r>
              <a:rPr lang="tr-TR" dirty="0" err="1">
                <a:ea typeface="+mn-lt"/>
                <a:cs typeface="+mn-lt"/>
              </a:rPr>
              <a:t>origin</a:t>
            </a:r>
            <a:r>
              <a:rPr lang="tr-TR" dirty="0">
                <a:ea typeface="+mn-lt"/>
                <a:cs typeface="+mn-lt"/>
              </a:rPr>
              <a:t> özelliği, Cross </a:t>
            </a:r>
            <a:r>
              <a:rPr lang="tr-TR" dirty="0" err="1">
                <a:ea typeface="+mn-lt"/>
                <a:cs typeface="+mn-lt"/>
              </a:rPr>
              <a:t>Origin</a:t>
            </a:r>
            <a:r>
              <a:rPr lang="tr-TR" dirty="0">
                <a:ea typeface="+mn-lt"/>
                <a:cs typeface="+mn-lt"/>
              </a:rPr>
              <a:t> Resource </a:t>
            </a:r>
            <a:r>
              <a:rPr lang="tr-TR" dirty="0" err="1">
                <a:ea typeface="+mn-lt"/>
                <a:cs typeface="+mn-lt"/>
              </a:rPr>
              <a:t>Sharing</a:t>
            </a:r>
            <a:r>
              <a:rPr lang="tr-TR" dirty="0">
                <a:ea typeface="+mn-lt"/>
                <a:cs typeface="+mn-lt"/>
              </a:rPr>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a:t>
            </a:r>
            <a:endParaRPr lang="tr-TR">
              <a:cs typeface="Calibri" panose="020F0502020204030204"/>
            </a:endParaRPr>
          </a:p>
        </p:txBody>
      </p:sp>
    </p:spTree>
    <p:extLst>
      <p:ext uri="{BB962C8B-B14F-4D97-AF65-F5344CB8AC3E}">
        <p14:creationId xmlns:p14="http://schemas.microsoft.com/office/powerpoint/2010/main" val="13946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5C8BCB-E77C-6265-AB6D-DFAED9C98E47}"/>
              </a:ext>
            </a:extLst>
          </p:cNvPr>
          <p:cNvSpPr>
            <a:spLocks noGrp="1"/>
          </p:cNvSpPr>
          <p:nvPr>
            <p:ph type="title"/>
          </p:nvPr>
        </p:nvSpPr>
        <p:spPr>
          <a:xfrm>
            <a:off x="-3544" y="1846"/>
            <a:ext cx="12199088" cy="1706562"/>
          </a:xfrm>
        </p:spPr>
        <p:txBody>
          <a:bodyPr/>
          <a:lstStyle/>
          <a:p>
            <a:pPr algn="ctr"/>
            <a:r>
              <a:rPr lang="tr-TR" dirty="0">
                <a:ea typeface="+mj-lt"/>
                <a:cs typeface="+mj-lt"/>
              </a:rPr>
              <a:t>ASCII Kodu Nedir?</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43A57A9E-46C8-B9CC-BE57-439A6F6CC6CE}"/>
              </a:ext>
            </a:extLst>
          </p:cNvPr>
          <p:cNvSpPr>
            <a:spLocks noGrp="1"/>
          </p:cNvSpPr>
          <p:nvPr>
            <p:ph idx="1"/>
          </p:nvPr>
        </p:nvSpPr>
        <p:spPr>
          <a:xfrm>
            <a:off x="-3544" y="1825625"/>
            <a:ext cx="12199088" cy="4351338"/>
          </a:xfrm>
        </p:spPr>
        <p:txBody>
          <a:bodyPr vert="horz" lIns="91440" tIns="45720" rIns="91440" bIns="45720" rtlCol="0" anchor="t">
            <a:normAutofit/>
          </a:bodyPr>
          <a:lstStyle/>
          <a:p>
            <a:r>
              <a:rPr lang="tr-TR" dirty="0">
                <a:ea typeface="+mn-lt"/>
                <a:cs typeface="+mn-lt"/>
              </a:rPr>
              <a:t>ASCII (</a:t>
            </a:r>
            <a:r>
              <a:rPr lang="tr-TR" dirty="0" err="1">
                <a:ea typeface="+mn-lt"/>
                <a:cs typeface="+mn-lt"/>
              </a:rPr>
              <a:t>American</a:t>
            </a:r>
            <a:r>
              <a:rPr lang="tr-TR" dirty="0">
                <a:ea typeface="+mn-lt"/>
                <a:cs typeface="+mn-lt"/>
              </a:rPr>
              <a:t> Standard </a:t>
            </a:r>
            <a:r>
              <a:rPr lang="tr-TR" dirty="0" err="1">
                <a:ea typeface="+mn-lt"/>
                <a:cs typeface="+mn-lt"/>
              </a:rPr>
              <a:t>Code</a:t>
            </a:r>
            <a:r>
              <a:rPr lang="tr-TR" dirty="0">
                <a:ea typeface="+mn-lt"/>
                <a:cs typeface="+mn-lt"/>
              </a:rPr>
              <a:t> </a:t>
            </a:r>
            <a:r>
              <a:rPr lang="tr-TR" dirty="0" err="1">
                <a:ea typeface="+mn-lt"/>
                <a:cs typeface="+mn-lt"/>
              </a:rPr>
              <a:t>for</a:t>
            </a:r>
            <a:r>
              <a:rPr lang="tr-TR" dirty="0">
                <a:ea typeface="+mn-lt"/>
                <a:cs typeface="+mn-lt"/>
              </a:rPr>
              <a:t> Information </a:t>
            </a:r>
            <a:r>
              <a:rPr lang="tr-TR" dirty="0" err="1">
                <a:ea typeface="+mn-lt"/>
                <a:cs typeface="+mn-lt"/>
              </a:rPr>
              <a:t>Interchange</a:t>
            </a:r>
            <a:r>
              <a:rPr lang="tr-TR" dirty="0">
                <a:ea typeface="+mn-lt"/>
                <a:cs typeface="+mn-lt"/>
              </a:rPr>
              <a:t>), bizim bilgisayarda görsel olarak girdiğimiz </a:t>
            </a:r>
            <a:r>
              <a:rPr lang="tr-TR" dirty="0" err="1">
                <a:ea typeface="+mn-lt"/>
                <a:cs typeface="+mn-lt"/>
              </a:rPr>
              <a:t>karakter,harf</a:t>
            </a:r>
            <a:r>
              <a:rPr lang="tr-TR" dirty="0">
                <a:ea typeface="+mn-lt"/>
                <a:cs typeface="+mn-lt"/>
              </a:rPr>
              <a:t> ve rakamların bilgisayar dilindeki temsil edilme şeklidir </a:t>
            </a:r>
            <a:r>
              <a:rPr lang="tr-TR" dirty="0" err="1">
                <a:ea typeface="+mn-lt"/>
                <a:cs typeface="+mn-lt"/>
              </a:rPr>
              <a:t>diyebiliriz.Yani</a:t>
            </a:r>
            <a:r>
              <a:rPr lang="tr-TR" dirty="0">
                <a:ea typeface="+mn-lt"/>
                <a:cs typeface="+mn-lt"/>
              </a:rPr>
              <a:t> bilgisayarımızın o </a:t>
            </a:r>
            <a:r>
              <a:rPr lang="tr-TR" dirty="0" err="1">
                <a:ea typeface="+mn-lt"/>
                <a:cs typeface="+mn-lt"/>
              </a:rPr>
              <a:t>karakteri,harfi</a:t>
            </a:r>
            <a:r>
              <a:rPr lang="tr-TR" dirty="0">
                <a:ea typeface="+mn-lt"/>
                <a:cs typeface="+mn-lt"/>
              </a:rPr>
              <a:t> veya rakamı belleğinde saklama biçimidir. </a:t>
            </a:r>
            <a:r>
              <a:rPr lang="tr-TR" dirty="0" err="1">
                <a:ea typeface="+mn-lt"/>
                <a:cs typeface="+mn-lt"/>
              </a:rPr>
              <a:t>Ascii</a:t>
            </a:r>
            <a:r>
              <a:rPr lang="tr-TR" dirty="0">
                <a:ea typeface="+mn-lt"/>
                <a:cs typeface="+mn-lt"/>
              </a:rPr>
              <a:t> </a:t>
            </a:r>
            <a:r>
              <a:rPr lang="tr-TR" dirty="0" err="1">
                <a:ea typeface="+mn-lt"/>
                <a:cs typeface="+mn-lt"/>
              </a:rPr>
              <a:t>İngilizce’de</a:t>
            </a:r>
            <a:r>
              <a:rPr lang="tr-TR" dirty="0">
                <a:ea typeface="+mn-lt"/>
                <a:cs typeface="+mn-lt"/>
              </a:rPr>
              <a:t> kullanılan Latin alfabesi üzerine ANSI tarafından 1963 yılında kurulmuş bir karakter kodlamasıdır</a:t>
            </a:r>
            <a:endParaRPr lang="tr-TR" dirty="0"/>
          </a:p>
        </p:txBody>
      </p:sp>
    </p:spTree>
    <p:extLst>
      <p:ext uri="{BB962C8B-B14F-4D97-AF65-F5344CB8AC3E}">
        <p14:creationId xmlns:p14="http://schemas.microsoft.com/office/powerpoint/2010/main" val="2556402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5C8BCB-E77C-6265-AB6D-DFAED9C98E47}"/>
              </a:ext>
            </a:extLst>
          </p:cNvPr>
          <p:cNvSpPr>
            <a:spLocks noGrp="1"/>
          </p:cNvSpPr>
          <p:nvPr>
            <p:ph type="title"/>
          </p:nvPr>
        </p:nvSpPr>
        <p:spPr>
          <a:xfrm>
            <a:off x="-3544" y="1846"/>
            <a:ext cx="12199088" cy="1706562"/>
          </a:xfrm>
        </p:spPr>
        <p:txBody>
          <a:bodyPr/>
          <a:lstStyle/>
          <a:p>
            <a:pPr algn="ctr"/>
            <a:r>
              <a:rPr lang="tr-TR" dirty="0">
                <a:ea typeface="+mj-lt"/>
                <a:cs typeface="+mj-lt"/>
              </a:rPr>
              <a:t>Unicode Nedir?</a:t>
            </a:r>
            <a:endParaRPr lang="tr-TR"/>
          </a:p>
        </p:txBody>
      </p:sp>
      <p:sp>
        <p:nvSpPr>
          <p:cNvPr id="3" name="İçerik Yer Tutucusu 2">
            <a:extLst>
              <a:ext uri="{FF2B5EF4-FFF2-40B4-BE49-F238E27FC236}">
                <a16:creationId xmlns:a16="http://schemas.microsoft.com/office/drawing/2014/main" id="{43A57A9E-46C8-B9CC-BE57-439A6F6CC6CE}"/>
              </a:ext>
            </a:extLst>
          </p:cNvPr>
          <p:cNvSpPr>
            <a:spLocks noGrp="1"/>
          </p:cNvSpPr>
          <p:nvPr>
            <p:ph idx="1"/>
          </p:nvPr>
        </p:nvSpPr>
        <p:spPr>
          <a:xfrm>
            <a:off x="-3544" y="1825625"/>
            <a:ext cx="12199088" cy="4351338"/>
          </a:xfrm>
        </p:spPr>
        <p:txBody>
          <a:bodyPr vert="horz" lIns="91440" tIns="45720" rIns="91440" bIns="45720" rtlCol="0" anchor="t">
            <a:normAutofit fontScale="92500" lnSpcReduction="10000"/>
          </a:bodyPr>
          <a:lstStyle/>
          <a:p>
            <a:pPr marL="285750" indent="-285750"/>
            <a:r>
              <a:rPr lang="tr-TR" dirty="0">
                <a:ea typeface="+mn-lt"/>
                <a:cs typeface="+mn-lt"/>
              </a:rPr>
              <a:t>ASCII karakterler sadece İngilizce üzerinde etkili olurken, Unicode tamamen evrenseldir. Adı “Universal” ve “</a:t>
            </a:r>
            <a:r>
              <a:rPr lang="tr-TR" dirty="0" err="1">
                <a:ea typeface="+mn-lt"/>
                <a:cs typeface="+mn-lt"/>
              </a:rPr>
              <a:t>Code</a:t>
            </a:r>
            <a:r>
              <a:rPr lang="tr-TR" dirty="0">
                <a:ea typeface="+mn-lt"/>
                <a:cs typeface="+mn-lt"/>
              </a:rPr>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endParaRPr lang="tr-TR">
              <a:cs typeface="Calibri" panose="020F0502020204030204"/>
            </a:endParaRPr>
          </a:p>
          <a:p>
            <a:r>
              <a:rPr lang="tr-TR" dirty="0">
                <a:ea typeface="+mn-lt"/>
                <a:cs typeface="+mn-lt"/>
              </a:rPr>
              <a:t>Her karakter için benzersiz bir numara kullanılarak platformlar arası karmaşalara çözüm getirildi. Unicode kullanıldığı sürece hangi platformu kullandığınızı hangi cihaz, yazılım veya dili kullandığınız fark etmiyor.</a:t>
            </a:r>
            <a:endParaRPr lang="tr-TR" dirty="0"/>
          </a:p>
          <a:p>
            <a:r>
              <a:rPr lang="tr-TR" dirty="0">
                <a:ea typeface="+mn-lt"/>
                <a:cs typeface="+mn-lt"/>
              </a:rPr>
              <a:t>Bugün Unicode kodlaması artık her yerde kullanılıyor. Tüm işletim sistemleri, arama motorları, internet tarayıcıları, bilgisayarlar ve hatta akıllı telefonlar bile Unicode karakter kodlaması üzerinden çalışıyor</a:t>
            </a:r>
            <a:endParaRPr lang="tr-TR" dirty="0"/>
          </a:p>
          <a:p>
            <a:r>
              <a:rPr lang="tr-TR" dirty="0">
                <a:ea typeface="+mn-lt"/>
                <a:cs typeface="+mn-lt"/>
              </a:rPr>
              <a:t>UTF, Unicode Dönüşüm Birimi anlamına gelir.</a:t>
            </a:r>
            <a:endParaRPr lang="tr-TR" dirty="0"/>
          </a:p>
          <a:p>
            <a:endParaRPr lang="tr-TR" dirty="0">
              <a:cs typeface="Calibri"/>
            </a:endParaRPr>
          </a:p>
        </p:txBody>
      </p:sp>
    </p:spTree>
    <p:extLst>
      <p:ext uri="{BB962C8B-B14F-4D97-AF65-F5344CB8AC3E}">
        <p14:creationId xmlns:p14="http://schemas.microsoft.com/office/powerpoint/2010/main" val="2488098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D9F003-A547-3DF0-9035-6759BC4844BC}"/>
              </a:ext>
            </a:extLst>
          </p:cNvPr>
          <p:cNvSpPr>
            <a:spLocks noGrp="1"/>
          </p:cNvSpPr>
          <p:nvPr>
            <p:ph type="title"/>
          </p:nvPr>
        </p:nvSpPr>
        <p:spPr>
          <a:xfrm>
            <a:off x="1859" y="2711"/>
            <a:ext cx="12188282" cy="1706562"/>
          </a:xfrm>
        </p:spPr>
        <p:txBody>
          <a:bodyPr/>
          <a:lstStyle/>
          <a:p>
            <a:endParaRPr lang="tr-TR"/>
          </a:p>
        </p:txBody>
      </p:sp>
      <p:sp>
        <p:nvSpPr>
          <p:cNvPr id="3" name="İçerik Yer Tutucusu 2">
            <a:extLst>
              <a:ext uri="{FF2B5EF4-FFF2-40B4-BE49-F238E27FC236}">
                <a16:creationId xmlns:a16="http://schemas.microsoft.com/office/drawing/2014/main" id="{4724589C-F265-D03D-DFCF-923BFD114490}"/>
              </a:ext>
            </a:extLst>
          </p:cNvPr>
          <p:cNvSpPr>
            <a:spLocks noGrp="1"/>
          </p:cNvSpPr>
          <p:nvPr>
            <p:ph idx="1"/>
          </p:nvPr>
        </p:nvSpPr>
        <p:spPr>
          <a:xfrm>
            <a:off x="1859" y="1825625"/>
            <a:ext cx="12188282" cy="4351338"/>
          </a:xfrm>
        </p:spPr>
        <p:txBody>
          <a:bodyPr vert="horz" lIns="91440" tIns="45720" rIns="91440" bIns="45720" rtlCol="0" anchor="t">
            <a:normAutofit/>
          </a:bodyPr>
          <a:lstStyle/>
          <a:p>
            <a:pPr marL="285750" indent="-285750">
              <a:buFont typeface="Arial,Sans-Serif" panose="020B0604020202020204" pitchFamily="34" charset="0"/>
              <a:buChar char="•"/>
            </a:pPr>
            <a:r>
              <a:rPr lang="tr-TR" dirty="0">
                <a:ea typeface="+mn-lt"/>
                <a:cs typeface="+mn-lt"/>
              </a:rPr>
              <a:t>UTF-8: İngilizce karakterleri kodlamak için (8bit)</a:t>
            </a:r>
            <a:endParaRPr lang="tr-TR" dirty="0">
              <a:cs typeface="Calibri" panose="020F0502020204030204"/>
            </a:endParaRPr>
          </a:p>
          <a:p>
            <a:pPr marL="285750" indent="-285750">
              <a:buFont typeface="Arial,Sans-Serif" panose="020B0604020202020204" pitchFamily="34" charset="0"/>
              <a:buChar char="•"/>
            </a:pPr>
            <a:r>
              <a:rPr lang="tr-TR" dirty="0">
                <a:ea typeface="+mn-lt"/>
                <a:cs typeface="+mn-lt"/>
              </a:rPr>
              <a:t>UTF-16: En çok kullanılan karakterleri kodlamak için iki bayt (16 bit) kullanır</a:t>
            </a:r>
          </a:p>
          <a:p>
            <a:pPr marL="285750" indent="-285750">
              <a:buFont typeface="Arial,Sans-Serif" panose="020B0604020202020204" pitchFamily="34" charset="0"/>
            </a:pPr>
            <a:r>
              <a:rPr lang="tr-TR" dirty="0">
                <a:ea typeface="+mn-lt"/>
                <a:cs typeface="+mn-lt"/>
              </a:rPr>
              <a:t>UTF-32: 16 bitlik bir sayının tüm karakterleri temsil etmek için yetmediği karakterleri kodlamak için dört bayt (32 bit) kullanır.</a:t>
            </a:r>
            <a:endParaRPr lang="tr-TR" dirty="0"/>
          </a:p>
        </p:txBody>
      </p:sp>
    </p:spTree>
    <p:extLst>
      <p:ext uri="{BB962C8B-B14F-4D97-AF65-F5344CB8AC3E}">
        <p14:creationId xmlns:p14="http://schemas.microsoft.com/office/powerpoint/2010/main" val="4030474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D9F003-A547-3DF0-9035-6759BC4844BC}"/>
              </a:ext>
            </a:extLst>
          </p:cNvPr>
          <p:cNvSpPr>
            <a:spLocks noGrp="1"/>
          </p:cNvSpPr>
          <p:nvPr>
            <p:ph type="title"/>
          </p:nvPr>
        </p:nvSpPr>
        <p:spPr>
          <a:xfrm>
            <a:off x="1859" y="2711"/>
            <a:ext cx="12188282" cy="1706562"/>
          </a:xfrm>
        </p:spPr>
        <p:txBody>
          <a:bodyPr/>
          <a:lstStyle/>
          <a:p>
            <a:pPr algn="ctr"/>
            <a:r>
              <a:rPr lang="tr-TR" dirty="0">
                <a:cs typeface="Calibri Light"/>
              </a:rPr>
              <a:t>Libraries Nedir ?</a:t>
            </a:r>
          </a:p>
        </p:txBody>
      </p:sp>
      <p:sp>
        <p:nvSpPr>
          <p:cNvPr id="3" name="İçerik Yer Tutucusu 2">
            <a:extLst>
              <a:ext uri="{FF2B5EF4-FFF2-40B4-BE49-F238E27FC236}">
                <a16:creationId xmlns:a16="http://schemas.microsoft.com/office/drawing/2014/main" id="{4724589C-F265-D03D-DFCF-923BFD114490}"/>
              </a:ext>
            </a:extLst>
          </p:cNvPr>
          <p:cNvSpPr>
            <a:spLocks noGrp="1"/>
          </p:cNvSpPr>
          <p:nvPr>
            <p:ph idx="1"/>
          </p:nvPr>
        </p:nvSpPr>
        <p:spPr>
          <a:xfrm>
            <a:off x="1859" y="1825625"/>
            <a:ext cx="12188282" cy="4351338"/>
          </a:xfrm>
        </p:spPr>
        <p:txBody>
          <a:bodyPr vert="horz" lIns="91440" tIns="45720" rIns="91440" bIns="45720" rtlCol="0" anchor="t">
            <a:normAutofit/>
          </a:bodyPr>
          <a:lstStyle/>
          <a:p>
            <a:pPr marL="285750" indent="-285750"/>
            <a:r>
              <a:rPr lang="tr-TR" dirty="0">
                <a:ea typeface="+mn-lt"/>
                <a:cs typeface="+mn-lt"/>
              </a:rPr>
              <a:t>Geliştiriciler tarafından yazılan ve herhangi bir yerde yeniden kullanılabilen bir kod parçasıdır. Bir kütüphaneden bir sınıfı ya da bir işlevi istediğimiz zaman nerede kullanacağımıza biz karar veririz. Uygulama akışından siz sorumlusunuz.</a:t>
            </a:r>
            <a:endParaRPr lang="tr-TR" dirty="0">
              <a:cs typeface="Calibri" panose="020F0502020204030204"/>
            </a:endParaRPr>
          </a:p>
          <a:p>
            <a:pPr marL="285750" indent="-285750">
              <a:buFont typeface="Arial,Sans-Serif" panose="020B0604020202020204" pitchFamily="34" charset="0"/>
              <a:buChar char="•"/>
            </a:pPr>
            <a:r>
              <a:rPr lang="tr-TR" dirty="0">
                <a:ea typeface="+mn-lt"/>
                <a:cs typeface="+mn-lt"/>
              </a:rPr>
              <a:t>Örneğin: Bir JS kütüphanesi olan </a:t>
            </a:r>
            <a:r>
              <a:rPr lang="tr-TR" dirty="0" err="1">
                <a:ea typeface="+mn-lt"/>
                <a:cs typeface="+mn-lt"/>
              </a:rPr>
              <a:t>JQuery</a:t>
            </a:r>
            <a:endParaRPr lang="tr-TR" dirty="0" err="1"/>
          </a:p>
        </p:txBody>
      </p:sp>
    </p:spTree>
    <p:extLst>
      <p:ext uri="{BB962C8B-B14F-4D97-AF65-F5344CB8AC3E}">
        <p14:creationId xmlns:p14="http://schemas.microsoft.com/office/powerpoint/2010/main" val="1606418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D9F003-A547-3DF0-9035-6759BC4844BC}"/>
              </a:ext>
            </a:extLst>
          </p:cNvPr>
          <p:cNvSpPr>
            <a:spLocks noGrp="1"/>
          </p:cNvSpPr>
          <p:nvPr>
            <p:ph type="title"/>
          </p:nvPr>
        </p:nvSpPr>
        <p:spPr>
          <a:xfrm>
            <a:off x="1859" y="2711"/>
            <a:ext cx="12188282" cy="1706562"/>
          </a:xfrm>
        </p:spPr>
        <p:txBody>
          <a:bodyPr/>
          <a:lstStyle/>
          <a:p>
            <a:pPr algn="ctr"/>
            <a:r>
              <a:rPr lang="tr-TR" dirty="0">
                <a:cs typeface="Calibri Light"/>
              </a:rPr>
              <a:t>Framework Nedir ?</a:t>
            </a:r>
          </a:p>
        </p:txBody>
      </p:sp>
      <p:sp>
        <p:nvSpPr>
          <p:cNvPr id="3" name="İçerik Yer Tutucusu 2">
            <a:extLst>
              <a:ext uri="{FF2B5EF4-FFF2-40B4-BE49-F238E27FC236}">
                <a16:creationId xmlns:a16="http://schemas.microsoft.com/office/drawing/2014/main" id="{4724589C-F265-D03D-DFCF-923BFD114490}"/>
              </a:ext>
            </a:extLst>
          </p:cNvPr>
          <p:cNvSpPr>
            <a:spLocks noGrp="1"/>
          </p:cNvSpPr>
          <p:nvPr>
            <p:ph idx="1"/>
          </p:nvPr>
        </p:nvSpPr>
        <p:spPr>
          <a:xfrm>
            <a:off x="1859" y="1825625"/>
            <a:ext cx="12188282" cy="4351338"/>
          </a:xfrm>
        </p:spPr>
        <p:txBody>
          <a:bodyPr vert="horz" lIns="91440" tIns="45720" rIns="91440" bIns="45720" rtlCol="0" anchor="t">
            <a:normAutofit/>
          </a:bodyPr>
          <a:lstStyle/>
          <a:p>
            <a:pPr marL="285750" indent="-285750"/>
            <a:r>
              <a:rPr lang="tr-TR" dirty="0">
                <a:ea typeface="+mn-lt"/>
                <a:cs typeface="+mn-lt"/>
              </a:rPr>
              <a:t>Bir programlama dilini </a:t>
            </a:r>
            <a:r>
              <a:rPr lang="tr-TR" dirty="0" err="1">
                <a:ea typeface="+mn-lt"/>
                <a:cs typeface="+mn-lt"/>
              </a:rPr>
              <a:t>base</a:t>
            </a:r>
            <a:r>
              <a:rPr lang="tr-TR" dirty="0">
                <a:ea typeface="+mn-lt"/>
                <a:cs typeface="+mn-lt"/>
              </a:rPr>
              <a:t> alarak geliştirilen, belirli platformlar için uygulamalar oluşturan yazılım. </a:t>
            </a:r>
            <a:r>
              <a:rPr lang="tr-TR" dirty="0" err="1">
                <a:ea typeface="+mn-lt"/>
                <a:cs typeface="+mn-lt"/>
              </a:rPr>
              <a:t>Frameworklerde</a:t>
            </a:r>
            <a:r>
              <a:rPr lang="tr-TR" dirty="0">
                <a:ea typeface="+mn-lt"/>
                <a:cs typeface="+mn-lt"/>
              </a:rPr>
              <a:t> bir yazılım mimarisi bulunmaktadır ve içerisinden bir fonksiyonu ya da bir </a:t>
            </a:r>
            <a:endParaRPr lang="tr-TR" dirty="0">
              <a:cs typeface="Calibri"/>
            </a:endParaRPr>
          </a:p>
          <a:p>
            <a:r>
              <a:rPr lang="tr-TR" dirty="0">
                <a:ea typeface="+mn-lt"/>
                <a:cs typeface="+mn-lt"/>
              </a:rPr>
              <a:t>Framework: Bir programlama dilini </a:t>
            </a:r>
            <a:r>
              <a:rPr lang="tr-TR" dirty="0" err="1">
                <a:ea typeface="+mn-lt"/>
                <a:cs typeface="+mn-lt"/>
              </a:rPr>
              <a:t>base</a:t>
            </a:r>
            <a:r>
              <a:rPr lang="tr-TR" dirty="0">
                <a:ea typeface="+mn-lt"/>
                <a:cs typeface="+mn-lt"/>
              </a:rPr>
              <a:t> alarak geliştirilen, belirli platformlar için uygulamalar oluşturan yazılım. </a:t>
            </a:r>
            <a:r>
              <a:rPr lang="tr-TR" dirty="0" err="1">
                <a:ea typeface="+mn-lt"/>
                <a:cs typeface="+mn-lt"/>
              </a:rPr>
              <a:t>Frameworklerde</a:t>
            </a:r>
            <a:r>
              <a:rPr lang="tr-TR" dirty="0">
                <a:ea typeface="+mn-lt"/>
                <a:cs typeface="+mn-lt"/>
              </a:rPr>
              <a:t> bir yazılım mimarisi bulunmaktadır ve içerisinden bir fonksiyonu ya da bir metodu kullanırken uymanız gereken standartlar vardır. Framework akıştan sorumludur. </a:t>
            </a:r>
            <a:endParaRPr lang="tr-TR"/>
          </a:p>
          <a:p>
            <a:pPr marL="285750" indent="-285750"/>
            <a:r>
              <a:rPr lang="tr-TR" dirty="0">
                <a:ea typeface="+mn-lt"/>
                <a:cs typeface="+mn-lt"/>
              </a:rPr>
              <a:t>Örneğin: Spring Framework Java için geliştirilmiş, açık kaynak olan bir uygulama geliştirme </a:t>
            </a:r>
            <a:r>
              <a:rPr lang="tr-TR" dirty="0" err="1">
                <a:ea typeface="+mn-lt"/>
                <a:cs typeface="+mn-lt"/>
              </a:rPr>
              <a:t>framework'üdür</a:t>
            </a:r>
            <a:r>
              <a:rPr lang="tr-TR" dirty="0">
                <a:ea typeface="+mn-lt"/>
                <a:cs typeface="+mn-lt"/>
              </a:rPr>
              <a:t>.</a:t>
            </a:r>
            <a:endParaRPr lang="tr-TR" dirty="0"/>
          </a:p>
        </p:txBody>
      </p:sp>
    </p:spTree>
    <p:extLst>
      <p:ext uri="{BB962C8B-B14F-4D97-AF65-F5344CB8AC3E}">
        <p14:creationId xmlns:p14="http://schemas.microsoft.com/office/powerpoint/2010/main" val="3523929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2B44BB-9710-31D0-29A0-E8F115348B6D}"/>
              </a:ext>
            </a:extLst>
          </p:cNvPr>
          <p:cNvSpPr>
            <a:spLocks noGrp="1"/>
          </p:cNvSpPr>
          <p:nvPr>
            <p:ph type="title"/>
          </p:nvPr>
        </p:nvSpPr>
        <p:spPr>
          <a:xfrm>
            <a:off x="-3544" y="1846"/>
            <a:ext cx="12199088" cy="1706562"/>
          </a:xfrm>
        </p:spPr>
        <p:txBody>
          <a:bodyPr/>
          <a:lstStyle/>
          <a:p>
            <a:pPr algn="ctr"/>
            <a:r>
              <a:rPr lang="tr-TR" dirty="0">
                <a:ea typeface="+mj-lt"/>
                <a:cs typeface="+mj-lt"/>
              </a:rPr>
              <a:t>SDK Nedir?</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1EF84832-1EFA-1848-11B3-92F4DE59E5BD}"/>
              </a:ext>
            </a:extLst>
          </p:cNvPr>
          <p:cNvSpPr>
            <a:spLocks noGrp="1"/>
          </p:cNvSpPr>
          <p:nvPr>
            <p:ph idx="1"/>
          </p:nvPr>
        </p:nvSpPr>
        <p:spPr>
          <a:xfrm>
            <a:off x="-3544" y="1825625"/>
            <a:ext cx="12199088" cy="4351338"/>
          </a:xfrm>
        </p:spPr>
        <p:txBody>
          <a:bodyPr vert="horz" lIns="91440" tIns="45720" rIns="91440" bIns="45720" rtlCol="0" anchor="t">
            <a:normAutofit/>
          </a:bodyPr>
          <a:lstStyle/>
          <a:p>
            <a:pPr>
              <a:buFont typeface="Arial"/>
            </a:pPr>
            <a:r>
              <a:rPr lang="tr-TR" dirty="0">
                <a:ea typeface="+mn-lt"/>
                <a:cs typeface="+mn-lt"/>
              </a:rPr>
              <a:t>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ea typeface="+mn-lt"/>
                <a:cs typeface="+mn-lt"/>
              </a:rPr>
              <a:t>SDK'sı</a:t>
            </a:r>
            <a:r>
              <a:rPr lang="tr-TR" dirty="0">
                <a:ea typeface="+mn-lt"/>
                <a:cs typeface="+mn-lt"/>
              </a:rPr>
              <a:t> vardır. </a:t>
            </a:r>
            <a:endParaRPr lang="tr-TR">
              <a:cs typeface="Calibri" panose="020F0502020204030204"/>
            </a:endParaRPr>
          </a:p>
          <a:p>
            <a:r>
              <a:rPr lang="tr-TR" dirty="0">
                <a:ea typeface="+mn-lt"/>
                <a:cs typeface="+mn-lt"/>
              </a:rPr>
              <a:t>Örneğin, Java platformunda bir uygulamasının geliştirilmesi, bir Java Geliştirme Kiti (JDK) gerektirir. iOS uygulamaları için iOS </a:t>
            </a:r>
            <a:r>
              <a:rPr lang="tr-TR" dirty="0" err="1">
                <a:ea typeface="+mn-lt"/>
                <a:cs typeface="+mn-lt"/>
              </a:rPr>
              <a:t>SDK'sı</a:t>
            </a:r>
            <a:r>
              <a:rPr lang="tr-TR" dirty="0">
                <a:ea typeface="+mn-lt"/>
                <a:cs typeface="+mn-lt"/>
              </a:rPr>
              <a:t> gereklidir. Evrensel Windows Platformu için .NET Framework SDK </a:t>
            </a:r>
            <a:r>
              <a:rPr lang="tr-TR" dirty="0" err="1">
                <a:ea typeface="+mn-lt"/>
                <a:cs typeface="+mn-lt"/>
              </a:rPr>
              <a:t>kullanılabililir</a:t>
            </a:r>
            <a:r>
              <a:rPr lang="tr-TR" dirty="0">
                <a:ea typeface="+mn-lt"/>
                <a:cs typeface="+mn-lt"/>
              </a:rPr>
              <a:t>.</a:t>
            </a:r>
            <a:endParaRPr lang="tr-TR"/>
          </a:p>
        </p:txBody>
      </p:sp>
    </p:spTree>
    <p:extLst>
      <p:ext uri="{BB962C8B-B14F-4D97-AF65-F5344CB8AC3E}">
        <p14:creationId xmlns:p14="http://schemas.microsoft.com/office/powerpoint/2010/main" val="2482915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2B44BB-9710-31D0-29A0-E8F115348B6D}"/>
              </a:ext>
            </a:extLst>
          </p:cNvPr>
          <p:cNvSpPr>
            <a:spLocks noGrp="1"/>
          </p:cNvSpPr>
          <p:nvPr>
            <p:ph type="title"/>
          </p:nvPr>
        </p:nvSpPr>
        <p:spPr>
          <a:xfrm>
            <a:off x="-3544" y="1846"/>
            <a:ext cx="12199088" cy="1706562"/>
          </a:xfrm>
        </p:spPr>
        <p:txBody>
          <a:bodyPr/>
          <a:lstStyle/>
          <a:p>
            <a:pPr algn="ctr"/>
            <a:r>
              <a:rPr lang="tr-TR" dirty="0">
                <a:ea typeface="+mj-lt"/>
                <a:cs typeface="+mj-lt"/>
              </a:rPr>
              <a:t>JDK Nedir?</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1EF84832-1EFA-1848-11B3-92F4DE59E5BD}"/>
              </a:ext>
            </a:extLst>
          </p:cNvPr>
          <p:cNvSpPr>
            <a:spLocks noGrp="1"/>
          </p:cNvSpPr>
          <p:nvPr>
            <p:ph idx="1"/>
          </p:nvPr>
        </p:nvSpPr>
        <p:spPr>
          <a:xfrm>
            <a:off x="-3544" y="1825625"/>
            <a:ext cx="12199088" cy="4351338"/>
          </a:xfrm>
        </p:spPr>
        <p:txBody>
          <a:bodyPr vert="horz" lIns="91440" tIns="45720" rIns="91440" bIns="45720" rtlCol="0" anchor="t">
            <a:normAutofit/>
          </a:bodyPr>
          <a:lstStyle/>
          <a:p>
            <a:r>
              <a:rPr lang="tr-TR" dirty="0">
                <a:ea typeface="+mn-lt"/>
                <a:cs typeface="+mn-lt"/>
              </a:rPr>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endParaRPr lang="tr-TR" dirty="0">
              <a:cs typeface="Calibri" panose="020F0502020204030204"/>
            </a:endParaRPr>
          </a:p>
        </p:txBody>
      </p:sp>
    </p:spTree>
    <p:extLst>
      <p:ext uri="{BB962C8B-B14F-4D97-AF65-F5344CB8AC3E}">
        <p14:creationId xmlns:p14="http://schemas.microsoft.com/office/powerpoint/2010/main" val="1970779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2B44BB-9710-31D0-29A0-E8F115348B6D}"/>
              </a:ext>
            </a:extLst>
          </p:cNvPr>
          <p:cNvSpPr>
            <a:spLocks noGrp="1"/>
          </p:cNvSpPr>
          <p:nvPr>
            <p:ph type="title"/>
          </p:nvPr>
        </p:nvSpPr>
        <p:spPr>
          <a:xfrm>
            <a:off x="-3544" y="1846"/>
            <a:ext cx="12199088" cy="1706562"/>
          </a:xfrm>
        </p:spPr>
        <p:txBody>
          <a:bodyPr/>
          <a:lstStyle/>
          <a:p>
            <a:pPr algn="ctr"/>
            <a:r>
              <a:rPr lang="tr-TR" dirty="0" err="1">
                <a:ea typeface="+mj-lt"/>
                <a:cs typeface="+mj-lt"/>
              </a:rPr>
              <a:t>Fast-forward</a:t>
            </a:r>
            <a:r>
              <a:rPr lang="tr-TR" dirty="0">
                <a:ea typeface="+mj-lt"/>
                <a:cs typeface="+mj-lt"/>
              </a:rPr>
              <a:t> </a:t>
            </a:r>
            <a:r>
              <a:rPr lang="tr-TR" dirty="0" err="1">
                <a:ea typeface="+mj-lt"/>
                <a:cs typeface="+mj-lt"/>
              </a:rPr>
              <a:t>vs</a:t>
            </a:r>
            <a:r>
              <a:rPr lang="tr-TR" dirty="0">
                <a:ea typeface="+mj-lt"/>
                <a:cs typeface="+mj-lt"/>
              </a:rPr>
              <a:t> </a:t>
            </a:r>
            <a:r>
              <a:rPr lang="tr-TR" dirty="0" err="1">
                <a:ea typeface="+mj-lt"/>
                <a:cs typeface="+mj-lt"/>
              </a:rPr>
              <a:t>Rebase</a:t>
            </a:r>
            <a:r>
              <a:rPr lang="tr-TR" dirty="0">
                <a:ea typeface="+mj-lt"/>
                <a:cs typeface="+mj-lt"/>
              </a:rPr>
              <a:t> </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1EF84832-1EFA-1848-11B3-92F4DE59E5BD}"/>
              </a:ext>
            </a:extLst>
          </p:cNvPr>
          <p:cNvSpPr>
            <a:spLocks noGrp="1"/>
          </p:cNvSpPr>
          <p:nvPr>
            <p:ph idx="1"/>
          </p:nvPr>
        </p:nvSpPr>
        <p:spPr>
          <a:xfrm>
            <a:off x="-3544" y="1825625"/>
            <a:ext cx="12199088" cy="4351338"/>
          </a:xfrm>
        </p:spPr>
        <p:txBody>
          <a:bodyPr vert="horz" lIns="91440" tIns="45720" rIns="91440" bIns="45720" rtlCol="0" anchor="t">
            <a:normAutofit/>
          </a:bodyPr>
          <a:lstStyle/>
          <a:p>
            <a:r>
              <a:rPr lang="tr-TR" dirty="0">
                <a:ea typeface="+mn-lt"/>
                <a:cs typeface="+mn-lt"/>
              </a:rPr>
              <a:t>Benzer işlevleri yerine getirmek için kullanılır. Her iki komut da bir daldaki değişiklikleri başka bir dala birleştirmek için kullanılır. Ancak bu iki komut arasında proje tarihçesinin oluşturulması ile ilgili ciddi bir farklılık vardır.</a:t>
            </a:r>
          </a:p>
          <a:p>
            <a:r>
              <a:rPr lang="tr-TR" dirty="0">
                <a:ea typeface="+mn-lt"/>
                <a:cs typeface="+mn-lt"/>
              </a:rPr>
              <a:t>Bazı durumlarda </a:t>
            </a:r>
            <a:r>
              <a:rPr lang="tr-TR" dirty="0" err="1">
                <a:ea typeface="+mn-lt"/>
                <a:cs typeface="+mn-lt"/>
              </a:rPr>
              <a:t>branch'lerden</a:t>
            </a:r>
            <a:r>
              <a:rPr lang="tr-TR" dirty="0">
                <a:ea typeface="+mn-lt"/>
                <a:cs typeface="+mn-lt"/>
              </a:rPr>
              <a:t> bir tanesinde herhangi bir değişiklik yapılmamış ve bu </a:t>
            </a:r>
            <a:r>
              <a:rPr lang="tr-TR" dirty="0" err="1">
                <a:ea typeface="+mn-lt"/>
                <a:cs typeface="+mn-lt"/>
              </a:rPr>
              <a:t>branch'in</a:t>
            </a:r>
            <a:r>
              <a:rPr lang="tr-TR" dirty="0">
                <a:ea typeface="+mn-lt"/>
                <a:cs typeface="+mn-lt"/>
              </a:rPr>
              <a:t> ortak </a:t>
            </a:r>
            <a:r>
              <a:rPr lang="tr-TR" dirty="0" err="1">
                <a:ea typeface="+mn-lt"/>
                <a:cs typeface="+mn-lt"/>
              </a:rPr>
              <a:t>commit'i</a:t>
            </a:r>
            <a:r>
              <a:rPr lang="tr-TR" dirty="0">
                <a:ea typeface="+mn-lt"/>
                <a:cs typeface="+mn-lt"/>
              </a:rPr>
              <a:t> ve son </a:t>
            </a:r>
            <a:r>
              <a:rPr lang="tr-TR" dirty="0" err="1">
                <a:ea typeface="+mn-lt"/>
                <a:cs typeface="+mn-lt"/>
              </a:rPr>
              <a:t>commit'i</a:t>
            </a:r>
            <a:r>
              <a:rPr lang="tr-TR" dirty="0">
                <a:ea typeface="+mn-lt"/>
                <a:cs typeface="+mn-lt"/>
              </a:rPr>
              <a:t> aynı ise bu durumda </a:t>
            </a:r>
            <a:r>
              <a:rPr lang="tr-TR" dirty="0" err="1">
                <a:ea typeface="+mn-lt"/>
                <a:cs typeface="+mn-lt"/>
              </a:rPr>
              <a:t>merge</a:t>
            </a:r>
            <a:r>
              <a:rPr lang="tr-TR" dirty="0">
                <a:ea typeface="+mn-lt"/>
                <a:cs typeface="+mn-lt"/>
              </a:rPr>
              <a:t> işlemi çok basitleşir ve git diğer </a:t>
            </a:r>
            <a:r>
              <a:rPr lang="tr-TR" dirty="0" err="1">
                <a:ea typeface="+mn-lt"/>
                <a:cs typeface="+mn-lt"/>
              </a:rPr>
              <a:t>branch'in</a:t>
            </a:r>
            <a:r>
              <a:rPr lang="tr-TR" dirty="0">
                <a:ea typeface="+mn-lt"/>
                <a:cs typeface="+mn-lt"/>
              </a:rPr>
              <a:t> tüm </a:t>
            </a:r>
            <a:r>
              <a:rPr lang="tr-TR" dirty="0" err="1">
                <a:ea typeface="+mn-lt"/>
                <a:cs typeface="+mn-lt"/>
              </a:rPr>
              <a:t>commit'lerini</a:t>
            </a:r>
            <a:r>
              <a:rPr lang="tr-TR" dirty="0">
                <a:ea typeface="+mn-lt"/>
                <a:cs typeface="+mn-lt"/>
              </a:rPr>
              <a:t> ortak </a:t>
            </a:r>
            <a:r>
              <a:rPr lang="tr-TR" dirty="0" err="1">
                <a:ea typeface="+mn-lt"/>
                <a:cs typeface="+mn-lt"/>
              </a:rPr>
              <a:t>commit'in</a:t>
            </a:r>
            <a:r>
              <a:rPr lang="tr-TR" dirty="0">
                <a:ea typeface="+mn-lt"/>
                <a:cs typeface="+mn-lt"/>
              </a:rPr>
              <a:t> üzerine ekleyerek </a:t>
            </a:r>
            <a:r>
              <a:rPr lang="tr-TR" dirty="0" err="1">
                <a:ea typeface="+mn-lt"/>
                <a:cs typeface="+mn-lt"/>
              </a:rPr>
              <a:t>merge</a:t>
            </a:r>
            <a:r>
              <a:rPr lang="tr-TR" dirty="0">
                <a:ea typeface="+mn-lt"/>
                <a:cs typeface="+mn-lt"/>
              </a:rPr>
              <a:t> işlemini yapar. Bu özel duruma Git terminolojisinde "</a:t>
            </a:r>
            <a:r>
              <a:rPr lang="tr-TR" dirty="0" err="1">
                <a:ea typeface="+mn-lt"/>
                <a:cs typeface="+mn-lt"/>
              </a:rPr>
              <a:t>Fast-Forward</a:t>
            </a:r>
            <a:r>
              <a:rPr lang="tr-TR" dirty="0">
                <a:ea typeface="+mn-lt"/>
                <a:cs typeface="+mn-lt"/>
              </a:rPr>
              <a:t> </a:t>
            </a:r>
            <a:r>
              <a:rPr lang="tr-TR" dirty="0" err="1">
                <a:ea typeface="+mn-lt"/>
                <a:cs typeface="+mn-lt"/>
              </a:rPr>
              <a:t>Merge</a:t>
            </a:r>
            <a:r>
              <a:rPr lang="tr-TR" dirty="0">
                <a:ea typeface="+mn-lt"/>
                <a:cs typeface="+mn-lt"/>
              </a:rPr>
              <a:t>" denir ve her iki </a:t>
            </a:r>
            <a:r>
              <a:rPr lang="tr-TR" dirty="0" err="1">
                <a:ea typeface="+mn-lt"/>
                <a:cs typeface="+mn-lt"/>
              </a:rPr>
              <a:t>branch'in</a:t>
            </a:r>
            <a:r>
              <a:rPr lang="tr-TR" dirty="0">
                <a:ea typeface="+mn-lt"/>
                <a:cs typeface="+mn-lt"/>
              </a:rPr>
              <a:t> tarihçesi de ortak oluyor.</a:t>
            </a:r>
          </a:p>
        </p:txBody>
      </p:sp>
    </p:spTree>
    <p:extLst>
      <p:ext uri="{BB962C8B-B14F-4D97-AF65-F5344CB8AC3E}">
        <p14:creationId xmlns:p14="http://schemas.microsoft.com/office/powerpoint/2010/main" val="3110482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2B44BB-9710-31D0-29A0-E8F115348B6D}"/>
              </a:ext>
            </a:extLst>
          </p:cNvPr>
          <p:cNvSpPr>
            <a:spLocks noGrp="1"/>
          </p:cNvSpPr>
          <p:nvPr>
            <p:ph type="title"/>
          </p:nvPr>
        </p:nvSpPr>
        <p:spPr>
          <a:xfrm>
            <a:off x="-3544" y="1846"/>
            <a:ext cx="12199088" cy="1706562"/>
          </a:xfrm>
        </p:spPr>
        <p:txBody>
          <a:bodyPr/>
          <a:lstStyle/>
          <a:p>
            <a:endParaRPr lang="tr-TR"/>
          </a:p>
        </p:txBody>
      </p:sp>
      <p:sp>
        <p:nvSpPr>
          <p:cNvPr id="3" name="İçerik Yer Tutucusu 2">
            <a:extLst>
              <a:ext uri="{FF2B5EF4-FFF2-40B4-BE49-F238E27FC236}">
                <a16:creationId xmlns:a16="http://schemas.microsoft.com/office/drawing/2014/main" id="{1EF84832-1EFA-1848-11B3-92F4DE59E5BD}"/>
              </a:ext>
            </a:extLst>
          </p:cNvPr>
          <p:cNvSpPr>
            <a:spLocks noGrp="1"/>
          </p:cNvSpPr>
          <p:nvPr>
            <p:ph idx="1"/>
          </p:nvPr>
        </p:nvSpPr>
        <p:spPr>
          <a:xfrm>
            <a:off x="-3544" y="1825625"/>
            <a:ext cx="12199088" cy="4351338"/>
          </a:xfrm>
        </p:spPr>
        <p:txBody>
          <a:bodyPr vert="horz" lIns="91440" tIns="45720" rIns="91440" bIns="45720" rtlCol="0" anchor="t">
            <a:normAutofit/>
          </a:bodyPr>
          <a:lstStyle/>
          <a:p>
            <a:r>
              <a:rPr lang="tr-TR" dirty="0">
                <a:ea typeface="+mn-lt"/>
                <a:cs typeface="+mn-lt"/>
              </a:rPr>
              <a:t>Normalde </a:t>
            </a:r>
            <a:r>
              <a:rPr lang="tr-TR" dirty="0" err="1">
                <a:ea typeface="+mn-lt"/>
                <a:cs typeface="+mn-lt"/>
              </a:rPr>
              <a:t>merge</a:t>
            </a:r>
            <a:r>
              <a:rPr lang="tr-TR" dirty="0">
                <a:ea typeface="+mn-lt"/>
                <a:cs typeface="+mn-lt"/>
              </a:rPr>
              <a:t> komutu ile A dalındaki değişiklikler B dalı ile birleştirildiğinde B dalının </a:t>
            </a:r>
            <a:r>
              <a:rPr lang="tr-TR" dirty="0" err="1">
                <a:ea typeface="+mn-lt"/>
                <a:cs typeface="+mn-lt"/>
              </a:rPr>
              <a:t>commit</a:t>
            </a:r>
            <a:r>
              <a:rPr lang="tr-TR" dirty="0">
                <a:ea typeface="+mn-lt"/>
                <a:cs typeface="+mn-lt"/>
              </a:rPr>
              <a:t> tarihçesinde </a:t>
            </a:r>
            <a:r>
              <a:rPr lang="tr-TR" dirty="0" err="1">
                <a:ea typeface="+mn-lt"/>
                <a:cs typeface="+mn-lt"/>
              </a:rPr>
              <a:t>merge</a:t>
            </a:r>
            <a:r>
              <a:rPr lang="tr-TR" dirty="0">
                <a:ea typeface="+mn-lt"/>
                <a:cs typeface="+mn-lt"/>
              </a:rPr>
              <a:t> işleminden kaynaklanan ve </a:t>
            </a:r>
            <a:r>
              <a:rPr lang="tr-TR" dirty="0" err="1">
                <a:ea typeface="+mn-lt"/>
                <a:cs typeface="+mn-lt"/>
              </a:rPr>
              <a:t>merge</a:t>
            </a:r>
            <a:r>
              <a:rPr lang="tr-TR" dirty="0">
                <a:ea typeface="+mn-lt"/>
                <a:cs typeface="+mn-lt"/>
              </a:rPr>
              <a:t> </a:t>
            </a:r>
            <a:r>
              <a:rPr lang="tr-TR" dirty="0" err="1">
                <a:ea typeface="+mn-lt"/>
                <a:cs typeface="+mn-lt"/>
              </a:rPr>
              <a:t>commit</a:t>
            </a:r>
            <a:r>
              <a:rPr lang="tr-TR" dirty="0">
                <a:ea typeface="+mn-lt"/>
                <a:cs typeface="+mn-lt"/>
              </a:rPr>
              <a:t> adı verilen otomatik oluşturulmuş bir </a:t>
            </a:r>
            <a:r>
              <a:rPr lang="tr-TR" dirty="0" err="1">
                <a:ea typeface="+mn-lt"/>
                <a:cs typeface="+mn-lt"/>
              </a:rPr>
              <a:t>commit</a:t>
            </a:r>
            <a:r>
              <a:rPr lang="tr-TR" dirty="0">
                <a:ea typeface="+mn-lt"/>
                <a:cs typeface="+mn-lt"/>
              </a:rPr>
              <a:t> yer alır. Bu </a:t>
            </a:r>
            <a:r>
              <a:rPr lang="tr-TR" dirty="0" err="1">
                <a:ea typeface="+mn-lt"/>
                <a:cs typeface="+mn-lt"/>
              </a:rPr>
              <a:t>commit</a:t>
            </a:r>
            <a:r>
              <a:rPr lang="tr-TR" dirty="0">
                <a:ea typeface="+mn-lt"/>
                <a:cs typeface="+mn-lt"/>
              </a:rPr>
              <a:t> A ve B dallarının tarihçelerini birbiri ile ilişkilendirir.</a:t>
            </a:r>
          </a:p>
          <a:p>
            <a:r>
              <a:rPr lang="tr-TR" dirty="0" err="1">
                <a:ea typeface="+mn-lt"/>
                <a:cs typeface="+mn-lt"/>
              </a:rPr>
              <a:t>Rebase</a:t>
            </a:r>
            <a:r>
              <a:rPr lang="tr-TR" dirty="0">
                <a:ea typeface="+mn-lt"/>
                <a:cs typeface="+mn-lt"/>
              </a:rPr>
              <a:t> komutu kullandığımızda ise ile A dalındaki her bir </a:t>
            </a:r>
            <a:r>
              <a:rPr lang="tr-TR" dirty="0" err="1">
                <a:ea typeface="+mn-lt"/>
                <a:cs typeface="+mn-lt"/>
              </a:rPr>
              <a:t>commit</a:t>
            </a:r>
            <a:r>
              <a:rPr lang="tr-TR" dirty="0">
                <a:ea typeface="+mn-lt"/>
                <a:cs typeface="+mn-lt"/>
              </a:rPr>
              <a:t> B dalına sanki </a:t>
            </a:r>
            <a:r>
              <a:rPr lang="tr-TR" dirty="0" err="1">
                <a:ea typeface="+mn-lt"/>
                <a:cs typeface="+mn-lt"/>
              </a:rPr>
              <a:t>commit</a:t>
            </a:r>
            <a:r>
              <a:rPr lang="tr-TR" dirty="0">
                <a:ea typeface="+mn-lt"/>
                <a:cs typeface="+mn-lt"/>
              </a:rPr>
              <a:t> işlemi B dalında yapılmış gibi yeniden yazılır. Bu sayede B dalının </a:t>
            </a:r>
            <a:r>
              <a:rPr lang="tr-TR" dirty="0" err="1">
                <a:ea typeface="+mn-lt"/>
                <a:cs typeface="+mn-lt"/>
              </a:rPr>
              <a:t>commit</a:t>
            </a:r>
            <a:r>
              <a:rPr lang="tr-TR" dirty="0">
                <a:ea typeface="+mn-lt"/>
                <a:cs typeface="+mn-lt"/>
              </a:rPr>
              <a:t> tarihçesi sanki tüm değişiklikler bu dalda olmuş gibi düz ve kesintisiz görünür.</a:t>
            </a:r>
            <a:endParaRPr lang="tr-TR" dirty="0">
              <a:cs typeface="Calibri"/>
            </a:endParaRPr>
          </a:p>
        </p:txBody>
      </p:sp>
    </p:spTree>
    <p:extLst>
      <p:ext uri="{BB962C8B-B14F-4D97-AF65-F5344CB8AC3E}">
        <p14:creationId xmlns:p14="http://schemas.microsoft.com/office/powerpoint/2010/main" val="95020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a:ea typeface="Calibri Light"/>
                <a:cs typeface="Calibri Light"/>
              </a:rPr>
              <a:t>Http Nedir ?</a:t>
            </a: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a:bodyPr>
          <a:lstStyle/>
          <a:p>
            <a:r>
              <a:rPr lang="tr-TR" dirty="0">
                <a:ea typeface="+mn-lt"/>
                <a:cs typeface="+mn-lt"/>
              </a:rPr>
              <a:t>HTTP(</a:t>
            </a:r>
            <a:r>
              <a:rPr lang="tr-TR" dirty="0" err="1">
                <a:ea typeface="+mn-lt"/>
                <a:cs typeface="+mn-lt"/>
              </a:rPr>
              <a:t>Hyper</a:t>
            </a:r>
            <a:r>
              <a:rPr lang="tr-TR" dirty="0">
                <a:ea typeface="+mn-lt"/>
                <a:cs typeface="+mn-lt"/>
              </a:rPr>
              <a:t> </a:t>
            </a:r>
            <a:r>
              <a:rPr lang="tr-TR" dirty="0" err="1">
                <a:ea typeface="+mn-lt"/>
                <a:cs typeface="+mn-lt"/>
              </a:rPr>
              <a:t>Text</a:t>
            </a:r>
            <a:r>
              <a:rPr lang="tr-TR" dirty="0">
                <a:ea typeface="+mn-lt"/>
                <a:cs typeface="+mn-lt"/>
              </a:rPr>
              <a:t> Transfer Protocol) protokolü ağ üzerinden web sayfalarının görüntülenmesini sağlayan protokoldür. HTTP protokolü istemci (PC) ile sunucu (server) arasındaki alışveriş kurallarını belirler. Port olarak ise 80 portunu kullanır. İstemci sunucuya bir istek gönderir. Bu istek Internet Explorer, Google Chrome veya Mozilla Firefox gibi web browser’lar aracılığıyla iletilir. Sunucu bu isteği alır ve Apache veya IIS gibi web sunucu programları aracılığıyla cevap verir.</a:t>
            </a:r>
          </a:p>
          <a:p>
            <a:r>
              <a:rPr lang="tr-TR" dirty="0">
                <a:ea typeface="+mn-lt"/>
                <a:cs typeface="+mn-lt"/>
              </a:rPr>
              <a:t>İstemci bir sunucu içeriğine HTTP kullanarak ulaşmaya çalıştığında sunucu yanıtın durumunu belirten bir sayısal kod gönderir. Bazı durumlarda  HTTP durum kodu (HTTP </a:t>
            </a:r>
            <a:r>
              <a:rPr lang="tr-TR" dirty="0" err="1">
                <a:ea typeface="+mn-lt"/>
                <a:cs typeface="+mn-lt"/>
              </a:rPr>
              <a:t>Status</a:t>
            </a:r>
            <a:r>
              <a:rPr lang="tr-TR" dirty="0">
                <a:ea typeface="+mn-lt"/>
                <a:cs typeface="+mn-lt"/>
              </a:rPr>
              <a:t> </a:t>
            </a:r>
            <a:r>
              <a:rPr lang="tr-TR" dirty="0" err="1">
                <a:ea typeface="+mn-lt"/>
                <a:cs typeface="+mn-lt"/>
              </a:rPr>
              <a:t>Code</a:t>
            </a:r>
            <a:r>
              <a:rPr lang="tr-TR" dirty="0">
                <a:ea typeface="+mn-lt"/>
                <a:cs typeface="+mn-lt"/>
              </a:rPr>
              <a:t>) istemcinin tarayıcısında da gösterilebilir </a:t>
            </a:r>
            <a:r>
              <a:rPr lang="tr-TR" dirty="0" err="1">
                <a:ea typeface="+mn-lt"/>
                <a:cs typeface="+mn-lt"/>
              </a:rPr>
              <a:t>Örn</a:t>
            </a:r>
            <a:r>
              <a:rPr lang="tr-TR" dirty="0">
                <a:ea typeface="+mn-lt"/>
                <a:cs typeface="+mn-lt"/>
              </a:rPr>
              <a:t>; 200, 301, 302, 404 ve 500 kodları en yaygın olanlardır.</a:t>
            </a:r>
            <a:endParaRPr lang="tr-TR" dirty="0">
              <a:ea typeface="Calibri"/>
              <a:cs typeface="Calibri"/>
            </a:endParaRPr>
          </a:p>
        </p:txBody>
      </p:sp>
    </p:spTree>
    <p:extLst>
      <p:ext uri="{BB962C8B-B14F-4D97-AF65-F5344CB8AC3E}">
        <p14:creationId xmlns:p14="http://schemas.microsoft.com/office/powerpoint/2010/main" val="987092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2B44BB-9710-31D0-29A0-E8F115348B6D}"/>
              </a:ext>
            </a:extLst>
          </p:cNvPr>
          <p:cNvSpPr>
            <a:spLocks noGrp="1"/>
          </p:cNvSpPr>
          <p:nvPr>
            <p:ph type="title"/>
          </p:nvPr>
        </p:nvSpPr>
        <p:spPr>
          <a:xfrm>
            <a:off x="-3544" y="1846"/>
            <a:ext cx="12199088" cy="1706562"/>
          </a:xfrm>
        </p:spPr>
        <p:txBody>
          <a:bodyPr/>
          <a:lstStyle/>
          <a:p>
            <a:pPr algn="ctr"/>
            <a:r>
              <a:rPr lang="tr-TR" dirty="0" err="1">
                <a:ea typeface="+mj-lt"/>
                <a:cs typeface="+mj-lt"/>
              </a:rPr>
              <a:t>Fast</a:t>
            </a:r>
            <a:r>
              <a:rPr lang="tr-TR" dirty="0">
                <a:ea typeface="+mj-lt"/>
                <a:cs typeface="+mj-lt"/>
              </a:rPr>
              <a:t> </a:t>
            </a:r>
            <a:r>
              <a:rPr lang="tr-TR" dirty="0" err="1">
                <a:ea typeface="+mj-lt"/>
                <a:cs typeface="+mj-lt"/>
              </a:rPr>
              <a:t>Forward</a:t>
            </a:r>
            <a:r>
              <a:rPr lang="tr-TR" dirty="0">
                <a:ea typeface="+mj-lt"/>
                <a:cs typeface="+mj-lt"/>
              </a:rPr>
              <a:t> </a:t>
            </a:r>
            <a:r>
              <a:rPr lang="tr-TR" dirty="0" err="1">
                <a:ea typeface="+mj-lt"/>
                <a:cs typeface="+mj-lt"/>
              </a:rPr>
              <a:t>vs</a:t>
            </a:r>
            <a:r>
              <a:rPr lang="tr-TR" dirty="0">
                <a:ea typeface="+mj-lt"/>
                <a:cs typeface="+mj-lt"/>
              </a:rPr>
              <a:t> No </a:t>
            </a:r>
            <a:r>
              <a:rPr lang="tr-TR" dirty="0" err="1">
                <a:ea typeface="+mj-lt"/>
                <a:cs typeface="+mj-lt"/>
              </a:rPr>
              <a:t>Fast</a:t>
            </a:r>
            <a:r>
              <a:rPr lang="tr-TR" dirty="0">
                <a:ea typeface="+mj-lt"/>
                <a:cs typeface="+mj-lt"/>
              </a:rPr>
              <a:t> </a:t>
            </a:r>
            <a:r>
              <a:rPr lang="tr-TR" dirty="0" err="1">
                <a:ea typeface="+mj-lt"/>
                <a:cs typeface="+mj-lt"/>
              </a:rPr>
              <a:t>Forward</a:t>
            </a:r>
            <a:endParaRPr lang="tr-TR" dirty="0" err="1">
              <a:cs typeface="Calibri Light" panose="020F0302020204030204"/>
            </a:endParaRPr>
          </a:p>
        </p:txBody>
      </p:sp>
      <p:sp>
        <p:nvSpPr>
          <p:cNvPr id="3" name="İçerik Yer Tutucusu 2">
            <a:extLst>
              <a:ext uri="{FF2B5EF4-FFF2-40B4-BE49-F238E27FC236}">
                <a16:creationId xmlns:a16="http://schemas.microsoft.com/office/drawing/2014/main" id="{1EF84832-1EFA-1848-11B3-92F4DE59E5BD}"/>
              </a:ext>
            </a:extLst>
          </p:cNvPr>
          <p:cNvSpPr>
            <a:spLocks noGrp="1"/>
          </p:cNvSpPr>
          <p:nvPr>
            <p:ph idx="1"/>
          </p:nvPr>
        </p:nvSpPr>
        <p:spPr>
          <a:xfrm>
            <a:off x="-3544" y="1825625"/>
            <a:ext cx="12199088" cy="4351338"/>
          </a:xfrm>
        </p:spPr>
        <p:txBody>
          <a:bodyPr vert="horz" lIns="91440" tIns="45720" rIns="91440" bIns="45720" rtlCol="0" anchor="t">
            <a:normAutofit/>
          </a:bodyPr>
          <a:lstStyle/>
          <a:p>
            <a:r>
              <a:rPr lang="tr-TR" dirty="0" err="1">
                <a:ea typeface="+mn-lt"/>
                <a:cs typeface="+mn-lt"/>
              </a:rPr>
              <a:t>Default</a:t>
            </a:r>
            <a:r>
              <a:rPr lang="tr-TR" dirty="0">
                <a:ea typeface="+mn-lt"/>
                <a:cs typeface="+mn-lt"/>
              </a:rPr>
              <a:t> olarak </a:t>
            </a:r>
            <a:r>
              <a:rPr lang="tr-TR" dirty="0" err="1">
                <a:ea typeface="+mn-lt"/>
                <a:cs typeface="+mn-lt"/>
              </a:rPr>
              <a:t>merge</a:t>
            </a:r>
            <a:r>
              <a:rPr lang="tr-TR" dirty="0">
                <a:ea typeface="+mn-lt"/>
                <a:cs typeface="+mn-lt"/>
              </a:rPr>
              <a:t> işlemi </a:t>
            </a:r>
            <a:r>
              <a:rPr lang="tr-TR" dirty="0" err="1">
                <a:ea typeface="+mn-lt"/>
                <a:cs typeface="+mn-lt"/>
              </a:rPr>
              <a:t>fast</a:t>
            </a:r>
            <a:r>
              <a:rPr lang="tr-TR" dirty="0">
                <a:ea typeface="+mn-lt"/>
                <a:cs typeface="+mn-lt"/>
              </a:rPr>
              <a:t> </a:t>
            </a:r>
            <a:r>
              <a:rPr lang="tr-TR" dirty="0" err="1">
                <a:ea typeface="+mn-lt"/>
                <a:cs typeface="+mn-lt"/>
              </a:rPr>
              <a:t>forward</a:t>
            </a:r>
            <a:r>
              <a:rPr lang="tr-TR" dirty="0">
                <a:ea typeface="+mn-lt"/>
                <a:cs typeface="+mn-lt"/>
              </a:rPr>
              <a:t> olarak çalışır. Main </a:t>
            </a:r>
            <a:r>
              <a:rPr lang="tr-TR" dirty="0" err="1">
                <a:ea typeface="+mn-lt"/>
                <a:cs typeface="+mn-lt"/>
              </a:rPr>
              <a:t>branch'inde</a:t>
            </a:r>
            <a:r>
              <a:rPr lang="tr-TR" dirty="0">
                <a:ea typeface="+mn-lt"/>
                <a:cs typeface="+mn-lt"/>
              </a:rPr>
              <a:t> herhangi bir değişiklik olmadıysa </a:t>
            </a:r>
            <a:r>
              <a:rPr lang="tr-TR" dirty="0" err="1">
                <a:ea typeface="+mn-lt"/>
                <a:cs typeface="+mn-lt"/>
              </a:rPr>
              <a:t>merge</a:t>
            </a:r>
            <a:r>
              <a:rPr lang="tr-TR" dirty="0">
                <a:ea typeface="+mn-lt"/>
                <a:cs typeface="+mn-lt"/>
              </a:rPr>
              <a:t> edilecek </a:t>
            </a:r>
            <a:r>
              <a:rPr lang="tr-TR" dirty="0" err="1">
                <a:ea typeface="+mn-lt"/>
                <a:cs typeface="+mn-lt"/>
              </a:rPr>
              <a:t>branch</a:t>
            </a:r>
            <a:r>
              <a:rPr lang="tr-TR" dirty="0">
                <a:ea typeface="+mn-lt"/>
                <a:cs typeface="+mn-lt"/>
              </a:rPr>
              <a:t> </a:t>
            </a:r>
            <a:r>
              <a:rPr lang="tr-TR" dirty="0" err="1">
                <a:ea typeface="+mn-lt"/>
                <a:cs typeface="+mn-lt"/>
              </a:rPr>
              <a:t>fast</a:t>
            </a:r>
            <a:r>
              <a:rPr lang="tr-TR" dirty="0">
                <a:ea typeface="+mn-lt"/>
                <a:cs typeface="+mn-lt"/>
              </a:rPr>
              <a:t> </a:t>
            </a:r>
            <a:r>
              <a:rPr lang="tr-TR" dirty="0" err="1">
                <a:ea typeface="+mn-lt"/>
                <a:cs typeface="+mn-lt"/>
              </a:rPr>
              <a:t>forward</a:t>
            </a:r>
            <a:r>
              <a:rPr lang="tr-TR" dirty="0">
                <a:ea typeface="+mn-lt"/>
                <a:cs typeface="+mn-lt"/>
              </a:rPr>
              <a:t> olarak </a:t>
            </a:r>
            <a:r>
              <a:rPr lang="tr-TR" dirty="0" err="1">
                <a:ea typeface="+mn-lt"/>
                <a:cs typeface="+mn-lt"/>
              </a:rPr>
              <a:t>merge</a:t>
            </a:r>
            <a:r>
              <a:rPr lang="tr-TR" dirty="0">
                <a:ea typeface="+mn-lt"/>
                <a:cs typeface="+mn-lt"/>
              </a:rPr>
              <a:t> edilir. Main hattının son </a:t>
            </a:r>
            <a:r>
              <a:rPr lang="tr-TR" dirty="0" err="1">
                <a:ea typeface="+mn-lt"/>
                <a:cs typeface="+mn-lt"/>
              </a:rPr>
              <a:t>commit</a:t>
            </a:r>
            <a:r>
              <a:rPr lang="tr-TR" dirty="0">
                <a:ea typeface="+mn-lt"/>
                <a:cs typeface="+mn-lt"/>
              </a:rPr>
              <a:t> </a:t>
            </a:r>
            <a:r>
              <a:rPr lang="tr-TR" dirty="0" err="1">
                <a:ea typeface="+mn-lt"/>
                <a:cs typeface="+mn-lt"/>
              </a:rPr>
              <a:t>hash'i</a:t>
            </a:r>
            <a:r>
              <a:rPr lang="tr-TR" dirty="0">
                <a:ea typeface="+mn-lt"/>
                <a:cs typeface="+mn-lt"/>
              </a:rPr>
              <a:t> olarak, </a:t>
            </a:r>
            <a:r>
              <a:rPr lang="tr-TR" dirty="0" err="1">
                <a:ea typeface="+mn-lt"/>
                <a:cs typeface="+mn-lt"/>
              </a:rPr>
              <a:t>merge</a:t>
            </a:r>
            <a:r>
              <a:rPr lang="tr-TR" dirty="0">
                <a:ea typeface="+mn-lt"/>
                <a:cs typeface="+mn-lt"/>
              </a:rPr>
              <a:t> edilen </a:t>
            </a:r>
            <a:r>
              <a:rPr lang="tr-TR" dirty="0" err="1">
                <a:ea typeface="+mn-lt"/>
                <a:cs typeface="+mn-lt"/>
              </a:rPr>
              <a:t>branch'in</a:t>
            </a:r>
            <a:r>
              <a:rPr lang="tr-TR" dirty="0">
                <a:ea typeface="+mn-lt"/>
                <a:cs typeface="+mn-lt"/>
              </a:rPr>
              <a:t> </a:t>
            </a:r>
            <a:r>
              <a:rPr lang="tr-TR" dirty="0" err="1">
                <a:ea typeface="+mn-lt"/>
                <a:cs typeface="+mn-lt"/>
              </a:rPr>
              <a:t>hash'ini</a:t>
            </a:r>
            <a:r>
              <a:rPr lang="tr-TR" dirty="0">
                <a:ea typeface="+mn-lt"/>
                <a:cs typeface="+mn-lt"/>
              </a:rPr>
              <a:t> alır. Eğer main </a:t>
            </a:r>
            <a:r>
              <a:rPr lang="tr-TR" dirty="0" err="1">
                <a:ea typeface="+mn-lt"/>
                <a:cs typeface="+mn-lt"/>
              </a:rPr>
              <a:t>branch'inde</a:t>
            </a:r>
            <a:r>
              <a:rPr lang="tr-TR" dirty="0">
                <a:ea typeface="+mn-lt"/>
                <a:cs typeface="+mn-lt"/>
              </a:rPr>
              <a:t> bir değişiklik var ise </a:t>
            </a:r>
            <a:r>
              <a:rPr lang="tr-TR" dirty="0" err="1">
                <a:ea typeface="+mn-lt"/>
                <a:cs typeface="+mn-lt"/>
              </a:rPr>
              <a:t>merge</a:t>
            </a:r>
            <a:r>
              <a:rPr lang="tr-TR" dirty="0">
                <a:ea typeface="+mn-lt"/>
                <a:cs typeface="+mn-lt"/>
              </a:rPr>
              <a:t> işlemi </a:t>
            </a:r>
            <a:r>
              <a:rPr lang="tr-TR" dirty="0" err="1">
                <a:ea typeface="+mn-lt"/>
                <a:cs typeface="+mn-lt"/>
              </a:rPr>
              <a:t>fast</a:t>
            </a:r>
            <a:r>
              <a:rPr lang="tr-TR" dirty="0">
                <a:ea typeface="+mn-lt"/>
                <a:cs typeface="+mn-lt"/>
              </a:rPr>
              <a:t> </a:t>
            </a:r>
            <a:r>
              <a:rPr lang="tr-TR" dirty="0" err="1">
                <a:ea typeface="+mn-lt"/>
                <a:cs typeface="+mn-lt"/>
              </a:rPr>
              <a:t>forward</a:t>
            </a:r>
            <a:r>
              <a:rPr lang="tr-TR" dirty="0">
                <a:ea typeface="+mn-lt"/>
                <a:cs typeface="+mn-lt"/>
              </a:rPr>
              <a:t> olmaz ve bizden hangi değişikleri kaydedeceğimize dair taahhüt bekler.</a:t>
            </a:r>
          </a:p>
          <a:p>
            <a:r>
              <a:rPr lang="tr-TR" dirty="0" err="1">
                <a:ea typeface="+mn-lt"/>
                <a:cs typeface="+mn-lt"/>
              </a:rPr>
              <a:t>Fast</a:t>
            </a:r>
            <a:r>
              <a:rPr lang="tr-TR" dirty="0">
                <a:ea typeface="+mn-lt"/>
                <a:cs typeface="+mn-lt"/>
              </a:rPr>
              <a:t> </a:t>
            </a:r>
            <a:r>
              <a:rPr lang="tr-TR" dirty="0" err="1">
                <a:ea typeface="+mn-lt"/>
                <a:cs typeface="+mn-lt"/>
              </a:rPr>
              <a:t>Forward</a:t>
            </a:r>
            <a:r>
              <a:rPr lang="tr-TR" dirty="0">
                <a:ea typeface="+mn-lt"/>
                <a:cs typeface="+mn-lt"/>
              </a:rPr>
              <a:t> sonrasında değişiklikler sanki </a:t>
            </a:r>
            <a:r>
              <a:rPr lang="tr-TR" dirty="0" err="1">
                <a:ea typeface="+mn-lt"/>
                <a:cs typeface="+mn-lt"/>
              </a:rPr>
              <a:t>master</a:t>
            </a:r>
            <a:r>
              <a:rPr lang="tr-TR" dirty="0">
                <a:ea typeface="+mn-lt"/>
                <a:cs typeface="+mn-lt"/>
              </a:rPr>
              <a:t> </a:t>
            </a:r>
            <a:r>
              <a:rPr lang="tr-TR" dirty="0" err="1">
                <a:ea typeface="+mn-lt"/>
                <a:cs typeface="+mn-lt"/>
              </a:rPr>
              <a:t>branch'inde</a:t>
            </a:r>
            <a:r>
              <a:rPr lang="tr-TR" dirty="0">
                <a:ea typeface="+mn-lt"/>
                <a:cs typeface="+mn-lt"/>
              </a:rPr>
              <a:t> yapılmış gibi bir </a:t>
            </a:r>
            <a:r>
              <a:rPr lang="tr-TR" dirty="0" err="1">
                <a:ea typeface="+mn-lt"/>
                <a:cs typeface="+mn-lt"/>
              </a:rPr>
              <a:t>history</a:t>
            </a:r>
            <a:r>
              <a:rPr lang="tr-TR" dirty="0">
                <a:ea typeface="+mn-lt"/>
                <a:cs typeface="+mn-lt"/>
              </a:rPr>
              <a:t> oluşur. Bu </a:t>
            </a:r>
            <a:r>
              <a:rPr lang="tr-TR" dirty="0" err="1">
                <a:ea typeface="+mn-lt"/>
                <a:cs typeface="+mn-lt"/>
              </a:rPr>
              <a:t>history'i</a:t>
            </a:r>
            <a:r>
              <a:rPr lang="tr-TR" dirty="0">
                <a:ea typeface="+mn-lt"/>
                <a:cs typeface="+mn-lt"/>
              </a:rPr>
              <a:t> daha anlaşılır tutmak için </a:t>
            </a:r>
            <a:r>
              <a:rPr lang="tr-TR" dirty="0" err="1">
                <a:ea typeface="+mn-lt"/>
                <a:cs typeface="+mn-lt"/>
              </a:rPr>
              <a:t>merge</a:t>
            </a:r>
            <a:r>
              <a:rPr lang="tr-TR" dirty="0">
                <a:ea typeface="+mn-lt"/>
                <a:cs typeface="+mn-lt"/>
              </a:rPr>
              <a:t> işlemi sırasında </a:t>
            </a:r>
            <a:r>
              <a:rPr lang="tr-TR" dirty="0" err="1">
                <a:ea typeface="+mn-lt"/>
                <a:cs typeface="+mn-lt"/>
              </a:rPr>
              <a:t>git'e</a:t>
            </a:r>
            <a:r>
              <a:rPr lang="tr-TR" dirty="0">
                <a:ea typeface="+mn-lt"/>
                <a:cs typeface="+mn-lt"/>
              </a:rPr>
              <a:t> "--</a:t>
            </a:r>
            <a:r>
              <a:rPr lang="tr-TR" dirty="0" err="1">
                <a:ea typeface="+mn-lt"/>
                <a:cs typeface="+mn-lt"/>
              </a:rPr>
              <a:t>no-ff</a:t>
            </a:r>
            <a:r>
              <a:rPr lang="tr-TR" dirty="0">
                <a:ea typeface="+mn-lt"/>
                <a:cs typeface="+mn-lt"/>
              </a:rPr>
              <a:t>" opsiyonu ile gidilir. Bu </a:t>
            </a:r>
            <a:r>
              <a:rPr lang="tr-TR" dirty="0" err="1">
                <a:ea typeface="+mn-lt"/>
                <a:cs typeface="+mn-lt"/>
              </a:rPr>
              <a:t>git'in</a:t>
            </a:r>
            <a:r>
              <a:rPr lang="tr-TR" dirty="0">
                <a:ea typeface="+mn-lt"/>
                <a:cs typeface="+mn-lt"/>
              </a:rPr>
              <a:t> </a:t>
            </a:r>
            <a:r>
              <a:rPr lang="tr-TR" dirty="0" err="1">
                <a:ea typeface="+mn-lt"/>
                <a:cs typeface="+mn-lt"/>
              </a:rPr>
              <a:t>fast-forward</a:t>
            </a:r>
            <a:r>
              <a:rPr lang="tr-TR" dirty="0">
                <a:ea typeface="+mn-lt"/>
                <a:cs typeface="+mn-lt"/>
              </a:rPr>
              <a:t> yapmamasını ve yeni bir </a:t>
            </a:r>
            <a:r>
              <a:rPr lang="tr-TR" dirty="0" err="1">
                <a:ea typeface="+mn-lt"/>
                <a:cs typeface="+mn-lt"/>
              </a:rPr>
              <a:t>merge</a:t>
            </a:r>
            <a:r>
              <a:rPr lang="tr-TR" dirty="0">
                <a:ea typeface="+mn-lt"/>
                <a:cs typeface="+mn-lt"/>
              </a:rPr>
              <a:t> </a:t>
            </a:r>
            <a:r>
              <a:rPr lang="tr-TR" dirty="0" err="1">
                <a:ea typeface="+mn-lt"/>
                <a:cs typeface="+mn-lt"/>
              </a:rPr>
              <a:t>commit</a:t>
            </a:r>
            <a:r>
              <a:rPr lang="tr-TR" dirty="0">
                <a:ea typeface="+mn-lt"/>
                <a:cs typeface="+mn-lt"/>
              </a:rPr>
              <a:t> ile ilerlemesini sağlar.</a:t>
            </a:r>
            <a:endParaRPr lang="tr-TR" dirty="0">
              <a:cs typeface="Calibri"/>
            </a:endParaRPr>
          </a:p>
        </p:txBody>
      </p:sp>
    </p:spTree>
    <p:extLst>
      <p:ext uri="{BB962C8B-B14F-4D97-AF65-F5344CB8AC3E}">
        <p14:creationId xmlns:p14="http://schemas.microsoft.com/office/powerpoint/2010/main" val="27569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a:ea typeface="+mj-lt"/>
                <a:cs typeface="+mj-lt"/>
              </a:rPr>
              <a:t>Node.js Nedir ?</a:t>
            </a:r>
            <a:endParaRPr lang="tr-TR" dirty="0">
              <a:ea typeface="Calibri Light" panose="020F0302020204030204"/>
              <a:cs typeface="Calibri Light" panose="020F0302020204030204"/>
            </a:endParaRP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lnSpcReduction="10000"/>
          </a:bodyPr>
          <a:lstStyle/>
          <a:p>
            <a:r>
              <a:rPr lang="tr-TR" dirty="0">
                <a:ea typeface="+mn-lt"/>
                <a:cs typeface="+mn-lt"/>
              </a:rPr>
              <a:t>Node.js, açık kaynaklı, sunucu tarafında çalışan ve ağ bağlantılı uygulamalar için geliştirilmiş bir çalıştırma ortamıdır. Node.js uygulamaları genelde istemci tarafı betik dili olan JavaScript kullanılarak geliştirilir.</a:t>
            </a:r>
          </a:p>
          <a:p>
            <a:r>
              <a:rPr lang="tr-TR" dirty="0">
                <a:ea typeface="+mn-lt"/>
                <a:cs typeface="+mn-lt"/>
              </a:rPr>
              <a:t>En önemli avantajı JavaScript'in sağladığı bloklamayan G/Ç imkânıyla yüksek ölçeklenebilirliği ve yüksek veri aktarabilmesidir. Bu teknolojiler sık sık gerçek zamanlı Web uygulamalarında tercih edilmekle beraber kullanım alanı popülaritesiyle orantılı olarak genişlemiştir.</a:t>
            </a:r>
          </a:p>
          <a:p>
            <a:r>
              <a:rPr lang="tr-TR" dirty="0">
                <a:ea typeface="+mn-lt"/>
                <a:cs typeface="+mn-lt"/>
              </a:rPr>
              <a:t>Node.js, Google V8 JavaScript motorunu kullanarak betik dilini yorumlar ve içerisinde standart olarak dağıtılan kütüphaneler sayesinde ek bir sunucu yazılımına (Apache HTTP Sunucusu, </a:t>
            </a:r>
            <a:r>
              <a:rPr lang="tr-TR" dirty="0" err="1">
                <a:ea typeface="+mn-lt"/>
                <a:cs typeface="+mn-lt"/>
              </a:rPr>
              <a:t>Nginx</a:t>
            </a:r>
            <a:r>
              <a:rPr lang="tr-TR" dirty="0">
                <a:ea typeface="+mn-lt"/>
                <a:cs typeface="+mn-lt"/>
              </a:rPr>
              <a:t>, IIS vs.) gerek kalmadan uygulamanın Web sunucusu görevini görür.</a:t>
            </a:r>
            <a:endParaRPr lang="tr-TR" dirty="0">
              <a:ea typeface="Calibri"/>
              <a:cs typeface="Calibri"/>
            </a:endParaRPr>
          </a:p>
        </p:txBody>
      </p:sp>
    </p:spTree>
    <p:extLst>
      <p:ext uri="{BB962C8B-B14F-4D97-AF65-F5344CB8AC3E}">
        <p14:creationId xmlns:p14="http://schemas.microsoft.com/office/powerpoint/2010/main" val="326968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err="1">
                <a:ea typeface="Calibri Light"/>
                <a:cs typeface="Calibri Light"/>
              </a:rPr>
              <a:t>Npm</a:t>
            </a:r>
            <a:r>
              <a:rPr lang="tr-TR" dirty="0">
                <a:ea typeface="Calibri Light"/>
                <a:cs typeface="Calibri Light"/>
              </a:rPr>
              <a:t> Nedir ?</a:t>
            </a: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a:bodyPr>
          <a:lstStyle/>
          <a:p>
            <a:r>
              <a:rPr lang="tr-TR" dirty="0" err="1">
                <a:ea typeface="+mn-lt"/>
                <a:cs typeface="+mn-lt"/>
              </a:rPr>
              <a:t>Npm</a:t>
            </a:r>
            <a:r>
              <a:rPr lang="tr-TR" dirty="0">
                <a:ea typeface="+mn-lt"/>
                <a:cs typeface="+mn-lt"/>
              </a:rPr>
              <a:t> </a:t>
            </a:r>
            <a:r>
              <a:rPr lang="tr-TR" dirty="0" err="1">
                <a:ea typeface="+mn-lt"/>
                <a:cs typeface="+mn-lt"/>
              </a:rPr>
              <a:t>javascript</a:t>
            </a:r>
            <a:r>
              <a:rPr lang="tr-TR" dirty="0">
                <a:ea typeface="+mn-lt"/>
                <a:cs typeface="+mn-lt"/>
              </a:rPr>
              <a:t> betik dili için geliştirilmiş olan ve </a:t>
            </a:r>
            <a:r>
              <a:rPr lang="tr-TR" dirty="0" err="1">
                <a:ea typeface="+mn-lt"/>
                <a:cs typeface="+mn-lt"/>
              </a:rPr>
              <a:t>Node.js'in</a:t>
            </a:r>
            <a:r>
              <a:rPr lang="tr-TR" dirty="0">
                <a:ea typeface="+mn-lt"/>
                <a:cs typeface="+mn-lt"/>
              </a:rPr>
              <a:t> standart olarak kabul ettiği bir paket yönetim sistemidir. </a:t>
            </a:r>
            <a:r>
              <a:rPr lang="tr-TR" dirty="0" err="1">
                <a:ea typeface="+mn-lt"/>
                <a:cs typeface="+mn-lt"/>
              </a:rPr>
              <a:t>npm</a:t>
            </a:r>
            <a:r>
              <a:rPr lang="tr-TR" dirty="0">
                <a:ea typeface="+mn-lt"/>
                <a:cs typeface="+mn-lt"/>
              </a:rPr>
              <a:t> komut satırından çalıştırılır ve uygulamalar için bağımlılık yönetimi (</a:t>
            </a:r>
            <a:r>
              <a:rPr lang="tr-TR" dirty="0" err="1">
                <a:ea typeface="+mn-lt"/>
                <a:cs typeface="+mn-lt"/>
              </a:rPr>
              <a:t>dependency</a:t>
            </a:r>
            <a:r>
              <a:rPr lang="tr-TR" dirty="0">
                <a:ea typeface="+mn-lt"/>
                <a:cs typeface="+mn-lt"/>
              </a:rPr>
              <a:t> </a:t>
            </a:r>
            <a:r>
              <a:rPr lang="tr-TR" dirty="0" err="1">
                <a:ea typeface="+mn-lt"/>
                <a:cs typeface="+mn-lt"/>
              </a:rPr>
              <a:t>management</a:t>
            </a:r>
            <a:r>
              <a:rPr lang="tr-TR" dirty="0">
                <a:ea typeface="+mn-lt"/>
                <a:cs typeface="+mn-lt"/>
              </a:rPr>
              <a:t>) sağlar. Ayrıca geliştiricilerin merkezi bir </a:t>
            </a:r>
            <a:r>
              <a:rPr lang="tr-TR" dirty="0" err="1">
                <a:ea typeface="+mn-lt"/>
                <a:cs typeface="+mn-lt"/>
              </a:rPr>
              <a:t>npm</a:t>
            </a:r>
            <a:r>
              <a:rPr lang="tr-TR" dirty="0">
                <a:ea typeface="+mn-lt"/>
                <a:cs typeface="+mn-lt"/>
              </a:rPr>
              <a:t> kaynağından var olan paketleri kurmasına imkân verir. </a:t>
            </a:r>
            <a:r>
              <a:rPr lang="tr-TR" dirty="0" err="1">
                <a:ea typeface="+mn-lt"/>
                <a:cs typeface="+mn-lt"/>
              </a:rPr>
              <a:t>Npm</a:t>
            </a:r>
            <a:r>
              <a:rPr lang="tr-TR" dirty="0">
                <a:ea typeface="+mn-lt"/>
                <a:cs typeface="+mn-lt"/>
              </a:rPr>
              <a:t> tamamen </a:t>
            </a:r>
            <a:r>
              <a:rPr lang="tr-TR" dirty="0" err="1">
                <a:ea typeface="+mn-lt"/>
                <a:cs typeface="+mn-lt"/>
              </a:rPr>
              <a:t>javascript</a:t>
            </a:r>
            <a:r>
              <a:rPr lang="tr-TR" dirty="0">
                <a:ea typeface="+mn-lt"/>
                <a:cs typeface="+mn-lt"/>
              </a:rPr>
              <a:t> dili kullanılarak Isaac Z. </a:t>
            </a:r>
            <a:r>
              <a:rPr lang="tr-TR" dirty="0" err="1">
                <a:ea typeface="+mn-lt"/>
                <a:cs typeface="+mn-lt"/>
              </a:rPr>
              <a:t>Schuleter</a:t>
            </a:r>
            <a:r>
              <a:rPr lang="tr-TR" dirty="0">
                <a:ea typeface="+mn-lt"/>
                <a:cs typeface="+mn-lt"/>
              </a:rPr>
              <a:t> tarafından, </a:t>
            </a:r>
            <a:r>
              <a:rPr lang="tr-TR" dirty="0" err="1">
                <a:ea typeface="+mn-lt"/>
                <a:cs typeface="+mn-lt"/>
              </a:rPr>
              <a:t>PHP'nin</a:t>
            </a:r>
            <a:r>
              <a:rPr lang="tr-TR" dirty="0">
                <a:ea typeface="+mn-lt"/>
                <a:cs typeface="+mn-lt"/>
              </a:rPr>
              <a:t> PEAR ve </a:t>
            </a:r>
            <a:r>
              <a:rPr lang="tr-TR" dirty="0" err="1">
                <a:ea typeface="+mn-lt"/>
                <a:cs typeface="+mn-lt"/>
              </a:rPr>
              <a:t>Perl'in</a:t>
            </a:r>
            <a:r>
              <a:rPr lang="tr-TR" dirty="0">
                <a:ea typeface="+mn-lt"/>
                <a:cs typeface="+mn-lt"/>
              </a:rPr>
              <a:t> CPAN sistemlerinden esinlenilerek geliştirilmiştir.</a:t>
            </a:r>
          </a:p>
          <a:p>
            <a:r>
              <a:rPr lang="tr-TR" dirty="0" err="1">
                <a:ea typeface="Calibri"/>
                <a:cs typeface="Calibri"/>
              </a:rPr>
              <a:t>Npm</a:t>
            </a:r>
            <a:r>
              <a:rPr lang="tr-TR" dirty="0">
                <a:ea typeface="Calibri"/>
                <a:cs typeface="Calibri"/>
              </a:rPr>
              <a:t> ile otomatik ya da manuel olarak paket yükleme, paket silme, paketleri listeleme, paketleri güncelleme gibi işlemleri gerçekleştirebiliriz.</a:t>
            </a:r>
          </a:p>
        </p:txBody>
      </p:sp>
    </p:spTree>
    <p:extLst>
      <p:ext uri="{BB962C8B-B14F-4D97-AF65-F5344CB8AC3E}">
        <p14:creationId xmlns:p14="http://schemas.microsoft.com/office/powerpoint/2010/main" val="2906855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a:ea typeface="Calibri Light"/>
                <a:cs typeface="Calibri Light"/>
              </a:rPr>
              <a:t>Neden Java8 Kullanılıyor ?</a:t>
            </a: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a:bodyPr>
          <a:lstStyle/>
          <a:p>
            <a:r>
              <a:rPr lang="tr-TR" dirty="0">
                <a:cs typeface="Calibri"/>
              </a:rPr>
              <a:t>Java8'e kadar olan sürümler daha çok eski java ile uygulama geliştirenler tarafından tercih edilir. Java8 ve Java8'den sonraki sürümler için </a:t>
            </a:r>
            <a:r>
              <a:rPr lang="tr-TR" dirty="0" err="1">
                <a:cs typeface="Calibri"/>
              </a:rPr>
              <a:t>IDE'de</a:t>
            </a:r>
            <a:r>
              <a:rPr lang="tr-TR" dirty="0">
                <a:cs typeface="Calibri"/>
              </a:rPr>
              <a:t> kullanılabilir olması, geliştirilecek uygulamada kullanılacak olan kütüphanelerin mevcut olup olmaması durumlarına bakılarak karar verilebilir ve uygun sürüm yüklenebilir.</a:t>
            </a:r>
          </a:p>
          <a:p>
            <a:r>
              <a:rPr lang="tr-TR" dirty="0">
                <a:cs typeface="Calibri"/>
              </a:rPr>
              <a:t>Java8'in çoğunlukla tercih edilmesinin ana nedeni LTS(</a:t>
            </a:r>
            <a:r>
              <a:rPr lang="tr-TR" dirty="0" err="1">
                <a:ea typeface="+mn-lt"/>
                <a:cs typeface="+mn-lt"/>
              </a:rPr>
              <a:t>Long</a:t>
            </a:r>
            <a:r>
              <a:rPr lang="tr-TR" dirty="0">
                <a:ea typeface="+mn-lt"/>
                <a:cs typeface="+mn-lt"/>
              </a:rPr>
              <a:t> </a:t>
            </a:r>
            <a:r>
              <a:rPr lang="tr-TR" dirty="0" err="1">
                <a:ea typeface="+mn-lt"/>
                <a:cs typeface="+mn-lt"/>
              </a:rPr>
              <a:t>Term</a:t>
            </a:r>
            <a:r>
              <a:rPr lang="tr-TR" dirty="0">
                <a:ea typeface="+mn-lt"/>
                <a:cs typeface="+mn-lt"/>
              </a:rPr>
              <a:t> </a:t>
            </a:r>
            <a:r>
              <a:rPr lang="tr-TR" dirty="0" err="1">
                <a:ea typeface="+mn-lt"/>
                <a:cs typeface="+mn-lt"/>
              </a:rPr>
              <a:t>Support</a:t>
            </a:r>
            <a:r>
              <a:rPr lang="tr-TR" dirty="0">
                <a:cs typeface="Calibri"/>
              </a:rPr>
              <a:t>) yani uzun süreli destek garantisi verilen bir sürüm olmasıdır.</a:t>
            </a:r>
          </a:p>
        </p:txBody>
      </p:sp>
    </p:spTree>
    <p:extLst>
      <p:ext uri="{BB962C8B-B14F-4D97-AF65-F5344CB8AC3E}">
        <p14:creationId xmlns:p14="http://schemas.microsoft.com/office/powerpoint/2010/main" val="208036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pPr algn="ctr"/>
            <a:r>
              <a:rPr lang="tr-TR" dirty="0" err="1">
                <a:cs typeface="Calibri Light"/>
              </a:rPr>
              <a:t>Xhtml</a:t>
            </a:r>
            <a:r>
              <a:rPr lang="tr-TR" dirty="0">
                <a:cs typeface="Calibri Light"/>
              </a:rPr>
              <a:t>, Html Nedir</a:t>
            </a: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r>
              <a:rPr lang="tr-TR" dirty="0">
                <a:ea typeface="+mn-lt"/>
                <a:cs typeface="+mn-lt"/>
              </a:rPr>
              <a:t>HTML(</a:t>
            </a:r>
            <a:r>
              <a:rPr lang="tr-TR" dirty="0" err="1">
                <a:ea typeface="+mn-lt"/>
                <a:cs typeface="+mn-lt"/>
              </a:rPr>
              <a:t>Hyper</a:t>
            </a:r>
            <a:r>
              <a:rPr lang="tr-TR" dirty="0">
                <a:ea typeface="+mn-lt"/>
                <a:cs typeface="+mn-lt"/>
              </a:rPr>
              <a:t> </a:t>
            </a:r>
            <a:r>
              <a:rPr lang="tr-TR" dirty="0" err="1">
                <a:ea typeface="+mn-lt"/>
                <a:cs typeface="+mn-lt"/>
              </a:rPr>
              <a:t>Text</a:t>
            </a:r>
            <a:r>
              <a:rPr lang="tr-TR" dirty="0">
                <a:ea typeface="+mn-lt"/>
                <a:cs typeface="+mn-lt"/>
              </a:rPr>
              <a:t> </a:t>
            </a:r>
            <a:r>
              <a:rPr lang="tr-TR" dirty="0" err="1">
                <a:ea typeface="+mn-lt"/>
                <a:cs typeface="+mn-lt"/>
              </a:rPr>
              <a:t>Markup</a:t>
            </a:r>
            <a:r>
              <a:rPr lang="tr-TR" dirty="0">
                <a:ea typeface="+mn-lt"/>
                <a:cs typeface="+mn-lt"/>
              </a:rPr>
              <a:t> Language) günümüzde İnternet üzerinde veri paylaşımı için kullanılan en yaygın metin tabanlı dildir.</a:t>
            </a:r>
          </a:p>
          <a:p>
            <a:r>
              <a:rPr lang="tr-TR" dirty="0">
                <a:ea typeface="+mn-lt"/>
                <a:cs typeface="+mn-lt"/>
              </a:rPr>
              <a:t>XHTML(</a:t>
            </a:r>
            <a:r>
              <a:rPr lang="tr-TR" dirty="0" err="1">
                <a:ea typeface="+mn-lt"/>
                <a:cs typeface="+mn-lt"/>
              </a:rPr>
              <a:t>Extensible</a:t>
            </a:r>
            <a:r>
              <a:rPr lang="tr-TR" dirty="0">
                <a:ea typeface="+mn-lt"/>
                <a:cs typeface="+mn-lt"/>
              </a:rPr>
              <a:t> </a:t>
            </a:r>
            <a:r>
              <a:rPr lang="tr-TR" dirty="0" err="1">
                <a:ea typeface="+mn-lt"/>
                <a:cs typeface="+mn-lt"/>
              </a:rPr>
              <a:t>HyperText</a:t>
            </a:r>
            <a:r>
              <a:rPr lang="tr-TR" dirty="0">
                <a:ea typeface="+mn-lt"/>
                <a:cs typeface="+mn-lt"/>
              </a:rPr>
              <a:t> </a:t>
            </a:r>
            <a:r>
              <a:rPr lang="tr-TR" dirty="0" err="1">
                <a:ea typeface="+mn-lt"/>
                <a:cs typeface="+mn-lt"/>
              </a:rPr>
              <a:t>Markup</a:t>
            </a:r>
            <a:r>
              <a:rPr lang="tr-TR" dirty="0">
                <a:ea typeface="+mn-lt"/>
                <a:cs typeface="+mn-lt"/>
              </a:rPr>
              <a:t> Language) Genişletilebilir Büyütülmüş Metin İşaretleme Dili istemci taraflı(</a:t>
            </a:r>
            <a:r>
              <a:rPr lang="tr-TR" dirty="0" err="1">
                <a:ea typeface="+mn-lt"/>
                <a:cs typeface="+mn-lt"/>
              </a:rPr>
              <a:t>client</a:t>
            </a:r>
            <a:r>
              <a:rPr lang="tr-TR" dirty="0">
                <a:ea typeface="+mn-lt"/>
                <a:cs typeface="+mn-lt"/>
              </a:rPr>
              <a:t> </a:t>
            </a:r>
            <a:r>
              <a:rPr lang="tr-TR" dirty="0" err="1">
                <a:ea typeface="+mn-lt"/>
                <a:cs typeface="+mn-lt"/>
              </a:rPr>
              <a:t>side</a:t>
            </a:r>
            <a:r>
              <a:rPr lang="tr-TR" dirty="0">
                <a:ea typeface="+mn-lt"/>
                <a:cs typeface="+mn-lt"/>
              </a:rPr>
              <a:t>) bir metin işaretleme dilidir.</a:t>
            </a:r>
          </a:p>
          <a:p>
            <a:r>
              <a:rPr lang="tr-TR" dirty="0">
                <a:ea typeface="+mn-lt"/>
                <a:cs typeface="+mn-lt"/>
              </a:rPr>
              <a:t>HTML dilinde katı kurallar olmadığından çoğu zaman ortaya kötü yazılmış ve farklı platformlarda aynı ve düzgün bir şekilde gösterilemeyen web sayfaları ortaya çıkmaktadır. XHTML ise belli başlı standartları ve uyulması gereken şartları bulundurarak daha temiz, anlaşılır kod yazmayı ve farklı platformlarda düzgün bir şekilde gösterilen web sayfalarını ortaya çıkarmaktadır.</a:t>
            </a:r>
            <a:endParaRPr lang="tr-TR" dirty="0">
              <a:cs typeface="Calibri"/>
            </a:endParaRPr>
          </a:p>
        </p:txBody>
      </p:sp>
    </p:spTree>
    <p:extLst>
      <p:ext uri="{BB962C8B-B14F-4D97-AF65-F5344CB8AC3E}">
        <p14:creationId xmlns:p14="http://schemas.microsoft.com/office/powerpoint/2010/main" val="1850747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pPr algn="ctr"/>
            <a:r>
              <a:rPr lang="tr-TR" dirty="0" err="1">
                <a:cs typeface="Calibri Light"/>
              </a:rPr>
              <a:t>Xhtml</a:t>
            </a:r>
            <a:r>
              <a:rPr lang="tr-TR" dirty="0">
                <a:cs typeface="Calibri Light"/>
              </a:rPr>
              <a:t>, Html Arasındaki Farklar Nelerdir ?</a:t>
            </a: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r>
              <a:rPr lang="tr-TR" dirty="0">
                <a:ea typeface="+mn-lt"/>
                <a:cs typeface="+mn-lt"/>
              </a:rPr>
              <a:t>Normal </a:t>
            </a:r>
            <a:r>
              <a:rPr lang="tr-TR" dirty="0" err="1">
                <a:ea typeface="+mn-lt"/>
                <a:cs typeface="+mn-lt"/>
              </a:rPr>
              <a:t>HTML’de</a:t>
            </a:r>
            <a:r>
              <a:rPr lang="tr-TR" dirty="0">
                <a:ea typeface="+mn-lt"/>
                <a:cs typeface="+mn-lt"/>
              </a:rPr>
              <a:t> büyük yada küçük harf hiç </a:t>
            </a:r>
            <a:r>
              <a:rPr lang="tr-TR" dirty="0" err="1">
                <a:ea typeface="+mn-lt"/>
                <a:cs typeface="+mn-lt"/>
              </a:rPr>
              <a:t>farketmezken</a:t>
            </a:r>
            <a:r>
              <a:rPr lang="tr-TR" dirty="0">
                <a:ea typeface="+mn-lt"/>
                <a:cs typeface="+mn-lt"/>
              </a:rPr>
              <a:t> hiçbir kural bulunmamaktadır. </a:t>
            </a:r>
            <a:r>
              <a:rPr lang="tr-TR" b="1" dirty="0">
                <a:ea typeface="+mn-lt"/>
                <a:cs typeface="+mn-lt"/>
              </a:rPr>
              <a:t>XHTML</a:t>
            </a:r>
            <a:r>
              <a:rPr lang="tr-TR" dirty="0">
                <a:ea typeface="+mn-lt"/>
                <a:cs typeface="+mn-lt"/>
              </a:rPr>
              <a:t> özellikle küçük harf konusunda çok titiz davranmaktadır.</a:t>
            </a:r>
            <a:endParaRPr lang="tr-TR" dirty="0">
              <a:cs typeface="Calibri"/>
            </a:endParaRPr>
          </a:p>
          <a:p>
            <a:r>
              <a:rPr lang="tr-TR" b="1" dirty="0">
                <a:ea typeface="+mn-lt"/>
                <a:cs typeface="+mn-lt"/>
              </a:rPr>
              <a:t>XHTML</a:t>
            </a:r>
            <a:r>
              <a:rPr lang="tr-TR" dirty="0">
                <a:ea typeface="+mn-lt"/>
                <a:cs typeface="+mn-lt"/>
              </a:rPr>
              <a:t> tüm </a:t>
            </a:r>
            <a:r>
              <a:rPr lang="tr-TR" dirty="0" err="1">
                <a:ea typeface="+mn-lt"/>
                <a:cs typeface="+mn-lt"/>
              </a:rPr>
              <a:t>taglar</a:t>
            </a:r>
            <a:r>
              <a:rPr lang="tr-TR" dirty="0">
                <a:ea typeface="+mn-lt"/>
                <a:cs typeface="+mn-lt"/>
              </a:rPr>
              <a:t> kapatılmalıdır. Açık </a:t>
            </a:r>
            <a:r>
              <a:rPr lang="tr-TR" dirty="0" err="1">
                <a:ea typeface="+mn-lt"/>
                <a:cs typeface="+mn-lt"/>
              </a:rPr>
              <a:t>tag</a:t>
            </a:r>
            <a:r>
              <a:rPr lang="tr-TR" dirty="0">
                <a:ea typeface="+mn-lt"/>
                <a:cs typeface="+mn-lt"/>
              </a:rPr>
              <a:t> kalmamalıdır. Örneğin bazı </a:t>
            </a:r>
            <a:r>
              <a:rPr lang="tr-TR" dirty="0" err="1">
                <a:ea typeface="+mn-lt"/>
                <a:cs typeface="+mn-lt"/>
              </a:rPr>
              <a:t>taglar</a:t>
            </a:r>
            <a:r>
              <a:rPr lang="tr-TR" dirty="0">
                <a:ea typeface="+mn-lt"/>
                <a:cs typeface="+mn-lt"/>
              </a:rPr>
              <a:t> tek başına kullanılır (</a:t>
            </a:r>
            <a:r>
              <a:rPr lang="tr-TR" dirty="0" err="1">
                <a:ea typeface="+mn-lt"/>
                <a:cs typeface="+mn-lt"/>
              </a:rPr>
              <a:t>br</a:t>
            </a:r>
            <a:r>
              <a:rPr lang="tr-TR" dirty="0">
                <a:ea typeface="+mn-lt"/>
                <a:cs typeface="+mn-lt"/>
              </a:rPr>
              <a:t> , </a:t>
            </a:r>
            <a:r>
              <a:rPr lang="tr-TR" dirty="0" err="1">
                <a:ea typeface="+mn-lt"/>
                <a:cs typeface="+mn-lt"/>
              </a:rPr>
              <a:t>hr</a:t>
            </a:r>
            <a:r>
              <a:rPr lang="tr-TR" dirty="0">
                <a:ea typeface="+mn-lt"/>
                <a:cs typeface="+mn-lt"/>
              </a:rPr>
              <a:t>, </a:t>
            </a:r>
            <a:r>
              <a:rPr lang="tr-TR" dirty="0" err="1">
                <a:ea typeface="+mn-lt"/>
                <a:cs typeface="+mn-lt"/>
              </a:rPr>
              <a:t>img</a:t>
            </a:r>
            <a:r>
              <a:rPr lang="tr-TR" dirty="0">
                <a:ea typeface="+mn-lt"/>
                <a:cs typeface="+mn-lt"/>
              </a:rPr>
              <a:t>) bu </a:t>
            </a:r>
            <a:r>
              <a:rPr lang="tr-TR" dirty="0" err="1">
                <a:ea typeface="+mn-lt"/>
                <a:cs typeface="+mn-lt"/>
              </a:rPr>
              <a:t>taglarda</a:t>
            </a:r>
            <a:r>
              <a:rPr lang="tr-TR" dirty="0">
                <a:ea typeface="+mn-lt"/>
                <a:cs typeface="+mn-lt"/>
              </a:rPr>
              <a:t> </a:t>
            </a:r>
            <a:r>
              <a:rPr lang="tr-TR" dirty="0" err="1">
                <a:ea typeface="+mn-lt"/>
                <a:cs typeface="+mn-lt"/>
              </a:rPr>
              <a:t>XHTML’de</a:t>
            </a:r>
            <a:r>
              <a:rPr lang="tr-TR" dirty="0">
                <a:ea typeface="+mn-lt"/>
                <a:cs typeface="+mn-lt"/>
              </a:rPr>
              <a:t> kapatılmalıdır.</a:t>
            </a:r>
            <a:endParaRPr lang="tr-TR" dirty="0">
              <a:cs typeface="Calibri"/>
            </a:endParaRPr>
          </a:p>
          <a:p>
            <a:r>
              <a:rPr lang="tr-TR" dirty="0" err="1">
                <a:ea typeface="+mn-lt"/>
                <a:cs typeface="+mn-lt"/>
              </a:rPr>
              <a:t>XHTML'de</a:t>
            </a:r>
            <a:r>
              <a:rPr lang="tr-TR" dirty="0">
                <a:ea typeface="+mn-lt"/>
                <a:cs typeface="+mn-lt"/>
              </a:rPr>
              <a:t> Parametre değerleri tırnak işareti içinde </a:t>
            </a:r>
            <a:r>
              <a:rPr lang="tr-TR" dirty="0" err="1">
                <a:ea typeface="+mn-lt"/>
                <a:cs typeface="+mn-lt"/>
              </a:rPr>
              <a:t>olmalıdır.HTML’de</a:t>
            </a:r>
            <a:r>
              <a:rPr lang="tr-TR" dirty="0">
                <a:ea typeface="+mn-lt"/>
                <a:cs typeface="+mn-lt"/>
              </a:rPr>
              <a:t> bu konuda bir şart bulunmamaktadır. </a:t>
            </a:r>
          </a:p>
          <a:p>
            <a:r>
              <a:rPr lang="tr-TR" dirty="0">
                <a:ea typeface="+mn-lt"/>
                <a:cs typeface="+mn-lt"/>
              </a:rPr>
              <a:t>XHTML ile </a:t>
            </a:r>
            <a:r>
              <a:rPr lang="tr-TR" dirty="0" err="1">
                <a:ea typeface="+mn-lt"/>
                <a:cs typeface="+mn-lt"/>
              </a:rPr>
              <a:t>tagları</a:t>
            </a:r>
            <a:r>
              <a:rPr lang="tr-TR" dirty="0">
                <a:ea typeface="+mn-lt"/>
                <a:cs typeface="+mn-lt"/>
              </a:rPr>
              <a:t> kapatırken / işaretinden önce bir boşluk bırakmanız gerekmektedir. Bu tarayıcılar ve arama motorları tarafından kabul edilmiş bir standarttır. </a:t>
            </a:r>
            <a:endParaRPr lang="tr-TR" dirty="0">
              <a:cs typeface="Calibri"/>
            </a:endParaRPr>
          </a:p>
          <a:p>
            <a:endParaRPr lang="tr-TR" dirty="0">
              <a:cs typeface="Calibri"/>
            </a:endParaRPr>
          </a:p>
          <a:p>
            <a:endParaRPr lang="tr-TR" dirty="0">
              <a:cs typeface="Calibri"/>
            </a:endParaRPr>
          </a:p>
          <a:p>
            <a:endParaRPr lang="tr-TR" dirty="0">
              <a:cs typeface="Calibri"/>
            </a:endParaRPr>
          </a:p>
        </p:txBody>
      </p:sp>
    </p:spTree>
    <p:extLst>
      <p:ext uri="{BB962C8B-B14F-4D97-AF65-F5344CB8AC3E}">
        <p14:creationId xmlns:p14="http://schemas.microsoft.com/office/powerpoint/2010/main" val="51426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endParaRPr lang="tr-T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r>
              <a:rPr lang="tr-TR" dirty="0">
                <a:ea typeface="+mn-lt"/>
                <a:cs typeface="+mn-lt"/>
              </a:rPr>
              <a:t>HMTL ile özellikle Form </a:t>
            </a:r>
            <a:r>
              <a:rPr lang="tr-TR" dirty="0" err="1">
                <a:ea typeface="+mn-lt"/>
                <a:cs typeface="+mn-lt"/>
              </a:rPr>
              <a:t>parametrlerinde</a:t>
            </a:r>
            <a:r>
              <a:rPr lang="tr-TR" dirty="0">
                <a:ea typeface="+mn-lt"/>
                <a:cs typeface="+mn-lt"/>
              </a:rPr>
              <a:t> bazı kolaylıklar vardı. Örneğin </a:t>
            </a:r>
            <a:r>
              <a:rPr lang="tr-TR" dirty="0" err="1">
                <a:ea typeface="+mn-lt"/>
                <a:cs typeface="+mn-lt"/>
              </a:rPr>
              <a:t>checked</a:t>
            </a:r>
            <a:r>
              <a:rPr lang="tr-TR" dirty="0">
                <a:ea typeface="+mn-lt"/>
                <a:cs typeface="+mn-lt"/>
              </a:rPr>
              <a:t> parametresini kullanarak bir </a:t>
            </a:r>
            <a:r>
              <a:rPr lang="tr-TR" dirty="0" err="1">
                <a:ea typeface="+mn-lt"/>
                <a:cs typeface="+mn-lt"/>
              </a:rPr>
              <a:t>radio</a:t>
            </a:r>
            <a:r>
              <a:rPr lang="tr-TR" dirty="0">
                <a:ea typeface="+mn-lt"/>
                <a:cs typeface="+mn-lt"/>
              </a:rPr>
              <a:t> </a:t>
            </a:r>
            <a:r>
              <a:rPr lang="tr-TR" dirty="0" err="1">
                <a:ea typeface="+mn-lt"/>
                <a:cs typeface="+mn-lt"/>
              </a:rPr>
              <a:t>buttonu</a:t>
            </a:r>
            <a:r>
              <a:rPr lang="tr-TR" dirty="0">
                <a:ea typeface="+mn-lt"/>
                <a:cs typeface="+mn-lt"/>
              </a:rPr>
              <a:t> seçili hale getirebiliyorduk. XHTML ‘de bu olay kaldırılmıştır.</a:t>
            </a:r>
          </a:p>
          <a:p>
            <a:r>
              <a:rPr lang="tr-TR" dirty="0">
                <a:ea typeface="+mn-lt"/>
                <a:cs typeface="+mn-lt"/>
              </a:rPr>
              <a:t>HTML döneminde </a:t>
            </a:r>
            <a:r>
              <a:rPr lang="tr-TR" dirty="0" err="1">
                <a:ea typeface="+mn-lt"/>
                <a:cs typeface="+mn-lt"/>
              </a:rPr>
              <a:t>taglara</a:t>
            </a:r>
            <a:r>
              <a:rPr lang="tr-TR" dirty="0">
                <a:ea typeface="+mn-lt"/>
                <a:cs typeface="+mn-lt"/>
              </a:rPr>
              <a:t> isim verirken Name parametresi </a:t>
            </a:r>
            <a:r>
              <a:rPr lang="tr-TR" dirty="0" err="1">
                <a:ea typeface="+mn-lt"/>
                <a:cs typeface="+mn-lt"/>
              </a:rPr>
              <a:t>kullaniliyordu</a:t>
            </a:r>
            <a:r>
              <a:rPr lang="tr-TR" dirty="0">
                <a:ea typeface="+mn-lt"/>
                <a:cs typeface="+mn-lt"/>
              </a:rPr>
              <a:t>. </a:t>
            </a:r>
            <a:r>
              <a:rPr lang="tr-TR" dirty="0" err="1">
                <a:ea typeface="+mn-lt"/>
                <a:cs typeface="+mn-lt"/>
              </a:rPr>
              <a:t>Id</a:t>
            </a:r>
            <a:r>
              <a:rPr lang="tr-TR" dirty="0">
                <a:ea typeface="+mn-lt"/>
                <a:cs typeface="+mn-lt"/>
              </a:rPr>
              <a:t> parametresi ise ikinci bir </a:t>
            </a:r>
            <a:r>
              <a:rPr lang="tr-TR" dirty="0" err="1">
                <a:ea typeface="+mn-lt"/>
                <a:cs typeface="+mn-lt"/>
              </a:rPr>
              <a:t>olasilik</a:t>
            </a:r>
            <a:r>
              <a:rPr lang="tr-TR" dirty="0">
                <a:ea typeface="+mn-lt"/>
                <a:cs typeface="+mn-lt"/>
              </a:rPr>
              <a:t> veya </a:t>
            </a:r>
            <a:r>
              <a:rPr lang="tr-TR" dirty="0" err="1">
                <a:ea typeface="+mn-lt"/>
                <a:cs typeface="+mn-lt"/>
              </a:rPr>
              <a:t>javascript</a:t>
            </a:r>
            <a:r>
              <a:rPr lang="tr-TR" dirty="0">
                <a:ea typeface="+mn-lt"/>
                <a:cs typeface="+mn-lt"/>
              </a:rPr>
              <a:t> ağırlıklıydı fakat XHTML genel tanımlamada </a:t>
            </a:r>
            <a:r>
              <a:rPr lang="tr-TR" dirty="0" err="1">
                <a:ea typeface="+mn-lt"/>
                <a:cs typeface="+mn-lt"/>
              </a:rPr>
              <a:t>Id</a:t>
            </a:r>
            <a:r>
              <a:rPr lang="tr-TR" dirty="0">
                <a:ea typeface="+mn-lt"/>
                <a:cs typeface="+mn-lt"/>
              </a:rPr>
              <a:t> parametresini kullanmamız gerekiyor.</a:t>
            </a:r>
          </a:p>
          <a:p>
            <a:r>
              <a:rPr lang="tr-TR" dirty="0">
                <a:ea typeface="+mn-lt"/>
                <a:cs typeface="+mn-lt"/>
              </a:rPr>
              <a:t>XHTML kodlamanın ilk başına DOCTYPE (DTD) eklememiz gerekiyor. Tüm XHTML </a:t>
            </a:r>
            <a:r>
              <a:rPr lang="tr-TR" dirty="0" err="1">
                <a:ea typeface="+mn-lt"/>
                <a:cs typeface="+mn-lt"/>
              </a:rPr>
              <a:t>dökümanlarının</a:t>
            </a:r>
            <a:r>
              <a:rPr lang="tr-TR" dirty="0">
                <a:ea typeface="+mn-lt"/>
                <a:cs typeface="+mn-lt"/>
              </a:rPr>
              <a:t> DOCTYPE tanımlama zorunluluğu vardır. HTML , </a:t>
            </a:r>
            <a:r>
              <a:rPr lang="tr-TR" dirty="0" err="1">
                <a:ea typeface="+mn-lt"/>
                <a:cs typeface="+mn-lt"/>
              </a:rPr>
              <a:t>Head</a:t>
            </a:r>
            <a:r>
              <a:rPr lang="tr-TR" dirty="0">
                <a:ea typeface="+mn-lt"/>
                <a:cs typeface="+mn-lt"/>
              </a:rPr>
              <a:t> ve Body bulunmalı ve </a:t>
            </a:r>
            <a:r>
              <a:rPr lang="tr-TR" dirty="0" err="1">
                <a:ea typeface="+mn-lt"/>
                <a:cs typeface="+mn-lt"/>
              </a:rPr>
              <a:t>Title</a:t>
            </a:r>
            <a:r>
              <a:rPr lang="tr-TR" dirty="0">
                <a:ea typeface="+mn-lt"/>
                <a:cs typeface="+mn-lt"/>
              </a:rPr>
              <a:t> , </a:t>
            </a:r>
            <a:r>
              <a:rPr lang="tr-TR" dirty="0" err="1">
                <a:ea typeface="+mn-lt"/>
                <a:cs typeface="+mn-lt"/>
              </a:rPr>
              <a:t>Head</a:t>
            </a:r>
            <a:r>
              <a:rPr lang="tr-TR" dirty="0">
                <a:ea typeface="+mn-lt"/>
                <a:cs typeface="+mn-lt"/>
              </a:rPr>
              <a:t> içinde yer almalıdır.</a:t>
            </a:r>
            <a:endParaRPr lang="tr-TR" dirty="0">
              <a:cs typeface="Calibri" panose="020F0502020204030204"/>
            </a:endParaRPr>
          </a:p>
        </p:txBody>
      </p:sp>
    </p:spTree>
    <p:extLst>
      <p:ext uri="{BB962C8B-B14F-4D97-AF65-F5344CB8AC3E}">
        <p14:creationId xmlns:p14="http://schemas.microsoft.com/office/powerpoint/2010/main" val="9142875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30</Slides>
  <Notes>0</Notes>
  <HiddenSlides>0</HiddenSlides>
  <MMClips>0</MMClips>
  <ScaleCrop>false</ScaleCrop>
  <HeadingPairs>
    <vt:vector size="4" baseType="variant">
      <vt:variant>
        <vt:lpstr>Tema</vt:lpstr>
      </vt:variant>
      <vt:variant>
        <vt:i4>2</vt:i4>
      </vt:variant>
      <vt:variant>
        <vt:lpstr>Slayt Başlıkları</vt:lpstr>
      </vt:variant>
      <vt:variant>
        <vt:i4>30</vt:i4>
      </vt:variant>
    </vt:vector>
  </HeadingPairs>
  <TitlesOfParts>
    <vt:vector size="32" baseType="lpstr">
      <vt:lpstr>Office Theme</vt:lpstr>
      <vt:lpstr>Office Theme</vt:lpstr>
      <vt:lpstr>Ömer Faruk ÇALIŞKAN</vt:lpstr>
      <vt:lpstr>URI, URL, URN Nedir ?</vt:lpstr>
      <vt:lpstr>Http Nedir ?</vt:lpstr>
      <vt:lpstr>Node.js Nedir ?</vt:lpstr>
      <vt:lpstr>Npm Nedir ?</vt:lpstr>
      <vt:lpstr>Neden Java8 Kullanılıyor ?</vt:lpstr>
      <vt:lpstr>Xhtml, Html Nedir</vt:lpstr>
      <vt:lpstr>Xhtml, Html Arasındaki Farklar Nelerdir ?</vt:lpstr>
      <vt:lpstr>PowerPoint Sunusu</vt:lpstr>
      <vt:lpstr>Semantic ve Non-semantic Nedir ?</vt:lpstr>
      <vt:lpstr>Table Colspan, Rowspan Nedir ? </vt:lpstr>
      <vt:lpstr>PowerPoint Sunusu</vt:lpstr>
      <vt:lpstr>display:none; visibility:hidden; </vt:lpstr>
      <vt:lpstr>Pseudo Sınıfları</vt:lpstr>
      <vt:lpstr>Link Pseudo Sınıfları</vt:lpstr>
      <vt:lpstr>Dinamik Pseudo Sınıfları</vt:lpstr>
      <vt:lpstr>Pseudo Elementleri</vt:lpstr>
      <vt:lpstr>Group Selectors</vt:lpstr>
      <vt:lpstr>box-sizing:border-box; box-sizing:content-box;</vt:lpstr>
      <vt:lpstr>Integrity ve Crossorigin Nedir ?</vt:lpstr>
      <vt:lpstr>ASCII Kodu Nedir?</vt:lpstr>
      <vt:lpstr>Unicode Nedir?</vt:lpstr>
      <vt:lpstr>PowerPoint Sunusu</vt:lpstr>
      <vt:lpstr>Libraries Nedir ?</vt:lpstr>
      <vt:lpstr>Framework Nedir ?</vt:lpstr>
      <vt:lpstr>SDK Nedir?</vt:lpstr>
      <vt:lpstr>JDK Nedir?</vt:lpstr>
      <vt:lpstr>Fast-forward vs Rebase </vt:lpstr>
      <vt:lpstr>PowerPoint Sunusu</vt:lpstr>
      <vt:lpstr>Fast Forward vs No Fast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239</cp:revision>
  <dcterms:created xsi:type="dcterms:W3CDTF">2022-05-27T16:04:28Z</dcterms:created>
  <dcterms:modified xsi:type="dcterms:W3CDTF">2022-06-01T15:19:37Z</dcterms:modified>
</cp:coreProperties>
</file>