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58" r:id="rId5"/>
    <p:sldId id="260" r:id="rId6"/>
    <p:sldId id="261" r:id="rId7"/>
    <p:sldId id="262" r:id="rId8"/>
    <p:sldId id="264" r:id="rId9"/>
    <p:sldId id="270" r:id="rId10"/>
    <p:sldId id="269" r:id="rId11"/>
    <p:sldId id="268" r:id="rId12"/>
    <p:sldId id="267" r:id="rId13"/>
    <p:sldId id="266" r:id="rId14"/>
    <p:sldId id="278" r:id="rId15"/>
    <p:sldId id="277" r:id="rId16"/>
    <p:sldId id="276" r:id="rId17"/>
    <p:sldId id="275" r:id="rId18"/>
    <p:sldId id="274" r:id="rId19"/>
    <p:sldId id="273" r:id="rId20"/>
    <p:sldId id="272"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6" r:id="rId46"/>
    <p:sldId id="307" r:id="rId47"/>
    <p:sldId id="308" r:id="rId48"/>
    <p:sldId id="309" r:id="rId49"/>
    <p:sldId id="310" r:id="rId50"/>
    <p:sldId id="313" r:id="rId51"/>
    <p:sldId id="320" r:id="rId52"/>
    <p:sldId id="321" r:id="rId53"/>
    <p:sldId id="322" r:id="rId54"/>
    <p:sldId id="323" r:id="rId5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F9C9-F5F3-4DBA-BAA1-44B700EEAA30}" v="345" dt="2022-06-03T14:00:05.068"/>
    <p1510:client id="{3A0E75B2-AD65-4E6C-80AD-1104503108DF}" v="46" dt="2022-05-27T16:05:55.662"/>
    <p1510:client id="{44F33943-BBC2-4A3C-83E9-85D4448F96D4}" v="92" dt="2022-06-01T15:18:59.715"/>
    <p1510:client id="{4786C6EE-83C1-461C-8593-B4629B7750AA}" v="127" dt="2022-05-31T19:23:25.545"/>
    <p1510:client id="{651432BB-2D5D-4AE6-B367-E06592B87461}" v="733" dt="2022-06-07T19:28:00.620"/>
    <p1510:client id="{8CB81330-D234-481D-8DDF-AD4F9B2A842F}" v="945" dt="2022-05-27T17:54:57.09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734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66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0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4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013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275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217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05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78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6469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8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6293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81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8425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63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71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06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3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6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45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46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95150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54705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Ömer Faruk ÇALIŞKAN</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err="1">
                <a:cs typeface="Calibri"/>
              </a:rPr>
              <a:t>Atmosware</a:t>
            </a:r>
            <a:r>
              <a:rPr lang="tr-TR" dirty="0">
                <a:cs typeface="Calibri"/>
              </a:rPr>
              <a:t> </a:t>
            </a:r>
            <a:r>
              <a:rPr lang="tr-TR" dirty="0" err="1">
                <a:cs typeface="Calibri"/>
              </a:rPr>
              <a:t>Bootcamp</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Semantic</a:t>
            </a:r>
            <a:r>
              <a:rPr lang="tr-TR" dirty="0">
                <a:cs typeface="Calibri Light"/>
              </a:rPr>
              <a:t> ve </a:t>
            </a:r>
            <a:r>
              <a:rPr lang="tr-TR" dirty="0" err="1">
                <a:cs typeface="Calibri Light"/>
              </a:rPr>
              <a:t>Non-semantic</a:t>
            </a:r>
            <a:r>
              <a:rPr lang="tr-TR" dirty="0">
                <a:cs typeface="Calibri Light"/>
              </a:rPr>
              <a:t> Nedir ?</a:t>
            </a:r>
            <a:endParaRPr lang="tr-TR">
              <a:cs typeface="Calibri Light" panose="020F0302020204030204"/>
            </a:endParaRP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r>
              <a:rPr lang="tr-TR" dirty="0" err="1">
                <a:cs typeface="Calibri"/>
              </a:rPr>
              <a:t>Semantic</a:t>
            </a:r>
            <a:r>
              <a:rPr lang="tr-TR" dirty="0">
                <a:cs typeface="Calibri"/>
              </a:rPr>
              <a:t> Elementler : Bu unsurlar basitçe anlam ifade eder, anlamı olan unsurlardır. Bunun nedeni, koddaki tanım, tarayıcıya ve geliştiriciye ne yapmaları gerektiğini söyler. Daha basit kelimeleri çerçeveleyen bu öğeler içermeleri gereken içerik türünü tanımlar. Örneğin ; </a:t>
            </a:r>
            <a:r>
              <a:rPr lang="tr-TR" dirty="0" err="1">
                <a:cs typeface="Calibri"/>
              </a:rPr>
              <a:t>footer</a:t>
            </a:r>
            <a:r>
              <a:rPr lang="tr-TR" dirty="0">
                <a:cs typeface="Calibri"/>
              </a:rPr>
              <a:t>, form, </a:t>
            </a:r>
            <a:r>
              <a:rPr lang="tr-TR" dirty="0" err="1">
                <a:cs typeface="Calibri"/>
              </a:rPr>
              <a:t>header</a:t>
            </a:r>
            <a:r>
              <a:rPr lang="tr-TR" dirty="0">
                <a:cs typeface="Calibri"/>
              </a:rPr>
              <a:t>, main</a:t>
            </a:r>
            <a:endParaRPr lang="tr-TR">
              <a:cs typeface="Calibri" panose="020F0502020204030204"/>
            </a:endParaRPr>
          </a:p>
          <a:p>
            <a:pPr marL="457200" indent="-457200"/>
            <a:r>
              <a:rPr lang="tr-TR" dirty="0" err="1">
                <a:cs typeface="Calibri"/>
              </a:rPr>
              <a:t>Non-semantic</a:t>
            </a:r>
            <a:r>
              <a:rPr lang="tr-TR" dirty="0">
                <a:cs typeface="Calibri"/>
              </a:rPr>
              <a:t> Elementler : Anlamsal öğelerin aksine hiçbir anlamları yoktur. İçerdikleri içerik hakkında hiçbir şey söylemezler. Bir grup için ortak olan semantiği işaretlemek için farklı niteliklerde kullanılabilirler. Örneğin ; span, div</a:t>
            </a:r>
          </a:p>
        </p:txBody>
      </p:sp>
    </p:spTree>
    <p:extLst>
      <p:ext uri="{BB962C8B-B14F-4D97-AF65-F5344CB8AC3E}">
        <p14:creationId xmlns:p14="http://schemas.microsoft.com/office/powerpoint/2010/main" val="301384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Table</a:t>
            </a:r>
            <a:r>
              <a:rPr lang="tr-TR" dirty="0">
                <a:cs typeface="Calibri Light"/>
              </a:rPr>
              <a:t> </a:t>
            </a:r>
            <a:r>
              <a:rPr lang="tr-TR" dirty="0" err="1">
                <a:cs typeface="Calibri Light"/>
              </a:rPr>
              <a:t>Colspan</a:t>
            </a:r>
            <a:r>
              <a:rPr lang="tr-TR" dirty="0">
                <a:cs typeface="Calibri Light"/>
              </a:rPr>
              <a:t>, </a:t>
            </a:r>
            <a:r>
              <a:rPr lang="tr-TR" dirty="0" err="1">
                <a:cs typeface="Calibri Light"/>
              </a:rPr>
              <a:t>Rowspan</a:t>
            </a:r>
            <a:r>
              <a:rPr lang="tr-TR" dirty="0">
                <a:cs typeface="Calibri Light"/>
              </a:rPr>
              <a:t> Nedir ?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cs typeface="Calibri"/>
              </a:rPr>
              <a:t>Html hücreleri yatay olarak genişletmek istediğimiz zaman </a:t>
            </a:r>
            <a:r>
              <a:rPr lang="tr-TR" dirty="0" err="1">
                <a:cs typeface="Calibri"/>
              </a:rPr>
              <a:t>colspan</a:t>
            </a:r>
            <a:r>
              <a:rPr lang="tr-TR" dirty="0">
                <a:cs typeface="Calibri"/>
              </a:rPr>
              <a:t> kullanırız. </a:t>
            </a:r>
            <a:r>
              <a:rPr lang="tr-TR" dirty="0" err="1">
                <a:cs typeface="Calibri"/>
              </a:rPr>
              <a:t>Colspan</a:t>
            </a:r>
            <a:r>
              <a:rPr lang="tr-TR" dirty="0">
                <a:cs typeface="Calibri"/>
              </a:rPr>
              <a:t> ek niteliği içerisinde kaç hücrelik birleştirme yapmak istediğimizi yazarız.</a:t>
            </a:r>
            <a:endParaRPr lang="tr-TR"/>
          </a:p>
          <a:p>
            <a:pPr marL="457200" indent="-457200"/>
            <a:r>
              <a:rPr lang="tr-TR" dirty="0">
                <a:cs typeface="Calibri"/>
              </a:rPr>
              <a:t>Html hücreleri dikey olarak genişletmek istersek </a:t>
            </a:r>
            <a:r>
              <a:rPr lang="tr-TR" dirty="0" err="1">
                <a:cs typeface="Calibri"/>
              </a:rPr>
              <a:t>rowspan</a:t>
            </a:r>
            <a:r>
              <a:rPr lang="tr-TR" dirty="0">
                <a:cs typeface="Calibri"/>
              </a:rPr>
              <a:t> kullanırız. </a:t>
            </a:r>
            <a:r>
              <a:rPr lang="tr-TR" dirty="0" err="1">
                <a:cs typeface="Calibri"/>
              </a:rPr>
              <a:t>Rowspan</a:t>
            </a:r>
            <a:r>
              <a:rPr lang="tr-TR" dirty="0">
                <a:cs typeface="Calibri"/>
              </a:rPr>
              <a:t> ek niteliği içerisinde kaç hücrelik dikey genişleme olacağını gireriz.</a:t>
            </a:r>
          </a:p>
        </p:txBody>
      </p:sp>
    </p:spTree>
    <p:extLst>
      <p:ext uri="{BB962C8B-B14F-4D97-AF65-F5344CB8AC3E}">
        <p14:creationId xmlns:p14="http://schemas.microsoft.com/office/powerpoint/2010/main" val="39658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56D8BB93-6111-176A-2A26-7627C420CC58}"/>
              </a:ext>
            </a:extLst>
          </p:cNvPr>
          <p:cNvPicPr>
            <a:picLocks noGrp="1" noChangeAspect="1"/>
          </p:cNvPicPr>
          <p:nvPr>
            <p:ph idx="1"/>
          </p:nvPr>
        </p:nvPicPr>
        <p:blipFill>
          <a:blip r:embed="rId2"/>
          <a:stretch>
            <a:fillRect/>
          </a:stretch>
        </p:blipFill>
        <p:spPr>
          <a:xfrm>
            <a:off x="1304422" y="729598"/>
            <a:ext cx="9885868" cy="5509995"/>
          </a:xfrm>
        </p:spPr>
      </p:pic>
    </p:spTree>
    <p:extLst>
      <p:ext uri="{BB962C8B-B14F-4D97-AF65-F5344CB8AC3E}">
        <p14:creationId xmlns:p14="http://schemas.microsoft.com/office/powerpoint/2010/main" val="40989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10F9A-9253-86EE-5063-73A4467FA03A}"/>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display:none</a:t>
            </a:r>
            <a:r>
              <a:rPr lang="tr-TR" dirty="0">
                <a:ea typeface="Calibri Light"/>
                <a:cs typeface="Calibri Light"/>
              </a:rPr>
              <a:t>; </a:t>
            </a:r>
            <a:r>
              <a:rPr lang="tr-TR" dirty="0" err="1">
                <a:ea typeface="Calibri Light"/>
                <a:cs typeface="Calibri Light"/>
              </a:rPr>
              <a:t>visibility:hidden</a:t>
            </a:r>
            <a:r>
              <a:rPr lang="tr-TR" dirty="0">
                <a:ea typeface="Calibri Light"/>
                <a:cs typeface="Calibri Light"/>
              </a:rPr>
              <a:t>; </a:t>
            </a:r>
            <a:endParaRPr lang="tr-TR" dirty="0"/>
          </a:p>
        </p:txBody>
      </p:sp>
      <p:sp>
        <p:nvSpPr>
          <p:cNvPr id="3" name="İçerik Yer Tutucusu 2">
            <a:extLst>
              <a:ext uri="{FF2B5EF4-FFF2-40B4-BE49-F238E27FC236}">
                <a16:creationId xmlns:a16="http://schemas.microsoft.com/office/drawing/2014/main" id="{D516B4B4-58C0-E31F-6438-C0BDE3B4C623}"/>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buFont typeface="Arial"/>
            </a:pPr>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endParaRPr lang="tr-TR"/>
          </a:p>
          <a:p>
            <a:pPr marL="457200" indent="-457200">
              <a:buFont typeface="Arial"/>
            </a:pPr>
            <a:r>
              <a:rPr lang="tr-TR" dirty="0" err="1">
                <a:ea typeface="Calibri"/>
                <a:cs typeface="Calibri"/>
              </a:rPr>
              <a:t>visibility:none</a:t>
            </a:r>
            <a:r>
              <a:rPr lang="tr-TR" dirty="0">
                <a:ea typeface="Calibri" panose="020F0502020204030204"/>
                <a:cs typeface="Calibri" panose="020F0502020204030204"/>
              </a:rPr>
              <a:t> kullanımında element sadece görünmez kılır ve bulunduğu yeri işgal etmeye devam eder.</a:t>
            </a:r>
          </a:p>
        </p:txBody>
      </p:sp>
    </p:spTree>
    <p:extLst>
      <p:ext uri="{BB962C8B-B14F-4D97-AF65-F5344CB8AC3E}">
        <p14:creationId xmlns:p14="http://schemas.microsoft.com/office/powerpoint/2010/main" val="4603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235632-D29D-5264-D619-829490A489C4}"/>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Pseudo</a:t>
            </a:r>
            <a:r>
              <a:rPr lang="tr-TR" dirty="0">
                <a:ea typeface="Calibri Light"/>
                <a:cs typeface="Calibri Light"/>
              </a:rPr>
              <a:t> Sınıfları</a:t>
            </a:r>
            <a:endParaRPr lang="tr-TR"/>
          </a:p>
        </p:txBody>
      </p:sp>
      <p:sp>
        <p:nvSpPr>
          <p:cNvPr id="3" name="İçerik Yer Tutucusu 2">
            <a:extLst>
              <a:ext uri="{FF2B5EF4-FFF2-40B4-BE49-F238E27FC236}">
                <a16:creationId xmlns:a16="http://schemas.microsoft.com/office/drawing/2014/main" id="{64A68DED-679D-316D-C088-156BD1007182}"/>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err="1">
                <a:ea typeface="+mn-lt"/>
                <a:cs typeface="+mn-lt"/>
              </a:rPr>
              <a:t>Pseudo</a:t>
            </a:r>
            <a:r>
              <a:rPr lang="tr-TR" dirty="0">
                <a:ea typeface="+mn-lt"/>
                <a:cs typeface="+mn-lt"/>
              </a:rPr>
              <a:t> sınıf ve elementleri </a:t>
            </a:r>
            <a:r>
              <a:rPr lang="tr-TR" dirty="0" err="1">
                <a:ea typeface="+mn-lt"/>
                <a:cs typeface="+mn-lt"/>
              </a:rPr>
              <a:t>CSS’i</a:t>
            </a:r>
            <a:r>
              <a:rPr lang="tr-TR" dirty="0">
                <a:ea typeface="+mn-lt"/>
                <a:cs typeface="+mn-lt"/>
              </a:rPr>
              <a:t> destekleyen web tarayıcıları tarafından otomatik olarak tanınan özel sınıf ve elementlerdir. Bu sınıf ve elementler (x)html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vd.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cs typeface="Calibri" panose="020F0502020204030204"/>
            </a:endParaRPr>
          </a:p>
        </p:txBody>
      </p:sp>
    </p:spTree>
    <p:extLst>
      <p:ext uri="{BB962C8B-B14F-4D97-AF65-F5344CB8AC3E}">
        <p14:creationId xmlns:p14="http://schemas.microsoft.com/office/powerpoint/2010/main" val="271870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D8F15-7F15-E3EB-4940-62130B211E55}"/>
              </a:ext>
            </a:extLst>
          </p:cNvPr>
          <p:cNvSpPr>
            <a:spLocks noGrp="1"/>
          </p:cNvSpPr>
          <p:nvPr>
            <p:ph type="title"/>
          </p:nvPr>
        </p:nvSpPr>
        <p:spPr>
          <a:xfrm>
            <a:off x="-4010" y="4178"/>
            <a:ext cx="12200020" cy="1696536"/>
          </a:xfrm>
        </p:spPr>
        <p:txBody>
          <a:bodyPr vert="horz" lIns="91440" tIns="45720" rIns="91440" bIns="45720" rtlCol="0" anchor="ctr">
            <a:normAutofit/>
          </a:bodyPr>
          <a:lstStyle/>
          <a:p>
            <a:pPr algn="ctr"/>
            <a:r>
              <a:rPr lang="tr-TR" dirty="0">
                <a:ea typeface="+mj-lt"/>
                <a:cs typeface="+mj-lt"/>
              </a:rPr>
              <a:t>Link </a:t>
            </a:r>
            <a:r>
              <a:rPr lang="tr-TR" dirty="0" err="1">
                <a:ea typeface="+mj-lt"/>
                <a:cs typeface="+mj-lt"/>
              </a:rPr>
              <a:t>Pseudo</a:t>
            </a:r>
            <a:r>
              <a:rPr lang="tr-TR" dirty="0">
                <a:ea typeface="+mj-lt"/>
                <a:cs typeface="+mj-lt"/>
              </a:rPr>
              <a:t> Sınıfları</a:t>
            </a:r>
            <a:endParaRPr lang="tr-TR" dirty="0"/>
          </a:p>
        </p:txBody>
      </p:sp>
      <p:sp>
        <p:nvSpPr>
          <p:cNvPr id="3" name="İçerik Yer Tutucusu 2">
            <a:extLst>
              <a:ext uri="{FF2B5EF4-FFF2-40B4-BE49-F238E27FC236}">
                <a16:creationId xmlns:a16="http://schemas.microsoft.com/office/drawing/2014/main" id="{C14289FD-DDAB-065A-B950-7F7AA4EEAA48}"/>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err="1">
                <a:ea typeface="+mn-lt"/>
                <a:cs typeface="+mn-lt"/>
              </a:rPr>
              <a:t>Yanlızca</a:t>
            </a:r>
            <a:r>
              <a:rPr lang="tr-TR" dirty="0">
                <a:ea typeface="+mn-lt"/>
                <a:cs typeface="+mn-lt"/>
              </a:rPr>
              <a:t> linklere uygulanan iki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a:t>
            </a:r>
            <a:endParaRPr lang="tr-TR">
              <a:cs typeface="Calibri" panose="020F0502020204030204"/>
            </a:endParaRPr>
          </a:p>
          <a:p>
            <a:pPr marL="457200" indent="-457200">
              <a:buFont typeface="Arial"/>
            </a:pPr>
            <a:r>
              <a:rPr lang="tr-TR" dirty="0">
                <a:ea typeface="+mn-lt"/>
                <a:cs typeface="+mn-lt"/>
              </a:rPr>
              <a:t>:link =&gt; Ziyaret edilmemiş sayfanın linkine stil tanımlaması yapmak için kullanılır. Ancak bir çok web tarayıcısı yapılan stil tanımlarını ziyaret edilmiş sayfa linklerine de uygular. </a:t>
            </a:r>
          </a:p>
          <a:p>
            <a:pPr marL="457200" indent="-457200">
              <a:buFont typeface="Arial"/>
            </a:pPr>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p:txBody>
      </p:sp>
    </p:spTree>
    <p:extLst>
      <p:ext uri="{BB962C8B-B14F-4D97-AF65-F5344CB8AC3E}">
        <p14:creationId xmlns:p14="http://schemas.microsoft.com/office/powerpoint/2010/main" val="20174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AE300-06A8-EB97-12A8-96EB496016B3}"/>
              </a:ext>
            </a:extLst>
          </p:cNvPr>
          <p:cNvSpPr>
            <a:spLocks noGrp="1"/>
          </p:cNvSpPr>
          <p:nvPr>
            <p:ph type="title"/>
          </p:nvPr>
        </p:nvSpPr>
        <p:spPr>
          <a:xfrm>
            <a:off x="-4009" y="4178"/>
            <a:ext cx="12200019" cy="1696536"/>
          </a:xfrm>
        </p:spPr>
        <p:txBody>
          <a:bodyPr/>
          <a:lstStyle/>
          <a:p>
            <a:pPr algn="ctr"/>
            <a:r>
              <a:rPr lang="tr-TR" dirty="0">
                <a:ea typeface="+mj-lt"/>
                <a:cs typeface="+mj-lt"/>
              </a:rPr>
              <a:t>Dinamik </a:t>
            </a:r>
            <a:r>
              <a:rPr lang="tr-TR" dirty="0" err="1">
                <a:ea typeface="+mj-lt"/>
                <a:cs typeface="+mj-lt"/>
              </a:rPr>
              <a:t>Pseudo</a:t>
            </a:r>
            <a:r>
              <a:rPr lang="tr-TR" dirty="0">
                <a:ea typeface="+mj-lt"/>
                <a:cs typeface="+mj-lt"/>
              </a:rPr>
              <a:t> Sınıfları</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5104D2E9-6BCF-79D3-3E18-254FE1A316FC}"/>
              </a:ext>
            </a:extLst>
          </p:cNvPr>
          <p:cNvSpPr>
            <a:spLocks noGrp="1"/>
          </p:cNvSpPr>
          <p:nvPr>
            <p:ph idx="1"/>
          </p:nvPr>
        </p:nvSpPr>
        <p:spPr>
          <a:xfrm>
            <a:off x="-4010" y="1825625"/>
            <a:ext cx="12200020" cy="4351338"/>
          </a:xfrm>
        </p:spPr>
        <p:txBody>
          <a:bodyPr vert="horz" lIns="91440" tIns="45720" rIns="91440" bIns="45720" rtlCol="0" anchor="t">
            <a:normAutofit/>
          </a:bodyPr>
          <a:lstStyle/>
          <a:p>
            <a:pPr marL="457200" indent="-457200"/>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endParaRPr lang="tr-TR">
              <a:cs typeface="Calibri" panose="020F0502020204030204"/>
            </a:endParaRPr>
          </a:p>
          <a:p>
            <a:pPr marL="457200" indent="-457200">
              <a:buFont typeface="Arial"/>
            </a:pPr>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pPr marL="457200" indent="-457200">
              <a:buFont typeface="Arial"/>
            </a:pPr>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pPr marL="457200" indent="-457200">
              <a:buFont typeface="Arial"/>
            </a:pPr>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p:txBody>
      </p:sp>
    </p:spTree>
    <p:extLst>
      <p:ext uri="{BB962C8B-B14F-4D97-AF65-F5344CB8AC3E}">
        <p14:creationId xmlns:p14="http://schemas.microsoft.com/office/powerpoint/2010/main" val="94356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Pseudo</a:t>
            </a:r>
            <a:r>
              <a:rPr lang="tr-TR" dirty="0">
                <a:ea typeface="Calibri Light"/>
                <a:cs typeface="Calibri Light"/>
              </a:rPr>
              <a:t> Elementleri</a:t>
            </a:r>
            <a:endParaRPr lang="tr-T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fontScale="92500" lnSpcReduction="20000"/>
          </a:bodyPr>
          <a:lstStyle/>
          <a:p>
            <a:pPr marL="457200" indent="-457200">
              <a:buFont typeface="Arial"/>
            </a:pPr>
            <a:r>
              <a:rPr lang="tr-TR" dirty="0" err="1">
                <a:ea typeface="+mn-lt"/>
                <a:cs typeface="+mn-lt"/>
              </a:rPr>
              <a:t>Pseudo</a:t>
            </a:r>
            <a:r>
              <a:rPr lang="tr-TR" dirty="0">
                <a:ea typeface="+mn-lt"/>
                <a:cs typeface="+mn-lt"/>
              </a:rPr>
              <a:t> elementleri sayfalarda bulunan elemanları seçerken daha detaylı ve değişik bir biçimde seçim yapmamızı sağlayan elemanlardır.</a:t>
            </a:r>
            <a:endParaRPr lang="tr-TR"/>
          </a:p>
          <a:p>
            <a:pPr marL="457200" indent="-457200">
              <a:buFont typeface="Arial"/>
            </a:pPr>
            <a:r>
              <a:rPr lang="tr-TR" dirty="0" err="1">
                <a:ea typeface="+mn-lt"/>
                <a:cs typeface="+mn-lt"/>
              </a:rPr>
              <a:t>first-letter</a:t>
            </a:r>
            <a:r>
              <a:rPr lang="tr-TR" dirty="0">
                <a:ea typeface="+mn-lt"/>
                <a:cs typeface="+mn-lt"/>
              </a:rPr>
              <a:t> (ilk harf) : Belirttiğimiz HTML elemanının ilk karakterine biçimlendirme yapmamızı sağlar.</a:t>
            </a:r>
            <a:endParaRPr lang="tr-TR">
              <a:cs typeface="Calibri" panose="020F0502020204030204"/>
            </a:endParaRPr>
          </a:p>
          <a:p>
            <a:pPr marL="457200" indent="-457200"/>
            <a:r>
              <a:rPr lang="tr-TR" dirty="0" err="1">
                <a:ea typeface="+mn-lt"/>
                <a:cs typeface="+mn-lt"/>
              </a:rPr>
              <a:t>first-line</a:t>
            </a:r>
            <a:r>
              <a:rPr lang="tr-TR" dirty="0">
                <a:ea typeface="+mn-lt"/>
                <a:cs typeface="+mn-lt"/>
              </a:rPr>
              <a:t> (ilk satır) : Belirttiğimiz HTML elemanının ilk satırına biçimlendirme yapmamızı sağlar. </a:t>
            </a:r>
            <a:r>
              <a:rPr lang="tr-TR" dirty="0" err="1">
                <a:ea typeface="+mn-lt"/>
                <a:cs typeface="+mn-lt"/>
              </a:rPr>
              <a:t>Responsive</a:t>
            </a:r>
            <a:r>
              <a:rPr lang="tr-TR" dirty="0">
                <a:ea typeface="+mn-lt"/>
                <a:cs typeface="+mn-lt"/>
              </a:rPr>
              <a:t> özelliğe sahiptir.</a:t>
            </a:r>
          </a:p>
          <a:p>
            <a:pPr marL="457200" indent="-457200">
              <a:buFont typeface="Arial"/>
            </a:pPr>
            <a:r>
              <a:rPr lang="tr-TR" dirty="0" err="1">
                <a:ea typeface="+mn-lt"/>
                <a:cs typeface="+mn-lt"/>
              </a:rPr>
              <a:t>before</a:t>
            </a:r>
            <a:r>
              <a:rPr lang="tr-TR" dirty="0">
                <a:ea typeface="+mn-lt"/>
                <a:cs typeface="+mn-lt"/>
              </a:rPr>
              <a:t> (önce) : Belirttiğimiz HTML elemanının öncesine içerik ekleyerek biçimlendirme yapmamızı sağlar.</a:t>
            </a:r>
          </a:p>
          <a:p>
            <a:pPr marL="457200" indent="-457200">
              <a:buFont typeface="Arial"/>
            </a:pPr>
            <a:r>
              <a:rPr lang="tr-TR" dirty="0" err="1">
                <a:ea typeface="Calibri"/>
                <a:cs typeface="Calibri"/>
              </a:rPr>
              <a:t>after</a:t>
            </a:r>
            <a:r>
              <a:rPr lang="tr-TR" dirty="0">
                <a:ea typeface="Calibri"/>
                <a:cs typeface="Calibri"/>
              </a:rPr>
              <a:t> (sonra) : </a:t>
            </a:r>
            <a:r>
              <a:rPr lang="tr-TR" dirty="0">
                <a:ea typeface="+mn-lt"/>
                <a:cs typeface="+mn-lt"/>
              </a:rPr>
              <a:t>Belirttiğimiz HTML elemanının sonrasına içerik ekleyerek biçimlendirme yapmamızı sağlar.</a:t>
            </a:r>
          </a:p>
          <a:p>
            <a:pPr marL="457200" indent="-457200"/>
            <a:r>
              <a:rPr lang="tr-TR" dirty="0" err="1">
                <a:ea typeface="+mn-lt"/>
                <a:cs typeface="+mn-lt"/>
              </a:rPr>
              <a:t>selection</a:t>
            </a:r>
            <a:r>
              <a:rPr lang="tr-TR" dirty="0">
                <a:ea typeface="+mn-lt"/>
                <a:cs typeface="+mn-lt"/>
              </a:rPr>
              <a:t> (seçim) : Belirttiğimiz HTML elemanının kullanıcı tarafından seçilen kısmına  biçimlendirme yapmamızı sağlar.</a:t>
            </a:r>
          </a:p>
        </p:txBody>
      </p:sp>
    </p:spTree>
    <p:extLst>
      <p:ext uri="{BB962C8B-B14F-4D97-AF65-F5344CB8AC3E}">
        <p14:creationId xmlns:p14="http://schemas.microsoft.com/office/powerpoint/2010/main" val="407820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mj-lt"/>
                <a:cs typeface="+mj-lt"/>
              </a:rPr>
              <a:t>Group</a:t>
            </a:r>
            <a:r>
              <a:rPr lang="tr-TR" dirty="0">
                <a:ea typeface="+mj-lt"/>
                <a:cs typeface="+mj-lt"/>
              </a:rPr>
              <a:t> </a:t>
            </a:r>
            <a:r>
              <a:rPr lang="tr-TR" dirty="0" err="1">
                <a:ea typeface="+mj-lt"/>
                <a:cs typeface="+mj-lt"/>
              </a:rPr>
              <a:t>Selectors</a:t>
            </a:r>
            <a:endParaRPr lang="tr-TR" dirty="0" err="1">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pPr marL="457200" indent="-457200">
              <a:buFont typeface="Arial"/>
            </a:pPr>
            <a:r>
              <a:rPr lang="tr-TR" dirty="0" err="1">
                <a:ea typeface="+mn-lt"/>
                <a:cs typeface="+mn-lt"/>
              </a:rPr>
              <a:t>div,p</a:t>
            </a:r>
            <a:r>
              <a:rPr lang="tr-TR" dirty="0">
                <a:ea typeface="+mn-lt"/>
                <a:cs typeface="+mn-lt"/>
              </a:rPr>
              <a:t>{} ==&gt; Tüm div öğelerini ve tüm p öğelerini seçer.</a:t>
            </a:r>
            <a:endParaRPr lang="tr-TR" dirty="0">
              <a:cs typeface="Calibri" panose="020F0502020204030204"/>
            </a:endParaRPr>
          </a:p>
          <a:p>
            <a:pPr marL="457200" indent="-457200">
              <a:buFont typeface="Arial"/>
            </a:pPr>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pPr marL="457200" indent="-457200">
              <a:buFont typeface="Arial"/>
            </a:pPr>
            <a:r>
              <a:rPr lang="tr-TR" dirty="0">
                <a:ea typeface="+mn-lt"/>
                <a:cs typeface="+mn-lt"/>
              </a:rPr>
              <a:t>div&gt;p{} ==&gt; Üst öğenin bir div olduğu tüm p öğelerini seçer.</a:t>
            </a:r>
          </a:p>
          <a:p>
            <a:pPr marL="457200" indent="-457200"/>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pPr marL="457200" indent="-457200">
              <a:buFont typeface="Arial"/>
              <a:buChar char="•"/>
            </a:pPr>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276491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box-sizing:border-box</a:t>
            </a:r>
            <a:r>
              <a:rPr lang="tr-TR" dirty="0">
                <a:ea typeface="Calibri Light"/>
                <a:cs typeface="Calibri Light"/>
              </a:rPr>
              <a:t>; </a:t>
            </a:r>
            <a:r>
              <a:rPr lang="tr-TR" dirty="0" err="1">
                <a:ea typeface="Calibri Light"/>
                <a:cs typeface="Calibri Light"/>
              </a:rPr>
              <a:t>box-sizing:content-box</a:t>
            </a:r>
            <a:r>
              <a:rPr lang="tr-TR" dirty="0">
                <a:ea typeface="Calibri Light"/>
                <a:cs typeface="Calibri Light"/>
              </a:rPr>
              <a:t>;</a:t>
            </a:r>
            <a:endParaRPr lang="tr-TR" dirty="0"/>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pPr marL="457200" indent="-457200"/>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endParaRPr lang="tr-TR">
              <a:cs typeface="Calibri" panose="020F0502020204030204"/>
            </a:endParaRPr>
          </a:p>
          <a:p>
            <a:pPr marL="457200" indent="-457200"/>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p:txBody>
      </p:sp>
    </p:spTree>
    <p:extLst>
      <p:ext uri="{BB962C8B-B14F-4D97-AF65-F5344CB8AC3E}">
        <p14:creationId xmlns:p14="http://schemas.microsoft.com/office/powerpoint/2010/main" val="28836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URI, URL, URN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r>
              <a:rPr lang="tr-TR" dirty="0">
                <a:ea typeface="Calibri"/>
                <a:cs typeface="Calibri"/>
              </a:rPr>
              <a:t>URI(</a:t>
            </a:r>
            <a:r>
              <a:rPr lang="tr-TR" dirty="0" err="1">
                <a:ea typeface="Calibri"/>
                <a:cs typeface="Calibri"/>
              </a:rPr>
              <a:t>Uniform</a:t>
            </a:r>
            <a:r>
              <a:rPr lang="tr-TR" dirty="0">
                <a:ea typeface="Calibri"/>
                <a:cs typeface="Calibri"/>
              </a:rPr>
              <a:t> Resource </a:t>
            </a:r>
            <a:r>
              <a:rPr lang="tr-TR" dirty="0" err="1">
                <a:ea typeface="Calibri"/>
                <a:cs typeface="Calibri"/>
              </a:rPr>
              <a:t>Identifier</a:t>
            </a:r>
            <a:r>
              <a:rPr lang="tr-TR" dirty="0">
                <a:ea typeface="Calibri"/>
                <a:cs typeface="Calibri"/>
              </a:rPr>
              <a:t>) : Bir kaynağı adına veya konumuna veya her ikisine göre tanımlar. Eğer bir URI bir kaynağı konuma göre tanımlarsa aynı zamanda bir URL, adına göre tanımlarsa aynı zamanda bir </a:t>
            </a:r>
            <a:r>
              <a:rPr lang="tr-TR" dirty="0" err="1">
                <a:ea typeface="Calibri"/>
                <a:cs typeface="Calibri"/>
              </a:rPr>
              <a:t>URN'dir</a:t>
            </a:r>
            <a:r>
              <a:rPr lang="tr-TR" dirty="0">
                <a:ea typeface="Calibri"/>
                <a:cs typeface="Calibri"/>
              </a:rPr>
              <a:t>. Yani URN ve URL </a:t>
            </a:r>
            <a:r>
              <a:rPr lang="tr-TR" dirty="0" err="1">
                <a:ea typeface="Calibri"/>
                <a:cs typeface="Calibri"/>
              </a:rPr>
              <a:t>URI'nin</a:t>
            </a:r>
            <a:r>
              <a:rPr lang="tr-TR" dirty="0">
                <a:ea typeface="Calibri"/>
                <a:cs typeface="Calibri"/>
              </a:rPr>
              <a:t> alt kümesidir.</a:t>
            </a:r>
            <a:endParaRPr lang="tr-TR">
              <a:cs typeface="Calibri" panose="020F0502020204030204"/>
            </a:endParaRPr>
          </a:p>
          <a:p>
            <a:pPr marL="457200" indent="-457200"/>
            <a:r>
              <a:rPr lang="tr-TR" dirty="0">
                <a:ea typeface="Calibri"/>
                <a:cs typeface="Calibri"/>
              </a:rPr>
              <a:t>URL(</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tanımlayan ve aynı zamanda bu kaynağa ulaşmamız için gereken bilgiyi içeren bir </a:t>
            </a:r>
            <a:r>
              <a:rPr lang="tr-TR" dirty="0" err="1">
                <a:ea typeface="Calibri"/>
                <a:cs typeface="Calibri"/>
              </a:rPr>
              <a:t>URI'dir</a:t>
            </a:r>
            <a:r>
              <a:rPr lang="tr-TR" dirty="0">
                <a:ea typeface="Calibri"/>
                <a:cs typeface="Calibri"/>
              </a:rPr>
              <a:t>. Her URL aynı zamanda bir </a:t>
            </a:r>
            <a:r>
              <a:rPr lang="tr-TR" dirty="0" err="1">
                <a:ea typeface="Calibri"/>
                <a:cs typeface="Calibri"/>
              </a:rPr>
              <a:t>URI'dir</a:t>
            </a:r>
            <a:r>
              <a:rPr lang="tr-TR" dirty="0">
                <a:ea typeface="Calibri"/>
                <a:cs typeface="Calibri"/>
              </a:rPr>
              <a:t>.</a:t>
            </a:r>
          </a:p>
          <a:p>
            <a:pPr marL="457200" indent="-457200">
              <a:buFont typeface="Arial"/>
            </a:pPr>
            <a:r>
              <a:rPr lang="tr-TR" dirty="0">
                <a:ea typeface="Calibri"/>
                <a:cs typeface="Calibri"/>
              </a:rPr>
              <a:t>URN(</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benzersiz bir ad ile  tanımlar, ancak bunun nerede olduğunu belirtmez.</a:t>
            </a:r>
          </a:p>
        </p:txBody>
      </p:sp>
    </p:spTree>
    <p:extLst>
      <p:ext uri="{BB962C8B-B14F-4D97-AF65-F5344CB8AC3E}">
        <p14:creationId xmlns:p14="http://schemas.microsoft.com/office/powerpoint/2010/main" val="315571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F744E-D381-60EB-9B60-C75CA0A56EFB}"/>
              </a:ext>
            </a:extLst>
          </p:cNvPr>
          <p:cNvSpPr>
            <a:spLocks noGrp="1"/>
          </p:cNvSpPr>
          <p:nvPr>
            <p:ph type="title"/>
          </p:nvPr>
        </p:nvSpPr>
        <p:spPr>
          <a:xfrm>
            <a:off x="3132" y="-217"/>
            <a:ext cx="12185736" cy="1711781"/>
          </a:xfrm>
        </p:spPr>
        <p:txBody>
          <a:bodyPr/>
          <a:lstStyle/>
          <a:p>
            <a:pPr algn="ctr"/>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0B1EDC5C-509D-FD08-56FA-9CA4E884C7AF}"/>
              </a:ext>
            </a:extLst>
          </p:cNvPr>
          <p:cNvSpPr>
            <a:spLocks noGrp="1"/>
          </p:cNvSpPr>
          <p:nvPr>
            <p:ph idx="1"/>
          </p:nvPr>
        </p:nvSpPr>
        <p:spPr>
          <a:xfrm>
            <a:off x="3132" y="1825625"/>
            <a:ext cx="12185736" cy="4351338"/>
          </a:xfrm>
        </p:spPr>
        <p:txBody>
          <a:bodyPr vert="horz" lIns="91440" tIns="45720" rIns="91440" bIns="45720" rtlCol="0" anchor="t">
            <a:normAutofit fontScale="92500"/>
          </a:bodyPr>
          <a:lstStyle/>
          <a:p>
            <a:pPr marL="457200" indent="-457200"/>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endParaRPr lang="tr-TR">
              <a:cs typeface="Calibri" panose="020F0502020204030204"/>
            </a:endParaRPr>
          </a:p>
          <a:p>
            <a:pPr marL="457200" indent="-457200"/>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pPr marL="457200" indent="-457200"/>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a:cs typeface="Calibri" panose="020F0502020204030204"/>
            </a:endParaRPr>
          </a:p>
        </p:txBody>
      </p:sp>
    </p:spTree>
    <p:extLst>
      <p:ext uri="{BB962C8B-B14F-4D97-AF65-F5344CB8AC3E}">
        <p14:creationId xmlns:p14="http://schemas.microsoft.com/office/powerpoint/2010/main" val="13946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ASCII Kodu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ASCII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endParaRPr lang="tr-TR" dirty="0">
              <a:cs typeface="Calibri"/>
            </a:endParaRPr>
          </a:p>
        </p:txBody>
      </p:sp>
    </p:spTree>
    <p:extLst>
      <p:ext uri="{BB962C8B-B14F-4D97-AF65-F5344CB8AC3E}">
        <p14:creationId xmlns:p14="http://schemas.microsoft.com/office/powerpoint/2010/main" val="255640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Unicode Nedir?</a:t>
            </a:r>
            <a:endParaRPr lang="tr-T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fontScale="92500" lnSpcReduction="10000"/>
          </a:bodyPr>
          <a:lstStyle/>
          <a:p>
            <a:pPr marL="457200" indent="-45720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a:cs typeface="Calibri" panose="020F0502020204030204"/>
            </a:endParaRPr>
          </a:p>
          <a:p>
            <a:pPr marL="457200" indent="-457200"/>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cs typeface="Calibri" panose="020F0502020204030204"/>
            </a:endParaRPr>
          </a:p>
          <a:p>
            <a:pPr marL="457200" indent="-457200"/>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cs typeface="Calibri" panose="020F0502020204030204"/>
            </a:endParaRPr>
          </a:p>
          <a:p>
            <a:pPr marL="457200" indent="-457200"/>
            <a:r>
              <a:rPr lang="tr-TR" dirty="0">
                <a:ea typeface="+mn-lt"/>
                <a:cs typeface="+mn-lt"/>
              </a:rPr>
              <a:t>UTF, Unicode Dönüşüm Birimi anlamına gelir.</a:t>
            </a:r>
            <a:endParaRPr lang="tr-TR" dirty="0">
              <a:cs typeface="Calibri"/>
            </a:endParaRPr>
          </a:p>
          <a:p>
            <a:endParaRPr lang="tr-TR" dirty="0">
              <a:cs typeface="Calibri"/>
            </a:endParaRPr>
          </a:p>
        </p:txBody>
      </p:sp>
    </p:spTree>
    <p:extLst>
      <p:ext uri="{BB962C8B-B14F-4D97-AF65-F5344CB8AC3E}">
        <p14:creationId xmlns:p14="http://schemas.microsoft.com/office/powerpoint/2010/main" val="248809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endParaRPr lang="tr-T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UTF-8: İngilizce karakterleri kodlamak için (8bit)</a:t>
            </a:r>
            <a:endParaRPr lang="tr-TR" dirty="0">
              <a:cs typeface="Calibri" panose="020F0502020204030204"/>
            </a:endParaRPr>
          </a:p>
          <a:p>
            <a:pPr marL="457200" indent="-457200"/>
            <a:r>
              <a:rPr lang="tr-TR" dirty="0">
                <a:ea typeface="+mn-lt"/>
                <a:cs typeface="+mn-lt"/>
              </a:rPr>
              <a:t>UTF-16: En çok kullanılan karakterleri kodlamak için iki bayt (16 bit) kullanır</a:t>
            </a:r>
          </a:p>
          <a:p>
            <a:pPr marL="457200" indent="-457200">
              <a:buFont typeface="Arial"/>
            </a:pPr>
            <a:r>
              <a:rPr lang="tr-TR" dirty="0">
                <a:ea typeface="+mn-lt"/>
                <a:cs typeface="+mn-lt"/>
              </a:rPr>
              <a:t>UTF-32: 16 bitlik bir sayının tüm karakterleri temsil etmek için yetmediği karakterleri kodlamak için dört bayt (32 bit) kullanır.</a:t>
            </a:r>
            <a:endParaRPr lang="tr-TR" dirty="0">
              <a:cs typeface="Calibri" panose="020F0502020204030204"/>
            </a:endParaRPr>
          </a:p>
        </p:txBody>
      </p:sp>
    </p:spTree>
    <p:extLst>
      <p:ext uri="{BB962C8B-B14F-4D97-AF65-F5344CB8AC3E}">
        <p14:creationId xmlns:p14="http://schemas.microsoft.com/office/powerpoint/2010/main" val="403047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Libraries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Geliştiriciler tarafından yazılan ve herhangi bir yerde yeniden kullanılabilen bir kod parçasıdır. Bir kütüphaneden bir sınıfı ya da bir işlevi istediğimiz zaman nerede kullanacağımıza biz karar veririz. Uygulama akışından siz sorumlusunuz.</a:t>
            </a:r>
            <a:endParaRPr lang="tr-TR" dirty="0">
              <a:cs typeface="Calibri" panose="020F0502020204030204"/>
            </a:endParaRPr>
          </a:p>
          <a:p>
            <a:pPr marL="457200" indent="-457200"/>
            <a:r>
              <a:rPr lang="tr-TR" dirty="0">
                <a:ea typeface="+mn-lt"/>
                <a:cs typeface="+mn-lt"/>
              </a:rPr>
              <a:t>Örneğin: Bir JS kütüphanesi olan </a:t>
            </a:r>
            <a:r>
              <a:rPr lang="tr-TR" dirty="0" err="1">
                <a:ea typeface="+mn-lt"/>
                <a:cs typeface="+mn-lt"/>
              </a:rPr>
              <a:t>JQuery</a:t>
            </a:r>
            <a:endParaRPr lang="tr-TR" dirty="0" err="1">
              <a:cs typeface="Calibri" panose="020F0502020204030204"/>
            </a:endParaRPr>
          </a:p>
        </p:txBody>
      </p:sp>
    </p:spTree>
    <p:extLst>
      <p:ext uri="{BB962C8B-B14F-4D97-AF65-F5344CB8AC3E}">
        <p14:creationId xmlns:p14="http://schemas.microsoft.com/office/powerpoint/2010/main" val="160641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Framework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457200" indent="-457200"/>
            <a:r>
              <a:rPr lang="tr-TR" dirty="0">
                <a:ea typeface="+mn-lt"/>
                <a:cs typeface="+mn-lt"/>
              </a:rPr>
              <a:t>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a:t>
            </a:r>
            <a:endParaRPr lang="tr-TR" dirty="0">
              <a:cs typeface="Calibri"/>
            </a:endParaRPr>
          </a:p>
          <a:p>
            <a:pPr marL="457200" indent="-457200">
              <a:buFont typeface="Arial"/>
            </a:pPr>
            <a:r>
              <a:rPr lang="tr-TR" dirty="0">
                <a:ea typeface="+mn-lt"/>
                <a:cs typeface="+mn-lt"/>
              </a:rPr>
              <a:t>Framework: 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metodu kullanırken uymanız gereken standartlar vardır. Framework akıştan sorumludur. </a:t>
            </a:r>
            <a:endParaRPr lang="tr-TR">
              <a:cs typeface="Calibri" panose="020F0502020204030204"/>
            </a:endParaRPr>
          </a:p>
          <a:p>
            <a:pPr marL="457200" indent="-457200">
              <a:buFont typeface="Arial"/>
            </a:pPr>
            <a:r>
              <a:rPr lang="tr-TR" dirty="0">
                <a:ea typeface="+mn-lt"/>
                <a:cs typeface="+mn-lt"/>
              </a:rPr>
              <a:t>Örneğin: Spring Framework Java için geliştirilmiş, açık kaynak olan bir uygulama geliştirme </a:t>
            </a:r>
            <a:r>
              <a:rPr lang="tr-TR" dirty="0" err="1">
                <a:ea typeface="+mn-lt"/>
                <a:cs typeface="+mn-lt"/>
              </a:rPr>
              <a:t>framework'üdür</a:t>
            </a:r>
            <a:r>
              <a:rPr lang="tr-TR" dirty="0">
                <a:ea typeface="+mn-lt"/>
                <a:cs typeface="+mn-lt"/>
              </a:rPr>
              <a:t>.</a:t>
            </a:r>
            <a:endParaRPr lang="tr-TR" dirty="0">
              <a:cs typeface="Calibri" panose="020F0502020204030204"/>
            </a:endParaRPr>
          </a:p>
        </p:txBody>
      </p:sp>
    </p:spTree>
    <p:extLst>
      <p:ext uri="{BB962C8B-B14F-4D97-AF65-F5344CB8AC3E}">
        <p14:creationId xmlns:p14="http://schemas.microsoft.com/office/powerpoint/2010/main" val="352392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SDK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ea typeface="+mn-lt"/>
                <a:cs typeface="+mn-lt"/>
              </a:rPr>
              <a:t>SDK'sı</a:t>
            </a:r>
            <a:r>
              <a:rPr lang="tr-TR" dirty="0">
                <a:ea typeface="+mn-lt"/>
                <a:cs typeface="+mn-lt"/>
              </a:rPr>
              <a:t> vardır. </a:t>
            </a:r>
            <a:endParaRPr lang="tr-TR">
              <a:cs typeface="Calibri" panose="020F0502020204030204"/>
            </a:endParaRPr>
          </a:p>
          <a:p>
            <a:pPr marL="457200" indent="-457200"/>
            <a:r>
              <a:rPr lang="tr-TR" dirty="0">
                <a:ea typeface="+mn-lt"/>
                <a:cs typeface="+mn-lt"/>
              </a:rPr>
              <a:t>Örneğin, Java platformunda bir uygulamasının geliştirilmesi, bir Java Geliştirme Kiti (JDK) gerektirir. iOS uygulamaları için iOS </a:t>
            </a:r>
            <a:r>
              <a:rPr lang="tr-TR" dirty="0" err="1">
                <a:ea typeface="+mn-lt"/>
                <a:cs typeface="+mn-lt"/>
              </a:rPr>
              <a:t>SDK'sı</a:t>
            </a:r>
            <a:r>
              <a:rPr lang="tr-TR" dirty="0">
                <a:ea typeface="+mn-lt"/>
                <a:cs typeface="+mn-lt"/>
              </a:rPr>
              <a:t> gereklidir. Evrensel Windows Platformu için .NET Framework SDK </a:t>
            </a:r>
            <a:r>
              <a:rPr lang="tr-TR" dirty="0" err="1">
                <a:ea typeface="+mn-lt"/>
                <a:cs typeface="+mn-lt"/>
              </a:rPr>
              <a:t>kullanılabililir</a:t>
            </a:r>
            <a:r>
              <a:rPr lang="tr-TR" dirty="0">
                <a:ea typeface="+mn-lt"/>
                <a:cs typeface="+mn-lt"/>
              </a:rPr>
              <a:t>.</a:t>
            </a:r>
            <a:endParaRPr lang="tr-TR">
              <a:cs typeface="Calibri" panose="020F0502020204030204"/>
            </a:endParaRPr>
          </a:p>
        </p:txBody>
      </p:sp>
    </p:spTree>
    <p:extLst>
      <p:ext uri="{BB962C8B-B14F-4D97-AF65-F5344CB8AC3E}">
        <p14:creationId xmlns:p14="http://schemas.microsoft.com/office/powerpoint/2010/main" val="248291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JDK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lang="tr-TR" dirty="0">
              <a:cs typeface="Calibri" panose="020F0502020204030204"/>
            </a:endParaRPr>
          </a:p>
        </p:txBody>
      </p:sp>
    </p:spTree>
    <p:extLst>
      <p:ext uri="{BB962C8B-B14F-4D97-AF65-F5344CB8AC3E}">
        <p14:creationId xmlns:p14="http://schemas.microsoft.com/office/powerpoint/2010/main" val="197077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Fast-forward</a:t>
            </a:r>
            <a:r>
              <a:rPr lang="tr-TR" dirty="0">
                <a:ea typeface="+mj-lt"/>
                <a:cs typeface="+mj-lt"/>
              </a:rPr>
              <a:t> </a:t>
            </a:r>
            <a:r>
              <a:rPr lang="tr-TR" dirty="0" err="1">
                <a:ea typeface="+mj-lt"/>
                <a:cs typeface="+mj-lt"/>
              </a:rPr>
              <a:t>vs</a:t>
            </a:r>
            <a:r>
              <a:rPr lang="tr-TR" dirty="0">
                <a:ea typeface="+mj-lt"/>
                <a:cs typeface="+mj-lt"/>
              </a:rPr>
              <a:t> </a:t>
            </a:r>
            <a:r>
              <a:rPr lang="tr-TR" dirty="0" err="1">
                <a:ea typeface="+mj-lt"/>
                <a:cs typeface="+mj-lt"/>
              </a:rPr>
              <a:t>Rebase</a:t>
            </a:r>
            <a:r>
              <a:rPr lang="tr-TR" dirty="0">
                <a:ea typeface="+mj-lt"/>
                <a:cs typeface="+mj-lt"/>
              </a:rPr>
              <a:t>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buFont typeface="Arial"/>
            </a:pPr>
            <a:r>
              <a:rPr lang="tr-TR" dirty="0">
                <a:ea typeface="+mn-lt"/>
                <a:cs typeface="+mn-lt"/>
              </a:rPr>
              <a:t>Benzer işlevleri yerine getirmek için kullanılır. Her iki komut da bir daldaki değişiklikleri başka bir dala birleştirmek için kullanılır. Ancak bu iki komut arasında proje tarihçesinin oluşturulması ile ilgili ciddi bir farklılık vardır.</a:t>
            </a:r>
            <a:endParaRPr lang="tr-TR"/>
          </a:p>
          <a:p>
            <a:pPr marL="457200" indent="-457200"/>
            <a:r>
              <a:rPr lang="tr-TR" dirty="0">
                <a:ea typeface="+mn-lt"/>
                <a:cs typeface="+mn-lt"/>
              </a:rPr>
              <a:t>Bazı durumlarda </a:t>
            </a:r>
            <a:r>
              <a:rPr lang="tr-TR" dirty="0" err="1">
                <a:ea typeface="+mn-lt"/>
                <a:cs typeface="+mn-lt"/>
              </a:rPr>
              <a:t>branch'lerden</a:t>
            </a:r>
            <a:r>
              <a:rPr lang="tr-TR" dirty="0">
                <a:ea typeface="+mn-lt"/>
                <a:cs typeface="+mn-lt"/>
              </a:rPr>
              <a:t> bir tanesinde herhangi bir değişiklik yapılmamış ve bu </a:t>
            </a:r>
            <a:r>
              <a:rPr lang="tr-TR" dirty="0" err="1">
                <a:ea typeface="+mn-lt"/>
                <a:cs typeface="+mn-lt"/>
              </a:rPr>
              <a:t>branch'in</a:t>
            </a:r>
            <a:r>
              <a:rPr lang="tr-TR" dirty="0">
                <a:ea typeface="+mn-lt"/>
                <a:cs typeface="+mn-lt"/>
              </a:rPr>
              <a:t> ortak </a:t>
            </a:r>
            <a:r>
              <a:rPr lang="tr-TR" dirty="0" err="1">
                <a:ea typeface="+mn-lt"/>
                <a:cs typeface="+mn-lt"/>
              </a:rPr>
              <a:t>commit'i</a:t>
            </a:r>
            <a:r>
              <a:rPr lang="tr-TR" dirty="0">
                <a:ea typeface="+mn-lt"/>
                <a:cs typeface="+mn-lt"/>
              </a:rPr>
              <a:t> ve son </a:t>
            </a:r>
            <a:r>
              <a:rPr lang="tr-TR" dirty="0" err="1">
                <a:ea typeface="+mn-lt"/>
                <a:cs typeface="+mn-lt"/>
              </a:rPr>
              <a:t>commit'i</a:t>
            </a:r>
            <a:r>
              <a:rPr lang="tr-TR" dirty="0">
                <a:ea typeface="+mn-lt"/>
                <a:cs typeface="+mn-lt"/>
              </a:rPr>
              <a:t> aynı ise bu durumda </a:t>
            </a:r>
            <a:r>
              <a:rPr lang="tr-TR" dirty="0" err="1">
                <a:ea typeface="+mn-lt"/>
                <a:cs typeface="+mn-lt"/>
              </a:rPr>
              <a:t>merge</a:t>
            </a:r>
            <a:r>
              <a:rPr lang="tr-TR" dirty="0">
                <a:ea typeface="+mn-lt"/>
                <a:cs typeface="+mn-lt"/>
              </a:rPr>
              <a:t> işlemi çok basitleşir ve git diğer </a:t>
            </a:r>
            <a:r>
              <a:rPr lang="tr-TR" dirty="0" err="1">
                <a:ea typeface="+mn-lt"/>
                <a:cs typeface="+mn-lt"/>
              </a:rPr>
              <a:t>branch'in</a:t>
            </a:r>
            <a:r>
              <a:rPr lang="tr-TR" dirty="0">
                <a:ea typeface="+mn-lt"/>
                <a:cs typeface="+mn-lt"/>
              </a:rPr>
              <a:t> tüm </a:t>
            </a:r>
            <a:r>
              <a:rPr lang="tr-TR" dirty="0" err="1">
                <a:ea typeface="+mn-lt"/>
                <a:cs typeface="+mn-lt"/>
              </a:rPr>
              <a:t>commit'lerini</a:t>
            </a:r>
            <a:r>
              <a:rPr lang="tr-TR" dirty="0">
                <a:ea typeface="+mn-lt"/>
                <a:cs typeface="+mn-lt"/>
              </a:rPr>
              <a:t> ortak </a:t>
            </a:r>
            <a:r>
              <a:rPr lang="tr-TR" dirty="0" err="1">
                <a:ea typeface="+mn-lt"/>
                <a:cs typeface="+mn-lt"/>
              </a:rPr>
              <a:t>commit'in</a:t>
            </a:r>
            <a:r>
              <a:rPr lang="tr-TR" dirty="0">
                <a:ea typeface="+mn-lt"/>
                <a:cs typeface="+mn-lt"/>
              </a:rPr>
              <a:t> üzerine ekleyerek </a:t>
            </a:r>
            <a:r>
              <a:rPr lang="tr-TR" dirty="0" err="1">
                <a:ea typeface="+mn-lt"/>
                <a:cs typeface="+mn-lt"/>
              </a:rPr>
              <a:t>merge</a:t>
            </a:r>
            <a:r>
              <a:rPr lang="tr-TR" dirty="0">
                <a:ea typeface="+mn-lt"/>
                <a:cs typeface="+mn-lt"/>
              </a:rPr>
              <a:t> işlemini yapar. Bu özel duruma Git terminolojisinde "</a:t>
            </a:r>
            <a:r>
              <a:rPr lang="tr-TR" dirty="0" err="1">
                <a:ea typeface="+mn-lt"/>
                <a:cs typeface="+mn-lt"/>
              </a:rPr>
              <a:t>Fast-Forward</a:t>
            </a:r>
            <a:r>
              <a:rPr lang="tr-TR" dirty="0">
                <a:ea typeface="+mn-lt"/>
                <a:cs typeface="+mn-lt"/>
              </a:rPr>
              <a:t> </a:t>
            </a:r>
            <a:r>
              <a:rPr lang="tr-TR" dirty="0" err="1">
                <a:ea typeface="+mn-lt"/>
                <a:cs typeface="+mn-lt"/>
              </a:rPr>
              <a:t>Merge</a:t>
            </a:r>
            <a:r>
              <a:rPr lang="tr-TR" dirty="0">
                <a:ea typeface="+mn-lt"/>
                <a:cs typeface="+mn-lt"/>
              </a:rPr>
              <a:t>" denir ve her iki </a:t>
            </a:r>
            <a:r>
              <a:rPr lang="tr-TR" dirty="0" err="1">
                <a:ea typeface="+mn-lt"/>
                <a:cs typeface="+mn-lt"/>
              </a:rPr>
              <a:t>branch'in</a:t>
            </a:r>
            <a:r>
              <a:rPr lang="tr-TR" dirty="0">
                <a:ea typeface="+mn-lt"/>
                <a:cs typeface="+mn-lt"/>
              </a:rPr>
              <a:t> tarihçesi de ortak oluyor.</a:t>
            </a:r>
          </a:p>
        </p:txBody>
      </p:sp>
    </p:spTree>
    <p:extLst>
      <p:ext uri="{BB962C8B-B14F-4D97-AF65-F5344CB8AC3E}">
        <p14:creationId xmlns:p14="http://schemas.microsoft.com/office/powerpoint/2010/main" val="311048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buFont typeface="Arial"/>
            </a:pPr>
            <a:r>
              <a:rPr lang="tr-TR" dirty="0">
                <a:ea typeface="+mn-lt"/>
                <a:cs typeface="+mn-lt"/>
              </a:rPr>
              <a:t>Normalde </a:t>
            </a:r>
            <a:r>
              <a:rPr lang="tr-TR" dirty="0" err="1">
                <a:ea typeface="+mn-lt"/>
                <a:cs typeface="+mn-lt"/>
              </a:rPr>
              <a:t>merge</a:t>
            </a:r>
            <a:r>
              <a:rPr lang="tr-TR" dirty="0">
                <a:ea typeface="+mn-lt"/>
                <a:cs typeface="+mn-lt"/>
              </a:rPr>
              <a:t> komutu ile A dalındaki değişiklikler B dalı ile birleştirildiğinde B dalının </a:t>
            </a:r>
            <a:r>
              <a:rPr lang="tr-TR" dirty="0" err="1">
                <a:ea typeface="+mn-lt"/>
                <a:cs typeface="+mn-lt"/>
              </a:rPr>
              <a:t>commit</a:t>
            </a:r>
            <a:r>
              <a:rPr lang="tr-TR" dirty="0">
                <a:ea typeface="+mn-lt"/>
                <a:cs typeface="+mn-lt"/>
              </a:rPr>
              <a:t> tarihçesinde </a:t>
            </a:r>
            <a:r>
              <a:rPr lang="tr-TR" dirty="0" err="1">
                <a:ea typeface="+mn-lt"/>
                <a:cs typeface="+mn-lt"/>
              </a:rPr>
              <a:t>merge</a:t>
            </a:r>
            <a:r>
              <a:rPr lang="tr-TR" dirty="0">
                <a:ea typeface="+mn-lt"/>
                <a:cs typeface="+mn-lt"/>
              </a:rPr>
              <a:t> işleminden kaynaklanan ve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adı verilen otomatik oluşturulmuş bir </a:t>
            </a:r>
            <a:r>
              <a:rPr lang="tr-TR" dirty="0" err="1">
                <a:ea typeface="+mn-lt"/>
                <a:cs typeface="+mn-lt"/>
              </a:rPr>
              <a:t>commit</a:t>
            </a:r>
            <a:r>
              <a:rPr lang="tr-TR" dirty="0">
                <a:ea typeface="+mn-lt"/>
                <a:cs typeface="+mn-lt"/>
              </a:rPr>
              <a:t> yer alır. Bu </a:t>
            </a:r>
            <a:r>
              <a:rPr lang="tr-TR" dirty="0" err="1">
                <a:ea typeface="+mn-lt"/>
                <a:cs typeface="+mn-lt"/>
              </a:rPr>
              <a:t>commit</a:t>
            </a:r>
            <a:r>
              <a:rPr lang="tr-TR" dirty="0">
                <a:ea typeface="+mn-lt"/>
                <a:cs typeface="+mn-lt"/>
              </a:rPr>
              <a:t> A ve B dallarının tarihçelerini birbiri ile ilişkilendirir.</a:t>
            </a:r>
            <a:endParaRPr lang="tr-TR"/>
          </a:p>
          <a:p>
            <a:pPr marL="457200" indent="-457200">
              <a:buFont typeface="Arial"/>
            </a:pPr>
            <a:r>
              <a:rPr lang="tr-TR" dirty="0" err="1">
                <a:ea typeface="+mn-lt"/>
                <a:cs typeface="+mn-lt"/>
              </a:rPr>
              <a:t>Rebase</a:t>
            </a:r>
            <a:r>
              <a:rPr lang="tr-TR" dirty="0">
                <a:ea typeface="+mn-lt"/>
                <a:cs typeface="+mn-lt"/>
              </a:rPr>
              <a:t> komutu kullandığımızda ise ile A dalındaki her bir </a:t>
            </a:r>
            <a:r>
              <a:rPr lang="tr-TR" dirty="0" err="1">
                <a:ea typeface="+mn-lt"/>
                <a:cs typeface="+mn-lt"/>
              </a:rPr>
              <a:t>commit</a:t>
            </a:r>
            <a:r>
              <a:rPr lang="tr-TR" dirty="0">
                <a:ea typeface="+mn-lt"/>
                <a:cs typeface="+mn-lt"/>
              </a:rPr>
              <a:t> B dalına sanki </a:t>
            </a:r>
            <a:r>
              <a:rPr lang="tr-TR" dirty="0" err="1">
                <a:ea typeface="+mn-lt"/>
                <a:cs typeface="+mn-lt"/>
              </a:rPr>
              <a:t>commit</a:t>
            </a:r>
            <a:r>
              <a:rPr lang="tr-TR" dirty="0">
                <a:ea typeface="+mn-lt"/>
                <a:cs typeface="+mn-lt"/>
              </a:rPr>
              <a:t> işlemi B dalında yapılmış gibi yeniden yazılır. Bu sayede B dalının </a:t>
            </a:r>
            <a:r>
              <a:rPr lang="tr-TR" dirty="0" err="1">
                <a:ea typeface="+mn-lt"/>
                <a:cs typeface="+mn-lt"/>
              </a:rPr>
              <a:t>commit</a:t>
            </a:r>
            <a:r>
              <a:rPr lang="tr-TR" dirty="0">
                <a:ea typeface="+mn-lt"/>
                <a:cs typeface="+mn-lt"/>
              </a:rPr>
              <a:t> tarihçesi sanki tüm değişiklikler bu dalda olmuş gibi düz ve kesintisiz görünür.</a:t>
            </a:r>
            <a:endParaRPr lang="tr-TR" dirty="0">
              <a:cs typeface="Calibri"/>
            </a:endParaRPr>
          </a:p>
        </p:txBody>
      </p:sp>
    </p:spTree>
    <p:extLst>
      <p:ext uri="{BB962C8B-B14F-4D97-AF65-F5344CB8AC3E}">
        <p14:creationId xmlns:p14="http://schemas.microsoft.com/office/powerpoint/2010/main" val="95020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Http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pPr marL="457200" indent="-457200">
              <a:buFont typeface="Arial"/>
            </a:pPr>
            <a:r>
              <a:rPr lang="tr-TR" dirty="0">
                <a:ea typeface="+mn-lt"/>
                <a:cs typeface="+mn-lt"/>
              </a:rPr>
              <a:t>HTTP(</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Transfer Protocol) protokolü ağ üzerinden web sayfalarının görüntülenmesini sağlayan protokoldür. HTTP protokolü istemci (PC) ile sunucu (server) arasındaki alışveriş kurallarını belirler. Port olarak ise 80 portunu kullanır. İstemci sunucuya bir istek gönderir. Bu istek Internet Explorer, Google Chrome veya Mozilla Firefox gibi web browser’lar aracılığıyla iletilir. Sunucu bu isteği alır ve Apache veya IIS gibi web sunucu programları aracılığıyla cevap verir.</a:t>
            </a:r>
            <a:endParaRPr lang="tr-TR"/>
          </a:p>
          <a:p>
            <a:pPr marL="457200" indent="-457200"/>
            <a:r>
              <a:rPr lang="tr-TR" dirty="0">
                <a:ea typeface="+mn-lt"/>
                <a:cs typeface="+mn-lt"/>
              </a:rPr>
              <a:t>İstemci bir sunucu içeriğine HTTP kullanarak ulaşmaya çalıştığında sunucu yanıtın durumunu belirten bir sayısal kod gönderir. Bazı durumlarda  HTTP durum kodu (HTTP </a:t>
            </a:r>
            <a:r>
              <a:rPr lang="tr-TR" dirty="0" err="1">
                <a:ea typeface="+mn-lt"/>
                <a:cs typeface="+mn-lt"/>
              </a:rPr>
              <a:t>Status</a:t>
            </a:r>
            <a:r>
              <a:rPr lang="tr-TR" dirty="0">
                <a:ea typeface="+mn-lt"/>
                <a:cs typeface="+mn-lt"/>
              </a:rPr>
              <a:t> </a:t>
            </a:r>
            <a:r>
              <a:rPr lang="tr-TR" dirty="0" err="1">
                <a:ea typeface="+mn-lt"/>
                <a:cs typeface="+mn-lt"/>
              </a:rPr>
              <a:t>Code</a:t>
            </a:r>
            <a:r>
              <a:rPr lang="tr-TR" dirty="0">
                <a:ea typeface="+mn-lt"/>
                <a:cs typeface="+mn-lt"/>
              </a:rPr>
              <a:t>) istemcinin tarayıcısında da gösterilebilir </a:t>
            </a:r>
            <a:r>
              <a:rPr lang="tr-TR" dirty="0" err="1">
                <a:ea typeface="+mn-lt"/>
                <a:cs typeface="+mn-lt"/>
              </a:rPr>
              <a:t>Örn</a:t>
            </a:r>
            <a:r>
              <a:rPr lang="tr-TR" dirty="0">
                <a:ea typeface="+mn-lt"/>
                <a:cs typeface="+mn-lt"/>
              </a:rPr>
              <a:t>; 200, 301, 302, 404 ve 500 kodları en yaygın olanlardır.</a:t>
            </a:r>
            <a:endParaRPr lang="tr-TR" dirty="0">
              <a:ea typeface="Calibri"/>
              <a:cs typeface="Calibri"/>
            </a:endParaRPr>
          </a:p>
        </p:txBody>
      </p:sp>
    </p:spTree>
    <p:extLst>
      <p:ext uri="{BB962C8B-B14F-4D97-AF65-F5344CB8AC3E}">
        <p14:creationId xmlns:p14="http://schemas.microsoft.com/office/powerpoint/2010/main" val="987092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a:t>
            </a:r>
            <a:r>
              <a:rPr lang="tr-TR" dirty="0">
                <a:ea typeface="+mj-lt"/>
                <a:cs typeface="+mj-lt"/>
              </a:rPr>
              <a:t> </a:t>
            </a:r>
            <a:r>
              <a:rPr lang="tr-TR" dirty="0" err="1">
                <a:ea typeface="+mj-lt"/>
                <a:cs typeface="+mj-lt"/>
              </a:rPr>
              <a:t>Forward</a:t>
            </a:r>
            <a:r>
              <a:rPr lang="tr-TR" dirty="0">
                <a:ea typeface="+mj-lt"/>
                <a:cs typeface="+mj-lt"/>
              </a:rPr>
              <a:t> </a:t>
            </a:r>
            <a:r>
              <a:rPr lang="tr-TR" dirty="0" err="1">
                <a:ea typeface="+mj-lt"/>
                <a:cs typeface="+mj-lt"/>
              </a:rPr>
              <a:t>vs</a:t>
            </a:r>
            <a:r>
              <a:rPr lang="tr-TR" dirty="0">
                <a:ea typeface="+mj-lt"/>
                <a:cs typeface="+mj-lt"/>
              </a:rPr>
              <a:t> No </a:t>
            </a:r>
            <a:r>
              <a:rPr lang="tr-TR" dirty="0" err="1">
                <a:ea typeface="+mj-lt"/>
                <a:cs typeface="+mj-lt"/>
              </a:rPr>
              <a:t>Fast</a:t>
            </a:r>
            <a:r>
              <a:rPr lang="tr-TR" dirty="0">
                <a:ea typeface="+mj-lt"/>
                <a:cs typeface="+mj-lt"/>
              </a:rPr>
              <a:t> </a:t>
            </a:r>
            <a:r>
              <a:rPr lang="tr-TR" dirty="0" err="1">
                <a:ea typeface="+mj-lt"/>
                <a:cs typeface="+mj-lt"/>
              </a:rPr>
              <a:t>Forward</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Default</a:t>
            </a:r>
            <a:r>
              <a:rPr lang="tr-TR" dirty="0">
                <a:ea typeface="+mn-lt"/>
                <a:cs typeface="+mn-lt"/>
              </a:rPr>
              <a:t> olarak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çalışır. Main </a:t>
            </a:r>
            <a:r>
              <a:rPr lang="tr-TR" dirty="0" err="1">
                <a:ea typeface="+mn-lt"/>
                <a:cs typeface="+mn-lt"/>
              </a:rPr>
              <a:t>branch'inde</a:t>
            </a:r>
            <a:r>
              <a:rPr lang="tr-TR" dirty="0">
                <a:ea typeface="+mn-lt"/>
                <a:cs typeface="+mn-lt"/>
              </a:rPr>
              <a:t> herhangi bir değişiklik olmadıysa </a:t>
            </a:r>
            <a:r>
              <a:rPr lang="tr-TR" dirty="0" err="1">
                <a:ea typeface="+mn-lt"/>
                <a:cs typeface="+mn-lt"/>
              </a:rPr>
              <a:t>merge</a:t>
            </a:r>
            <a:r>
              <a:rPr lang="tr-TR" dirty="0">
                <a:ea typeface="+mn-lt"/>
                <a:cs typeface="+mn-lt"/>
              </a:rPr>
              <a:t> edilecek </a:t>
            </a:r>
            <a:r>
              <a:rPr lang="tr-TR" dirty="0" err="1">
                <a:ea typeface="+mn-lt"/>
                <a:cs typeface="+mn-lt"/>
              </a:rPr>
              <a:t>branch</a:t>
            </a:r>
            <a:r>
              <a:rPr lang="tr-TR" dirty="0">
                <a:ea typeface="+mn-lt"/>
                <a:cs typeface="+mn-lt"/>
              </a:rPr>
              <a:t>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a:t>
            </a:r>
            <a:r>
              <a:rPr lang="tr-TR" dirty="0" err="1">
                <a:ea typeface="+mn-lt"/>
                <a:cs typeface="+mn-lt"/>
              </a:rPr>
              <a:t>merge</a:t>
            </a:r>
            <a:r>
              <a:rPr lang="tr-TR" dirty="0">
                <a:ea typeface="+mn-lt"/>
                <a:cs typeface="+mn-lt"/>
              </a:rPr>
              <a:t> edilir. Main hattının son </a:t>
            </a:r>
            <a:r>
              <a:rPr lang="tr-TR" dirty="0" err="1">
                <a:ea typeface="+mn-lt"/>
                <a:cs typeface="+mn-lt"/>
              </a:rPr>
              <a:t>commit</a:t>
            </a:r>
            <a:r>
              <a:rPr lang="tr-TR" dirty="0">
                <a:ea typeface="+mn-lt"/>
                <a:cs typeface="+mn-lt"/>
              </a:rPr>
              <a:t> </a:t>
            </a:r>
            <a:r>
              <a:rPr lang="tr-TR" dirty="0" err="1">
                <a:ea typeface="+mn-lt"/>
                <a:cs typeface="+mn-lt"/>
              </a:rPr>
              <a:t>hash'i</a:t>
            </a:r>
            <a:r>
              <a:rPr lang="tr-TR" dirty="0">
                <a:ea typeface="+mn-lt"/>
                <a:cs typeface="+mn-lt"/>
              </a:rPr>
              <a:t> olarak, </a:t>
            </a:r>
            <a:r>
              <a:rPr lang="tr-TR" dirty="0" err="1">
                <a:ea typeface="+mn-lt"/>
                <a:cs typeface="+mn-lt"/>
              </a:rPr>
              <a:t>merge</a:t>
            </a:r>
            <a:r>
              <a:rPr lang="tr-TR" dirty="0">
                <a:ea typeface="+mn-lt"/>
                <a:cs typeface="+mn-lt"/>
              </a:rPr>
              <a:t> edilen </a:t>
            </a:r>
            <a:r>
              <a:rPr lang="tr-TR" dirty="0" err="1">
                <a:ea typeface="+mn-lt"/>
                <a:cs typeface="+mn-lt"/>
              </a:rPr>
              <a:t>branch'in</a:t>
            </a:r>
            <a:r>
              <a:rPr lang="tr-TR" dirty="0">
                <a:ea typeface="+mn-lt"/>
                <a:cs typeface="+mn-lt"/>
              </a:rPr>
              <a:t> </a:t>
            </a:r>
            <a:r>
              <a:rPr lang="tr-TR" dirty="0" err="1">
                <a:ea typeface="+mn-lt"/>
                <a:cs typeface="+mn-lt"/>
              </a:rPr>
              <a:t>hash'ini</a:t>
            </a:r>
            <a:r>
              <a:rPr lang="tr-TR" dirty="0">
                <a:ea typeface="+mn-lt"/>
                <a:cs typeface="+mn-lt"/>
              </a:rPr>
              <a:t> alır. Eğer main </a:t>
            </a:r>
            <a:r>
              <a:rPr lang="tr-TR" dirty="0" err="1">
                <a:ea typeface="+mn-lt"/>
                <a:cs typeface="+mn-lt"/>
              </a:rPr>
              <a:t>branch'inde</a:t>
            </a:r>
            <a:r>
              <a:rPr lang="tr-TR" dirty="0">
                <a:ea typeface="+mn-lt"/>
                <a:cs typeface="+mn-lt"/>
              </a:rPr>
              <a:t> bir değişiklik var ise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olmaz ve bizden hangi değişikleri kaydedeceğimize dair taahhüt bekler.</a:t>
            </a:r>
            <a:endParaRPr lang="tr-TR">
              <a:cs typeface="Calibri" panose="020F0502020204030204"/>
            </a:endParaRPr>
          </a:p>
          <a:p>
            <a:pPr marL="457200" indent="-457200">
              <a:buFont typeface="Arial"/>
            </a:pP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sonrasında değişiklikler sanki </a:t>
            </a:r>
            <a:r>
              <a:rPr lang="tr-TR" dirty="0" err="1">
                <a:ea typeface="+mn-lt"/>
                <a:cs typeface="+mn-lt"/>
              </a:rPr>
              <a:t>master</a:t>
            </a:r>
            <a:r>
              <a:rPr lang="tr-TR" dirty="0">
                <a:ea typeface="+mn-lt"/>
                <a:cs typeface="+mn-lt"/>
              </a:rPr>
              <a:t> </a:t>
            </a:r>
            <a:r>
              <a:rPr lang="tr-TR" dirty="0" err="1">
                <a:ea typeface="+mn-lt"/>
                <a:cs typeface="+mn-lt"/>
              </a:rPr>
              <a:t>branch'inde</a:t>
            </a:r>
            <a:r>
              <a:rPr lang="tr-TR" dirty="0">
                <a:ea typeface="+mn-lt"/>
                <a:cs typeface="+mn-lt"/>
              </a:rPr>
              <a:t> yapılmış gibi bir </a:t>
            </a:r>
            <a:r>
              <a:rPr lang="tr-TR" dirty="0" err="1">
                <a:ea typeface="+mn-lt"/>
                <a:cs typeface="+mn-lt"/>
              </a:rPr>
              <a:t>history</a:t>
            </a:r>
            <a:r>
              <a:rPr lang="tr-TR" dirty="0">
                <a:ea typeface="+mn-lt"/>
                <a:cs typeface="+mn-lt"/>
              </a:rPr>
              <a:t> oluşur. Bu </a:t>
            </a:r>
            <a:r>
              <a:rPr lang="tr-TR" dirty="0" err="1">
                <a:ea typeface="+mn-lt"/>
                <a:cs typeface="+mn-lt"/>
              </a:rPr>
              <a:t>history'i</a:t>
            </a:r>
            <a:r>
              <a:rPr lang="tr-TR" dirty="0">
                <a:ea typeface="+mn-lt"/>
                <a:cs typeface="+mn-lt"/>
              </a:rPr>
              <a:t> daha anlaşılır tutmak için </a:t>
            </a:r>
            <a:r>
              <a:rPr lang="tr-TR" dirty="0" err="1">
                <a:ea typeface="+mn-lt"/>
                <a:cs typeface="+mn-lt"/>
              </a:rPr>
              <a:t>merge</a:t>
            </a:r>
            <a:r>
              <a:rPr lang="tr-TR" dirty="0">
                <a:ea typeface="+mn-lt"/>
                <a:cs typeface="+mn-lt"/>
              </a:rPr>
              <a:t> işlemi sırasında </a:t>
            </a:r>
            <a:r>
              <a:rPr lang="tr-TR" dirty="0" err="1">
                <a:ea typeface="+mn-lt"/>
                <a:cs typeface="+mn-lt"/>
              </a:rPr>
              <a:t>git'e</a:t>
            </a:r>
            <a:r>
              <a:rPr lang="tr-TR" dirty="0">
                <a:ea typeface="+mn-lt"/>
                <a:cs typeface="+mn-lt"/>
              </a:rPr>
              <a:t> "--</a:t>
            </a:r>
            <a:r>
              <a:rPr lang="tr-TR" dirty="0" err="1">
                <a:ea typeface="+mn-lt"/>
                <a:cs typeface="+mn-lt"/>
              </a:rPr>
              <a:t>no-ff</a:t>
            </a:r>
            <a:r>
              <a:rPr lang="tr-TR" dirty="0">
                <a:ea typeface="+mn-lt"/>
                <a:cs typeface="+mn-lt"/>
              </a:rPr>
              <a:t>" opsiyonu ile gidilir. Bu </a:t>
            </a:r>
            <a:r>
              <a:rPr lang="tr-TR" dirty="0" err="1">
                <a:ea typeface="+mn-lt"/>
                <a:cs typeface="+mn-lt"/>
              </a:rPr>
              <a:t>git'in</a:t>
            </a:r>
            <a:r>
              <a:rPr lang="tr-TR" dirty="0">
                <a:ea typeface="+mn-lt"/>
                <a:cs typeface="+mn-lt"/>
              </a:rPr>
              <a:t> </a:t>
            </a:r>
            <a:r>
              <a:rPr lang="tr-TR" dirty="0" err="1">
                <a:ea typeface="+mn-lt"/>
                <a:cs typeface="+mn-lt"/>
              </a:rPr>
              <a:t>fast-forward</a:t>
            </a:r>
            <a:r>
              <a:rPr lang="tr-TR" dirty="0">
                <a:ea typeface="+mn-lt"/>
                <a:cs typeface="+mn-lt"/>
              </a:rPr>
              <a:t> yapmamasını ve yeni bir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ile ilerlemesini sağlar.</a:t>
            </a:r>
            <a:endParaRPr lang="tr-TR" dirty="0">
              <a:cs typeface="Calibri"/>
            </a:endParaRPr>
          </a:p>
        </p:txBody>
      </p:sp>
    </p:spTree>
    <p:extLst>
      <p:ext uri="{BB962C8B-B14F-4D97-AF65-F5344CB8AC3E}">
        <p14:creationId xmlns:p14="http://schemas.microsoft.com/office/powerpoint/2010/main" val="27569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err="1">
                <a:cs typeface="Calibri Light"/>
              </a:rPr>
              <a:t>Stack</a:t>
            </a:r>
            <a:r>
              <a:rPr lang="tr-TR" dirty="0">
                <a:cs typeface="Calibri Light"/>
              </a:rPr>
              <a:t> Memory, </a:t>
            </a:r>
            <a:r>
              <a:rPr lang="tr-TR" dirty="0" err="1">
                <a:cs typeface="Calibri Light"/>
              </a:rPr>
              <a:t>Heap</a:t>
            </a:r>
            <a:r>
              <a:rPr lang="tr-TR" dirty="0">
                <a:cs typeface="Calibri Light"/>
              </a:rPr>
              <a:t> Memory</a:t>
            </a: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Stack</a:t>
            </a:r>
            <a:r>
              <a:rPr lang="tr-TR" dirty="0">
                <a:ea typeface="+mn-lt"/>
                <a:cs typeface="+mn-lt"/>
              </a:rPr>
              <a:t> ve </a:t>
            </a:r>
            <a:r>
              <a:rPr lang="tr-TR" dirty="0" err="1">
                <a:ea typeface="+mn-lt"/>
                <a:cs typeface="+mn-lt"/>
              </a:rPr>
              <a:t>Heap</a:t>
            </a:r>
            <a:r>
              <a:rPr lang="tr-TR" dirty="0">
                <a:ea typeface="+mn-lt"/>
                <a:cs typeface="+mn-lt"/>
              </a:rPr>
              <a:t> kavramlarından kısaca bahsetmek gerekirse, </a:t>
            </a:r>
            <a:r>
              <a:rPr lang="tr-TR" dirty="0" err="1">
                <a:ea typeface="+mn-lt"/>
                <a:cs typeface="+mn-lt"/>
              </a:rPr>
              <a:t>ram’in</a:t>
            </a:r>
            <a:r>
              <a:rPr lang="tr-TR" dirty="0">
                <a:ea typeface="+mn-lt"/>
                <a:cs typeface="+mn-lt"/>
              </a:rPr>
              <a:t> mantıksal bölümleridir diyebiliriz. </a:t>
            </a:r>
            <a:r>
              <a:rPr lang="tr-TR" dirty="0" err="1">
                <a:ea typeface="+mn-lt"/>
                <a:cs typeface="+mn-lt"/>
              </a:rPr>
              <a:t>Stack’de</a:t>
            </a:r>
            <a:r>
              <a:rPr lang="tr-TR" dirty="0">
                <a:ea typeface="+mn-lt"/>
                <a:cs typeface="+mn-lt"/>
              </a:rPr>
              <a:t> değer tipleri, </a:t>
            </a:r>
            <a:r>
              <a:rPr lang="tr-TR" dirty="0" err="1">
                <a:ea typeface="+mn-lt"/>
                <a:cs typeface="+mn-lt"/>
              </a:rPr>
              <a:t>pointer</a:t>
            </a:r>
            <a:r>
              <a:rPr lang="tr-TR" dirty="0">
                <a:ea typeface="+mn-lt"/>
                <a:cs typeface="+mn-lt"/>
              </a:rPr>
              <a:t> ve adresler saklanırken, </a:t>
            </a:r>
            <a:r>
              <a:rPr lang="tr-TR" dirty="0" err="1">
                <a:ea typeface="+mn-lt"/>
                <a:cs typeface="+mn-lt"/>
              </a:rPr>
              <a:t>Heap’de</a:t>
            </a:r>
            <a:r>
              <a:rPr lang="tr-TR" dirty="0">
                <a:ea typeface="+mn-lt"/>
                <a:cs typeface="+mn-lt"/>
              </a:rPr>
              <a:t> ise referans değerleri saklanmaktadır.</a:t>
            </a:r>
          </a:p>
          <a:p>
            <a:pPr marL="457200" indent="-457200"/>
            <a:r>
              <a:rPr lang="tr-TR" dirty="0" err="1">
                <a:ea typeface="+mn-lt"/>
                <a:cs typeface="+mn-lt"/>
              </a:rPr>
              <a:t>Stack’e</a:t>
            </a:r>
            <a:r>
              <a:rPr lang="tr-TR" dirty="0">
                <a:ea typeface="+mn-lt"/>
                <a:cs typeface="+mn-lt"/>
              </a:rPr>
              <a:t> erişim </a:t>
            </a:r>
            <a:r>
              <a:rPr lang="tr-TR" dirty="0" err="1">
                <a:ea typeface="+mn-lt"/>
                <a:cs typeface="+mn-lt"/>
              </a:rPr>
              <a:t>Heap’den</a:t>
            </a:r>
            <a:r>
              <a:rPr lang="tr-TR" dirty="0">
                <a:ea typeface="+mn-lt"/>
                <a:cs typeface="+mn-lt"/>
              </a:rPr>
              <a:t> daha hızlıdır ve </a:t>
            </a:r>
            <a:r>
              <a:rPr lang="tr-TR" dirty="0" err="1">
                <a:ea typeface="+mn-lt"/>
                <a:cs typeface="+mn-lt"/>
              </a:rPr>
              <a:t>Stack</a:t>
            </a:r>
            <a:r>
              <a:rPr lang="tr-TR" dirty="0">
                <a:ea typeface="+mn-lt"/>
                <a:cs typeface="+mn-lt"/>
              </a:rPr>
              <a:t>, LIFO (</a:t>
            </a:r>
            <a:r>
              <a:rPr lang="tr-TR" dirty="0" err="1">
                <a:ea typeface="+mn-lt"/>
                <a:cs typeface="+mn-lt"/>
              </a:rPr>
              <a:t>Last</a:t>
            </a:r>
            <a:r>
              <a:rPr lang="tr-TR" dirty="0">
                <a:ea typeface="+mn-lt"/>
                <a:cs typeface="+mn-lt"/>
              </a:rPr>
              <a:t>-</a:t>
            </a:r>
            <a:r>
              <a:rPr lang="tr-TR" dirty="0" err="1">
                <a:ea typeface="+mn-lt"/>
                <a:cs typeface="+mn-lt"/>
              </a:rPr>
              <a:t>In</a:t>
            </a:r>
            <a:r>
              <a:rPr lang="tr-TR" dirty="0">
                <a:ea typeface="+mn-lt"/>
                <a:cs typeface="+mn-lt"/>
              </a:rPr>
              <a:t>-First-</a:t>
            </a:r>
            <a:r>
              <a:rPr lang="tr-TR" dirty="0" err="1">
                <a:ea typeface="+mn-lt"/>
                <a:cs typeface="+mn-lt"/>
              </a:rPr>
              <a:t>Out</a:t>
            </a:r>
            <a:r>
              <a:rPr lang="tr-TR" dirty="0">
                <a:ea typeface="+mn-lt"/>
                <a:cs typeface="+mn-lt"/>
              </a:rPr>
              <a:t>) mantığında çalışmaktadır. Yani son gelen ilk olarak çıkar. Bu sebep ile aradan herhangi bir eleman çıkartamazsınız, birbirleri ile ilişki içerisindedirler. </a:t>
            </a:r>
          </a:p>
          <a:p>
            <a:pPr marL="457200" indent="-457200"/>
            <a:r>
              <a:rPr lang="tr-TR" dirty="0" err="1">
                <a:ea typeface="+mn-lt"/>
                <a:cs typeface="+mn-lt"/>
              </a:rPr>
              <a:t>Struct</a:t>
            </a:r>
            <a:r>
              <a:rPr lang="tr-TR" dirty="0">
                <a:ea typeface="+mn-lt"/>
                <a:cs typeface="+mn-lt"/>
              </a:rPr>
              <a:t> tipindeki değişkenler değer tipleridir ve </a:t>
            </a:r>
            <a:r>
              <a:rPr lang="tr-TR" dirty="0" err="1">
                <a:ea typeface="+mn-lt"/>
                <a:cs typeface="+mn-lt"/>
              </a:rPr>
              <a:t>Stack</a:t>
            </a:r>
            <a:r>
              <a:rPr lang="tr-TR" dirty="0">
                <a:ea typeface="+mn-lt"/>
                <a:cs typeface="+mn-lt"/>
              </a:rPr>
              <a:t> içerisinde saklanmaktadır. Class tipindeki değişkenler ise referans tipleridir ve referansları </a:t>
            </a:r>
            <a:r>
              <a:rPr lang="tr-TR" dirty="0" err="1">
                <a:ea typeface="+mn-lt"/>
                <a:cs typeface="+mn-lt"/>
              </a:rPr>
              <a:t>Stack’de</a:t>
            </a:r>
            <a:r>
              <a:rPr lang="tr-TR" dirty="0">
                <a:ea typeface="+mn-lt"/>
                <a:cs typeface="+mn-lt"/>
              </a:rPr>
              <a:t> kendisi ise </a:t>
            </a:r>
            <a:r>
              <a:rPr lang="tr-TR" dirty="0" err="1">
                <a:ea typeface="+mn-lt"/>
                <a:cs typeface="+mn-lt"/>
              </a:rPr>
              <a:t>Heap’de</a:t>
            </a:r>
            <a:r>
              <a:rPr lang="tr-TR" dirty="0">
                <a:ea typeface="+mn-lt"/>
                <a:cs typeface="+mn-lt"/>
              </a:rPr>
              <a:t> saklanır.</a:t>
            </a:r>
            <a:endParaRPr lang="tr-TR" dirty="0">
              <a:cs typeface="Calibri" panose="020F0502020204030204"/>
            </a:endParaRPr>
          </a:p>
        </p:txBody>
      </p:sp>
    </p:spTree>
    <p:extLst>
      <p:ext uri="{BB962C8B-B14F-4D97-AF65-F5344CB8AC3E}">
        <p14:creationId xmlns:p14="http://schemas.microsoft.com/office/powerpoint/2010/main" val="652165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cs typeface="Calibri Light"/>
              </a:rPr>
              <a:t>Senkron, Asenkron </a:t>
            </a: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Senkronun kelime anlamı eş zamanlı olmasına rağmen programlama dilinde her bir işin sıra ile yapılmasına denir. Yani bir </a:t>
            </a:r>
            <a:r>
              <a:rPr lang="tr-TR" dirty="0" err="1">
                <a:ea typeface="+mn-lt"/>
                <a:cs typeface="+mn-lt"/>
              </a:rPr>
              <a:t>process</a:t>
            </a:r>
            <a:r>
              <a:rPr lang="tr-TR" dirty="0">
                <a:ea typeface="+mn-lt"/>
                <a:cs typeface="+mn-lt"/>
              </a:rPr>
              <a:t> bitmeden diğerine geçilmemesi. Programlama dillerinin genelinde yazdığımız kodlar yukarıdan aşağıya okunarak çalıştırılır. Yani senkron olarak çalışır.</a:t>
            </a:r>
            <a:endParaRPr lang="tr-TR">
              <a:cs typeface="Calibri" panose="020F0502020204030204"/>
            </a:endParaRPr>
          </a:p>
          <a:p>
            <a:pPr marL="457200" indent="-457200"/>
            <a:r>
              <a:rPr lang="tr-TR" dirty="0">
                <a:ea typeface="+mn-lt"/>
                <a:cs typeface="+mn-lt"/>
              </a:rPr>
              <a:t>Asenkron Programla kelime anlamı başlama ve bitiş zamanları ayrı olan, aynı zamanda olmayan demek olan kelimedir. Diğer adı da eşzamanızdır. Senkron programlama ise programın senkron bir şekilde değil de öncelik verdiğimiz işlemlerin daha önce yapılmasını sağlayan ya da sağladığımız programlamadır.</a:t>
            </a:r>
          </a:p>
        </p:txBody>
      </p:sp>
    </p:spTree>
    <p:extLst>
      <p:ext uri="{BB962C8B-B14F-4D97-AF65-F5344CB8AC3E}">
        <p14:creationId xmlns:p14="http://schemas.microsoft.com/office/powerpoint/2010/main" val="726777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Senkron programlamada kodların yukarıdan aşağıya çalışmasını her zaman istemeyebiliriz. Mesela bir fonksiyonu son sırada yazarız ama ilk olarak o fonksiyonun çalışmasını isteyebiliriz. Burada Asenkron programlama devreye giriyor. </a:t>
            </a:r>
            <a:r>
              <a:rPr lang="tr-TR" dirty="0" err="1">
                <a:ea typeface="+mn-lt"/>
                <a:cs typeface="+mn-lt"/>
              </a:rPr>
              <a:t>Javascript</a:t>
            </a:r>
            <a:r>
              <a:rPr lang="tr-TR" dirty="0">
                <a:ea typeface="+mn-lt"/>
                <a:cs typeface="+mn-lt"/>
              </a:rPr>
              <a:t> </a:t>
            </a:r>
            <a:r>
              <a:rPr lang="tr-TR" dirty="0" err="1">
                <a:ea typeface="+mn-lt"/>
                <a:cs typeface="+mn-lt"/>
              </a:rPr>
              <a:t>single-thread</a:t>
            </a:r>
            <a:r>
              <a:rPr lang="tr-TR" dirty="0">
                <a:ea typeface="+mn-lt"/>
                <a:cs typeface="+mn-lt"/>
              </a:rPr>
              <a:t> çalıştırma yaptığı için çalıştırdığı </a:t>
            </a:r>
            <a:r>
              <a:rPr lang="tr-TR" dirty="0" err="1">
                <a:ea typeface="+mn-lt"/>
                <a:cs typeface="+mn-lt"/>
              </a:rPr>
              <a:t>eventleri</a:t>
            </a:r>
            <a:r>
              <a:rPr lang="tr-TR" dirty="0">
                <a:ea typeface="+mn-lt"/>
                <a:cs typeface="+mn-lt"/>
              </a:rPr>
              <a:t> ve </a:t>
            </a:r>
            <a:r>
              <a:rPr lang="tr-TR" dirty="0" err="1">
                <a:ea typeface="+mn-lt"/>
                <a:cs typeface="+mn-lt"/>
              </a:rPr>
              <a:t>callback</a:t>
            </a:r>
            <a:r>
              <a:rPr lang="tr-TR" dirty="0">
                <a:ea typeface="+mn-lt"/>
                <a:cs typeface="+mn-lt"/>
              </a:rPr>
              <a:t> </a:t>
            </a:r>
            <a:r>
              <a:rPr lang="tr-TR" dirty="0" err="1">
                <a:ea typeface="+mn-lt"/>
                <a:cs typeface="+mn-lt"/>
              </a:rPr>
              <a:t>leri</a:t>
            </a:r>
            <a:r>
              <a:rPr lang="tr-TR" dirty="0">
                <a:ea typeface="+mn-lt"/>
                <a:cs typeface="+mn-lt"/>
              </a:rPr>
              <a:t> sıraya sokarak hepsini tek bir </a:t>
            </a:r>
            <a:r>
              <a:rPr lang="tr-TR" dirty="0" err="1">
                <a:ea typeface="+mn-lt"/>
                <a:cs typeface="+mn-lt"/>
              </a:rPr>
              <a:t>thread</a:t>
            </a:r>
            <a:r>
              <a:rPr lang="tr-TR" dirty="0">
                <a:ea typeface="+mn-lt"/>
                <a:cs typeface="+mn-lt"/>
              </a:rPr>
              <a:t> ile işler. Bahsedilen </a:t>
            </a:r>
            <a:r>
              <a:rPr lang="tr-TR" dirty="0" err="1">
                <a:ea typeface="+mn-lt"/>
                <a:cs typeface="+mn-lt"/>
              </a:rPr>
              <a:t>Event’lerin</a:t>
            </a:r>
            <a:r>
              <a:rPr lang="tr-TR" dirty="0">
                <a:ea typeface="+mn-lt"/>
                <a:cs typeface="+mn-lt"/>
              </a:rPr>
              <a:t> ve </a:t>
            </a:r>
            <a:r>
              <a:rPr lang="tr-TR" dirty="0" err="1">
                <a:ea typeface="+mn-lt"/>
                <a:cs typeface="+mn-lt"/>
              </a:rPr>
              <a:t>Callback’lerin</a:t>
            </a:r>
            <a:r>
              <a:rPr lang="tr-TR" dirty="0">
                <a:ea typeface="+mn-lt"/>
                <a:cs typeface="+mn-lt"/>
              </a:rPr>
              <a:t> sırada tutulduğu yapı, basit bir kuyruk (Queue) mekanizmasıdır. </a:t>
            </a:r>
            <a:r>
              <a:rPr lang="tr-TR" dirty="0" err="1">
                <a:ea typeface="+mn-lt"/>
                <a:cs typeface="+mn-lt"/>
              </a:rPr>
              <a:t>Thread’in</a:t>
            </a:r>
            <a:r>
              <a:rPr lang="tr-TR" dirty="0">
                <a:ea typeface="+mn-lt"/>
                <a:cs typeface="+mn-lt"/>
              </a:rPr>
              <a:t> her defasında kuyruktaki ilk </a:t>
            </a:r>
            <a:r>
              <a:rPr lang="tr-TR" dirty="0" err="1">
                <a:ea typeface="+mn-lt"/>
                <a:cs typeface="+mn-lt"/>
              </a:rPr>
              <a:t>Event’i</a:t>
            </a:r>
            <a:r>
              <a:rPr lang="tr-TR" dirty="0">
                <a:ea typeface="+mn-lt"/>
                <a:cs typeface="+mn-lt"/>
              </a:rPr>
              <a:t> işleyip yeni bir </a:t>
            </a:r>
            <a:r>
              <a:rPr lang="tr-TR" dirty="0" err="1">
                <a:ea typeface="+mn-lt"/>
                <a:cs typeface="+mn-lt"/>
              </a:rPr>
              <a:t>Event</a:t>
            </a:r>
            <a:r>
              <a:rPr lang="tr-TR" dirty="0">
                <a:ea typeface="+mn-lt"/>
                <a:cs typeface="+mn-lt"/>
              </a:rPr>
              <a:t> alması da </a:t>
            </a:r>
            <a:r>
              <a:rPr lang="tr-TR" dirty="0" err="1">
                <a:ea typeface="+mn-lt"/>
                <a:cs typeface="+mn-lt"/>
              </a:rPr>
              <a:t>Event</a:t>
            </a:r>
            <a:r>
              <a:rPr lang="tr-TR" dirty="0">
                <a:ea typeface="+mn-lt"/>
                <a:cs typeface="+mn-lt"/>
              </a:rPr>
              <a:t> </a:t>
            </a:r>
            <a:r>
              <a:rPr lang="tr-TR" dirty="0" err="1">
                <a:ea typeface="+mn-lt"/>
                <a:cs typeface="+mn-lt"/>
              </a:rPr>
              <a:t>Loop</a:t>
            </a:r>
            <a:r>
              <a:rPr lang="tr-TR" dirty="0">
                <a:ea typeface="+mn-lt"/>
                <a:cs typeface="+mn-lt"/>
              </a:rPr>
              <a:t> olarak adlandırılır. </a:t>
            </a:r>
            <a:r>
              <a:rPr lang="tr-TR" dirty="0" err="1">
                <a:ea typeface="+mn-lt"/>
                <a:cs typeface="+mn-lt"/>
              </a:rPr>
              <a:t>Javascript</a:t>
            </a:r>
            <a:r>
              <a:rPr lang="tr-TR" dirty="0">
                <a:ea typeface="+mn-lt"/>
                <a:cs typeface="+mn-lt"/>
              </a:rPr>
              <a:t> Run-</a:t>
            </a:r>
            <a:r>
              <a:rPr lang="tr-TR" dirty="0" err="1">
                <a:ea typeface="+mn-lt"/>
                <a:cs typeface="+mn-lt"/>
              </a:rPr>
              <a:t>to</a:t>
            </a:r>
            <a:r>
              <a:rPr lang="tr-TR" dirty="0">
                <a:ea typeface="+mn-lt"/>
                <a:cs typeface="+mn-lt"/>
              </a:rPr>
              <a:t>-</a:t>
            </a:r>
            <a:r>
              <a:rPr lang="tr-TR" dirty="0" err="1">
                <a:ea typeface="+mn-lt"/>
                <a:cs typeface="+mn-lt"/>
              </a:rPr>
              <a:t>Completion</a:t>
            </a:r>
            <a:r>
              <a:rPr lang="tr-TR" dirty="0">
                <a:ea typeface="+mn-lt"/>
                <a:cs typeface="+mn-lt"/>
              </a:rPr>
              <a:t> adı verilen, elindeki işi tamamlamadan başka bir işe geçmeyen bir mekanizmaya sahiptir.</a:t>
            </a:r>
            <a:endParaRPr lang="tr-TR" dirty="0">
              <a:cs typeface="Calibri" panose="020F0502020204030204"/>
            </a:endParaRPr>
          </a:p>
        </p:txBody>
      </p:sp>
    </p:spTree>
    <p:extLst>
      <p:ext uri="{BB962C8B-B14F-4D97-AF65-F5344CB8AC3E}">
        <p14:creationId xmlns:p14="http://schemas.microsoft.com/office/powerpoint/2010/main" val="2899123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cs typeface="Calibri Light"/>
              </a:rPr>
              <a:t>Compiler</a:t>
            </a:r>
            <a:endParaRPr lang="tr-T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a:ea typeface="+mn-lt"/>
                <a:cs typeface="+mn-lt"/>
              </a:rPr>
              <a:t>Compiler(Derleyici): Geliştiricilerin herhangi bir programlama dilini kullanarak yazdığı kaynak kodu bilgisayarın anlayabileceği makine diline yani 0 ve 1’lere çeviren aracı yazılımdır.</a:t>
            </a:r>
            <a:endParaRPr lang="tr-TR">
              <a:ea typeface="+mn-lt"/>
              <a:cs typeface="+mn-lt"/>
            </a:endParaRPr>
          </a:p>
          <a:p>
            <a:pPr marL="457200" indent="-457200">
              <a:buFont typeface="Arial"/>
            </a:pPr>
            <a:r>
              <a:rPr lang="tr-TR" dirty="0">
                <a:ea typeface="+mn-lt"/>
                <a:cs typeface="+mn-lt"/>
              </a:rPr>
              <a:t>Derleyici sayesinde geliştiriciler farklı programlama dillerini kullanarak aynı işlevi yerine getiren yazılımlar üretebilirler. Üstelik </a:t>
            </a:r>
            <a:r>
              <a:rPr lang="tr-TR" dirty="0" err="1">
                <a:ea typeface="+mn-lt"/>
                <a:cs typeface="+mn-lt"/>
              </a:rPr>
              <a:t>Compiler’ların</a:t>
            </a:r>
            <a:r>
              <a:rPr lang="tr-TR" dirty="0">
                <a:ea typeface="+mn-lt"/>
                <a:cs typeface="+mn-lt"/>
              </a:rPr>
              <a:t> varlığı, çok fazla programlama dilinin olmasına ve geliştiricilerin alternatif dillerle çalışmasına yardımcı olmaktadır.</a:t>
            </a:r>
          </a:p>
        </p:txBody>
      </p:sp>
    </p:spTree>
    <p:extLst>
      <p:ext uri="{BB962C8B-B14F-4D97-AF65-F5344CB8AC3E}">
        <p14:creationId xmlns:p14="http://schemas.microsoft.com/office/powerpoint/2010/main" val="4006778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err="1">
                <a:cs typeface="Calibri Light"/>
              </a:rPr>
              <a:t>Interpritter</a:t>
            </a:r>
            <a:endParaRPr lang="tr-TR">
              <a:cs typeface="Calibri Light"/>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fontScale="85000" lnSpcReduction="10000"/>
          </a:bodyPr>
          <a:lstStyle/>
          <a:p>
            <a:pPr marL="457200" indent="-457200"/>
            <a:r>
              <a:rPr lang="tr-TR" dirty="0">
                <a:ea typeface="+mn-lt"/>
                <a:cs typeface="+mn-lt"/>
              </a:rPr>
              <a:t>Interpreter(Yorumlayıcı): Yüksek seviyeli programlama dili ile yazılmış bir </a:t>
            </a:r>
            <a:r>
              <a:rPr lang="tr-TR" dirty="0" err="1">
                <a:ea typeface="+mn-lt"/>
                <a:cs typeface="+mn-lt"/>
              </a:rPr>
              <a:t>progamı</a:t>
            </a:r>
            <a:r>
              <a:rPr lang="tr-TR" dirty="0">
                <a:ea typeface="+mn-lt"/>
                <a:cs typeface="+mn-lt"/>
              </a:rPr>
              <a:t> adım adım makine diline çeviren ve makine dilindeki talimatları çalıştıran programdır.</a:t>
            </a:r>
            <a:endParaRPr lang="tr-TR">
              <a:cs typeface="Calibri" panose="020F0502020204030204"/>
            </a:endParaRPr>
          </a:p>
          <a:p>
            <a:pPr marL="457200" indent="-457200"/>
            <a:r>
              <a:rPr lang="tr-TR" dirty="0">
                <a:ea typeface="+mn-lt"/>
                <a:cs typeface="+mn-lt"/>
              </a:rPr>
              <a:t>Interpreter bütün programın çalıştırılabilir bir kodunu üretmek yerine, programın adımlarını tek tek makine diline çevirir ve hemen çalıştırır. Program tekrar çalıştırılmak istenirse </a:t>
            </a:r>
            <a:r>
              <a:rPr lang="tr-TR" dirty="0" err="1">
                <a:ea typeface="+mn-lt"/>
                <a:cs typeface="+mn-lt"/>
              </a:rPr>
              <a:t>interpreter</a:t>
            </a:r>
            <a:r>
              <a:rPr lang="tr-TR" dirty="0">
                <a:ea typeface="+mn-lt"/>
                <a:cs typeface="+mn-lt"/>
              </a:rPr>
              <a:t> kaynak kod üzerinde yine aynı yolu izler.</a:t>
            </a:r>
          </a:p>
          <a:p>
            <a:pPr marL="457200" indent="-457200"/>
            <a:r>
              <a:rPr lang="tr-TR" dirty="0">
                <a:ea typeface="+mn-lt"/>
                <a:cs typeface="+mn-lt"/>
              </a:rPr>
              <a:t>JavaScript Interpreter(Yorumlayıcı) bir dildir.  JavaScript’in </a:t>
            </a:r>
            <a:r>
              <a:rPr lang="tr-TR" dirty="0" err="1">
                <a:ea typeface="+mn-lt"/>
                <a:cs typeface="+mn-lt"/>
              </a:rPr>
              <a:t>compiler</a:t>
            </a:r>
            <a:r>
              <a:rPr lang="tr-TR" dirty="0">
                <a:ea typeface="+mn-lt"/>
                <a:cs typeface="+mn-lt"/>
              </a:rPr>
              <a:t> adımı yoktur. Bunun yerine, tarayıcıdaki bir </a:t>
            </a:r>
            <a:r>
              <a:rPr lang="tr-TR" dirty="0" err="1">
                <a:ea typeface="+mn-lt"/>
                <a:cs typeface="+mn-lt"/>
              </a:rPr>
              <a:t>interpreter</a:t>
            </a:r>
            <a:r>
              <a:rPr lang="tr-TR" dirty="0">
                <a:ea typeface="+mn-lt"/>
                <a:cs typeface="+mn-lt"/>
              </a:rPr>
              <a:t>(yorumlayıcı) JavaScript kodunu okur, her satırı yorumlar ve çalıştırır. Daha modern tarayıcılar, JavaScript’i tam çalışmak üzereyken yürütülebilir bayt koduna derleyen </a:t>
            </a:r>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-Time(JIT) derlemesi olarak bilinen teknoloji kullanır.</a:t>
            </a:r>
          </a:p>
          <a:p>
            <a:pPr marL="457200" indent="-457200"/>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-time(JIT):</a:t>
            </a:r>
            <a:r>
              <a:rPr lang="tr-TR" dirty="0" err="1">
                <a:ea typeface="+mn-lt"/>
                <a:cs typeface="+mn-lt"/>
              </a:rPr>
              <a:t>Just</a:t>
            </a:r>
            <a:r>
              <a:rPr lang="tr-TR" dirty="0">
                <a:ea typeface="+mn-lt"/>
                <a:cs typeface="+mn-lt"/>
              </a:rPr>
              <a:t>-</a:t>
            </a:r>
            <a:r>
              <a:rPr lang="tr-TR" dirty="0" err="1">
                <a:ea typeface="+mn-lt"/>
                <a:cs typeface="+mn-lt"/>
              </a:rPr>
              <a:t>In</a:t>
            </a:r>
            <a:r>
              <a:rPr lang="tr-TR" dirty="0">
                <a:ea typeface="+mn-lt"/>
                <a:cs typeface="+mn-lt"/>
              </a:rPr>
              <a:t>-Time veya JIT, derleme, JavaScript,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2444014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ea typeface="+mj-lt"/>
                <a:cs typeface="+mj-lt"/>
              </a:rPr>
              <a:t> </a:t>
            </a:r>
            <a:r>
              <a:rPr lang="tr-TR" dirty="0" err="1">
                <a:ea typeface="+mj-lt"/>
                <a:cs typeface="+mj-lt"/>
              </a:rPr>
              <a:t>for</a:t>
            </a:r>
            <a:r>
              <a:rPr lang="tr-TR" dirty="0">
                <a:ea typeface="+mj-lt"/>
                <a:cs typeface="+mj-lt"/>
              </a:rPr>
              <a:t> ile </a:t>
            </a:r>
            <a:r>
              <a:rPr lang="tr-TR" dirty="0" err="1">
                <a:ea typeface="+mj-lt"/>
                <a:cs typeface="+mj-lt"/>
              </a:rPr>
              <a:t>while</a:t>
            </a:r>
            <a:r>
              <a:rPr lang="tr-TR" dirty="0">
                <a:ea typeface="+mj-lt"/>
                <a:cs typeface="+mj-lt"/>
              </a:rPr>
              <a:t> Arasındaki Fark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a:bodyPr>
          <a:lstStyle/>
          <a:p>
            <a:pPr marL="457200" indent="-457200"/>
            <a:r>
              <a:rPr lang="tr-TR" dirty="0" err="1">
                <a:ea typeface="+mn-lt"/>
                <a:cs typeface="+mn-lt"/>
              </a:rPr>
              <a:t>For</a:t>
            </a:r>
            <a:r>
              <a:rPr lang="tr-TR" dirty="0">
                <a:ea typeface="+mn-lt"/>
                <a:cs typeface="+mn-lt"/>
              </a:rPr>
              <a:t> : Önceden ayarlanmış sayıda yinelenir. Yalnızca yineleme sayısı bilindiğinde sonucu elde etmek için kullanılır. Koşul '</a:t>
            </a:r>
            <a:r>
              <a:rPr lang="tr-TR" dirty="0" err="1">
                <a:ea typeface="+mn-lt"/>
                <a:cs typeface="+mn-lt"/>
              </a:rPr>
              <a:t>for</a:t>
            </a:r>
            <a:r>
              <a:rPr lang="tr-TR" dirty="0">
                <a:ea typeface="+mn-lt"/>
                <a:cs typeface="+mn-lt"/>
              </a:rPr>
              <a:t>' döngüsüne yerleştirilmezse, döngü sonsuz kez yinelenir.</a:t>
            </a:r>
          </a:p>
          <a:p>
            <a:pPr marL="457200" indent="-457200"/>
            <a:r>
              <a:rPr lang="tr-TR" dirty="0" err="1">
                <a:ea typeface="+mn-lt"/>
                <a:cs typeface="+mn-lt"/>
              </a:rPr>
              <a:t>While</a:t>
            </a:r>
            <a:r>
              <a:rPr lang="tr-TR" dirty="0">
                <a:ea typeface="+mn-lt"/>
                <a:cs typeface="+mn-lt"/>
              </a:rPr>
              <a:t> : Bir koşul sağlanana kadar yinelenir. Yineleme sayısı bilinmediğinde koşulu sağlamak için kullanılır. Koşulu True veya </a:t>
            </a:r>
            <a:r>
              <a:rPr lang="tr-TR" dirty="0" err="1">
                <a:ea typeface="+mn-lt"/>
                <a:cs typeface="+mn-lt"/>
              </a:rPr>
              <a:t>False</a:t>
            </a:r>
            <a:r>
              <a:rPr lang="tr-TR" dirty="0">
                <a:ea typeface="+mn-lt"/>
                <a:cs typeface="+mn-lt"/>
              </a:rPr>
              <a:t> değerine göre değerlendirmek için ifade belirtilir. Koşul '</a:t>
            </a:r>
            <a:r>
              <a:rPr lang="tr-TR" dirty="0" err="1">
                <a:ea typeface="+mn-lt"/>
                <a:cs typeface="+mn-lt"/>
              </a:rPr>
              <a:t>while</a:t>
            </a:r>
            <a:r>
              <a:rPr lang="tr-TR" dirty="0">
                <a:ea typeface="+mn-lt"/>
                <a:cs typeface="+mn-lt"/>
              </a:rPr>
              <a:t>' döngüsüne yerleştirilmezse derleme hatası verir.</a:t>
            </a:r>
            <a:endParaRPr lang="tr-TR">
              <a:cs typeface="Calibri"/>
            </a:endParaRPr>
          </a:p>
        </p:txBody>
      </p:sp>
    </p:spTree>
    <p:extLst>
      <p:ext uri="{BB962C8B-B14F-4D97-AF65-F5344CB8AC3E}">
        <p14:creationId xmlns:p14="http://schemas.microsoft.com/office/powerpoint/2010/main" val="3850867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1FA61-BB81-2E0E-6724-993F3EC8F978}"/>
              </a:ext>
            </a:extLst>
          </p:cNvPr>
          <p:cNvSpPr>
            <a:spLocks noGrp="1"/>
          </p:cNvSpPr>
          <p:nvPr>
            <p:ph type="title"/>
          </p:nvPr>
        </p:nvSpPr>
        <p:spPr>
          <a:xfrm>
            <a:off x="-3544" y="1846"/>
            <a:ext cx="12199088" cy="1706562"/>
          </a:xfrm>
        </p:spPr>
        <p:txBody>
          <a:bodyPr/>
          <a:lstStyle/>
          <a:p>
            <a:pPr algn="ctr"/>
            <a:r>
              <a:rPr lang="tr-TR" dirty="0">
                <a:ea typeface="+mj-lt"/>
                <a:cs typeface="+mj-lt"/>
              </a:rPr>
              <a:t>Compiler - </a:t>
            </a:r>
            <a:r>
              <a:rPr lang="tr-TR" dirty="0" err="1">
                <a:ea typeface="+mj-lt"/>
                <a:cs typeface="+mj-lt"/>
              </a:rPr>
              <a:t>Syntax</a:t>
            </a:r>
            <a:r>
              <a:rPr lang="tr-TR" dirty="0">
                <a:ea typeface="+mj-lt"/>
                <a:cs typeface="+mj-lt"/>
              </a:rPr>
              <a:t> - Runtime </a:t>
            </a:r>
            <a:r>
              <a:rPr lang="tr-TR" dirty="0" err="1">
                <a:ea typeface="+mj-lt"/>
                <a:cs typeface="+mj-lt"/>
              </a:rPr>
              <a:t>Error</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DBA8293A-8630-EC0F-A8C4-A1B1BC85A8BC}"/>
              </a:ext>
            </a:extLst>
          </p:cNvPr>
          <p:cNvSpPr>
            <a:spLocks noGrp="1"/>
          </p:cNvSpPr>
          <p:nvPr>
            <p:ph idx="1"/>
          </p:nvPr>
        </p:nvSpPr>
        <p:spPr>
          <a:xfrm>
            <a:off x="-3544" y="1825625"/>
            <a:ext cx="12199088" cy="4351338"/>
          </a:xfrm>
        </p:spPr>
        <p:txBody>
          <a:bodyPr vert="horz" lIns="91440" tIns="45720" rIns="91440" bIns="45720" rtlCol="0" anchor="t">
            <a:normAutofit fontScale="77500" lnSpcReduction="20000"/>
          </a:bodyPr>
          <a:lstStyle/>
          <a:p>
            <a:pPr marL="457200" indent="-457200">
              <a:buFont typeface="Arial"/>
            </a:pPr>
            <a:r>
              <a:rPr lang="tr-TR" dirty="0">
                <a:ea typeface="+mn-lt"/>
                <a:cs typeface="+mn-lt"/>
              </a:rPr>
              <a:t>Runtime </a:t>
            </a:r>
            <a:r>
              <a:rPr lang="tr-TR" dirty="0" err="1">
                <a:ea typeface="+mn-lt"/>
                <a:cs typeface="+mn-lt"/>
              </a:rPr>
              <a:t>error</a:t>
            </a:r>
            <a:r>
              <a:rPr lang="tr-TR" dirty="0">
                <a:ea typeface="+mn-lt"/>
                <a:cs typeface="+mn-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a:t>
            </a:r>
            <a:endParaRPr lang="tr-TR" dirty="0"/>
          </a:p>
          <a:p>
            <a:pPr marL="457200" indent="-457200"/>
            <a:r>
              <a:rPr lang="tr-TR" dirty="0" err="1">
                <a:ea typeface="+mn-lt"/>
                <a:cs typeface="+mn-lt"/>
              </a:rPr>
              <a:t>Syntax</a:t>
            </a:r>
            <a:r>
              <a:rPr lang="tr-TR" dirty="0">
                <a:ea typeface="+mn-lt"/>
                <a:cs typeface="+mn-lt"/>
              </a:rPr>
              <a:t> </a:t>
            </a:r>
            <a:r>
              <a:rPr lang="tr-TR" dirty="0" err="1">
                <a:ea typeface="+mn-lt"/>
                <a:cs typeface="+mn-lt"/>
              </a:rPr>
              <a:t>error</a:t>
            </a:r>
            <a:r>
              <a:rPr lang="tr-TR" dirty="0">
                <a:ea typeface="+mn-lt"/>
                <a:cs typeface="+mn-lt"/>
              </a:rPr>
              <a:t> : </a:t>
            </a:r>
            <a:r>
              <a:rPr lang="tr-TR" dirty="0" err="1">
                <a:ea typeface="+mn-lt"/>
                <a:cs typeface="+mn-lt"/>
              </a:rPr>
              <a:t>Syntax</a:t>
            </a:r>
            <a:r>
              <a:rPr lang="tr-TR" dirty="0">
                <a:ea typeface="+mn-lt"/>
                <a:cs typeface="+mn-lt"/>
              </a:rPr>
              <a:t> hatası, bizim kod yazarken uymamız gereken kurallara uymadığımız zaman karşımıza çıkar. Buna örnek vermek gerekirse, </a:t>
            </a:r>
            <a:r>
              <a:rPr lang="tr-TR" dirty="0" err="1">
                <a:ea typeface="+mn-lt"/>
                <a:cs typeface="+mn-lt"/>
              </a:rPr>
              <a:t>string</a:t>
            </a:r>
            <a:r>
              <a:rPr lang="tr-TR" dirty="0">
                <a:ea typeface="+mn-lt"/>
                <a:cs typeface="+mn-lt"/>
              </a:rPr>
              <a:t> veri tiplerinin tırnak içinde yazılması gerekir. İşte bu noktada eğer, biz bu tırnaklardan birini koymayı unutursak burada bir yazım hatası yani </a:t>
            </a:r>
            <a:r>
              <a:rPr lang="tr-TR" dirty="0" err="1">
                <a:ea typeface="+mn-lt"/>
                <a:cs typeface="+mn-lt"/>
              </a:rPr>
              <a:t>syntax</a:t>
            </a:r>
            <a:r>
              <a:rPr lang="tr-TR" dirty="0">
                <a:ea typeface="+mn-lt"/>
                <a:cs typeface="+mn-lt"/>
              </a:rPr>
              <a:t> hatası yapmış oluruz.  </a:t>
            </a:r>
            <a:r>
              <a:rPr lang="tr-TR" dirty="0" err="1">
                <a:ea typeface="+mn-lt"/>
                <a:cs typeface="+mn-lt"/>
              </a:rPr>
              <a:t>Syntax</a:t>
            </a:r>
            <a:r>
              <a:rPr lang="tr-TR" dirty="0">
                <a:ea typeface="+mn-lt"/>
                <a:cs typeface="+mn-lt"/>
              </a:rPr>
              <a:t> hatasında Editor, biz hatalı kod satırından çıkar çıkmaz, kodu çalıştırmadan bir hata penceresi açar ve bize hatalı olduğumuzu gösterir.</a:t>
            </a:r>
          </a:p>
          <a:p>
            <a:pPr marL="0" indent="0"/>
            <a:endParaRPr lang="tr-TR" dirty="0">
              <a:cs typeface="Calibri"/>
            </a:endParaRPr>
          </a:p>
          <a:p>
            <a:pPr marL="457200" indent="-457200">
              <a:buFont typeface="Arial"/>
            </a:pPr>
            <a:r>
              <a:rPr lang="tr-TR" dirty="0" err="1">
                <a:ea typeface="+mn-lt"/>
                <a:cs typeface="+mn-lt"/>
              </a:rPr>
              <a:t>Compile</a:t>
            </a:r>
            <a:r>
              <a:rPr lang="tr-TR" dirty="0">
                <a:ea typeface="+mn-lt"/>
                <a:cs typeface="+mn-lt"/>
              </a:rPr>
              <a:t> </a:t>
            </a:r>
            <a:r>
              <a:rPr lang="tr-TR" dirty="0" err="1">
                <a:ea typeface="+mn-lt"/>
                <a:cs typeface="+mn-lt"/>
              </a:rPr>
              <a:t>error</a:t>
            </a:r>
            <a:r>
              <a:rPr lang="tr-TR" dirty="0">
                <a:ea typeface="+mn-lt"/>
                <a:cs typeface="+mn-lt"/>
              </a:rPr>
              <a:t> : </a:t>
            </a:r>
            <a:r>
              <a:rPr lang="tr-TR" dirty="0" err="1">
                <a:ea typeface="+mn-lt"/>
                <a:cs typeface="+mn-lt"/>
              </a:rPr>
              <a:t>Compile</a:t>
            </a:r>
            <a:r>
              <a:rPr lang="tr-TR" dirty="0">
                <a:ea typeface="+mn-lt"/>
                <a:cs typeface="+mn-lt"/>
              </a:rPr>
              <a:t> hatası, </a:t>
            </a:r>
            <a:r>
              <a:rPr lang="tr-TR" dirty="0" err="1">
                <a:ea typeface="+mn-lt"/>
                <a:cs typeface="+mn-lt"/>
              </a:rPr>
              <a:t>syntax</a:t>
            </a:r>
            <a:r>
              <a:rPr lang="tr-TR" dirty="0">
                <a:ea typeface="+mn-lt"/>
                <a:cs typeface="+mn-lt"/>
              </a:rPr>
              <a:t> hatasından farklı olarak, kodu çalıştırdıktan sonra farkına varabileceğiniz bir hatadır. Genellikle yanlış veya eksik yazılmış bir kelime sebep verir. </a:t>
            </a:r>
            <a:r>
              <a:rPr lang="tr-TR" dirty="0" err="1">
                <a:ea typeface="+mn-lt"/>
                <a:cs typeface="+mn-lt"/>
              </a:rPr>
              <a:t>Range</a:t>
            </a:r>
            <a:r>
              <a:rPr lang="tr-TR" dirty="0">
                <a:ea typeface="+mn-lt"/>
                <a:cs typeface="+mn-lt"/>
              </a:rPr>
              <a:t> yerine </a:t>
            </a:r>
            <a:r>
              <a:rPr lang="tr-TR" dirty="0" err="1">
                <a:ea typeface="+mn-lt"/>
                <a:cs typeface="+mn-lt"/>
              </a:rPr>
              <a:t>Rang</a:t>
            </a:r>
            <a:r>
              <a:rPr lang="tr-TR" dirty="0">
                <a:ea typeface="+mn-lt"/>
                <a:cs typeface="+mn-lt"/>
              </a:rPr>
              <a:t> gibi yada farklı harfe basma gibi küçük yanlışlıklar bu hatayı tetikler. </a:t>
            </a:r>
            <a:endParaRPr lang="tr-TR">
              <a:cs typeface="Calibri" panose="020F0502020204030204"/>
            </a:endParaRPr>
          </a:p>
          <a:p>
            <a:pPr marL="457200" indent="-457200"/>
            <a:endParaRPr lang="tr-TR" dirty="0">
              <a:cs typeface="Calibri"/>
            </a:endParaRPr>
          </a:p>
          <a:p>
            <a:endParaRPr lang="tr-TR" dirty="0">
              <a:cs typeface="Calibri"/>
            </a:endParaRPr>
          </a:p>
        </p:txBody>
      </p:sp>
    </p:spTree>
    <p:extLst>
      <p:ext uri="{BB962C8B-B14F-4D97-AF65-F5344CB8AC3E}">
        <p14:creationId xmlns:p14="http://schemas.microsoft.com/office/powerpoint/2010/main" val="321309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516548-BAE4-431E-D946-1FB1294DBCB3}"/>
              </a:ext>
            </a:extLst>
          </p:cNvPr>
          <p:cNvSpPr>
            <a:spLocks noGrp="1"/>
          </p:cNvSpPr>
          <p:nvPr>
            <p:ph type="title"/>
          </p:nvPr>
        </p:nvSpPr>
        <p:spPr>
          <a:xfrm>
            <a:off x="-964" y="-1406"/>
            <a:ext cx="12193928" cy="1692094"/>
          </a:xfrm>
        </p:spPr>
        <p:txBody>
          <a:bodyPr/>
          <a:lstStyle/>
          <a:p>
            <a:pPr algn="ctr"/>
            <a:r>
              <a:rPr lang="tr-TR" dirty="0" err="1">
                <a:ea typeface="+mj-lt"/>
                <a:cs typeface="+mj-lt"/>
              </a:rPr>
              <a:t>Callback</a:t>
            </a:r>
            <a:r>
              <a:rPr lang="tr-TR" dirty="0">
                <a:ea typeface="+mj-lt"/>
                <a:cs typeface="+mj-lt"/>
              </a:rPr>
              <a:t> </a:t>
            </a:r>
            <a:r>
              <a:rPr lang="tr-TR" dirty="0" err="1">
                <a:ea typeface="+mj-lt"/>
                <a:cs typeface="+mj-lt"/>
              </a:rPr>
              <a:t>Function</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C4A0AD53-5C12-D5FA-0A61-92954618B2DD}"/>
              </a:ext>
            </a:extLst>
          </p:cNvPr>
          <p:cNvSpPr>
            <a:spLocks noGrp="1"/>
          </p:cNvSpPr>
          <p:nvPr>
            <p:ph idx="1"/>
          </p:nvPr>
        </p:nvSpPr>
        <p:spPr>
          <a:xfrm>
            <a:off x="-964" y="1806334"/>
            <a:ext cx="12193928" cy="4351338"/>
          </a:xfrm>
        </p:spPr>
        <p:txBody>
          <a:bodyPr vert="horz" lIns="91440" tIns="45720" rIns="91440" bIns="45720" rtlCol="0" anchor="t">
            <a:normAutofit fontScale="92500"/>
          </a:bodyPr>
          <a:lstStyle/>
          <a:p>
            <a:pPr marL="457200" indent="-457200"/>
            <a:r>
              <a:rPr lang="tr-TR" dirty="0" err="1">
                <a:ea typeface="+mn-lt"/>
                <a:cs typeface="+mn-lt"/>
              </a:rPr>
              <a:t>Javascriptte</a:t>
            </a:r>
            <a:r>
              <a:rPr lang="tr-TR" dirty="0">
                <a:ea typeface="+mn-lt"/>
                <a:cs typeface="+mn-lt"/>
              </a:rPr>
              <a:t> fonksiyonlar </a:t>
            </a:r>
            <a:r>
              <a:rPr lang="tr-TR" dirty="0" err="1">
                <a:ea typeface="+mn-lt"/>
                <a:cs typeface="+mn-lt"/>
              </a:rPr>
              <a:t>first-class</a:t>
            </a:r>
            <a:r>
              <a:rPr lang="tr-TR" dirty="0">
                <a:ea typeface="+mn-lt"/>
                <a:cs typeface="+mn-lt"/>
              </a:rPr>
              <a:t> </a:t>
            </a:r>
            <a:r>
              <a:rPr lang="tr-TR" dirty="0" err="1">
                <a:ea typeface="+mn-lt"/>
                <a:cs typeface="+mn-lt"/>
              </a:rPr>
              <a:t>objectlerdir</a:t>
            </a:r>
            <a:r>
              <a:rPr lang="tr-TR" dirty="0">
                <a:ea typeface="+mn-lt"/>
                <a:cs typeface="+mn-lt"/>
              </a:rPr>
              <a:t>. Yani diğer bir deyişle fonksiyonlar </a:t>
            </a:r>
            <a:r>
              <a:rPr lang="tr-TR" dirty="0" err="1">
                <a:ea typeface="+mn-lt"/>
                <a:cs typeface="+mn-lt"/>
              </a:rPr>
              <a:t>object</a:t>
            </a:r>
            <a:r>
              <a:rPr lang="tr-TR" dirty="0">
                <a:ea typeface="+mn-lt"/>
                <a:cs typeface="+mn-lt"/>
              </a:rPr>
              <a:t> tipindedir ve tipi </a:t>
            </a:r>
            <a:r>
              <a:rPr lang="tr-TR" dirty="0" err="1">
                <a:ea typeface="+mn-lt"/>
                <a:cs typeface="+mn-lt"/>
              </a:rPr>
              <a:t>object</a:t>
            </a:r>
            <a:r>
              <a:rPr lang="tr-TR" dirty="0">
                <a:ea typeface="+mn-lt"/>
                <a:cs typeface="+mn-lt"/>
              </a:rPr>
              <a:t> olanlar gibi (</a:t>
            </a:r>
            <a:r>
              <a:rPr lang="tr-TR" dirty="0" err="1">
                <a:ea typeface="+mn-lt"/>
                <a:cs typeface="+mn-lt"/>
              </a:rPr>
              <a:t>String</a:t>
            </a:r>
            <a:r>
              <a:rPr lang="tr-TR" dirty="0">
                <a:ea typeface="+mn-lt"/>
                <a:cs typeface="+mn-lt"/>
              </a:rPr>
              <a:t>, </a:t>
            </a:r>
            <a:r>
              <a:rPr lang="tr-TR" dirty="0" err="1">
                <a:ea typeface="+mn-lt"/>
                <a:cs typeface="+mn-lt"/>
              </a:rPr>
              <a:t>Array</a:t>
            </a:r>
            <a:r>
              <a:rPr lang="tr-TR" dirty="0">
                <a:ea typeface="+mn-lt"/>
                <a:cs typeface="+mn-lt"/>
              </a:rPr>
              <a:t>, </a:t>
            </a:r>
            <a:r>
              <a:rPr lang="tr-TR" dirty="0" err="1">
                <a:ea typeface="+mn-lt"/>
                <a:cs typeface="+mn-lt"/>
              </a:rPr>
              <a:t>Number</a:t>
            </a:r>
            <a:r>
              <a:rPr lang="tr-TR" dirty="0">
                <a:ea typeface="+mn-lt"/>
                <a:cs typeface="+mn-lt"/>
              </a:rPr>
              <a:t>) kullanılabilirler. Bu yüzden fonksiyonlar değişkende saklanabilir, başka bir fonksiyona argüman olarak verilebilirler, başka bir fonksiyonun içinde oluşturulabilir yada o fonksiyonun geri dönüş değeri olabilirler.</a:t>
            </a:r>
            <a:endParaRPr lang="tr-TR">
              <a:cs typeface="Calibri" panose="020F0502020204030204"/>
            </a:endParaRPr>
          </a:p>
          <a:p>
            <a:pPr marL="457200" indent="-457200"/>
            <a:r>
              <a:rPr lang="tr-TR" dirty="0" err="1">
                <a:ea typeface="+mn-lt"/>
                <a:cs typeface="+mn-lt"/>
              </a:rPr>
              <a:t>Javascriptteki</a:t>
            </a:r>
            <a:r>
              <a:rPr lang="tr-TR" dirty="0">
                <a:ea typeface="+mn-lt"/>
                <a:cs typeface="+mn-lt"/>
              </a:rPr>
              <a:t> </a:t>
            </a:r>
            <a:r>
              <a:rPr lang="tr-TR" dirty="0" err="1">
                <a:ea typeface="+mn-lt"/>
                <a:cs typeface="+mn-lt"/>
              </a:rPr>
              <a:t>callback</a:t>
            </a:r>
            <a:r>
              <a:rPr lang="tr-TR" dirty="0">
                <a:ea typeface="+mn-lt"/>
                <a:cs typeface="+mn-lt"/>
              </a:rPr>
              <a:t> fonksiyonlarının çalışma mantığının altında da yukarıda bahsettiğim fonksiyonlara geri dönüş değeri olarak bu fonksiyonları verebiliyor olmamız yatar.</a:t>
            </a:r>
            <a:endParaRPr lang="tr-TR" dirty="0">
              <a:cs typeface="Calibri"/>
            </a:endParaRPr>
          </a:p>
          <a:p>
            <a:pPr marL="457200" indent="-457200"/>
            <a:r>
              <a:rPr lang="tr-TR" dirty="0" err="1">
                <a:ea typeface="+mn-lt"/>
                <a:cs typeface="+mn-lt"/>
              </a:rPr>
              <a:t>Callback</a:t>
            </a:r>
            <a:r>
              <a:rPr lang="tr-TR" dirty="0">
                <a:ea typeface="+mn-lt"/>
                <a:cs typeface="+mn-lt"/>
              </a:rPr>
              <a:t> fonksiyonları, fonksiyonel programlama olarak bilinen bir programlama paradigmasından ortaya çıkmıştır. Temel düzeyde fonksiyonel programlama da, fonksiyonların diğer fonksiyonlara argüman olarak verilmesi prensibini benimser.</a:t>
            </a:r>
            <a:endParaRPr lang="tr-TR" dirty="0">
              <a:cs typeface="Calibri"/>
            </a:endParaRPr>
          </a:p>
          <a:p>
            <a:endParaRPr lang="tr-TR" dirty="0">
              <a:cs typeface="Calibri"/>
            </a:endParaRPr>
          </a:p>
        </p:txBody>
      </p:sp>
    </p:spTree>
    <p:extLst>
      <p:ext uri="{BB962C8B-B14F-4D97-AF65-F5344CB8AC3E}">
        <p14:creationId xmlns:p14="http://schemas.microsoft.com/office/powerpoint/2010/main" val="3973199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B7E775-D73D-B337-4FB4-595C0DCE202F}"/>
              </a:ext>
            </a:extLst>
          </p:cNvPr>
          <p:cNvSpPr>
            <a:spLocks noGrp="1"/>
          </p:cNvSpPr>
          <p:nvPr>
            <p:ph type="title"/>
          </p:nvPr>
        </p:nvSpPr>
        <p:spPr>
          <a:xfrm>
            <a:off x="-2419" y="2268"/>
            <a:ext cx="12196838" cy="1688420"/>
          </a:xfrm>
        </p:spPr>
        <p:txBody>
          <a:bodyPr/>
          <a:lstStyle/>
          <a:p>
            <a:pPr algn="ctr"/>
            <a:r>
              <a:rPr lang="tr-TR" dirty="0">
                <a:ea typeface="+mj-lt"/>
                <a:cs typeface="+mj-lt"/>
              </a:rPr>
              <a:t>Git CVCS - DVCS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FBC7ACDE-748B-FD2A-20BD-62554B61DBF8}"/>
              </a:ext>
            </a:extLst>
          </p:cNvPr>
          <p:cNvSpPr>
            <a:spLocks noGrp="1"/>
          </p:cNvSpPr>
          <p:nvPr>
            <p:ph idx="1"/>
          </p:nvPr>
        </p:nvSpPr>
        <p:spPr>
          <a:xfrm>
            <a:off x="-2419" y="1825625"/>
            <a:ext cx="12196837" cy="4351338"/>
          </a:xfrm>
        </p:spPr>
        <p:txBody>
          <a:bodyPr vert="horz" lIns="91440" tIns="45720" rIns="91440" bIns="45720" rtlCol="0" anchor="t">
            <a:normAutofit/>
          </a:bodyPr>
          <a:lstStyle/>
          <a:p>
            <a:pPr marL="457200" indent="-457200"/>
            <a:r>
              <a:rPr lang="tr-TR" dirty="0">
                <a:ea typeface="+mn-lt"/>
                <a:cs typeface="+mn-lt"/>
              </a:rPr>
              <a:t>Versiyon Kontrol Sistemi (VCS): Revizyon kontrol veya kaynak kontrol diye de geçip, değişiklik yönetim sistemi anlamına gelmektedir.</a:t>
            </a:r>
            <a:endParaRPr lang="tr-TR" dirty="0">
              <a:cs typeface="Calibri" panose="020F0502020204030204"/>
            </a:endParaRPr>
          </a:p>
          <a:p>
            <a:pPr marL="457200" indent="-457200"/>
            <a:r>
              <a:rPr lang="tr-TR" dirty="0">
                <a:ea typeface="+mn-lt"/>
                <a:cs typeface="+mn-lt"/>
              </a:rPr>
              <a:t>Bir ya da daha fazla dosya üzerinde yapılan değişiklikleri kaydeden ve daha sonra belirli bir sürüme geri dönebilmenizi sağlayan bir sistemdir.</a:t>
            </a:r>
          </a:p>
          <a:p>
            <a:pPr marL="457200" indent="-457200"/>
            <a:r>
              <a:rPr lang="tr-TR" dirty="0">
                <a:ea typeface="+mn-lt"/>
                <a:cs typeface="+mn-lt"/>
              </a:rPr>
              <a:t>Versiyon kontrol sistemi, dosyaların ya da bütün projenin geçmişteki belirli bir sürümüne erişmenizi, zaman içinde yapılan değişiklikleri karşılaştırmanızı, soruna neden olan şeyde en son kimin değişiklik yaptığını, belirli bir hatayı kimin, ne zaman sisteme dahil ettiğini ve başka pek çok şeyi görebilmenizi sağlar. Öte yandan, bir hata yaptığınızda ya da bazı dosyaları yanlışlıkla sildiğinizde durumu kolayca telâfi etmenize yardımcı olur. </a:t>
            </a:r>
            <a:endParaRPr lang="tr-TR" dirty="0">
              <a:cs typeface="Calibri"/>
            </a:endParaRPr>
          </a:p>
          <a:p>
            <a:pPr marL="0" indent="0"/>
            <a:endParaRPr lang="tr-TR" dirty="0">
              <a:cs typeface="Calibri"/>
            </a:endParaRPr>
          </a:p>
          <a:p>
            <a:pPr marL="0" indent="0"/>
            <a:endParaRPr lang="tr-TR" dirty="0">
              <a:cs typeface="Calibri"/>
            </a:endParaRPr>
          </a:p>
          <a:p>
            <a:endParaRPr lang="tr-TR" dirty="0">
              <a:cs typeface="Calibri"/>
            </a:endParaRPr>
          </a:p>
        </p:txBody>
      </p:sp>
    </p:spTree>
    <p:extLst>
      <p:ext uri="{BB962C8B-B14F-4D97-AF65-F5344CB8AC3E}">
        <p14:creationId xmlns:p14="http://schemas.microsoft.com/office/powerpoint/2010/main" val="64913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mj-lt"/>
                <a:cs typeface="+mj-lt"/>
              </a:rPr>
              <a:t>Node.js Nedir ?</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pPr marL="457200" indent="-457200">
              <a:buFont typeface="Arial"/>
            </a:pPr>
            <a:r>
              <a:rPr lang="tr-TR" dirty="0">
                <a:ea typeface="+mn-lt"/>
                <a:cs typeface="+mn-lt"/>
              </a:rPr>
              <a:t>Node.js, açık kaynaklı, sunucu tarafında çalışan ve ağ bağlantılı uygulamalar için geliştirilmiş bir çalıştırma ortamıdır. Node.js uygulamaları genelde istemci tarafı betik dili olan JavaScript kullanılarak geliştirilir.</a:t>
            </a:r>
            <a:endParaRPr lang="tr-TR"/>
          </a:p>
          <a:p>
            <a:pPr marL="457200" indent="-457200">
              <a:buFont typeface="Arial"/>
            </a:pPr>
            <a:r>
              <a:rPr lang="tr-TR" dirty="0">
                <a:ea typeface="+mn-lt"/>
                <a:cs typeface="+mn-lt"/>
              </a:rPr>
              <a:t>En önemli avantajı JavaScript'in sağladığı bloklamayan G/Ç imkânıyla yüksek ölçeklenebilirliği ve yüksek veri aktarabilmesidir. Bu teknolojiler sık sık gerçek zamanlı Web uygulamalarında tercih edilmekle beraber kullanım alanı popülaritesiyle orantılı olarak genişlemiştir.</a:t>
            </a:r>
          </a:p>
          <a:p>
            <a:pPr marL="457200" indent="-457200">
              <a:buFont typeface="Arial"/>
            </a:pPr>
            <a:r>
              <a:rPr lang="tr-TR" dirty="0">
                <a:ea typeface="+mn-lt"/>
                <a:cs typeface="+mn-lt"/>
              </a:rPr>
              <a:t>Node.js, Google V8 JavaScript motorunu kullanarak betik dilini yorumlar ve içerisinde standart olarak dağıtılan kütüphaneler sayesinde ek bir sunucu yazılımına (Apache HTTP Sunucusu, </a:t>
            </a:r>
            <a:r>
              <a:rPr lang="tr-TR" dirty="0" err="1">
                <a:ea typeface="+mn-lt"/>
                <a:cs typeface="+mn-lt"/>
              </a:rPr>
              <a:t>Nginx</a:t>
            </a:r>
            <a:r>
              <a:rPr lang="tr-TR" dirty="0">
                <a:ea typeface="+mn-lt"/>
                <a:cs typeface="+mn-lt"/>
              </a:rPr>
              <a:t>, IIS vs.) gerek kalmadan uygulamanın Web sunucusu görevini görür.</a:t>
            </a:r>
            <a:endParaRPr lang="tr-TR" dirty="0">
              <a:ea typeface="Calibri"/>
              <a:cs typeface="Calibri"/>
            </a:endParaRPr>
          </a:p>
        </p:txBody>
      </p:sp>
    </p:spTree>
    <p:extLst>
      <p:ext uri="{BB962C8B-B14F-4D97-AF65-F5344CB8AC3E}">
        <p14:creationId xmlns:p14="http://schemas.microsoft.com/office/powerpoint/2010/main" val="326968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a:ea typeface="+mj-lt"/>
                <a:cs typeface="+mj-lt"/>
              </a:rPr>
              <a:t>Amaçları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a:ea typeface="+mn-lt"/>
                <a:cs typeface="+mn-lt"/>
              </a:rPr>
              <a:t>Geliştiricilerin, kod değişikliklerini takip etmelerini sağlar.</a:t>
            </a:r>
            <a:endParaRPr lang="tr-TR">
              <a:cs typeface="Calibri" panose="020F0502020204030204"/>
            </a:endParaRPr>
          </a:p>
          <a:p>
            <a:pPr marL="457200" indent="-457200"/>
            <a:r>
              <a:rPr lang="tr-TR" dirty="0">
                <a:ea typeface="+mn-lt"/>
                <a:cs typeface="+mn-lt"/>
              </a:rPr>
              <a:t>Geliştiricilerin, kod değişiklik geçmişini görmelerini sağlar.</a:t>
            </a:r>
          </a:p>
          <a:p>
            <a:pPr marL="457200" indent="-457200"/>
            <a:r>
              <a:rPr lang="tr-TR" dirty="0">
                <a:ea typeface="+mn-lt"/>
                <a:cs typeface="+mn-lt"/>
              </a:rPr>
              <a:t>Geliştiricilerin, aynı kod dosyalarında aynı anda çalışmasına izin verir.</a:t>
            </a:r>
          </a:p>
          <a:p>
            <a:pPr marL="457200" indent="-457200">
              <a:buFont typeface="Arial"/>
            </a:pPr>
            <a:r>
              <a:rPr lang="tr-TR" dirty="0">
                <a:ea typeface="+mn-lt"/>
                <a:cs typeface="+mn-lt"/>
              </a:rPr>
              <a:t>Geliştiricilerin, kodlarını dallanma yoluyla ayırmalarına izin verir.</a:t>
            </a:r>
          </a:p>
          <a:p>
            <a:pPr marL="457200" indent="-457200"/>
            <a:r>
              <a:rPr lang="tr-TR" dirty="0">
                <a:ea typeface="+mn-lt"/>
                <a:cs typeface="+mn-lt"/>
              </a:rPr>
              <a:t>Farklı dallardan yani </a:t>
            </a:r>
            <a:r>
              <a:rPr lang="tr-TR" dirty="0" err="1">
                <a:ea typeface="+mn-lt"/>
                <a:cs typeface="+mn-lt"/>
              </a:rPr>
              <a:t>branch'lerden</a:t>
            </a:r>
            <a:r>
              <a:rPr lang="tr-TR" dirty="0">
                <a:ea typeface="+mn-lt"/>
                <a:cs typeface="+mn-lt"/>
              </a:rPr>
              <a:t> kodları birleştirir.</a:t>
            </a:r>
          </a:p>
          <a:p>
            <a:pPr marL="457200" indent="-457200"/>
            <a:r>
              <a:rPr lang="tr-TR" dirty="0">
                <a:ea typeface="+mn-lt"/>
                <a:cs typeface="+mn-lt"/>
              </a:rPr>
              <a:t>Geliştiricilerin, çakışmalarını gösterir ve bunları çözmelerine izin verir.</a:t>
            </a:r>
          </a:p>
          <a:p>
            <a:pPr marL="457200" indent="-457200">
              <a:buFont typeface="Arial"/>
            </a:pPr>
            <a:r>
              <a:rPr lang="tr-TR" dirty="0">
                <a:ea typeface="+mn-lt"/>
                <a:cs typeface="+mn-lt"/>
              </a:rPr>
              <a:t>Geliştiricilerin, değişikliklerini önceki bir duruma döndürmelerine izin verir.</a:t>
            </a:r>
            <a:endParaRPr lang="tr-TR" dirty="0">
              <a:cs typeface="Calibri"/>
            </a:endParaRPr>
          </a:p>
        </p:txBody>
      </p:sp>
    </p:spTree>
    <p:extLst>
      <p:ext uri="{BB962C8B-B14F-4D97-AF65-F5344CB8AC3E}">
        <p14:creationId xmlns:p14="http://schemas.microsoft.com/office/powerpoint/2010/main" val="2937428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r>
              <a:rPr lang="tr-TR" dirty="0">
                <a:ea typeface="+mj-lt"/>
                <a:cs typeface="+mj-lt"/>
              </a:rPr>
              <a:t>Dağıtık Sürüm Kontrol Sistemleri</a:t>
            </a:r>
            <a:endParaRPr lang="tr-TR" dirty="0"/>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buFont typeface="Arial"/>
            </a:pPr>
            <a:r>
              <a:rPr lang="tr-TR" dirty="0">
                <a:ea typeface="+mn-lt"/>
                <a:cs typeface="+mn-lt"/>
              </a:rPr>
              <a:t>Kullanıcılar dosyaların yalnızca en son bellek kopyalarını almakla kalmaz, yazılım havuzunu (</a:t>
            </a:r>
            <a:r>
              <a:rPr lang="tr-TR" dirty="0" err="1">
                <a:ea typeface="+mn-lt"/>
                <a:cs typeface="+mn-lt"/>
              </a:rPr>
              <a:t>repository</a:t>
            </a:r>
            <a:r>
              <a:rPr lang="tr-TR" dirty="0">
                <a:ea typeface="+mn-lt"/>
                <a:cs typeface="+mn-lt"/>
              </a:rPr>
              <a:t>) bütünüyle kopyalarlar. </a:t>
            </a:r>
          </a:p>
          <a:p>
            <a:pPr marL="457200" indent="-457200">
              <a:buFont typeface="Arial"/>
            </a:pPr>
            <a:r>
              <a:rPr lang="tr-TR" dirty="0">
                <a:ea typeface="+mn-lt"/>
                <a:cs typeface="+mn-lt"/>
              </a:rPr>
              <a:t>Git, </a:t>
            </a:r>
            <a:r>
              <a:rPr lang="tr-TR" dirty="0" err="1">
                <a:ea typeface="+mn-lt"/>
                <a:cs typeface="+mn-lt"/>
              </a:rPr>
              <a:t>Mercurial</a:t>
            </a:r>
            <a:r>
              <a:rPr lang="tr-TR" dirty="0">
                <a:ea typeface="+mn-lt"/>
                <a:cs typeface="+mn-lt"/>
              </a:rPr>
              <a:t>, </a:t>
            </a:r>
            <a:r>
              <a:rPr lang="tr-TR" dirty="0" err="1">
                <a:ea typeface="+mn-lt"/>
                <a:cs typeface="+mn-lt"/>
              </a:rPr>
              <a:t>Bazaar</a:t>
            </a:r>
            <a:r>
              <a:rPr lang="tr-TR" dirty="0">
                <a:ea typeface="+mn-lt"/>
                <a:cs typeface="+mn-lt"/>
              </a:rPr>
              <a:t> ve </a:t>
            </a:r>
            <a:r>
              <a:rPr lang="tr-TR" dirty="0" err="1">
                <a:ea typeface="+mn-lt"/>
                <a:cs typeface="+mn-lt"/>
              </a:rPr>
              <a:t>Darcs</a:t>
            </a:r>
            <a:r>
              <a:rPr lang="tr-TR" dirty="0">
                <a:ea typeface="+mn-lt"/>
                <a:cs typeface="+mn-lt"/>
              </a:rPr>
              <a:t> gibi örnekleri dağıtık sistemlere örnektir. </a:t>
            </a:r>
          </a:p>
          <a:p>
            <a:pPr marL="457200" indent="-457200">
              <a:buFont typeface="Arial"/>
            </a:pPr>
            <a:r>
              <a:rPr lang="tr-TR" dirty="0">
                <a:ea typeface="+mn-lt"/>
                <a:cs typeface="+mn-lt"/>
              </a:rPr>
              <a:t>Dağıtık sistemlerde üzerinde ortak çalışma </a:t>
            </a:r>
            <a:r>
              <a:rPr lang="tr-TR" dirty="0" err="1">
                <a:ea typeface="+mn-lt"/>
                <a:cs typeface="+mn-lt"/>
              </a:rPr>
              <a:t>yütürülen</a:t>
            </a:r>
            <a:r>
              <a:rPr lang="tr-TR" dirty="0">
                <a:ea typeface="+mn-lt"/>
                <a:cs typeface="+mn-lt"/>
              </a:rPr>
              <a:t> sunuculardan biri çökerse istemcilerden birinin yazılım havuzu sunucuya geri yüklenerek sistem kurtarılabilmektedir. Her seçip alma (</a:t>
            </a:r>
            <a:r>
              <a:rPr lang="tr-TR" dirty="0" err="1">
                <a:ea typeface="+mn-lt"/>
                <a:cs typeface="+mn-lt"/>
              </a:rPr>
              <a:t>check</a:t>
            </a:r>
            <a:r>
              <a:rPr lang="tr-TR" dirty="0">
                <a:ea typeface="+mn-lt"/>
                <a:cs typeface="+mn-lt"/>
              </a:rPr>
              <a:t> </a:t>
            </a:r>
            <a:r>
              <a:rPr lang="tr-TR" dirty="0" err="1">
                <a:ea typeface="+mn-lt"/>
                <a:cs typeface="+mn-lt"/>
              </a:rPr>
              <a:t>out</a:t>
            </a:r>
            <a:r>
              <a:rPr lang="tr-TR" dirty="0">
                <a:ea typeface="+mn-lt"/>
                <a:cs typeface="+mn-lt"/>
              </a:rPr>
              <a:t>) işlemi esasında bütün verinin yedeklenmesiyle sonuçlanır.</a:t>
            </a:r>
            <a:endParaRPr lang="tr-TR">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1355717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a:ea typeface="+mj-lt"/>
                <a:cs typeface="+mj-lt"/>
              </a:rPr>
              <a:t>Avantajları ve Dezavantajları</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fontScale="92500" lnSpcReduction="10000"/>
          </a:bodyPr>
          <a:lstStyle/>
          <a:p>
            <a:pPr marL="457200" indent="-457200"/>
            <a:r>
              <a:rPr lang="tr-TR" dirty="0">
                <a:ea typeface="+mn-lt"/>
                <a:cs typeface="+mn-lt"/>
              </a:rPr>
              <a:t>Network bağlantısı </a:t>
            </a:r>
            <a:r>
              <a:rPr lang="tr-TR" dirty="0" err="1">
                <a:ea typeface="+mn-lt"/>
                <a:cs typeface="+mn-lt"/>
              </a:rPr>
              <a:t>olmasada</a:t>
            </a:r>
            <a:r>
              <a:rPr lang="tr-TR" dirty="0">
                <a:ea typeface="+mn-lt"/>
                <a:cs typeface="+mn-lt"/>
              </a:rPr>
              <a:t> kullanıcılar ilgili repo üzerinde çalışabilirler, dağıtık sistemler ortak işlemleri daha hızlı işler, çünkü merkezi bir sunucuyla iletişim kurmaya gerek yoktur. Dağıtık sistemler bu iletişime değişikliklerin diğer ortaklarla paylaşılacağı zaman ihtiyaç duyar. Özel çalışma alanları oluşturmak mümkündür. Böylece, kullanıcılar paylaşmak istemedikleri taslaklardaki değişiklikleri de kullanabilirler. Üzerinde çalışılan kopyalar aynı zamanda uzak yedek (</a:t>
            </a:r>
            <a:r>
              <a:rPr lang="tr-TR" dirty="0" err="1">
                <a:ea typeface="+mn-lt"/>
                <a:cs typeface="+mn-lt"/>
              </a:rPr>
              <a:t>remote</a:t>
            </a:r>
            <a:r>
              <a:rPr lang="tr-TR" dirty="0">
                <a:ea typeface="+mn-lt"/>
                <a:cs typeface="+mn-lt"/>
              </a:rPr>
              <a:t> </a:t>
            </a:r>
            <a:r>
              <a:rPr lang="tr-TR" dirty="0" err="1">
                <a:ea typeface="+mn-lt"/>
                <a:cs typeface="+mn-lt"/>
              </a:rPr>
              <a:t>backup</a:t>
            </a:r>
            <a:r>
              <a:rPr lang="tr-TR" dirty="0">
                <a:ea typeface="+mn-lt"/>
                <a:cs typeface="+mn-lt"/>
              </a:rPr>
              <a:t>) görevi görürler.  Bu sayede herhangi bir donanım hatasından (kırılma noktası gibi) etkilenmezler. Farklı geliştirme modelleri (</a:t>
            </a:r>
            <a:r>
              <a:rPr lang="tr-TR" dirty="0" err="1">
                <a:ea typeface="+mn-lt"/>
                <a:cs typeface="+mn-lt"/>
              </a:rPr>
              <a:t>development</a:t>
            </a:r>
            <a:r>
              <a:rPr lang="tr-TR" dirty="0">
                <a:ea typeface="+mn-lt"/>
                <a:cs typeface="+mn-lt"/>
              </a:rPr>
              <a:t> </a:t>
            </a:r>
            <a:r>
              <a:rPr lang="tr-TR" dirty="0" err="1">
                <a:ea typeface="+mn-lt"/>
                <a:cs typeface="+mn-lt"/>
              </a:rPr>
              <a:t>branches</a:t>
            </a:r>
            <a:r>
              <a:rPr lang="tr-TR" dirty="0">
                <a:ea typeface="+mn-lt"/>
                <a:cs typeface="+mn-lt"/>
              </a:rPr>
              <a:t>, </a:t>
            </a:r>
            <a:r>
              <a:rPr lang="tr-TR" dirty="0" err="1">
                <a:ea typeface="+mn-lt"/>
                <a:cs typeface="+mn-lt"/>
              </a:rPr>
              <a:t>commander</a:t>
            </a:r>
            <a:r>
              <a:rPr lang="tr-TR" dirty="0">
                <a:ea typeface="+mn-lt"/>
                <a:cs typeface="+mn-lt"/>
              </a:rPr>
              <a:t>/</a:t>
            </a:r>
            <a:r>
              <a:rPr lang="tr-TR" dirty="0" err="1">
                <a:ea typeface="+mn-lt"/>
                <a:cs typeface="+mn-lt"/>
              </a:rPr>
              <a:t>kieutenant</a:t>
            </a:r>
            <a:r>
              <a:rPr lang="tr-TR" dirty="0">
                <a:ea typeface="+mn-lt"/>
                <a:cs typeface="+mn-lt"/>
              </a:rPr>
              <a:t> model gibi) </a:t>
            </a:r>
            <a:r>
              <a:rPr lang="tr-TR" dirty="0" err="1">
                <a:ea typeface="+mn-lt"/>
                <a:cs typeface="+mn-lt"/>
              </a:rPr>
              <a:t>kullanılanibilir</a:t>
            </a:r>
            <a:r>
              <a:rPr lang="tr-TR" dirty="0">
                <a:ea typeface="+mn-lt"/>
                <a:cs typeface="+mn-lt"/>
              </a:rPr>
              <a:t>. Projenin </a:t>
            </a:r>
            <a:r>
              <a:rPr lang="tr-TR" dirty="0" err="1">
                <a:ea typeface="+mn-lt"/>
                <a:cs typeface="+mn-lt"/>
              </a:rPr>
              <a:t>release</a:t>
            </a:r>
            <a:r>
              <a:rPr lang="tr-TR" dirty="0">
                <a:ea typeface="+mn-lt"/>
                <a:cs typeface="+mn-lt"/>
              </a:rPr>
              <a:t> </a:t>
            </a:r>
            <a:r>
              <a:rPr lang="tr-TR" dirty="0" err="1">
                <a:ea typeface="+mn-lt"/>
                <a:cs typeface="+mn-lt"/>
              </a:rPr>
              <a:t>version’unun</a:t>
            </a:r>
            <a:r>
              <a:rPr lang="tr-TR" dirty="0">
                <a:ea typeface="+mn-lt"/>
                <a:cs typeface="+mn-lt"/>
              </a:rPr>
              <a:t> kontrolü merkezi olarak gerçekleştirilebilir. FOSS (</a:t>
            </a:r>
            <a:r>
              <a:rPr lang="tr-TR" dirty="0" err="1">
                <a:ea typeface="+mn-lt"/>
                <a:cs typeface="+mn-lt"/>
              </a:rPr>
              <a:t>Free</a:t>
            </a:r>
            <a:r>
              <a:rPr lang="tr-TR" dirty="0">
                <a:ea typeface="+mn-lt"/>
                <a:cs typeface="+mn-lt"/>
              </a:rPr>
              <a:t> </a:t>
            </a:r>
            <a:r>
              <a:rPr lang="tr-TR" dirty="0" err="1">
                <a:ea typeface="+mn-lt"/>
                <a:cs typeface="+mn-lt"/>
              </a:rPr>
              <a:t>and</a:t>
            </a:r>
            <a:r>
              <a:rPr lang="tr-TR" dirty="0">
                <a:ea typeface="+mn-lt"/>
                <a:cs typeface="+mn-lt"/>
              </a:rPr>
              <a:t> Open-</a:t>
            </a:r>
            <a:r>
              <a:rPr lang="tr-TR" dirty="0" err="1">
                <a:ea typeface="+mn-lt"/>
                <a:cs typeface="+mn-lt"/>
              </a:rPr>
              <a:t>source</a:t>
            </a:r>
            <a:r>
              <a:rPr lang="tr-TR" dirty="0">
                <a:ea typeface="+mn-lt"/>
                <a:cs typeface="+mn-lt"/>
              </a:rPr>
              <a:t> Software / Özgür ve Açık Kaynaklı Yazılım) yazılım projelerinde,  liderlik çatışmaları veya tasarımdaki anlaşmazlıklar nedeniyle durdurulmuş bir proje kolaylıkla çatallanarak (</a:t>
            </a:r>
            <a:r>
              <a:rPr lang="tr-TR" dirty="0" err="1">
                <a:ea typeface="+mn-lt"/>
                <a:cs typeface="+mn-lt"/>
              </a:rPr>
              <a:t>fork</a:t>
            </a:r>
            <a:r>
              <a:rPr lang="tr-TR" dirty="0">
                <a:ea typeface="+mn-lt"/>
                <a:cs typeface="+mn-lt"/>
              </a:rPr>
              <a:t>) sürdürülebilir.</a:t>
            </a:r>
            <a:endParaRPr lang="tr-TR" dirty="0">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2529256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err="1">
                <a:cs typeface="Calibri Light"/>
              </a:rPr>
              <a:t>toString</a:t>
            </a:r>
            <a:r>
              <a:rPr lang="tr-TR" dirty="0">
                <a:cs typeface="Calibri Light"/>
              </a:rPr>
              <a:t>() Metodu Nedir ?</a:t>
            </a:r>
            <a:endParaRPr lang="tr-T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a:ea typeface="+mn-lt"/>
                <a:cs typeface="+mn-lt"/>
              </a:rPr>
              <a:t>Nesnelerin metin karşılıklarını ekrana yazmak için kullanılır.</a:t>
            </a:r>
          </a:p>
          <a:p>
            <a:pPr marL="457200" indent="-457200"/>
            <a:r>
              <a:rPr lang="tr-TR" dirty="0">
                <a:ea typeface="+mn-lt"/>
                <a:cs typeface="+mn-lt"/>
              </a:rPr>
              <a:t>Virgülle ayrılmış dizi değerlerine sahip bir dize döndürür.</a:t>
            </a:r>
          </a:p>
          <a:p>
            <a:pPr marL="457200" indent="-457200"/>
            <a:r>
              <a:rPr lang="tr-TR" dirty="0" err="1">
                <a:ea typeface="+mn-lt"/>
                <a:cs typeface="+mn-lt"/>
              </a:rPr>
              <a:t>Method</a:t>
            </a:r>
            <a:r>
              <a:rPr lang="tr-TR" dirty="0">
                <a:ea typeface="+mn-lt"/>
                <a:cs typeface="+mn-lt"/>
              </a:rPr>
              <a:t> orijinal diziyi değiştirmez.</a:t>
            </a:r>
          </a:p>
          <a:p>
            <a:pPr marL="457200" indent="-457200"/>
            <a:r>
              <a:rPr lang="tr-TR" dirty="0" err="1">
                <a:ea typeface="+mn-lt"/>
                <a:cs typeface="+mn-lt"/>
              </a:rPr>
              <a:t>toString</a:t>
            </a:r>
            <a:r>
              <a:rPr lang="tr-TR" dirty="0">
                <a:ea typeface="+mn-lt"/>
                <a:cs typeface="+mn-lt"/>
              </a:rPr>
              <a:t>() yöntemi, bir nesnenin metin olarak görüntülenmesi gerektiğinde (</a:t>
            </a:r>
            <a:r>
              <a:rPr lang="tr-TR" dirty="0" err="1">
                <a:ea typeface="+mn-lt"/>
                <a:cs typeface="+mn-lt"/>
              </a:rPr>
              <a:t>HTML'deki</a:t>
            </a:r>
            <a:r>
              <a:rPr lang="tr-TR" dirty="0">
                <a:ea typeface="+mn-lt"/>
                <a:cs typeface="+mn-lt"/>
              </a:rPr>
              <a:t> gibi) veya bir nesnenin dize olarak kullanılması gerektiğinde JavaScript tarafından dahili olarak kullanılır.</a:t>
            </a:r>
          </a:p>
        </p:txBody>
      </p:sp>
      <p:pic>
        <p:nvPicPr>
          <p:cNvPr id="5" name="Resim 4" descr="metin içeren bir resim&#10;&#10;Açıklama otomatik olarak oluşturuldu">
            <a:extLst>
              <a:ext uri="{FF2B5EF4-FFF2-40B4-BE49-F238E27FC236}">
                <a16:creationId xmlns:a16="http://schemas.microsoft.com/office/drawing/2014/main" id="{1201591F-E3C8-25DF-7060-F07BFB9CEA50}"/>
              </a:ext>
            </a:extLst>
          </p:cNvPr>
          <p:cNvPicPr>
            <a:picLocks noChangeAspect="1"/>
          </p:cNvPicPr>
          <p:nvPr/>
        </p:nvPicPr>
        <p:blipFill>
          <a:blip r:embed="rId2"/>
          <a:stretch>
            <a:fillRect/>
          </a:stretch>
        </p:blipFill>
        <p:spPr>
          <a:xfrm>
            <a:off x="636926" y="4804205"/>
            <a:ext cx="4972050" cy="1104900"/>
          </a:xfrm>
          <a:prstGeom prst="rect">
            <a:avLst/>
          </a:prstGeom>
        </p:spPr>
      </p:pic>
      <p:pic>
        <p:nvPicPr>
          <p:cNvPr id="8" name="Resim 8" descr="metin içeren bir resim&#10;&#10;Açıklama otomatik olarak oluşturuldu">
            <a:extLst>
              <a:ext uri="{FF2B5EF4-FFF2-40B4-BE49-F238E27FC236}">
                <a16:creationId xmlns:a16="http://schemas.microsoft.com/office/drawing/2014/main" id="{DA4EA691-3ECA-6F3A-633B-C6AD1B452C57}"/>
              </a:ext>
            </a:extLst>
          </p:cNvPr>
          <p:cNvPicPr>
            <a:picLocks noChangeAspect="1"/>
          </p:cNvPicPr>
          <p:nvPr/>
        </p:nvPicPr>
        <p:blipFill>
          <a:blip r:embed="rId3"/>
          <a:stretch>
            <a:fillRect/>
          </a:stretch>
        </p:blipFill>
        <p:spPr>
          <a:xfrm>
            <a:off x="6217171" y="5047775"/>
            <a:ext cx="4248462" cy="616171"/>
          </a:xfrm>
          <a:prstGeom prst="rect">
            <a:avLst/>
          </a:prstGeom>
        </p:spPr>
      </p:pic>
    </p:spTree>
    <p:extLst>
      <p:ext uri="{BB962C8B-B14F-4D97-AF65-F5344CB8AC3E}">
        <p14:creationId xmlns:p14="http://schemas.microsoft.com/office/powerpoint/2010/main" val="792990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err="1">
                <a:ea typeface="+mj-lt"/>
                <a:cs typeface="+mj-lt"/>
              </a:rPr>
              <a:t>join</a:t>
            </a:r>
            <a:r>
              <a:rPr lang="tr-TR" dirty="0">
                <a:ea typeface="+mj-lt"/>
                <a:cs typeface="+mj-lt"/>
              </a:rPr>
              <a:t>() Metodu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err="1">
                <a:ea typeface="+mn-lt"/>
                <a:cs typeface="+mn-lt"/>
              </a:rPr>
              <a:t>Javascript</a:t>
            </a:r>
            <a:r>
              <a:rPr lang="tr-TR" dirty="0">
                <a:ea typeface="+mn-lt"/>
                <a:cs typeface="+mn-lt"/>
              </a:rPr>
              <a:t> dilinde </a:t>
            </a:r>
            <a:r>
              <a:rPr lang="tr-TR" dirty="0" err="1">
                <a:ea typeface="+mn-lt"/>
                <a:cs typeface="+mn-lt"/>
              </a:rPr>
              <a:t>join</a:t>
            </a:r>
            <a:r>
              <a:rPr lang="tr-TR" dirty="0">
                <a:ea typeface="+mn-lt"/>
                <a:cs typeface="+mn-lt"/>
              </a:rPr>
              <a:t> metodu, biz dizi elemanı </a:t>
            </a:r>
            <a:r>
              <a:rPr lang="tr-TR" dirty="0" err="1">
                <a:ea typeface="+mn-lt"/>
                <a:cs typeface="+mn-lt"/>
              </a:rPr>
              <a:t>string</a:t>
            </a:r>
            <a:r>
              <a:rPr lang="tr-TR" dirty="0">
                <a:ea typeface="+mn-lt"/>
                <a:cs typeface="+mn-lt"/>
              </a:rPr>
              <a:t> olarak birleştirir. </a:t>
            </a:r>
            <a:r>
              <a:rPr lang="tr-TR" dirty="0" err="1">
                <a:ea typeface="+mn-lt"/>
                <a:cs typeface="+mn-lt"/>
              </a:rPr>
              <a:t>Join</a:t>
            </a:r>
            <a:r>
              <a:rPr lang="tr-TR" dirty="0">
                <a:ea typeface="+mn-lt"/>
                <a:cs typeface="+mn-lt"/>
              </a:rPr>
              <a:t> metodu dizi (</a:t>
            </a:r>
            <a:r>
              <a:rPr lang="tr-TR" dirty="0" err="1">
                <a:ea typeface="+mn-lt"/>
                <a:cs typeface="+mn-lt"/>
              </a:rPr>
              <a:t>array</a:t>
            </a:r>
            <a:r>
              <a:rPr lang="tr-TR" dirty="0">
                <a:ea typeface="+mn-lt"/>
                <a:cs typeface="+mn-lt"/>
              </a:rPr>
              <a:t>) alarak bunu virgül gibi bir karakter ile ayırarak </a:t>
            </a:r>
            <a:r>
              <a:rPr lang="tr-TR" dirty="0" err="1">
                <a:ea typeface="+mn-lt"/>
                <a:cs typeface="+mn-lt"/>
              </a:rPr>
              <a:t>string'e</a:t>
            </a:r>
            <a:r>
              <a:rPr lang="tr-TR" dirty="0">
                <a:ea typeface="+mn-lt"/>
                <a:cs typeface="+mn-lt"/>
              </a:rPr>
              <a:t> dönüştürür.</a:t>
            </a:r>
            <a:endParaRPr lang="tr-TR">
              <a:cs typeface="Calibri" panose="020F0502020204030204"/>
            </a:endParaRPr>
          </a:p>
          <a:p>
            <a:pPr marL="457200" indent="-457200">
              <a:buFont typeface="Arial"/>
            </a:pPr>
            <a:r>
              <a:rPr lang="tr-TR" dirty="0" err="1">
                <a:ea typeface="+mn-lt"/>
                <a:cs typeface="+mn-lt"/>
              </a:rPr>
              <a:t>Method</a:t>
            </a:r>
            <a:r>
              <a:rPr lang="tr-TR" dirty="0">
                <a:ea typeface="+mn-lt"/>
                <a:cs typeface="+mn-lt"/>
              </a:rPr>
              <a:t> orijinal diziyi değiştirmez.</a:t>
            </a:r>
            <a:endParaRPr lang="tr-TR" dirty="0">
              <a:cs typeface="Calibri"/>
            </a:endParaRPr>
          </a:p>
          <a:p>
            <a:pPr marL="457200" indent="-457200"/>
            <a:r>
              <a:rPr lang="tr-TR" dirty="0">
                <a:ea typeface="+mn-lt"/>
                <a:cs typeface="+mn-lt"/>
              </a:rPr>
              <a:t>Herhangi bir ayırıcı belirtilebilir. Varsayılan virgüldür (,).</a:t>
            </a:r>
            <a:endParaRPr lang="tr-TR" dirty="0">
              <a:cs typeface="Calibri" panose="020F0502020204030204"/>
            </a:endParaRPr>
          </a:p>
        </p:txBody>
      </p:sp>
      <p:pic>
        <p:nvPicPr>
          <p:cNvPr id="4" name="Resim 4" descr="metin içeren bir resim&#10;&#10;Açıklama otomatik olarak oluşturuldu">
            <a:extLst>
              <a:ext uri="{FF2B5EF4-FFF2-40B4-BE49-F238E27FC236}">
                <a16:creationId xmlns:a16="http://schemas.microsoft.com/office/drawing/2014/main" id="{CA5DBB49-1D59-82AA-50CF-ECF6035FEC4D}"/>
              </a:ext>
            </a:extLst>
          </p:cNvPr>
          <p:cNvPicPr>
            <a:picLocks noChangeAspect="1"/>
          </p:cNvPicPr>
          <p:nvPr/>
        </p:nvPicPr>
        <p:blipFill>
          <a:blip r:embed="rId2"/>
          <a:stretch>
            <a:fillRect/>
          </a:stretch>
        </p:blipFill>
        <p:spPr>
          <a:xfrm>
            <a:off x="670810" y="4852626"/>
            <a:ext cx="4335904" cy="987731"/>
          </a:xfrm>
          <a:prstGeom prst="rect">
            <a:avLst/>
          </a:prstGeom>
        </p:spPr>
      </p:pic>
      <p:pic>
        <p:nvPicPr>
          <p:cNvPr id="5" name="Resim 5" descr="metin içeren bir resim&#10;&#10;Açıklama otomatik olarak oluşturuldu">
            <a:extLst>
              <a:ext uri="{FF2B5EF4-FFF2-40B4-BE49-F238E27FC236}">
                <a16:creationId xmlns:a16="http://schemas.microsoft.com/office/drawing/2014/main" id="{A1C9CD89-5F51-60F3-1FFE-40CC53F0EA4B}"/>
              </a:ext>
            </a:extLst>
          </p:cNvPr>
          <p:cNvPicPr>
            <a:picLocks noChangeAspect="1"/>
          </p:cNvPicPr>
          <p:nvPr/>
        </p:nvPicPr>
        <p:blipFill>
          <a:blip r:embed="rId3"/>
          <a:stretch>
            <a:fillRect/>
          </a:stretch>
        </p:blipFill>
        <p:spPr>
          <a:xfrm>
            <a:off x="5848662" y="5066512"/>
            <a:ext cx="3861216" cy="559958"/>
          </a:xfrm>
          <a:prstGeom prst="rect">
            <a:avLst/>
          </a:prstGeom>
        </p:spPr>
      </p:pic>
    </p:spTree>
    <p:extLst>
      <p:ext uri="{BB962C8B-B14F-4D97-AF65-F5344CB8AC3E}">
        <p14:creationId xmlns:p14="http://schemas.microsoft.com/office/powerpoint/2010/main" val="1018670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a:cs typeface="Calibri Light"/>
              </a:rPr>
              <a:t>Aralarındaki Fark Nedir ?</a:t>
            </a:r>
            <a:endParaRPr lang="tr-T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err="1">
                <a:ea typeface="+mn-lt"/>
                <a:cs typeface="+mn-lt"/>
              </a:rPr>
              <a:t>toString</a:t>
            </a:r>
            <a:r>
              <a:rPr lang="tr-TR" dirty="0">
                <a:ea typeface="+mn-lt"/>
                <a:cs typeface="+mn-lt"/>
              </a:rPr>
              <a:t>() yöntemi yalnızca diziler için değil, diğer nesne türleri için de kullanılabilir, bir nesnenin değerini dizeye dönüştürmek için kullanılır. Değerler virgülle ayrılır.</a:t>
            </a:r>
            <a:endParaRPr lang="tr-TR">
              <a:cs typeface="Calibri" panose="020F0502020204030204"/>
            </a:endParaRPr>
          </a:p>
          <a:p>
            <a:pPr marL="457200" indent="-457200"/>
            <a:r>
              <a:rPr lang="tr-TR" dirty="0" err="1">
                <a:ea typeface="+mn-lt"/>
                <a:cs typeface="+mn-lt"/>
              </a:rPr>
              <a:t>join</a:t>
            </a:r>
            <a:r>
              <a:rPr lang="tr-TR" dirty="0">
                <a:ea typeface="+mn-lt"/>
                <a:cs typeface="+mn-lt"/>
              </a:rPr>
              <a:t>() yöntemi bir dizi yöntemidir ve dizilerle birlikte kullanılabilir. Dizi öğelerini birleştirmek için kullanılır ve bir dize döndürür. Değerler virgülle ayrılır (varsayılan olarak), </a:t>
            </a:r>
            <a:r>
              <a:rPr lang="tr-TR" dirty="0" err="1">
                <a:ea typeface="+mn-lt"/>
                <a:cs typeface="+mn-lt"/>
              </a:rPr>
              <a:t>join</a:t>
            </a:r>
            <a:r>
              <a:rPr lang="tr-TR" dirty="0">
                <a:ea typeface="+mn-lt"/>
                <a:cs typeface="+mn-lt"/>
              </a:rPr>
              <a:t>() yöntemini kullanarak ayırıcıyı da belirtebiliriz.</a:t>
            </a:r>
            <a:endParaRPr lang="tr-TR" dirty="0">
              <a:cs typeface="Calibri"/>
            </a:endParaRPr>
          </a:p>
        </p:txBody>
      </p:sp>
    </p:spTree>
    <p:extLst>
      <p:ext uri="{BB962C8B-B14F-4D97-AF65-F5344CB8AC3E}">
        <p14:creationId xmlns:p14="http://schemas.microsoft.com/office/powerpoint/2010/main" val="3303510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br>
              <a:rPr lang="tr-TR" dirty="0"/>
            </a:br>
            <a:r>
              <a:rPr lang="tr-TR" dirty="0" err="1"/>
              <a:t>concat</a:t>
            </a:r>
            <a:r>
              <a:rPr lang="tr-TR" dirty="0"/>
              <a:t>() Metodu Nedir ?</a:t>
            </a:r>
          </a:p>
          <a:p>
            <a:pPr algn="ctr"/>
            <a:endParaRPr lang="tr-TR" dirty="0">
              <a:cs typeface="Calibri Light"/>
            </a:endParaRP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err="1">
                <a:ea typeface="+mn-lt"/>
                <a:cs typeface="+mn-lt"/>
              </a:rPr>
              <a:t>Method</a:t>
            </a:r>
            <a:r>
              <a:rPr lang="tr-TR" dirty="0">
                <a:ea typeface="+mn-lt"/>
                <a:cs typeface="+mn-lt"/>
              </a:rPr>
              <a:t>, iki veya daha fazla diziyi birleştirir (birleştirir).</a:t>
            </a:r>
            <a:endParaRPr lang="tr-TR" dirty="0">
              <a:cs typeface="Calibri" panose="020F0502020204030204"/>
            </a:endParaRPr>
          </a:p>
          <a:p>
            <a:pPr marL="457200" indent="-457200"/>
            <a:r>
              <a:rPr lang="tr-TR" dirty="0" err="1">
                <a:ea typeface="+mn-lt"/>
                <a:cs typeface="+mn-lt"/>
              </a:rPr>
              <a:t>Method</a:t>
            </a:r>
            <a:r>
              <a:rPr lang="tr-TR" dirty="0">
                <a:ea typeface="+mn-lt"/>
                <a:cs typeface="+mn-lt"/>
              </a:rPr>
              <a:t> birleştirilmiş dizileri içeren yeni bir dizi döndürür.</a:t>
            </a:r>
          </a:p>
          <a:p>
            <a:pPr marL="457200" indent="-457200"/>
            <a:r>
              <a:rPr lang="tr-TR" dirty="0" err="1">
                <a:ea typeface="+mn-lt"/>
                <a:cs typeface="+mn-lt"/>
              </a:rPr>
              <a:t>Method</a:t>
            </a:r>
            <a:r>
              <a:rPr lang="tr-TR" dirty="0">
                <a:ea typeface="+mn-lt"/>
                <a:cs typeface="+mn-lt"/>
              </a:rPr>
              <a:t> mevcut dizileri değiştirmez.</a:t>
            </a:r>
          </a:p>
        </p:txBody>
      </p:sp>
      <p:pic>
        <p:nvPicPr>
          <p:cNvPr id="4" name="Resim 4" descr="metin içeren bir resim&#10;&#10;Açıklama otomatik olarak oluşturuldu">
            <a:extLst>
              <a:ext uri="{FF2B5EF4-FFF2-40B4-BE49-F238E27FC236}">
                <a16:creationId xmlns:a16="http://schemas.microsoft.com/office/drawing/2014/main" id="{5B6E94C0-1EFA-83DD-BFC8-3DC6C142245A}"/>
              </a:ext>
            </a:extLst>
          </p:cNvPr>
          <p:cNvPicPr>
            <a:picLocks noChangeAspect="1"/>
          </p:cNvPicPr>
          <p:nvPr/>
        </p:nvPicPr>
        <p:blipFill>
          <a:blip r:embed="rId2"/>
          <a:stretch>
            <a:fillRect/>
          </a:stretch>
        </p:blipFill>
        <p:spPr>
          <a:xfrm>
            <a:off x="695793" y="4243290"/>
            <a:ext cx="4835577" cy="1381945"/>
          </a:xfrm>
          <a:prstGeom prst="rect">
            <a:avLst/>
          </a:prstGeom>
        </p:spPr>
      </p:pic>
      <p:pic>
        <p:nvPicPr>
          <p:cNvPr id="5" name="Resim 5">
            <a:extLst>
              <a:ext uri="{FF2B5EF4-FFF2-40B4-BE49-F238E27FC236}">
                <a16:creationId xmlns:a16="http://schemas.microsoft.com/office/drawing/2014/main" id="{131EF744-5E2D-B1A8-EFBD-B03438889240}"/>
              </a:ext>
            </a:extLst>
          </p:cNvPr>
          <p:cNvPicPr>
            <a:picLocks noChangeAspect="1"/>
          </p:cNvPicPr>
          <p:nvPr/>
        </p:nvPicPr>
        <p:blipFill>
          <a:blip r:embed="rId3"/>
          <a:stretch>
            <a:fillRect/>
          </a:stretch>
        </p:blipFill>
        <p:spPr>
          <a:xfrm>
            <a:off x="6554449" y="4611672"/>
            <a:ext cx="3405266" cy="645180"/>
          </a:xfrm>
          <a:prstGeom prst="rect">
            <a:avLst/>
          </a:prstGeom>
        </p:spPr>
      </p:pic>
    </p:spTree>
    <p:extLst>
      <p:ext uri="{BB962C8B-B14F-4D97-AF65-F5344CB8AC3E}">
        <p14:creationId xmlns:p14="http://schemas.microsoft.com/office/powerpoint/2010/main" val="3850100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br>
              <a:rPr lang="tr-TR" dirty="0"/>
            </a:br>
            <a:r>
              <a:rPr lang="tr-TR" dirty="0" err="1"/>
              <a:t>slice</a:t>
            </a:r>
            <a:r>
              <a:rPr lang="tr-TR" dirty="0"/>
              <a:t>() Metodu Nedir ?</a:t>
            </a:r>
          </a:p>
          <a:p>
            <a:endParaRPr lang="tr-TR" dirty="0">
              <a:cs typeface="Calibri Light"/>
            </a:endParaRP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buFont typeface="Arial"/>
            </a:pPr>
            <a:r>
              <a:rPr lang="tr-TR" dirty="0" err="1">
                <a:ea typeface="+mn-lt"/>
                <a:cs typeface="+mn-lt"/>
              </a:rPr>
              <a:t>Method</a:t>
            </a:r>
            <a:r>
              <a:rPr lang="tr-TR" dirty="0">
                <a:ea typeface="+mn-lt"/>
                <a:cs typeface="+mn-lt"/>
              </a:rPr>
              <a:t>, bir dizideki seçili öğeleri yeni bir dizi olarak döndürür.</a:t>
            </a:r>
            <a:endParaRPr lang="tr-TR">
              <a:cs typeface="Calibri" panose="020F0502020204030204"/>
            </a:endParaRPr>
          </a:p>
          <a:p>
            <a:pPr marL="457200" indent="-457200">
              <a:buFont typeface="Arial"/>
            </a:pPr>
            <a:r>
              <a:rPr lang="tr-TR" dirty="0" err="1">
                <a:ea typeface="+mn-lt"/>
                <a:cs typeface="+mn-lt"/>
              </a:rPr>
              <a:t>Method</a:t>
            </a:r>
            <a:r>
              <a:rPr lang="tr-TR" dirty="0">
                <a:ea typeface="+mn-lt"/>
                <a:cs typeface="+mn-lt"/>
              </a:rPr>
              <a:t>, verilen bir başlangıçtan (dahil olmayan) belirli bir sona kadar seçim yapar.</a:t>
            </a:r>
          </a:p>
          <a:p>
            <a:pPr marL="457200" indent="-457200">
              <a:buFont typeface="Arial"/>
            </a:pPr>
            <a:r>
              <a:rPr lang="tr-TR" dirty="0" err="1">
                <a:ea typeface="+mn-lt"/>
                <a:cs typeface="+mn-lt"/>
              </a:rPr>
              <a:t>Method</a:t>
            </a:r>
            <a:r>
              <a:rPr lang="tr-TR" dirty="0">
                <a:ea typeface="+mn-lt"/>
                <a:cs typeface="+mn-lt"/>
              </a:rPr>
              <a:t>, orijinal diziyi değiştirmez.</a:t>
            </a:r>
          </a:p>
          <a:p>
            <a:pPr marL="457200" indent="-457200">
              <a:buFont typeface="Arial"/>
            </a:pPr>
            <a:r>
              <a:rPr lang="tr-TR" dirty="0" err="1">
                <a:ea typeface="+mn-lt"/>
                <a:cs typeface="+mn-lt"/>
              </a:rPr>
              <a:t>array.slice</a:t>
            </a:r>
            <a:r>
              <a:rPr lang="tr-TR" dirty="0">
                <a:ea typeface="+mn-lt"/>
                <a:cs typeface="+mn-lt"/>
              </a:rPr>
              <a:t>(start, </a:t>
            </a:r>
            <a:r>
              <a:rPr lang="tr-TR" dirty="0" err="1">
                <a:ea typeface="+mn-lt"/>
                <a:cs typeface="+mn-lt"/>
              </a:rPr>
              <a:t>end</a:t>
            </a:r>
            <a:r>
              <a:rPr lang="tr-TR" dirty="0">
                <a:ea typeface="+mn-lt"/>
                <a:cs typeface="+mn-lt"/>
              </a:rPr>
              <a:t>).</a:t>
            </a:r>
          </a:p>
          <a:p>
            <a:pPr marL="0" indent="0">
              <a:buNone/>
            </a:pPr>
            <a:endParaRPr lang="tr-TR" dirty="0">
              <a:cs typeface="Calibri" panose="020F0502020204030204"/>
            </a:endParaRPr>
          </a:p>
        </p:txBody>
      </p:sp>
      <p:pic>
        <p:nvPicPr>
          <p:cNvPr id="4" name="Resim 4" descr="metin içeren bir resim&#10;&#10;Açıklama otomatik olarak oluşturuldu">
            <a:extLst>
              <a:ext uri="{FF2B5EF4-FFF2-40B4-BE49-F238E27FC236}">
                <a16:creationId xmlns:a16="http://schemas.microsoft.com/office/drawing/2014/main" id="{60FEBC99-1017-1566-3BB0-D55836E9F91F}"/>
              </a:ext>
            </a:extLst>
          </p:cNvPr>
          <p:cNvPicPr>
            <a:picLocks noChangeAspect="1"/>
          </p:cNvPicPr>
          <p:nvPr/>
        </p:nvPicPr>
        <p:blipFill>
          <a:blip r:embed="rId2"/>
          <a:stretch>
            <a:fillRect/>
          </a:stretch>
        </p:blipFill>
        <p:spPr>
          <a:xfrm>
            <a:off x="567207" y="4875574"/>
            <a:ext cx="4660691" cy="957993"/>
          </a:xfrm>
          <a:prstGeom prst="rect">
            <a:avLst/>
          </a:prstGeom>
        </p:spPr>
      </p:pic>
      <p:pic>
        <p:nvPicPr>
          <p:cNvPr id="5" name="Resim 5">
            <a:extLst>
              <a:ext uri="{FF2B5EF4-FFF2-40B4-BE49-F238E27FC236}">
                <a16:creationId xmlns:a16="http://schemas.microsoft.com/office/drawing/2014/main" id="{FF50E395-1757-8573-D974-18B419B6CD2B}"/>
              </a:ext>
            </a:extLst>
          </p:cNvPr>
          <p:cNvPicPr>
            <a:picLocks noChangeAspect="1"/>
          </p:cNvPicPr>
          <p:nvPr/>
        </p:nvPicPr>
        <p:blipFill>
          <a:blip r:embed="rId3"/>
          <a:stretch>
            <a:fillRect/>
          </a:stretch>
        </p:blipFill>
        <p:spPr>
          <a:xfrm>
            <a:off x="5922585" y="5091490"/>
            <a:ext cx="1314450" cy="533400"/>
          </a:xfrm>
          <a:prstGeom prst="rect">
            <a:avLst/>
          </a:prstGeom>
        </p:spPr>
      </p:pic>
      <p:sp>
        <p:nvSpPr>
          <p:cNvPr id="6" name="Metin kutusu 5">
            <a:extLst>
              <a:ext uri="{FF2B5EF4-FFF2-40B4-BE49-F238E27FC236}">
                <a16:creationId xmlns:a16="http://schemas.microsoft.com/office/drawing/2014/main" id="{4230C222-E9A4-293B-A5E1-D25E8A7AC5D6}"/>
              </a:ext>
            </a:extLst>
          </p:cNvPr>
          <p:cNvSpPr txBox="1"/>
          <p:nvPr/>
        </p:nvSpPr>
        <p:spPr>
          <a:xfrm>
            <a:off x="6024639" y="3696305"/>
            <a:ext cx="50715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start =&gt; Başlangıç konumu. Varsayılan 0'dır. Negatif sayılar dizinin sonundan seçilir.</a:t>
            </a:r>
          </a:p>
          <a:p>
            <a:r>
              <a:rPr lang="tr-TR" dirty="0" err="1">
                <a:ea typeface="+mn-lt"/>
                <a:cs typeface="+mn-lt"/>
              </a:rPr>
              <a:t>end</a:t>
            </a:r>
            <a:r>
              <a:rPr lang="tr-TR" dirty="0">
                <a:ea typeface="+mn-lt"/>
                <a:cs typeface="+mn-lt"/>
              </a:rPr>
              <a:t> =&gt; Bitiş konumu. Varsayılan son öğedir. Negatif sayılar dizinin sonundan seçilir.</a:t>
            </a:r>
            <a:endParaRPr lang="tr-TR" dirty="0"/>
          </a:p>
        </p:txBody>
      </p:sp>
    </p:spTree>
    <p:extLst>
      <p:ext uri="{BB962C8B-B14F-4D97-AF65-F5344CB8AC3E}">
        <p14:creationId xmlns:p14="http://schemas.microsoft.com/office/powerpoint/2010/main" val="547082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err="1">
                <a:ea typeface="+mj-lt"/>
                <a:cs typeface="+mj-lt"/>
              </a:rPr>
              <a:t>splice</a:t>
            </a:r>
            <a:r>
              <a:rPr lang="tr-TR" dirty="0">
                <a:ea typeface="+mj-lt"/>
                <a:cs typeface="+mj-lt"/>
              </a:rPr>
              <a:t>() Metodu Nedir ?</a:t>
            </a:r>
            <a:endParaRPr lang="tr-T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807288"/>
          </a:xfrm>
        </p:spPr>
        <p:txBody>
          <a:bodyPr vert="horz" lIns="91440" tIns="45720" rIns="91440" bIns="45720" rtlCol="0" anchor="t">
            <a:normAutofit/>
          </a:bodyPr>
          <a:lstStyle/>
          <a:p>
            <a:pPr marL="457200" indent="-457200"/>
            <a:r>
              <a:rPr lang="tr-TR" dirty="0" err="1">
                <a:ea typeface="+mn-lt"/>
                <a:cs typeface="+mn-lt"/>
              </a:rPr>
              <a:t>Method</a:t>
            </a:r>
            <a:r>
              <a:rPr lang="tr-TR" dirty="0">
                <a:ea typeface="+mn-lt"/>
                <a:cs typeface="+mn-lt"/>
              </a:rPr>
              <a:t>, dizi öğeleri ekler ve/veya kaldırır.</a:t>
            </a:r>
          </a:p>
          <a:p>
            <a:pPr marL="457200" indent="-457200"/>
            <a:r>
              <a:rPr lang="tr-TR" dirty="0" err="1">
                <a:ea typeface="+mn-lt"/>
                <a:cs typeface="+mn-lt"/>
              </a:rPr>
              <a:t>Method</a:t>
            </a:r>
            <a:r>
              <a:rPr lang="tr-TR" dirty="0">
                <a:ea typeface="+mn-lt"/>
                <a:cs typeface="+mn-lt"/>
              </a:rPr>
              <a:t> orijinal dizinin üzerine yazar.</a:t>
            </a:r>
          </a:p>
          <a:p>
            <a:pPr marL="457200" indent="-457200"/>
            <a:r>
              <a:rPr lang="tr-TR" dirty="0">
                <a:ea typeface="+mn-lt"/>
                <a:cs typeface="+mn-lt"/>
              </a:rPr>
              <a:t>Kaldırılan öğeleri (varsa) içeren bir dizi döndürür.</a:t>
            </a:r>
          </a:p>
          <a:p>
            <a:pPr marL="457200" indent="-457200"/>
            <a:r>
              <a:rPr lang="tr-TR" dirty="0" err="1">
                <a:ea typeface="+mn-lt"/>
                <a:cs typeface="+mn-lt"/>
              </a:rPr>
              <a:t>array.splice</a:t>
            </a:r>
            <a:r>
              <a:rPr lang="tr-TR" dirty="0">
                <a:ea typeface="+mn-lt"/>
                <a:cs typeface="+mn-lt"/>
              </a:rPr>
              <a:t>(</a:t>
            </a:r>
            <a:r>
              <a:rPr lang="tr-TR" dirty="0" err="1">
                <a:ea typeface="+mn-lt"/>
                <a:cs typeface="+mn-lt"/>
              </a:rPr>
              <a:t>index</a:t>
            </a:r>
            <a:r>
              <a:rPr lang="tr-TR" dirty="0">
                <a:ea typeface="+mn-lt"/>
                <a:cs typeface="+mn-lt"/>
              </a:rPr>
              <a:t>, </a:t>
            </a:r>
            <a:r>
              <a:rPr lang="tr-TR" dirty="0" err="1">
                <a:ea typeface="+mn-lt"/>
                <a:cs typeface="+mn-lt"/>
              </a:rPr>
              <a:t>howmany</a:t>
            </a:r>
            <a:r>
              <a:rPr lang="tr-TR" dirty="0">
                <a:ea typeface="+mn-lt"/>
                <a:cs typeface="+mn-lt"/>
              </a:rPr>
              <a:t>, item1, ....., </a:t>
            </a:r>
            <a:r>
              <a:rPr lang="tr-TR" dirty="0" err="1">
                <a:ea typeface="+mn-lt"/>
                <a:cs typeface="+mn-lt"/>
              </a:rPr>
              <a:t>itemX</a:t>
            </a:r>
            <a:r>
              <a:rPr lang="tr-TR" dirty="0">
                <a:ea typeface="+mn-lt"/>
                <a:cs typeface="+mn-lt"/>
              </a:rPr>
              <a:t>)</a:t>
            </a:r>
          </a:p>
          <a:p>
            <a:pPr marL="457200" indent="-457200"/>
            <a:endParaRPr lang="tr-TR" dirty="0">
              <a:ea typeface="+mn-lt"/>
              <a:cs typeface="+mn-lt"/>
            </a:endParaRPr>
          </a:p>
        </p:txBody>
      </p:sp>
      <p:pic>
        <p:nvPicPr>
          <p:cNvPr id="4" name="Resim 4" descr="metin içeren bir resim&#10;&#10;Açıklama otomatik olarak oluşturuldu">
            <a:extLst>
              <a:ext uri="{FF2B5EF4-FFF2-40B4-BE49-F238E27FC236}">
                <a16:creationId xmlns:a16="http://schemas.microsoft.com/office/drawing/2014/main" id="{EE834660-4FBF-7C18-F207-A5BF683ADE39}"/>
              </a:ext>
            </a:extLst>
          </p:cNvPr>
          <p:cNvPicPr>
            <a:picLocks noChangeAspect="1"/>
          </p:cNvPicPr>
          <p:nvPr/>
        </p:nvPicPr>
        <p:blipFill>
          <a:blip r:embed="rId2"/>
          <a:stretch>
            <a:fillRect/>
          </a:stretch>
        </p:blipFill>
        <p:spPr>
          <a:xfrm>
            <a:off x="352269" y="3914893"/>
            <a:ext cx="3390295" cy="1012230"/>
          </a:xfrm>
          <a:prstGeom prst="rect">
            <a:avLst/>
          </a:prstGeom>
        </p:spPr>
      </p:pic>
      <p:pic>
        <p:nvPicPr>
          <p:cNvPr id="5" name="Resim 5">
            <a:extLst>
              <a:ext uri="{FF2B5EF4-FFF2-40B4-BE49-F238E27FC236}">
                <a16:creationId xmlns:a16="http://schemas.microsoft.com/office/drawing/2014/main" id="{9350343C-B1B5-5D15-0017-CE86C966079C}"/>
              </a:ext>
            </a:extLst>
          </p:cNvPr>
          <p:cNvPicPr>
            <a:picLocks noChangeAspect="1"/>
          </p:cNvPicPr>
          <p:nvPr/>
        </p:nvPicPr>
        <p:blipFill>
          <a:blip r:embed="rId3"/>
          <a:stretch>
            <a:fillRect/>
          </a:stretch>
        </p:blipFill>
        <p:spPr>
          <a:xfrm>
            <a:off x="678840" y="5056622"/>
            <a:ext cx="2743200" cy="457200"/>
          </a:xfrm>
          <a:prstGeom prst="rect">
            <a:avLst/>
          </a:prstGeom>
        </p:spPr>
      </p:pic>
      <p:pic>
        <p:nvPicPr>
          <p:cNvPr id="6" name="Resim 6">
            <a:extLst>
              <a:ext uri="{FF2B5EF4-FFF2-40B4-BE49-F238E27FC236}">
                <a16:creationId xmlns:a16="http://schemas.microsoft.com/office/drawing/2014/main" id="{2FB48805-AED0-B68E-C537-76FBF78B610C}"/>
              </a:ext>
            </a:extLst>
          </p:cNvPr>
          <p:cNvPicPr>
            <a:picLocks noChangeAspect="1"/>
          </p:cNvPicPr>
          <p:nvPr/>
        </p:nvPicPr>
        <p:blipFill>
          <a:blip r:embed="rId4"/>
          <a:stretch>
            <a:fillRect/>
          </a:stretch>
        </p:blipFill>
        <p:spPr>
          <a:xfrm>
            <a:off x="6435778" y="5049188"/>
            <a:ext cx="2743200" cy="457200"/>
          </a:xfrm>
          <a:prstGeom prst="rect">
            <a:avLst/>
          </a:prstGeom>
        </p:spPr>
      </p:pic>
      <p:pic>
        <p:nvPicPr>
          <p:cNvPr id="7" name="Resim 7" descr="metin içeren bir resim&#10;&#10;Açıklama otomatik olarak oluşturuldu">
            <a:extLst>
              <a:ext uri="{FF2B5EF4-FFF2-40B4-BE49-F238E27FC236}">
                <a16:creationId xmlns:a16="http://schemas.microsoft.com/office/drawing/2014/main" id="{32B1A08F-0ABB-D6F8-8BAB-4B1275FD6077}"/>
              </a:ext>
            </a:extLst>
          </p:cNvPr>
          <p:cNvPicPr>
            <a:picLocks noChangeAspect="1"/>
          </p:cNvPicPr>
          <p:nvPr/>
        </p:nvPicPr>
        <p:blipFill>
          <a:blip r:embed="rId5"/>
          <a:stretch>
            <a:fillRect/>
          </a:stretch>
        </p:blipFill>
        <p:spPr>
          <a:xfrm>
            <a:off x="6093814" y="3925683"/>
            <a:ext cx="3390900" cy="1005114"/>
          </a:xfrm>
          <a:prstGeom prst="rect">
            <a:avLst/>
          </a:prstGeom>
        </p:spPr>
      </p:pic>
      <p:sp>
        <p:nvSpPr>
          <p:cNvPr id="8" name="Metin kutusu 7">
            <a:extLst>
              <a:ext uri="{FF2B5EF4-FFF2-40B4-BE49-F238E27FC236}">
                <a16:creationId xmlns:a16="http://schemas.microsoft.com/office/drawing/2014/main" id="{1B15F33B-51D5-BEE3-B7B9-54A9A82E0629}"/>
              </a:ext>
            </a:extLst>
          </p:cNvPr>
          <p:cNvSpPr txBox="1"/>
          <p:nvPr/>
        </p:nvSpPr>
        <p:spPr>
          <a:xfrm>
            <a:off x="589613" y="5555105"/>
            <a:ext cx="108441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cs typeface="Calibri"/>
              </a:rPr>
              <a:t>Index =&gt; </a:t>
            </a:r>
            <a:r>
              <a:rPr lang="tr-TR" dirty="0">
                <a:ea typeface="+mn-lt"/>
                <a:cs typeface="+mn-lt"/>
              </a:rPr>
              <a:t>Gerekli. Öğe ekleme/kaldırma konumu. Negatif değer, dizinin sonundan itibaren konumu tanımlar.</a:t>
            </a:r>
          </a:p>
          <a:p>
            <a:r>
              <a:rPr lang="tr-TR" dirty="0" err="1">
                <a:ea typeface="+mn-lt"/>
                <a:cs typeface="+mn-lt"/>
              </a:rPr>
              <a:t>Howmany</a:t>
            </a:r>
            <a:r>
              <a:rPr lang="tr-TR" dirty="0">
                <a:ea typeface="+mn-lt"/>
                <a:cs typeface="+mn-lt"/>
              </a:rPr>
              <a:t> =&gt; İsteğe bağlı. Kaldırılacak öğe sayısı.</a:t>
            </a:r>
          </a:p>
          <a:p>
            <a:r>
              <a:rPr lang="tr-TR" dirty="0">
                <a:ea typeface="+mn-lt"/>
                <a:cs typeface="+mn-lt"/>
              </a:rPr>
              <a:t>item1, ..., </a:t>
            </a:r>
            <a:r>
              <a:rPr lang="tr-TR" dirty="0" err="1">
                <a:ea typeface="+mn-lt"/>
                <a:cs typeface="+mn-lt"/>
              </a:rPr>
              <a:t>itemX</a:t>
            </a:r>
            <a:r>
              <a:rPr lang="tr-TR" dirty="0">
                <a:ea typeface="+mn-lt"/>
                <a:cs typeface="+mn-lt"/>
              </a:rPr>
              <a:t> =&gt; İsteğe bağlı. Yeni elemanlar eklenecek.</a:t>
            </a:r>
            <a:endParaRPr lang="tr-TR" dirty="0"/>
          </a:p>
        </p:txBody>
      </p:sp>
    </p:spTree>
    <p:extLst>
      <p:ext uri="{BB962C8B-B14F-4D97-AF65-F5344CB8AC3E}">
        <p14:creationId xmlns:p14="http://schemas.microsoft.com/office/powerpoint/2010/main" val="3081943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a:ea typeface="+mj-lt"/>
                <a:cs typeface="+mj-lt"/>
              </a:rPr>
              <a:t>FIFO (First-</a:t>
            </a:r>
            <a:r>
              <a:rPr lang="tr-TR" dirty="0" err="1">
                <a:ea typeface="+mj-lt"/>
                <a:cs typeface="+mj-lt"/>
              </a:rPr>
              <a:t>In</a:t>
            </a:r>
            <a:r>
              <a:rPr lang="tr-TR" dirty="0">
                <a:ea typeface="+mj-lt"/>
                <a:cs typeface="+mj-lt"/>
              </a:rPr>
              <a:t>-First-</a:t>
            </a:r>
            <a:r>
              <a:rPr lang="tr-TR" dirty="0" err="1">
                <a:ea typeface="+mj-lt"/>
                <a:cs typeface="+mj-lt"/>
              </a:rPr>
              <a:t>Out</a:t>
            </a:r>
            <a:r>
              <a:rPr lang="tr-TR" dirty="0">
                <a:ea typeface="+mj-lt"/>
                <a:cs typeface="+mj-lt"/>
              </a:rPr>
              <a:t>)</a:t>
            </a:r>
            <a:endParaRPr lang="tr-T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a:ea typeface="+mn-lt"/>
                <a:cs typeface="+mn-lt"/>
              </a:rPr>
              <a:t>Programlamada İlk Giren İlk Çıkar yaklaşımı anlamına gelir.</a:t>
            </a:r>
            <a:endParaRPr lang="tr-TR">
              <a:cs typeface="Calibri" panose="020F0502020204030204"/>
            </a:endParaRPr>
          </a:p>
          <a:p>
            <a:pPr marL="457200" indent="-457200"/>
            <a:r>
              <a:rPr lang="tr-TR" dirty="0">
                <a:ea typeface="+mn-lt"/>
                <a:cs typeface="+mn-lt"/>
              </a:rPr>
              <a:t>Bunda, yeni eleman mevcut elemanın altına eklenir, böylece en eski eleman en üstte olabilir ve ilk önce çıkarılabilir.</a:t>
            </a:r>
          </a:p>
          <a:p>
            <a:pPr marL="457200" indent="-457200">
              <a:buFont typeface="Arial"/>
            </a:pPr>
            <a:r>
              <a:rPr lang="tr-TR" dirty="0">
                <a:ea typeface="+mn-lt"/>
                <a:cs typeface="+mn-lt"/>
              </a:rPr>
              <a:t>Dolayısıyla bu yaklaşımda ilk girilecek unsur, İlk olarak çıkar.</a:t>
            </a:r>
          </a:p>
          <a:p>
            <a:pPr marL="457200" indent="-457200"/>
            <a:r>
              <a:rPr lang="tr-TR" dirty="0">
                <a:ea typeface="+mn-lt"/>
                <a:cs typeface="+mn-lt"/>
              </a:rPr>
              <a:t>Hesaplamada, FIFO yaklaşımı, her işleme CPU zamanını geldikleri sırayla veren bir işletim sistemi algoritması olarak kullanılır.</a:t>
            </a:r>
          </a:p>
          <a:p>
            <a:pPr marL="457200" indent="-457200">
              <a:buFont typeface="Arial"/>
            </a:pPr>
            <a:r>
              <a:rPr lang="tr-TR" dirty="0" err="1">
                <a:ea typeface="+mn-lt"/>
                <a:cs typeface="+mn-lt"/>
              </a:rPr>
              <a:t>FIFO'yu</a:t>
            </a:r>
            <a:r>
              <a:rPr lang="tr-TR" dirty="0">
                <a:ea typeface="+mn-lt"/>
                <a:cs typeface="+mn-lt"/>
              </a:rPr>
              <a:t> uygulayan veri yapısı </a:t>
            </a:r>
            <a:r>
              <a:rPr lang="tr-TR" dirty="0" err="1">
                <a:ea typeface="+mn-lt"/>
                <a:cs typeface="+mn-lt"/>
              </a:rPr>
              <a:t>Queue'dur</a:t>
            </a:r>
            <a:r>
              <a:rPr lang="tr-TR" dirty="0">
                <a:ea typeface="+mn-lt"/>
                <a:cs typeface="+mn-lt"/>
              </a:rPr>
              <a:t>.</a:t>
            </a:r>
          </a:p>
        </p:txBody>
      </p:sp>
    </p:spTree>
    <p:extLst>
      <p:ext uri="{BB962C8B-B14F-4D97-AF65-F5344CB8AC3E}">
        <p14:creationId xmlns:p14="http://schemas.microsoft.com/office/powerpoint/2010/main" val="176590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err="1">
                <a:ea typeface="Calibri Light"/>
                <a:cs typeface="Calibri Light"/>
              </a:rPr>
              <a:t>Npm</a:t>
            </a:r>
            <a:r>
              <a:rPr lang="tr-TR" dirty="0">
                <a:ea typeface="Calibri Light"/>
                <a:cs typeface="Calibri Light"/>
              </a:rPr>
              <a:t>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buFont typeface="Arial"/>
            </a:pPr>
            <a:r>
              <a:rPr lang="tr-TR" dirty="0" err="1">
                <a:ea typeface="+mn-lt"/>
                <a:cs typeface="+mn-lt"/>
              </a:rPr>
              <a:t>Npm</a:t>
            </a:r>
            <a:r>
              <a:rPr lang="tr-TR" dirty="0">
                <a:ea typeface="+mn-lt"/>
                <a:cs typeface="+mn-lt"/>
              </a:rPr>
              <a:t> </a:t>
            </a:r>
            <a:r>
              <a:rPr lang="tr-TR" dirty="0" err="1">
                <a:ea typeface="+mn-lt"/>
                <a:cs typeface="+mn-lt"/>
              </a:rPr>
              <a:t>javascript</a:t>
            </a:r>
            <a:r>
              <a:rPr lang="tr-TR" dirty="0">
                <a:ea typeface="+mn-lt"/>
                <a:cs typeface="+mn-lt"/>
              </a:rPr>
              <a:t> betik dili için geliştirilmiş olan ve </a:t>
            </a:r>
            <a:r>
              <a:rPr lang="tr-TR" dirty="0" err="1">
                <a:ea typeface="+mn-lt"/>
                <a:cs typeface="+mn-lt"/>
              </a:rPr>
              <a:t>Node.js'in</a:t>
            </a:r>
            <a:r>
              <a:rPr lang="tr-TR" dirty="0">
                <a:ea typeface="+mn-lt"/>
                <a:cs typeface="+mn-lt"/>
              </a:rPr>
              <a:t> standart olarak kabul ettiği bir paket yönetim sistemidir. </a:t>
            </a:r>
            <a:r>
              <a:rPr lang="tr-TR" dirty="0" err="1">
                <a:ea typeface="+mn-lt"/>
                <a:cs typeface="+mn-lt"/>
              </a:rPr>
              <a:t>npm</a:t>
            </a:r>
            <a:r>
              <a:rPr lang="tr-TR" dirty="0">
                <a:ea typeface="+mn-lt"/>
                <a:cs typeface="+mn-lt"/>
              </a:rPr>
              <a:t> komut satırından çalıştırılır ve uygulamalar için bağımlılık yönetimi (</a:t>
            </a:r>
            <a:r>
              <a:rPr lang="tr-TR" dirty="0" err="1">
                <a:ea typeface="+mn-lt"/>
                <a:cs typeface="+mn-lt"/>
              </a:rPr>
              <a:t>dependency</a:t>
            </a:r>
            <a:r>
              <a:rPr lang="tr-TR" dirty="0">
                <a:ea typeface="+mn-lt"/>
                <a:cs typeface="+mn-lt"/>
              </a:rPr>
              <a:t> </a:t>
            </a:r>
            <a:r>
              <a:rPr lang="tr-TR" dirty="0" err="1">
                <a:ea typeface="+mn-lt"/>
                <a:cs typeface="+mn-lt"/>
              </a:rPr>
              <a:t>management</a:t>
            </a:r>
            <a:r>
              <a:rPr lang="tr-TR" dirty="0">
                <a:ea typeface="+mn-lt"/>
                <a:cs typeface="+mn-lt"/>
              </a:rPr>
              <a:t>) sağlar. Ayrıca geliştiricilerin merkezi bir </a:t>
            </a:r>
            <a:r>
              <a:rPr lang="tr-TR" dirty="0" err="1">
                <a:ea typeface="+mn-lt"/>
                <a:cs typeface="+mn-lt"/>
              </a:rPr>
              <a:t>npm</a:t>
            </a:r>
            <a:r>
              <a:rPr lang="tr-TR" dirty="0">
                <a:ea typeface="+mn-lt"/>
                <a:cs typeface="+mn-lt"/>
              </a:rPr>
              <a:t> kaynağından var olan paketleri kurmasına imkân verir. </a:t>
            </a:r>
            <a:r>
              <a:rPr lang="tr-TR" dirty="0" err="1">
                <a:ea typeface="+mn-lt"/>
                <a:cs typeface="+mn-lt"/>
              </a:rPr>
              <a:t>Npm</a:t>
            </a:r>
            <a:r>
              <a:rPr lang="tr-TR" dirty="0">
                <a:ea typeface="+mn-lt"/>
                <a:cs typeface="+mn-lt"/>
              </a:rPr>
              <a:t> tamamen </a:t>
            </a:r>
            <a:r>
              <a:rPr lang="tr-TR" dirty="0" err="1">
                <a:ea typeface="+mn-lt"/>
                <a:cs typeface="+mn-lt"/>
              </a:rPr>
              <a:t>javascript</a:t>
            </a:r>
            <a:r>
              <a:rPr lang="tr-TR" dirty="0">
                <a:ea typeface="+mn-lt"/>
                <a:cs typeface="+mn-lt"/>
              </a:rPr>
              <a:t> dili kullanılarak Isaac Z. </a:t>
            </a:r>
            <a:r>
              <a:rPr lang="tr-TR" dirty="0" err="1">
                <a:ea typeface="+mn-lt"/>
                <a:cs typeface="+mn-lt"/>
              </a:rPr>
              <a:t>Schuleter</a:t>
            </a:r>
            <a:r>
              <a:rPr lang="tr-TR" dirty="0">
                <a:ea typeface="+mn-lt"/>
                <a:cs typeface="+mn-lt"/>
              </a:rPr>
              <a:t> tarafından, </a:t>
            </a:r>
            <a:r>
              <a:rPr lang="tr-TR" dirty="0" err="1">
                <a:ea typeface="+mn-lt"/>
                <a:cs typeface="+mn-lt"/>
              </a:rPr>
              <a:t>PHP'nin</a:t>
            </a:r>
            <a:r>
              <a:rPr lang="tr-TR" dirty="0">
                <a:ea typeface="+mn-lt"/>
                <a:cs typeface="+mn-lt"/>
              </a:rPr>
              <a:t> PEAR ve </a:t>
            </a:r>
            <a:r>
              <a:rPr lang="tr-TR" dirty="0" err="1">
                <a:ea typeface="+mn-lt"/>
                <a:cs typeface="+mn-lt"/>
              </a:rPr>
              <a:t>Perl'in</a:t>
            </a:r>
            <a:r>
              <a:rPr lang="tr-TR" dirty="0">
                <a:ea typeface="+mn-lt"/>
                <a:cs typeface="+mn-lt"/>
              </a:rPr>
              <a:t> CPAN sistemlerinden esinlenilerek geliştirilmiştir.</a:t>
            </a:r>
            <a:endParaRPr lang="tr-TR"/>
          </a:p>
          <a:p>
            <a:pPr marL="457200" indent="-457200">
              <a:buFont typeface="Arial"/>
            </a:pPr>
            <a:r>
              <a:rPr lang="tr-TR" dirty="0" err="1">
                <a:ea typeface="Calibri"/>
                <a:cs typeface="Calibri"/>
              </a:rPr>
              <a:t>Npm</a:t>
            </a:r>
            <a:r>
              <a:rPr lang="tr-TR" dirty="0">
                <a:ea typeface="Calibri"/>
                <a:cs typeface="Calibri"/>
              </a:rPr>
              <a:t> ile otomatik ya da manuel olarak paket yükleme, paket silme, paketleri listeleme, paketleri güncelleme gibi işlemleri gerçekleştirebiliriz.</a:t>
            </a:r>
          </a:p>
        </p:txBody>
      </p:sp>
    </p:spTree>
    <p:extLst>
      <p:ext uri="{BB962C8B-B14F-4D97-AF65-F5344CB8AC3E}">
        <p14:creationId xmlns:p14="http://schemas.microsoft.com/office/powerpoint/2010/main" val="2906855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pPr algn="ctr"/>
            <a:r>
              <a:rPr lang="tr-TR" dirty="0">
                <a:ea typeface="+mj-lt"/>
                <a:cs typeface="+mj-lt"/>
              </a:rPr>
              <a:t>LIFO (</a:t>
            </a:r>
            <a:r>
              <a:rPr lang="tr-TR" dirty="0" err="1">
                <a:ea typeface="+mj-lt"/>
                <a:cs typeface="+mj-lt"/>
              </a:rPr>
              <a:t>Last</a:t>
            </a:r>
            <a:r>
              <a:rPr lang="tr-TR" dirty="0">
                <a:ea typeface="+mj-lt"/>
                <a:cs typeface="+mj-lt"/>
              </a:rPr>
              <a:t>-</a:t>
            </a:r>
            <a:r>
              <a:rPr lang="tr-TR" dirty="0" err="1">
                <a:ea typeface="+mj-lt"/>
                <a:cs typeface="+mj-lt"/>
              </a:rPr>
              <a:t>In</a:t>
            </a:r>
            <a:r>
              <a:rPr lang="tr-TR" dirty="0">
                <a:ea typeface="+mj-lt"/>
                <a:cs typeface="+mj-lt"/>
              </a:rPr>
              <a:t>-First-</a:t>
            </a:r>
            <a:r>
              <a:rPr lang="tr-TR" dirty="0" err="1">
                <a:ea typeface="+mj-lt"/>
                <a:cs typeface="+mj-lt"/>
              </a:rPr>
              <a:t>Out</a:t>
            </a:r>
            <a:r>
              <a:rPr lang="tr-TR" dirty="0">
                <a:ea typeface="+mj-lt"/>
                <a:cs typeface="+mj-lt"/>
              </a:rPr>
              <a:t>)</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457200" indent="-457200"/>
            <a:r>
              <a:rPr lang="tr-TR" dirty="0">
                <a:ea typeface="+mn-lt"/>
                <a:cs typeface="+mn-lt"/>
              </a:rPr>
              <a:t>Programlamada Son Giren İlk Çıkar yaklaşımı anlamına gelir.</a:t>
            </a:r>
            <a:endParaRPr lang="tr-TR"/>
          </a:p>
          <a:p>
            <a:pPr marL="457200" indent="-457200"/>
            <a:r>
              <a:rPr lang="tr-TR" dirty="0">
                <a:ea typeface="+mn-lt"/>
                <a:cs typeface="+mn-lt"/>
              </a:rPr>
              <a:t>Bunda, yeni eleman mevcut elemanın üzerine eklenir, böylece en yeni eleman en üstte olabilir ve ilk önce çıkarılabilir.</a:t>
            </a:r>
          </a:p>
          <a:p>
            <a:pPr marL="457200" indent="-457200"/>
            <a:r>
              <a:rPr lang="tr-TR" dirty="0">
                <a:ea typeface="+mn-lt"/>
                <a:cs typeface="+mn-lt"/>
              </a:rPr>
              <a:t>Bu nedenle, bu yaklaşımda girilecek ilk unsur, </a:t>
            </a:r>
            <a:r>
              <a:rPr lang="tr-TR" dirty="0" err="1">
                <a:ea typeface="+mn-lt"/>
                <a:cs typeface="+mn-lt"/>
              </a:rPr>
              <a:t>Son'dan</a:t>
            </a:r>
            <a:r>
              <a:rPr lang="tr-TR" dirty="0">
                <a:ea typeface="+mn-lt"/>
                <a:cs typeface="+mn-lt"/>
              </a:rPr>
              <a:t> çıkar.</a:t>
            </a:r>
          </a:p>
          <a:p>
            <a:pPr marL="457200" indent="-457200"/>
            <a:r>
              <a:rPr lang="tr-TR" dirty="0">
                <a:ea typeface="+mn-lt"/>
                <a:cs typeface="+mn-lt"/>
              </a:rPr>
              <a:t>Hesaplamada, LIFO yaklaşımı, öğelerin veri yapıları türlerinde depolanma şeklini ifade eden bir kuyruk teorisi olarak kullanılır.</a:t>
            </a:r>
          </a:p>
          <a:p>
            <a:pPr marL="457200" indent="-457200"/>
            <a:r>
              <a:rPr lang="tr-TR" dirty="0" err="1">
                <a:ea typeface="+mn-lt"/>
                <a:cs typeface="+mn-lt"/>
              </a:rPr>
              <a:t>LIFO'yu</a:t>
            </a:r>
            <a:r>
              <a:rPr lang="tr-TR" dirty="0">
                <a:ea typeface="+mn-lt"/>
                <a:cs typeface="+mn-lt"/>
              </a:rPr>
              <a:t> uygulayan veri yapısı </a:t>
            </a:r>
            <a:r>
              <a:rPr lang="tr-TR" dirty="0" err="1">
                <a:ea typeface="+mn-lt"/>
                <a:cs typeface="+mn-lt"/>
              </a:rPr>
              <a:t>Stack'tir</a:t>
            </a:r>
            <a:r>
              <a:rPr lang="tr-TR" dirty="0">
                <a:ea typeface="+mn-lt"/>
                <a:cs typeface="+mn-lt"/>
              </a:rPr>
              <a:t>.</a:t>
            </a:r>
          </a:p>
        </p:txBody>
      </p:sp>
    </p:spTree>
    <p:extLst>
      <p:ext uri="{BB962C8B-B14F-4D97-AF65-F5344CB8AC3E}">
        <p14:creationId xmlns:p14="http://schemas.microsoft.com/office/powerpoint/2010/main" val="2757227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802272-6125-D387-9718-CC662CCF99FC}"/>
              </a:ext>
            </a:extLst>
          </p:cNvPr>
          <p:cNvSpPr>
            <a:spLocks noGrp="1"/>
          </p:cNvSpPr>
          <p:nvPr>
            <p:ph type="title"/>
          </p:nvPr>
        </p:nvSpPr>
        <p:spPr>
          <a:xfrm>
            <a:off x="-2419" y="2268"/>
            <a:ext cx="12196838" cy="1688420"/>
          </a:xfrm>
        </p:spPr>
        <p:txBody>
          <a:bodyPr/>
          <a:lstStyle/>
          <a:p>
            <a:r>
              <a:rPr lang="tr-TR" dirty="0">
                <a:ea typeface="+mj-lt"/>
                <a:cs typeface="+mj-lt"/>
              </a:rPr>
              <a:t>Call() Metodu Nedir ?</a:t>
            </a:r>
            <a:endParaRPr lang="tr-TR" dirty="0"/>
          </a:p>
        </p:txBody>
      </p:sp>
      <p:sp>
        <p:nvSpPr>
          <p:cNvPr id="3" name="İçerik Yer Tutucusu 2">
            <a:extLst>
              <a:ext uri="{FF2B5EF4-FFF2-40B4-BE49-F238E27FC236}">
                <a16:creationId xmlns:a16="http://schemas.microsoft.com/office/drawing/2014/main" id="{9426898F-D637-AA36-5D07-64CAC9F95607}"/>
              </a:ext>
            </a:extLst>
          </p:cNvPr>
          <p:cNvSpPr>
            <a:spLocks noGrp="1"/>
          </p:cNvSpPr>
          <p:nvPr>
            <p:ph idx="1"/>
          </p:nvPr>
        </p:nvSpPr>
        <p:spPr>
          <a:xfrm>
            <a:off x="-2419" y="1825625"/>
            <a:ext cx="12196838" cy="4351338"/>
          </a:xfrm>
        </p:spPr>
        <p:txBody>
          <a:bodyPr vert="horz" lIns="91440" tIns="45720" rIns="91440" bIns="45720" rtlCol="0" anchor="t">
            <a:normAutofit/>
          </a:bodyPr>
          <a:lstStyle/>
          <a:p>
            <a:pPr marL="0" indent="0">
              <a:buNone/>
            </a:pPr>
            <a:r>
              <a:rPr lang="tr-TR" dirty="0">
                <a:ea typeface="+mn-lt"/>
                <a:cs typeface="+mn-lt"/>
              </a:rPr>
              <a:t>Call() fonksiyonu, verilen </a:t>
            </a:r>
            <a:r>
              <a:rPr lang="tr-TR" dirty="0" err="1">
                <a:ea typeface="+mn-lt"/>
                <a:cs typeface="+mn-lt"/>
              </a:rPr>
              <a:t>this</a:t>
            </a:r>
            <a:r>
              <a:rPr lang="tr-TR" dirty="0">
                <a:ea typeface="+mn-lt"/>
                <a:cs typeface="+mn-lt"/>
              </a:rPr>
              <a:t> anahtar değeriyle(obje) ve bağımsız olarak sağlanan bağımsız argümanlarla bir fonksiyonu çağırır. Argümanlar fonksiyona tek tek gönderilir. (Örnek: test(obj,arg1,arg2,arg3))</a:t>
            </a:r>
            <a:endParaRPr lang="tr-TR" dirty="0"/>
          </a:p>
        </p:txBody>
      </p:sp>
      <p:pic>
        <p:nvPicPr>
          <p:cNvPr id="4" name="Resim 4" descr="metin içeren bir resim&#10;&#10;Açıklama otomatik olarak oluşturuldu">
            <a:extLst>
              <a:ext uri="{FF2B5EF4-FFF2-40B4-BE49-F238E27FC236}">
                <a16:creationId xmlns:a16="http://schemas.microsoft.com/office/drawing/2014/main" id="{FC2EFA15-6C31-80B6-A84A-C77393A5779E}"/>
              </a:ext>
            </a:extLst>
          </p:cNvPr>
          <p:cNvPicPr>
            <a:picLocks noChangeAspect="1"/>
          </p:cNvPicPr>
          <p:nvPr/>
        </p:nvPicPr>
        <p:blipFill>
          <a:blip r:embed="rId2"/>
          <a:stretch>
            <a:fillRect/>
          </a:stretch>
        </p:blipFill>
        <p:spPr>
          <a:xfrm>
            <a:off x="3331564" y="3427998"/>
            <a:ext cx="4410856" cy="2650267"/>
          </a:xfrm>
          <a:prstGeom prst="rect">
            <a:avLst/>
          </a:prstGeom>
        </p:spPr>
      </p:pic>
    </p:spTree>
    <p:extLst>
      <p:ext uri="{BB962C8B-B14F-4D97-AF65-F5344CB8AC3E}">
        <p14:creationId xmlns:p14="http://schemas.microsoft.com/office/powerpoint/2010/main" val="1969956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13CEE6-E389-7116-94AA-718CBADBED3B}"/>
              </a:ext>
            </a:extLst>
          </p:cNvPr>
          <p:cNvSpPr>
            <a:spLocks noGrp="1"/>
          </p:cNvSpPr>
          <p:nvPr>
            <p:ph type="title"/>
          </p:nvPr>
        </p:nvSpPr>
        <p:spPr>
          <a:xfrm>
            <a:off x="1250" y="2863"/>
            <a:ext cx="12189500" cy="1687825"/>
          </a:xfrm>
        </p:spPr>
        <p:txBody>
          <a:bodyPr/>
          <a:lstStyle/>
          <a:p>
            <a:r>
              <a:rPr lang="tr-TR" dirty="0" err="1">
                <a:ea typeface="+mj-lt"/>
                <a:cs typeface="+mj-lt"/>
              </a:rPr>
              <a:t>Apply</a:t>
            </a:r>
            <a:r>
              <a:rPr lang="tr-TR" dirty="0">
                <a:ea typeface="+mj-lt"/>
                <a:cs typeface="+mj-lt"/>
              </a:rPr>
              <a:t>() Metodu Nedir ?</a:t>
            </a:r>
            <a:endParaRPr lang="tr-TR" dirty="0"/>
          </a:p>
        </p:txBody>
      </p:sp>
      <p:sp>
        <p:nvSpPr>
          <p:cNvPr id="3" name="İçerik Yer Tutucusu 2">
            <a:extLst>
              <a:ext uri="{FF2B5EF4-FFF2-40B4-BE49-F238E27FC236}">
                <a16:creationId xmlns:a16="http://schemas.microsoft.com/office/drawing/2014/main" id="{C0318091-C66C-9834-9088-6F2599F1C798}"/>
              </a:ext>
            </a:extLst>
          </p:cNvPr>
          <p:cNvSpPr>
            <a:spLocks noGrp="1"/>
          </p:cNvSpPr>
          <p:nvPr>
            <p:ph idx="1"/>
          </p:nvPr>
        </p:nvSpPr>
        <p:spPr>
          <a:xfrm>
            <a:off x="1250" y="1825625"/>
            <a:ext cx="12189500" cy="4351338"/>
          </a:xfrm>
        </p:spPr>
        <p:txBody>
          <a:bodyPr vert="horz" lIns="91440" tIns="45720" rIns="91440" bIns="45720" rtlCol="0" anchor="t">
            <a:normAutofit/>
          </a:bodyPr>
          <a:lstStyle/>
          <a:p>
            <a:r>
              <a:rPr lang="tr-TR" dirty="0" err="1">
                <a:ea typeface="+mn-lt"/>
                <a:cs typeface="+mn-lt"/>
              </a:rPr>
              <a:t>Apply</a:t>
            </a:r>
            <a:r>
              <a:rPr lang="tr-TR" dirty="0">
                <a:ea typeface="+mn-lt"/>
                <a:cs typeface="+mn-lt"/>
              </a:rPr>
              <a:t>() fonksiyonu, verilen </a:t>
            </a:r>
            <a:r>
              <a:rPr lang="tr-TR" dirty="0" err="1">
                <a:ea typeface="+mn-lt"/>
                <a:cs typeface="+mn-lt"/>
              </a:rPr>
              <a:t>this</a:t>
            </a:r>
            <a:r>
              <a:rPr lang="tr-TR" dirty="0">
                <a:ea typeface="+mn-lt"/>
                <a:cs typeface="+mn-lt"/>
              </a:rPr>
              <a:t> anahtar değeriyle(obje) ve bağımsız olarak sağlanan değişkenlerle bir fonksiyonu çağırır. Argümanlar fonksiyona argüman listesi şeklinde gönderilir. (Örnek: test(</a:t>
            </a:r>
            <a:r>
              <a:rPr lang="tr-TR" dirty="0" err="1">
                <a:ea typeface="+mn-lt"/>
                <a:cs typeface="+mn-lt"/>
              </a:rPr>
              <a:t>obj</a:t>
            </a:r>
            <a:r>
              <a:rPr lang="tr-TR" dirty="0">
                <a:ea typeface="+mn-lt"/>
                <a:cs typeface="+mn-lt"/>
              </a:rPr>
              <a:t>,[arg1,arg2,arg3]))</a:t>
            </a:r>
            <a:endParaRPr lang="tr-TR" dirty="0"/>
          </a:p>
        </p:txBody>
      </p:sp>
      <p:pic>
        <p:nvPicPr>
          <p:cNvPr id="4" name="Resim 4" descr="metin içeren bir resim&#10;&#10;Açıklama otomatik olarak oluşturuldu">
            <a:extLst>
              <a:ext uri="{FF2B5EF4-FFF2-40B4-BE49-F238E27FC236}">
                <a16:creationId xmlns:a16="http://schemas.microsoft.com/office/drawing/2014/main" id="{A27179F5-DCE3-4CB3-42C4-E122EE030FE3}"/>
              </a:ext>
            </a:extLst>
          </p:cNvPr>
          <p:cNvPicPr>
            <a:picLocks noChangeAspect="1"/>
          </p:cNvPicPr>
          <p:nvPr/>
        </p:nvPicPr>
        <p:blipFill>
          <a:blip r:embed="rId2"/>
          <a:stretch>
            <a:fillRect/>
          </a:stretch>
        </p:blipFill>
        <p:spPr>
          <a:xfrm>
            <a:off x="3369039" y="3284545"/>
            <a:ext cx="4623216" cy="2400023"/>
          </a:xfrm>
          <a:prstGeom prst="rect">
            <a:avLst/>
          </a:prstGeom>
        </p:spPr>
      </p:pic>
    </p:spTree>
    <p:extLst>
      <p:ext uri="{BB962C8B-B14F-4D97-AF65-F5344CB8AC3E}">
        <p14:creationId xmlns:p14="http://schemas.microsoft.com/office/powerpoint/2010/main" val="4053240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C23F1-B2C9-C33B-DDB9-9298282DBB38}"/>
              </a:ext>
            </a:extLst>
          </p:cNvPr>
          <p:cNvSpPr>
            <a:spLocks noGrp="1"/>
          </p:cNvSpPr>
          <p:nvPr>
            <p:ph type="title"/>
          </p:nvPr>
        </p:nvSpPr>
        <p:spPr>
          <a:xfrm>
            <a:off x="1249" y="2863"/>
            <a:ext cx="12189501" cy="1687825"/>
          </a:xfrm>
        </p:spPr>
        <p:txBody>
          <a:bodyPr/>
          <a:lstStyle/>
          <a:p>
            <a:r>
              <a:rPr lang="tr-TR" dirty="0" err="1">
                <a:ea typeface="+mj-lt"/>
                <a:cs typeface="+mj-lt"/>
              </a:rPr>
              <a:t>Bind</a:t>
            </a:r>
            <a:r>
              <a:rPr lang="tr-TR" dirty="0">
                <a:ea typeface="+mj-lt"/>
                <a:cs typeface="+mj-lt"/>
              </a:rPr>
              <a:t>() Metodu Nedir ?</a:t>
            </a:r>
            <a:endParaRPr lang="tr-TR" dirty="0"/>
          </a:p>
        </p:txBody>
      </p:sp>
      <p:sp>
        <p:nvSpPr>
          <p:cNvPr id="3" name="İçerik Yer Tutucusu 2">
            <a:extLst>
              <a:ext uri="{FF2B5EF4-FFF2-40B4-BE49-F238E27FC236}">
                <a16:creationId xmlns:a16="http://schemas.microsoft.com/office/drawing/2014/main" id="{1CC408A2-4DE3-AE15-CA8B-EE21A59CAF11}"/>
              </a:ext>
            </a:extLst>
          </p:cNvPr>
          <p:cNvSpPr>
            <a:spLocks noGrp="1"/>
          </p:cNvSpPr>
          <p:nvPr>
            <p:ph idx="1"/>
          </p:nvPr>
        </p:nvSpPr>
        <p:spPr>
          <a:xfrm>
            <a:off x="1250" y="1825625"/>
            <a:ext cx="12189500" cy="4351338"/>
          </a:xfrm>
        </p:spPr>
        <p:txBody>
          <a:bodyPr vert="horz" lIns="91440" tIns="45720" rIns="91440" bIns="45720" rtlCol="0" anchor="t">
            <a:normAutofit/>
          </a:bodyPr>
          <a:lstStyle/>
          <a:p>
            <a:r>
              <a:rPr lang="tr-TR" dirty="0" err="1">
                <a:ea typeface="+mn-lt"/>
                <a:cs typeface="+mn-lt"/>
              </a:rPr>
              <a:t>Bind</a:t>
            </a:r>
            <a:r>
              <a:rPr lang="tr-TR" dirty="0">
                <a:ea typeface="+mn-lt"/>
                <a:cs typeface="+mn-lt"/>
              </a:rPr>
              <a:t>() fonksiyonu, içine verilen objeye göre yeni bir fonksiyon kopyası yaratır. Oluşan bu kopya fonksiyonu daha sonradan argüman listesi ile beraber gönderilen objeye kullanabiliriz.</a:t>
            </a:r>
            <a:endParaRPr lang="tr-TR" dirty="0"/>
          </a:p>
        </p:txBody>
      </p:sp>
      <p:pic>
        <p:nvPicPr>
          <p:cNvPr id="4" name="Resim 4" descr="metin içeren bir resim&#10;&#10;Açıklama otomatik olarak oluşturuldu">
            <a:extLst>
              <a:ext uri="{FF2B5EF4-FFF2-40B4-BE49-F238E27FC236}">
                <a16:creationId xmlns:a16="http://schemas.microsoft.com/office/drawing/2014/main" id="{0BFE8D25-E380-181C-4998-36DE3757667B}"/>
              </a:ext>
            </a:extLst>
          </p:cNvPr>
          <p:cNvPicPr>
            <a:picLocks noChangeAspect="1"/>
          </p:cNvPicPr>
          <p:nvPr/>
        </p:nvPicPr>
        <p:blipFill>
          <a:blip r:embed="rId2"/>
          <a:stretch>
            <a:fillRect/>
          </a:stretch>
        </p:blipFill>
        <p:spPr>
          <a:xfrm>
            <a:off x="2950564" y="3331476"/>
            <a:ext cx="5516380" cy="2655932"/>
          </a:xfrm>
          <a:prstGeom prst="rect">
            <a:avLst/>
          </a:prstGeom>
        </p:spPr>
      </p:pic>
    </p:spTree>
    <p:extLst>
      <p:ext uri="{BB962C8B-B14F-4D97-AF65-F5344CB8AC3E}">
        <p14:creationId xmlns:p14="http://schemas.microsoft.com/office/powerpoint/2010/main" val="53369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Neden Java8 Kullanılıyor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pPr marL="457200" indent="-457200">
              <a:buFont typeface="Arial"/>
            </a:pPr>
            <a:r>
              <a:rPr lang="tr-TR" dirty="0">
                <a:cs typeface="Calibri"/>
              </a:rPr>
              <a:t>Java8'e kadar olan sürümler daha çok eski java ile uygulama geliştirenler tarafından tercih edilir. Java8 ve Java8'den sonraki sürümler için </a:t>
            </a:r>
            <a:r>
              <a:rPr lang="tr-TR" dirty="0" err="1">
                <a:cs typeface="Calibri"/>
              </a:rPr>
              <a:t>IDE'de</a:t>
            </a:r>
            <a:r>
              <a:rPr lang="tr-TR" dirty="0">
                <a:cs typeface="Calibri"/>
              </a:rPr>
              <a:t> kullanılabilir olması, geliştirilecek uygulamada kullanılacak olan kütüphanelerin mevcut olup olmaması durumlarına bakılarak karar verilebilir ve uygun sürüm yüklenebilir.</a:t>
            </a:r>
            <a:endParaRPr lang="tr-TR"/>
          </a:p>
          <a:p>
            <a:pPr marL="457200" indent="-457200"/>
            <a:r>
              <a:rPr lang="tr-TR" dirty="0">
                <a:cs typeface="Calibri"/>
              </a:rPr>
              <a:t>Java8'in çoğunlukla tercih edilmesinin ana nedeni LTS(</a:t>
            </a:r>
            <a:r>
              <a:rPr lang="tr-TR" dirty="0" err="1">
                <a:ea typeface="+mn-lt"/>
                <a:cs typeface="+mn-lt"/>
              </a:rPr>
              <a:t>Long</a:t>
            </a:r>
            <a:r>
              <a:rPr lang="tr-TR" dirty="0">
                <a:ea typeface="+mn-lt"/>
                <a:cs typeface="+mn-lt"/>
              </a:rPr>
              <a:t> </a:t>
            </a:r>
            <a:r>
              <a:rPr lang="tr-TR" dirty="0" err="1">
                <a:ea typeface="+mn-lt"/>
                <a:cs typeface="+mn-lt"/>
              </a:rPr>
              <a:t>Term</a:t>
            </a:r>
            <a:r>
              <a:rPr lang="tr-TR" dirty="0">
                <a:ea typeface="+mn-lt"/>
                <a:cs typeface="+mn-lt"/>
              </a:rPr>
              <a:t> </a:t>
            </a:r>
            <a:r>
              <a:rPr lang="tr-TR" dirty="0" err="1">
                <a:ea typeface="+mn-lt"/>
                <a:cs typeface="+mn-lt"/>
              </a:rPr>
              <a:t>Support</a:t>
            </a:r>
            <a:r>
              <a:rPr lang="tr-TR" dirty="0">
                <a:cs typeface="Calibri"/>
              </a:rPr>
              <a:t>) yani uzun süreli destek garantisi verilen bir sürüm olmasıdır.</a:t>
            </a:r>
          </a:p>
        </p:txBody>
      </p:sp>
    </p:spTree>
    <p:extLst>
      <p:ext uri="{BB962C8B-B14F-4D97-AF65-F5344CB8AC3E}">
        <p14:creationId xmlns:p14="http://schemas.microsoft.com/office/powerpoint/2010/main" val="20803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Nedir</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HTML(</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günümüzde İnternet üzerinde veri paylaşımı için kullanılan en yaygın metin tabanlı dildir.</a:t>
            </a:r>
            <a:endParaRPr lang="tr-TR"/>
          </a:p>
          <a:p>
            <a:pPr marL="457200" indent="-457200"/>
            <a:r>
              <a:rPr lang="tr-TR" dirty="0">
                <a:ea typeface="+mn-lt"/>
                <a:cs typeface="+mn-lt"/>
              </a:rPr>
              <a:t>XHTML(</a:t>
            </a:r>
            <a:r>
              <a:rPr lang="tr-TR" dirty="0" err="1">
                <a:ea typeface="+mn-lt"/>
                <a:cs typeface="+mn-lt"/>
              </a:rPr>
              <a:t>Extensible</a:t>
            </a:r>
            <a:r>
              <a:rPr lang="tr-TR" dirty="0">
                <a:ea typeface="+mn-lt"/>
                <a:cs typeface="+mn-lt"/>
              </a:rPr>
              <a:t> </a:t>
            </a:r>
            <a:r>
              <a:rPr lang="tr-TR" dirty="0" err="1">
                <a:ea typeface="+mn-lt"/>
                <a:cs typeface="+mn-lt"/>
              </a:rPr>
              <a:t>HyperText</a:t>
            </a:r>
            <a:r>
              <a:rPr lang="tr-TR" dirty="0">
                <a:ea typeface="+mn-lt"/>
                <a:cs typeface="+mn-lt"/>
              </a:rPr>
              <a:t> </a:t>
            </a:r>
            <a:r>
              <a:rPr lang="tr-TR" dirty="0" err="1">
                <a:ea typeface="+mn-lt"/>
                <a:cs typeface="+mn-lt"/>
              </a:rPr>
              <a:t>Markup</a:t>
            </a:r>
            <a:r>
              <a:rPr lang="tr-TR" dirty="0">
                <a:ea typeface="+mn-lt"/>
                <a:cs typeface="+mn-lt"/>
              </a:rPr>
              <a:t> Language) Genişletilebilir Büyütülmüş Metin İşaretleme Dili istemci taraflı(</a:t>
            </a:r>
            <a:r>
              <a:rPr lang="tr-TR" dirty="0" err="1">
                <a:ea typeface="+mn-lt"/>
                <a:cs typeface="+mn-lt"/>
              </a:rPr>
              <a:t>client</a:t>
            </a:r>
            <a:r>
              <a:rPr lang="tr-TR" dirty="0">
                <a:ea typeface="+mn-lt"/>
                <a:cs typeface="+mn-lt"/>
              </a:rPr>
              <a:t> </a:t>
            </a:r>
            <a:r>
              <a:rPr lang="tr-TR" dirty="0" err="1">
                <a:ea typeface="+mn-lt"/>
                <a:cs typeface="+mn-lt"/>
              </a:rPr>
              <a:t>side</a:t>
            </a:r>
            <a:r>
              <a:rPr lang="tr-TR" dirty="0">
                <a:ea typeface="+mn-lt"/>
                <a:cs typeface="+mn-lt"/>
              </a:rPr>
              <a:t>) bir metin işaretleme dilidir.</a:t>
            </a:r>
          </a:p>
          <a:p>
            <a:pPr marL="457200" indent="-457200"/>
            <a:r>
              <a:rPr lang="tr-TR" dirty="0">
                <a:ea typeface="+mn-lt"/>
                <a:cs typeface="+mn-lt"/>
              </a:rPr>
              <a:t>HTML dilinde katı kurallar olmadığından çoğu zaman ortaya kötü yazılmış ve farklı platformlarda aynı ve düzgün bir şekilde gösterilemeyen web sayfaları ortaya çıkmaktadır. XHTML ise belli başlı standartları ve uyulması gereken şartları bulundurarak daha temiz, anlaşılır kod yazmayı ve farklı platformlarda düzgün bir şekilde gösterilen web sayfalarını ortaya çıkarmaktadır.</a:t>
            </a:r>
            <a:endParaRPr lang="tr-TR" dirty="0">
              <a:cs typeface="Calibri"/>
            </a:endParaRPr>
          </a:p>
        </p:txBody>
      </p:sp>
    </p:spTree>
    <p:extLst>
      <p:ext uri="{BB962C8B-B14F-4D97-AF65-F5344CB8AC3E}">
        <p14:creationId xmlns:p14="http://schemas.microsoft.com/office/powerpoint/2010/main" val="185074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Arasındaki Farklar Nelerdir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pPr marL="457200" indent="-457200">
              <a:buFont typeface="Arial"/>
            </a:pPr>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pPr marL="457200" indent="-457200"/>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pPr marL="457200" indent="-457200"/>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51426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endParaRPr lang="tr-T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pPr marL="457200" indent="-457200">
              <a:buFont typeface="Arial"/>
            </a:pPr>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endParaRPr lang="tr-TR"/>
          </a:p>
          <a:p>
            <a:pPr marL="457200" indent="-457200">
              <a:buFont typeface="Arial"/>
            </a:pPr>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pPr marL="457200" indent="-457200"/>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p:txBody>
      </p:sp>
    </p:spTree>
    <p:extLst>
      <p:ext uri="{BB962C8B-B14F-4D97-AF65-F5344CB8AC3E}">
        <p14:creationId xmlns:p14="http://schemas.microsoft.com/office/powerpoint/2010/main" val="914287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53</Slides>
  <Notes>0</Notes>
  <HiddenSlides>0</HiddenSlides>
  <MMClips>0</MMClips>
  <ScaleCrop>false</ScaleCrop>
  <HeadingPairs>
    <vt:vector size="4" baseType="variant">
      <vt:variant>
        <vt:lpstr>Tema</vt:lpstr>
      </vt:variant>
      <vt:variant>
        <vt:i4>2</vt:i4>
      </vt:variant>
      <vt:variant>
        <vt:lpstr>Slayt Başlıkları</vt:lpstr>
      </vt:variant>
      <vt:variant>
        <vt:i4>53</vt:i4>
      </vt:variant>
    </vt:vector>
  </HeadingPairs>
  <TitlesOfParts>
    <vt:vector size="55" baseType="lpstr">
      <vt:lpstr>Office Theme</vt:lpstr>
      <vt:lpstr>Office Theme</vt:lpstr>
      <vt:lpstr>Ömer Faruk ÇALIŞKAN</vt:lpstr>
      <vt:lpstr>URI, URL, URN Nedir ?</vt:lpstr>
      <vt:lpstr>Http Nedir ?</vt:lpstr>
      <vt:lpstr>Node.js Nedir ?</vt:lpstr>
      <vt:lpstr>Npm Nedir ?</vt:lpstr>
      <vt:lpstr>Neden Java8 Kullanılıyor ?</vt:lpstr>
      <vt:lpstr>Xhtml, Html Nedir</vt:lpstr>
      <vt:lpstr>Xhtml, Html Arasındaki Farklar Nelerdir ?</vt:lpstr>
      <vt:lpstr>PowerPoint Sunusu</vt:lpstr>
      <vt:lpstr>Semantic ve Non-semantic Nedir ?</vt:lpstr>
      <vt:lpstr>Table Colspan, Rowspan Nedir ? </vt:lpstr>
      <vt:lpstr>PowerPoint Sunusu</vt:lpstr>
      <vt:lpstr>display:none; visibility:hidden; </vt:lpstr>
      <vt:lpstr>Pseudo Sınıfları</vt:lpstr>
      <vt:lpstr>Link Pseudo Sınıfları</vt:lpstr>
      <vt:lpstr>Dinamik Pseudo Sınıfları</vt:lpstr>
      <vt:lpstr>Pseudo Elementleri</vt:lpstr>
      <vt:lpstr>Group Selectors</vt:lpstr>
      <vt:lpstr>box-sizing:border-box; box-sizing:content-box;</vt:lpstr>
      <vt:lpstr>Integrity ve Crossorigin Nedir ?</vt:lpstr>
      <vt:lpstr>ASCII Kodu Nedir?</vt:lpstr>
      <vt:lpstr>Unicode Nedir?</vt:lpstr>
      <vt:lpstr>PowerPoint Sunusu</vt:lpstr>
      <vt:lpstr>Libraries Nedir ?</vt:lpstr>
      <vt:lpstr>Framework Nedir ?</vt:lpstr>
      <vt:lpstr>SDK Nedir?</vt:lpstr>
      <vt:lpstr>JDK Nedir?</vt:lpstr>
      <vt:lpstr>Fast-forward vs Rebase </vt:lpstr>
      <vt:lpstr>PowerPoint Sunusu</vt:lpstr>
      <vt:lpstr>Fast Forward vs No Fast Forward</vt:lpstr>
      <vt:lpstr>Stack Memory, Heap Memory</vt:lpstr>
      <vt:lpstr>Senkron, Asenkron </vt:lpstr>
      <vt:lpstr>PowerPoint Sunusu</vt:lpstr>
      <vt:lpstr>Compiler</vt:lpstr>
      <vt:lpstr>Interpritter</vt:lpstr>
      <vt:lpstr> for ile while Arasındaki Fark ?</vt:lpstr>
      <vt:lpstr>Compiler - Syntax - Runtime Error</vt:lpstr>
      <vt:lpstr>Callback Function</vt:lpstr>
      <vt:lpstr>Git CVCS - DVCS Nedir ?</vt:lpstr>
      <vt:lpstr>Amaçları </vt:lpstr>
      <vt:lpstr>Dağıtık Sürüm Kontrol Sistemleri</vt:lpstr>
      <vt:lpstr>Avantajları ve Dezavantajları</vt:lpstr>
      <vt:lpstr>toString() Metodu Nedir ?</vt:lpstr>
      <vt:lpstr>join() Metodu Nedir ?</vt:lpstr>
      <vt:lpstr>Aralarındaki Fark Nedir ?</vt:lpstr>
      <vt:lpstr> concat() Metodu Nedir ? </vt:lpstr>
      <vt:lpstr> slice() Metodu Nedir ? </vt:lpstr>
      <vt:lpstr>splice() Metodu Nedir ?</vt:lpstr>
      <vt:lpstr>FIFO (First-In-First-Out)</vt:lpstr>
      <vt:lpstr>LIFO (Last-In-First-Out)</vt:lpstr>
      <vt:lpstr>Call() Metodu Nedir ?</vt:lpstr>
      <vt:lpstr>Apply() Metodu Nedir ?</vt:lpstr>
      <vt:lpstr>Bind() Metodu Nedir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659</cp:revision>
  <dcterms:created xsi:type="dcterms:W3CDTF">2022-05-27T16:04:28Z</dcterms:created>
  <dcterms:modified xsi:type="dcterms:W3CDTF">2022-06-07T19:29:33Z</dcterms:modified>
</cp:coreProperties>
</file>