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6" r:id="rId3"/>
    <p:sldId id="257" r:id="rId4"/>
    <p:sldId id="258" r:id="rId5"/>
    <p:sldId id="260" r:id="rId6"/>
    <p:sldId id="261" r:id="rId7"/>
    <p:sldId id="262" r:id="rId8"/>
    <p:sldId id="264" r:id="rId9"/>
    <p:sldId id="270" r:id="rId10"/>
    <p:sldId id="269" r:id="rId11"/>
    <p:sldId id="268" r:id="rId12"/>
    <p:sldId id="267" r:id="rId13"/>
    <p:sldId id="266" r:id="rId14"/>
    <p:sldId id="278" r:id="rId15"/>
    <p:sldId id="277" r:id="rId16"/>
    <p:sldId id="276" r:id="rId17"/>
    <p:sldId id="275" r:id="rId18"/>
    <p:sldId id="274" r:id="rId19"/>
    <p:sldId id="273" r:id="rId20"/>
    <p:sldId id="272" r:id="rId21"/>
    <p:sldId id="280" r:id="rId22"/>
    <p:sldId id="281" r:id="rId23"/>
    <p:sldId id="282" r:id="rId24"/>
    <p:sldId id="283"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4F9C9-F5F3-4DBA-BAA1-44B700EEAA30}" v="345" dt="2022-06-03T14:00:05.068"/>
    <p1510:client id="{3A0E75B2-AD65-4E6C-80AD-1104503108DF}" v="46" dt="2022-05-27T16:05:55.662"/>
    <p1510:client id="{44F33943-BBC2-4A3C-83E9-85D4448F96D4}" v="92" dt="2022-06-01T15:18:59.715"/>
    <p1510:client id="{4786C6EE-83C1-461C-8593-B4629B7750AA}" v="127" dt="2022-05-31T19:23:25.545"/>
    <p1510:client id="{8CB81330-D234-481D-8DDF-AD4F9B2A842F}" v="945" dt="2022-05-27T17:54:57.095"/>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734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6699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500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7484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0138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32759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2174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5059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4784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6469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582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66293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8810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08425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4636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265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671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806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230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640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4579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9469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795150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9547058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cs typeface="Calibri Light"/>
              </a:rPr>
              <a:t>Ömer Faruk ÇALIŞKAN</a:t>
            </a:r>
            <a:endParaRPr lang="tr-TR" dirty="0"/>
          </a:p>
        </p:txBody>
      </p:sp>
      <p:sp>
        <p:nvSpPr>
          <p:cNvPr id="3" name="Alt Başlık 2"/>
          <p:cNvSpPr>
            <a:spLocks noGrp="1"/>
          </p:cNvSpPr>
          <p:nvPr>
            <p:ph type="subTitle" idx="1"/>
          </p:nvPr>
        </p:nvSpPr>
        <p:spPr/>
        <p:txBody>
          <a:bodyPr vert="horz" lIns="91440" tIns="45720" rIns="91440" bIns="45720" rtlCol="0" anchor="t">
            <a:normAutofit/>
          </a:bodyPr>
          <a:lstStyle/>
          <a:p>
            <a:r>
              <a:rPr lang="tr-TR" dirty="0" err="1">
                <a:cs typeface="Calibri"/>
              </a:rPr>
              <a:t>Atmosware</a:t>
            </a:r>
            <a:r>
              <a:rPr lang="tr-TR" dirty="0">
                <a:cs typeface="Calibri"/>
              </a:rPr>
              <a:t> </a:t>
            </a:r>
            <a:r>
              <a:rPr lang="tr-TR" dirty="0" err="1">
                <a:cs typeface="Calibri"/>
              </a:rPr>
              <a:t>Bootcamp</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Semantic</a:t>
            </a:r>
            <a:r>
              <a:rPr lang="tr-TR" dirty="0">
                <a:cs typeface="Calibri Light"/>
              </a:rPr>
              <a:t> ve </a:t>
            </a:r>
            <a:r>
              <a:rPr lang="tr-TR" dirty="0" err="1">
                <a:cs typeface="Calibri Light"/>
              </a:rPr>
              <a:t>Non-semantic</a:t>
            </a:r>
            <a:r>
              <a:rPr lang="tr-TR" dirty="0">
                <a:cs typeface="Calibri Light"/>
              </a:rPr>
              <a:t> Nedir ?</a:t>
            </a:r>
            <a:endParaRPr lang="tr-TR">
              <a:cs typeface="Calibri Light" panose="020F0302020204030204"/>
            </a:endParaRP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pPr marL="457200" indent="-457200"/>
            <a:r>
              <a:rPr lang="tr-TR" dirty="0" err="1">
                <a:cs typeface="Calibri"/>
              </a:rPr>
              <a:t>Semantic</a:t>
            </a:r>
            <a:r>
              <a:rPr lang="tr-TR" dirty="0">
                <a:cs typeface="Calibri"/>
              </a:rPr>
              <a:t> Elementler : Bu unsurlar basitçe anlam ifade eder, anlamı olan unsurlardır. Bunun nedeni, koddaki tanım, tarayıcıya ve geliştiriciye ne yapmaları gerektiğini söyler. Daha basit kelimeleri çerçeveleyen bu öğeler içermeleri gereken içerik türünü tanımlar. Örneğin ; </a:t>
            </a:r>
            <a:r>
              <a:rPr lang="tr-TR" dirty="0" err="1">
                <a:cs typeface="Calibri"/>
              </a:rPr>
              <a:t>footer</a:t>
            </a:r>
            <a:r>
              <a:rPr lang="tr-TR" dirty="0">
                <a:cs typeface="Calibri"/>
              </a:rPr>
              <a:t>, form, </a:t>
            </a:r>
            <a:r>
              <a:rPr lang="tr-TR" dirty="0" err="1">
                <a:cs typeface="Calibri"/>
              </a:rPr>
              <a:t>header</a:t>
            </a:r>
            <a:r>
              <a:rPr lang="tr-TR" dirty="0">
                <a:cs typeface="Calibri"/>
              </a:rPr>
              <a:t>, main</a:t>
            </a:r>
            <a:endParaRPr lang="tr-TR">
              <a:cs typeface="Calibri" panose="020F0502020204030204"/>
            </a:endParaRPr>
          </a:p>
          <a:p>
            <a:pPr marL="457200" indent="-457200"/>
            <a:r>
              <a:rPr lang="tr-TR" dirty="0" err="1">
                <a:cs typeface="Calibri"/>
              </a:rPr>
              <a:t>Non-semantic</a:t>
            </a:r>
            <a:r>
              <a:rPr lang="tr-TR" dirty="0">
                <a:cs typeface="Calibri"/>
              </a:rPr>
              <a:t> Elementler : Anlamsal öğelerin aksine hiçbir anlamları yoktur. İçerdikleri içerik hakkında hiçbir şey söylemezler. Bir grup için ortak olan semantiği işaretlemek için farklı niteliklerde kullanılabilirler. Örneğin ; span, div</a:t>
            </a:r>
          </a:p>
        </p:txBody>
      </p:sp>
    </p:spTree>
    <p:extLst>
      <p:ext uri="{BB962C8B-B14F-4D97-AF65-F5344CB8AC3E}">
        <p14:creationId xmlns:p14="http://schemas.microsoft.com/office/powerpoint/2010/main" val="301384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Table</a:t>
            </a:r>
            <a:r>
              <a:rPr lang="tr-TR" dirty="0">
                <a:cs typeface="Calibri Light"/>
              </a:rPr>
              <a:t> </a:t>
            </a:r>
            <a:r>
              <a:rPr lang="tr-TR" dirty="0" err="1">
                <a:cs typeface="Calibri Light"/>
              </a:rPr>
              <a:t>Colspan</a:t>
            </a:r>
            <a:r>
              <a:rPr lang="tr-TR" dirty="0">
                <a:cs typeface="Calibri Light"/>
              </a:rPr>
              <a:t>, </a:t>
            </a:r>
            <a:r>
              <a:rPr lang="tr-TR" dirty="0" err="1">
                <a:cs typeface="Calibri Light"/>
              </a:rPr>
              <a:t>Rowspan</a:t>
            </a:r>
            <a:r>
              <a:rPr lang="tr-TR" dirty="0">
                <a:cs typeface="Calibri Light"/>
              </a:rPr>
              <a:t> Nedir ? </a:t>
            </a: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pPr marL="457200" indent="-457200">
              <a:buFont typeface="Arial"/>
            </a:pPr>
            <a:r>
              <a:rPr lang="tr-TR" dirty="0">
                <a:cs typeface="Calibri"/>
              </a:rPr>
              <a:t>Html hücreleri yatay olarak genişletmek istediğimiz zaman </a:t>
            </a:r>
            <a:r>
              <a:rPr lang="tr-TR" dirty="0" err="1">
                <a:cs typeface="Calibri"/>
              </a:rPr>
              <a:t>colspan</a:t>
            </a:r>
            <a:r>
              <a:rPr lang="tr-TR" dirty="0">
                <a:cs typeface="Calibri"/>
              </a:rPr>
              <a:t> kullanırız. </a:t>
            </a:r>
            <a:r>
              <a:rPr lang="tr-TR" dirty="0" err="1">
                <a:cs typeface="Calibri"/>
              </a:rPr>
              <a:t>Colspan</a:t>
            </a:r>
            <a:r>
              <a:rPr lang="tr-TR" dirty="0">
                <a:cs typeface="Calibri"/>
              </a:rPr>
              <a:t> ek niteliği içerisinde kaç hücrelik birleştirme yapmak istediğimizi yazarız.</a:t>
            </a:r>
            <a:endParaRPr lang="tr-TR"/>
          </a:p>
          <a:p>
            <a:pPr marL="457200" indent="-457200"/>
            <a:r>
              <a:rPr lang="tr-TR" dirty="0">
                <a:cs typeface="Calibri"/>
              </a:rPr>
              <a:t>Html hücreleri dikey olarak genişletmek istersek </a:t>
            </a:r>
            <a:r>
              <a:rPr lang="tr-TR" dirty="0" err="1">
                <a:cs typeface="Calibri"/>
              </a:rPr>
              <a:t>rowspan</a:t>
            </a:r>
            <a:r>
              <a:rPr lang="tr-TR" dirty="0">
                <a:cs typeface="Calibri"/>
              </a:rPr>
              <a:t> kullanırız. </a:t>
            </a:r>
            <a:r>
              <a:rPr lang="tr-TR" dirty="0" err="1">
                <a:cs typeface="Calibri"/>
              </a:rPr>
              <a:t>Rowspan</a:t>
            </a:r>
            <a:r>
              <a:rPr lang="tr-TR" dirty="0">
                <a:cs typeface="Calibri"/>
              </a:rPr>
              <a:t> ek niteliği içerisinde kaç hücrelik dikey genişleme olacağını gireriz.</a:t>
            </a:r>
          </a:p>
        </p:txBody>
      </p:sp>
    </p:spTree>
    <p:extLst>
      <p:ext uri="{BB962C8B-B14F-4D97-AF65-F5344CB8AC3E}">
        <p14:creationId xmlns:p14="http://schemas.microsoft.com/office/powerpoint/2010/main" val="3965866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56D8BB93-6111-176A-2A26-7627C420CC58}"/>
              </a:ext>
            </a:extLst>
          </p:cNvPr>
          <p:cNvPicPr>
            <a:picLocks noGrp="1" noChangeAspect="1"/>
          </p:cNvPicPr>
          <p:nvPr>
            <p:ph idx="1"/>
          </p:nvPr>
        </p:nvPicPr>
        <p:blipFill>
          <a:blip r:embed="rId2"/>
          <a:stretch>
            <a:fillRect/>
          </a:stretch>
        </p:blipFill>
        <p:spPr>
          <a:xfrm>
            <a:off x="1304422" y="729598"/>
            <a:ext cx="9885868" cy="5509995"/>
          </a:xfrm>
        </p:spPr>
      </p:pic>
    </p:spTree>
    <p:extLst>
      <p:ext uri="{BB962C8B-B14F-4D97-AF65-F5344CB8AC3E}">
        <p14:creationId xmlns:p14="http://schemas.microsoft.com/office/powerpoint/2010/main" val="409897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410F9A-9253-86EE-5063-73A4467FA03A}"/>
              </a:ext>
            </a:extLst>
          </p:cNvPr>
          <p:cNvSpPr>
            <a:spLocks noGrp="1"/>
          </p:cNvSpPr>
          <p:nvPr>
            <p:ph type="title"/>
          </p:nvPr>
        </p:nvSpPr>
        <p:spPr>
          <a:xfrm>
            <a:off x="-4010" y="4178"/>
            <a:ext cx="12200020" cy="1696536"/>
          </a:xfrm>
        </p:spPr>
        <p:txBody>
          <a:bodyPr/>
          <a:lstStyle/>
          <a:p>
            <a:pPr algn="ctr"/>
            <a:r>
              <a:rPr lang="tr-TR" dirty="0" err="1">
                <a:ea typeface="Calibri Light"/>
                <a:cs typeface="Calibri Light"/>
              </a:rPr>
              <a:t>display:none</a:t>
            </a:r>
            <a:r>
              <a:rPr lang="tr-TR" dirty="0">
                <a:ea typeface="Calibri Light"/>
                <a:cs typeface="Calibri Light"/>
              </a:rPr>
              <a:t>; </a:t>
            </a:r>
            <a:r>
              <a:rPr lang="tr-TR" dirty="0" err="1">
                <a:ea typeface="Calibri Light"/>
                <a:cs typeface="Calibri Light"/>
              </a:rPr>
              <a:t>visibility:hidden</a:t>
            </a:r>
            <a:r>
              <a:rPr lang="tr-TR" dirty="0">
                <a:ea typeface="Calibri Light"/>
                <a:cs typeface="Calibri Light"/>
              </a:rPr>
              <a:t>; </a:t>
            </a:r>
            <a:endParaRPr lang="tr-TR" dirty="0"/>
          </a:p>
        </p:txBody>
      </p:sp>
      <p:sp>
        <p:nvSpPr>
          <p:cNvPr id="3" name="İçerik Yer Tutucusu 2">
            <a:extLst>
              <a:ext uri="{FF2B5EF4-FFF2-40B4-BE49-F238E27FC236}">
                <a16:creationId xmlns:a16="http://schemas.microsoft.com/office/drawing/2014/main" id="{D516B4B4-58C0-E31F-6438-C0BDE3B4C623}"/>
              </a:ext>
            </a:extLst>
          </p:cNvPr>
          <p:cNvSpPr>
            <a:spLocks noGrp="1"/>
          </p:cNvSpPr>
          <p:nvPr>
            <p:ph idx="1"/>
          </p:nvPr>
        </p:nvSpPr>
        <p:spPr>
          <a:xfrm>
            <a:off x="-4010" y="1825625"/>
            <a:ext cx="12200020" cy="4351338"/>
          </a:xfrm>
        </p:spPr>
        <p:txBody>
          <a:bodyPr vert="horz" lIns="91440" tIns="45720" rIns="91440" bIns="45720" rtlCol="0" anchor="t">
            <a:normAutofit/>
          </a:bodyPr>
          <a:lstStyle/>
          <a:p>
            <a:pPr marL="457200" indent="-457200">
              <a:buFont typeface="Arial"/>
            </a:pPr>
            <a:r>
              <a:rPr lang="tr-TR" dirty="0">
                <a:ea typeface="Calibri"/>
                <a:cs typeface="Calibri"/>
              </a:rPr>
              <a:t>Bir elementi gizlemek(</a:t>
            </a:r>
            <a:r>
              <a:rPr lang="tr-TR" dirty="0" err="1">
                <a:ea typeface="Calibri"/>
                <a:cs typeface="Calibri"/>
              </a:rPr>
              <a:t>hide</a:t>
            </a:r>
            <a:r>
              <a:rPr lang="tr-TR" dirty="0">
                <a:ea typeface="Calibri"/>
                <a:cs typeface="Calibri"/>
              </a:rPr>
              <a:t>) istediğimizde </a:t>
            </a:r>
            <a:r>
              <a:rPr lang="tr-TR" dirty="0" err="1">
                <a:ea typeface="Calibri"/>
                <a:cs typeface="Calibri"/>
              </a:rPr>
              <a:t>display:none</a:t>
            </a:r>
            <a:r>
              <a:rPr lang="tr-TR" dirty="0">
                <a:ea typeface="Calibri"/>
                <a:cs typeface="Calibri"/>
              </a:rPr>
              <a:t> özelliğini kullanabiliriz. Bu sayede element bulunduğu alanda hiçbir etki oluşturmaksızın gizlenecektir. Yer işgal etmeyecektir</a:t>
            </a:r>
            <a:endParaRPr lang="tr-TR"/>
          </a:p>
          <a:p>
            <a:pPr marL="457200" indent="-457200">
              <a:buFont typeface="Arial"/>
            </a:pPr>
            <a:r>
              <a:rPr lang="tr-TR" dirty="0" err="1">
                <a:ea typeface="Calibri"/>
                <a:cs typeface="Calibri"/>
              </a:rPr>
              <a:t>visibility:none</a:t>
            </a:r>
            <a:r>
              <a:rPr lang="tr-TR" dirty="0">
                <a:ea typeface="Calibri" panose="020F0502020204030204"/>
                <a:cs typeface="Calibri" panose="020F0502020204030204"/>
              </a:rPr>
              <a:t> kullanımında element sadece görünmez kılır ve bulunduğu yeri işgal etmeye devam eder.</a:t>
            </a:r>
          </a:p>
        </p:txBody>
      </p:sp>
    </p:spTree>
    <p:extLst>
      <p:ext uri="{BB962C8B-B14F-4D97-AF65-F5344CB8AC3E}">
        <p14:creationId xmlns:p14="http://schemas.microsoft.com/office/powerpoint/2010/main" val="460326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235632-D29D-5264-D619-829490A489C4}"/>
              </a:ext>
            </a:extLst>
          </p:cNvPr>
          <p:cNvSpPr>
            <a:spLocks noGrp="1"/>
          </p:cNvSpPr>
          <p:nvPr>
            <p:ph type="title"/>
          </p:nvPr>
        </p:nvSpPr>
        <p:spPr>
          <a:xfrm>
            <a:off x="-4010" y="4178"/>
            <a:ext cx="12200020" cy="1696536"/>
          </a:xfrm>
        </p:spPr>
        <p:txBody>
          <a:bodyPr/>
          <a:lstStyle/>
          <a:p>
            <a:pPr algn="ctr"/>
            <a:r>
              <a:rPr lang="tr-TR" dirty="0" err="1">
                <a:ea typeface="Calibri Light"/>
                <a:cs typeface="Calibri Light"/>
              </a:rPr>
              <a:t>Pseudo</a:t>
            </a:r>
            <a:r>
              <a:rPr lang="tr-TR" dirty="0">
                <a:ea typeface="Calibri Light"/>
                <a:cs typeface="Calibri Light"/>
              </a:rPr>
              <a:t> Sınıfları</a:t>
            </a:r>
            <a:endParaRPr lang="tr-TR"/>
          </a:p>
        </p:txBody>
      </p:sp>
      <p:sp>
        <p:nvSpPr>
          <p:cNvPr id="3" name="İçerik Yer Tutucusu 2">
            <a:extLst>
              <a:ext uri="{FF2B5EF4-FFF2-40B4-BE49-F238E27FC236}">
                <a16:creationId xmlns:a16="http://schemas.microsoft.com/office/drawing/2014/main" id="{64A68DED-679D-316D-C088-156BD1007182}"/>
              </a:ext>
            </a:extLst>
          </p:cNvPr>
          <p:cNvSpPr>
            <a:spLocks noGrp="1"/>
          </p:cNvSpPr>
          <p:nvPr>
            <p:ph idx="1"/>
          </p:nvPr>
        </p:nvSpPr>
        <p:spPr>
          <a:xfrm>
            <a:off x="-4010" y="1825625"/>
            <a:ext cx="12200020" cy="4351338"/>
          </a:xfrm>
        </p:spPr>
        <p:txBody>
          <a:bodyPr vert="horz" lIns="91440" tIns="45720" rIns="91440" bIns="45720" rtlCol="0" anchor="t">
            <a:normAutofit/>
          </a:bodyPr>
          <a:lstStyle/>
          <a:p>
            <a:pPr marL="457200" indent="-457200"/>
            <a:r>
              <a:rPr lang="tr-TR" dirty="0" err="1">
                <a:ea typeface="+mn-lt"/>
                <a:cs typeface="+mn-lt"/>
              </a:rPr>
              <a:t>Pseudo</a:t>
            </a:r>
            <a:r>
              <a:rPr lang="tr-TR" dirty="0">
                <a:ea typeface="+mn-lt"/>
                <a:cs typeface="+mn-lt"/>
              </a:rPr>
              <a:t> sınıf ve elementleri </a:t>
            </a:r>
            <a:r>
              <a:rPr lang="tr-TR" dirty="0" err="1">
                <a:ea typeface="+mn-lt"/>
                <a:cs typeface="+mn-lt"/>
              </a:rPr>
              <a:t>CSS’i</a:t>
            </a:r>
            <a:r>
              <a:rPr lang="tr-TR" dirty="0">
                <a:ea typeface="+mn-lt"/>
                <a:cs typeface="+mn-lt"/>
              </a:rPr>
              <a:t> destekleyen web tarayıcıları tarafından otomatik olarak tanınan özel sınıf ve elementlerdir. Bu sınıf ve elementler (x)html hiyerarşisi ile erişemediğimiz element ve sınıflara erişmemizi sağlar. </a:t>
            </a:r>
            <a:r>
              <a:rPr lang="tr-TR" dirty="0" err="1">
                <a:ea typeface="+mn-lt"/>
                <a:cs typeface="+mn-lt"/>
              </a:rPr>
              <a:t>Pseudo</a:t>
            </a:r>
            <a:r>
              <a:rPr lang="tr-TR" dirty="0">
                <a:ea typeface="+mn-lt"/>
                <a:cs typeface="+mn-lt"/>
              </a:rPr>
              <a:t> sınıfı bir elementi farklı sınıflara böler(</a:t>
            </a:r>
            <a:r>
              <a:rPr lang="tr-TR" dirty="0" err="1">
                <a:ea typeface="+mn-lt"/>
                <a:cs typeface="+mn-lt"/>
              </a:rPr>
              <a:t>örn</a:t>
            </a:r>
            <a:r>
              <a:rPr lang="tr-TR" dirty="0">
                <a:ea typeface="+mn-lt"/>
                <a:cs typeface="+mn-lt"/>
              </a:rPr>
              <a:t>: link elementini </a:t>
            </a:r>
            <a:r>
              <a:rPr lang="tr-TR" dirty="0" err="1">
                <a:ea typeface="+mn-lt"/>
                <a:cs typeface="+mn-lt"/>
              </a:rPr>
              <a:t>active</a:t>
            </a:r>
            <a:r>
              <a:rPr lang="tr-TR" dirty="0">
                <a:ea typeface="+mn-lt"/>
                <a:cs typeface="+mn-lt"/>
              </a:rPr>
              <a:t>, </a:t>
            </a:r>
            <a:r>
              <a:rPr lang="tr-TR" dirty="0" err="1">
                <a:ea typeface="+mn-lt"/>
                <a:cs typeface="+mn-lt"/>
              </a:rPr>
              <a:t>visited</a:t>
            </a:r>
            <a:r>
              <a:rPr lang="tr-TR" dirty="0">
                <a:ea typeface="+mn-lt"/>
                <a:cs typeface="+mn-lt"/>
              </a:rPr>
              <a:t> vd. sınıflarına böler) </a:t>
            </a:r>
            <a:r>
              <a:rPr lang="tr-TR" dirty="0" err="1">
                <a:ea typeface="+mn-lt"/>
                <a:cs typeface="+mn-lt"/>
              </a:rPr>
              <a:t>Pseudo</a:t>
            </a:r>
            <a:r>
              <a:rPr lang="tr-TR" dirty="0">
                <a:ea typeface="+mn-lt"/>
                <a:cs typeface="+mn-lt"/>
              </a:rPr>
              <a:t> elementi ise bir elementi alt kısımlara böler (örneğin bir paragrafın ilk harfi, bir paragrafın ilk satırı gibi.)</a:t>
            </a:r>
            <a:endParaRPr lang="tr-TR" dirty="0">
              <a:cs typeface="Calibri" panose="020F0502020204030204"/>
            </a:endParaRPr>
          </a:p>
        </p:txBody>
      </p:sp>
    </p:spTree>
    <p:extLst>
      <p:ext uri="{BB962C8B-B14F-4D97-AF65-F5344CB8AC3E}">
        <p14:creationId xmlns:p14="http://schemas.microsoft.com/office/powerpoint/2010/main" val="271870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3D8F15-7F15-E3EB-4940-62130B211E55}"/>
              </a:ext>
            </a:extLst>
          </p:cNvPr>
          <p:cNvSpPr>
            <a:spLocks noGrp="1"/>
          </p:cNvSpPr>
          <p:nvPr>
            <p:ph type="title"/>
          </p:nvPr>
        </p:nvSpPr>
        <p:spPr>
          <a:xfrm>
            <a:off x="-4010" y="4178"/>
            <a:ext cx="12200020" cy="1696536"/>
          </a:xfrm>
        </p:spPr>
        <p:txBody>
          <a:bodyPr vert="horz" lIns="91440" tIns="45720" rIns="91440" bIns="45720" rtlCol="0" anchor="ctr">
            <a:normAutofit/>
          </a:bodyPr>
          <a:lstStyle/>
          <a:p>
            <a:pPr algn="ctr"/>
            <a:r>
              <a:rPr lang="tr-TR" dirty="0">
                <a:ea typeface="+mj-lt"/>
                <a:cs typeface="+mj-lt"/>
              </a:rPr>
              <a:t>Link </a:t>
            </a:r>
            <a:r>
              <a:rPr lang="tr-TR" dirty="0" err="1">
                <a:ea typeface="+mj-lt"/>
                <a:cs typeface="+mj-lt"/>
              </a:rPr>
              <a:t>Pseudo</a:t>
            </a:r>
            <a:r>
              <a:rPr lang="tr-TR" dirty="0">
                <a:ea typeface="+mj-lt"/>
                <a:cs typeface="+mj-lt"/>
              </a:rPr>
              <a:t> Sınıfları</a:t>
            </a:r>
            <a:endParaRPr lang="tr-TR" dirty="0"/>
          </a:p>
        </p:txBody>
      </p:sp>
      <p:sp>
        <p:nvSpPr>
          <p:cNvPr id="3" name="İçerik Yer Tutucusu 2">
            <a:extLst>
              <a:ext uri="{FF2B5EF4-FFF2-40B4-BE49-F238E27FC236}">
                <a16:creationId xmlns:a16="http://schemas.microsoft.com/office/drawing/2014/main" id="{C14289FD-DDAB-065A-B950-7F7AA4EEAA48}"/>
              </a:ext>
            </a:extLst>
          </p:cNvPr>
          <p:cNvSpPr>
            <a:spLocks noGrp="1"/>
          </p:cNvSpPr>
          <p:nvPr>
            <p:ph idx="1"/>
          </p:nvPr>
        </p:nvSpPr>
        <p:spPr>
          <a:xfrm>
            <a:off x="-4010" y="1825625"/>
            <a:ext cx="12200020" cy="4351338"/>
          </a:xfrm>
        </p:spPr>
        <p:txBody>
          <a:bodyPr vert="horz" lIns="91440" tIns="45720" rIns="91440" bIns="45720" rtlCol="0" anchor="t">
            <a:normAutofit/>
          </a:bodyPr>
          <a:lstStyle/>
          <a:p>
            <a:pPr marL="457200" indent="-457200"/>
            <a:r>
              <a:rPr lang="tr-TR" dirty="0" err="1">
                <a:ea typeface="+mn-lt"/>
                <a:cs typeface="+mn-lt"/>
              </a:rPr>
              <a:t>Yanlızca</a:t>
            </a:r>
            <a:r>
              <a:rPr lang="tr-TR" dirty="0">
                <a:ea typeface="+mn-lt"/>
                <a:cs typeface="+mn-lt"/>
              </a:rPr>
              <a:t> linklere uygulanan iki Link </a:t>
            </a:r>
            <a:r>
              <a:rPr lang="tr-TR" dirty="0" err="1">
                <a:ea typeface="+mn-lt"/>
                <a:cs typeface="+mn-lt"/>
              </a:rPr>
              <a:t>Pseduo</a:t>
            </a:r>
            <a:r>
              <a:rPr lang="tr-TR" dirty="0">
                <a:ea typeface="+mn-lt"/>
                <a:cs typeface="+mn-lt"/>
              </a:rPr>
              <a:t> sınıfı vardır. :link ve :</a:t>
            </a:r>
            <a:r>
              <a:rPr lang="tr-TR" dirty="0" err="1">
                <a:ea typeface="+mn-lt"/>
                <a:cs typeface="+mn-lt"/>
              </a:rPr>
              <a:t>visited</a:t>
            </a:r>
            <a:r>
              <a:rPr lang="tr-TR" dirty="0">
                <a:ea typeface="+mn-lt"/>
                <a:cs typeface="+mn-lt"/>
              </a:rPr>
              <a:t>.</a:t>
            </a:r>
            <a:endParaRPr lang="tr-TR">
              <a:cs typeface="Calibri" panose="020F0502020204030204"/>
            </a:endParaRPr>
          </a:p>
          <a:p>
            <a:pPr marL="457200" indent="-457200">
              <a:buFont typeface="Arial"/>
            </a:pPr>
            <a:r>
              <a:rPr lang="tr-TR" dirty="0">
                <a:ea typeface="+mn-lt"/>
                <a:cs typeface="+mn-lt"/>
              </a:rPr>
              <a:t>:link =&gt; Ziyaret edilmemiş sayfanın linkine stil tanımlaması yapmak için kullanılır. Ancak bir çok web tarayıcısı yapılan stil tanımlarını ziyaret edilmiş sayfa linklerine de uygular. </a:t>
            </a:r>
          </a:p>
          <a:p>
            <a:pPr marL="457200" indent="-457200">
              <a:buFont typeface="Arial"/>
            </a:pPr>
            <a:r>
              <a:rPr lang="tr-TR" dirty="0">
                <a:ea typeface="+mn-lt"/>
                <a:cs typeface="+mn-lt"/>
              </a:rPr>
              <a:t>:</a:t>
            </a:r>
            <a:r>
              <a:rPr lang="tr-TR" dirty="0" err="1">
                <a:ea typeface="+mn-lt"/>
                <a:cs typeface="+mn-lt"/>
              </a:rPr>
              <a:t>visited</a:t>
            </a:r>
            <a:r>
              <a:rPr lang="tr-TR" dirty="0">
                <a:ea typeface="+mn-lt"/>
                <a:cs typeface="+mn-lt"/>
              </a:rPr>
              <a:t> =&gt; Henüz ziyaret edilmiş sayfa linklerine stil tanımlaması yapmak için kullanılır.</a:t>
            </a:r>
            <a:endParaRPr lang="tr-TR" dirty="0">
              <a:ea typeface="Calibri"/>
              <a:cs typeface="Calibri"/>
            </a:endParaRPr>
          </a:p>
        </p:txBody>
      </p:sp>
    </p:spTree>
    <p:extLst>
      <p:ext uri="{BB962C8B-B14F-4D97-AF65-F5344CB8AC3E}">
        <p14:creationId xmlns:p14="http://schemas.microsoft.com/office/powerpoint/2010/main" val="201740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2AE300-06A8-EB97-12A8-96EB496016B3}"/>
              </a:ext>
            </a:extLst>
          </p:cNvPr>
          <p:cNvSpPr>
            <a:spLocks noGrp="1"/>
          </p:cNvSpPr>
          <p:nvPr>
            <p:ph type="title"/>
          </p:nvPr>
        </p:nvSpPr>
        <p:spPr>
          <a:xfrm>
            <a:off x="-4009" y="4178"/>
            <a:ext cx="12200019" cy="1696536"/>
          </a:xfrm>
        </p:spPr>
        <p:txBody>
          <a:bodyPr/>
          <a:lstStyle/>
          <a:p>
            <a:pPr algn="ctr"/>
            <a:r>
              <a:rPr lang="tr-TR" dirty="0">
                <a:ea typeface="+mj-lt"/>
                <a:cs typeface="+mj-lt"/>
              </a:rPr>
              <a:t>Dinamik </a:t>
            </a:r>
            <a:r>
              <a:rPr lang="tr-TR" dirty="0" err="1">
                <a:ea typeface="+mj-lt"/>
                <a:cs typeface="+mj-lt"/>
              </a:rPr>
              <a:t>Pseudo</a:t>
            </a:r>
            <a:r>
              <a:rPr lang="tr-TR" dirty="0">
                <a:ea typeface="+mj-lt"/>
                <a:cs typeface="+mj-lt"/>
              </a:rPr>
              <a:t> Sınıfları</a:t>
            </a:r>
            <a:endParaRPr lang="tr-TR" dirty="0">
              <a:ea typeface="Calibri Light" panose="020F0302020204030204"/>
              <a:cs typeface="Calibri Light" panose="020F0302020204030204"/>
            </a:endParaRPr>
          </a:p>
        </p:txBody>
      </p:sp>
      <p:sp>
        <p:nvSpPr>
          <p:cNvPr id="3" name="İçerik Yer Tutucusu 2">
            <a:extLst>
              <a:ext uri="{FF2B5EF4-FFF2-40B4-BE49-F238E27FC236}">
                <a16:creationId xmlns:a16="http://schemas.microsoft.com/office/drawing/2014/main" id="{5104D2E9-6BCF-79D3-3E18-254FE1A316FC}"/>
              </a:ext>
            </a:extLst>
          </p:cNvPr>
          <p:cNvSpPr>
            <a:spLocks noGrp="1"/>
          </p:cNvSpPr>
          <p:nvPr>
            <p:ph idx="1"/>
          </p:nvPr>
        </p:nvSpPr>
        <p:spPr>
          <a:xfrm>
            <a:off x="-4010" y="1825625"/>
            <a:ext cx="12200020" cy="4351338"/>
          </a:xfrm>
        </p:spPr>
        <p:txBody>
          <a:bodyPr vert="horz" lIns="91440" tIns="45720" rIns="91440" bIns="45720" rtlCol="0" anchor="t">
            <a:normAutofit/>
          </a:bodyPr>
          <a:lstStyle/>
          <a:p>
            <a:pPr marL="457200" indent="-457200"/>
            <a:r>
              <a:rPr lang="tr-TR" dirty="0">
                <a:ea typeface="+mn-lt"/>
                <a:cs typeface="+mn-lt"/>
              </a:rPr>
              <a:t>Dinamik </a:t>
            </a:r>
            <a:r>
              <a:rPr lang="tr-TR" dirty="0" err="1">
                <a:ea typeface="+mn-lt"/>
                <a:cs typeface="+mn-lt"/>
              </a:rPr>
              <a:t>Pseudo</a:t>
            </a:r>
            <a:r>
              <a:rPr lang="tr-TR" dirty="0">
                <a:ea typeface="+mn-lt"/>
                <a:cs typeface="+mn-lt"/>
              </a:rPr>
              <a:t> Sınıfları sayfa görünümüne çok büyük katkılar yapabilir. </a:t>
            </a:r>
            <a:r>
              <a:rPr lang="tr-TR" dirty="0" err="1">
                <a:ea typeface="+mn-lt"/>
                <a:cs typeface="+mn-lt"/>
              </a:rPr>
              <a:t>Pseudo</a:t>
            </a:r>
            <a:r>
              <a:rPr lang="tr-TR" dirty="0">
                <a:ea typeface="+mn-lt"/>
                <a:cs typeface="+mn-lt"/>
              </a:rPr>
              <a:t> sınıflarında sıralama önemlidir. Genel kullanımda ''link-</a:t>
            </a:r>
            <a:r>
              <a:rPr lang="tr-TR" dirty="0" err="1">
                <a:ea typeface="+mn-lt"/>
                <a:cs typeface="+mn-lt"/>
              </a:rPr>
              <a:t>visited</a:t>
            </a:r>
            <a:r>
              <a:rPr lang="tr-TR" dirty="0">
                <a:ea typeface="+mn-lt"/>
                <a:cs typeface="+mn-lt"/>
              </a:rPr>
              <a:t>-</a:t>
            </a:r>
            <a:r>
              <a:rPr lang="tr-TR" dirty="0" err="1">
                <a:ea typeface="+mn-lt"/>
                <a:cs typeface="+mn-lt"/>
              </a:rPr>
              <a:t>hover-active</a:t>
            </a:r>
            <a:r>
              <a:rPr lang="tr-TR" dirty="0">
                <a:ea typeface="+mn-lt"/>
                <a:cs typeface="+mn-lt"/>
              </a:rPr>
              <a:t>'' sıralaması yapılmalıdır.</a:t>
            </a:r>
            <a:endParaRPr lang="tr-TR">
              <a:cs typeface="Calibri" panose="020F0502020204030204"/>
            </a:endParaRPr>
          </a:p>
          <a:p>
            <a:pPr marL="457200" indent="-457200">
              <a:buFont typeface="Arial"/>
            </a:pPr>
            <a:r>
              <a:rPr lang="tr-TR" b="1" dirty="0">
                <a:ea typeface="+mn-lt"/>
                <a:cs typeface="+mn-lt"/>
              </a:rPr>
              <a:t>:</a:t>
            </a:r>
            <a:r>
              <a:rPr lang="tr-TR" b="1" dirty="0" err="1">
                <a:ea typeface="+mn-lt"/>
                <a:cs typeface="+mn-lt"/>
              </a:rPr>
              <a:t>focus</a:t>
            </a:r>
            <a:r>
              <a:rPr lang="tr-TR" b="1" dirty="0">
                <a:ea typeface="+mn-lt"/>
                <a:cs typeface="+mn-lt"/>
              </a:rPr>
              <a:t> =&gt;</a:t>
            </a:r>
            <a:r>
              <a:rPr lang="tr-TR" dirty="0">
                <a:ea typeface="+mn-lt"/>
                <a:cs typeface="+mn-lt"/>
              </a:rPr>
              <a:t> Odaklanan elemente stil </a:t>
            </a:r>
            <a:r>
              <a:rPr lang="tr-TR" dirty="0" err="1">
                <a:ea typeface="+mn-lt"/>
                <a:cs typeface="+mn-lt"/>
              </a:rPr>
              <a:t>tanımlası</a:t>
            </a:r>
            <a:r>
              <a:rPr lang="tr-TR" dirty="0">
                <a:ea typeface="+mn-lt"/>
                <a:cs typeface="+mn-lt"/>
              </a:rPr>
              <a:t> yapmak için kullanılır </a:t>
            </a:r>
            <a:r>
              <a:rPr lang="tr-TR" dirty="0" err="1">
                <a:ea typeface="+mn-lt"/>
                <a:cs typeface="+mn-lt"/>
              </a:rPr>
              <a:t>Örn</a:t>
            </a:r>
            <a:r>
              <a:rPr lang="tr-TR" dirty="0">
                <a:ea typeface="+mn-lt"/>
                <a:cs typeface="+mn-lt"/>
              </a:rPr>
              <a:t>: </a:t>
            </a:r>
            <a:r>
              <a:rPr lang="tr-TR" dirty="0" err="1">
                <a:ea typeface="+mn-lt"/>
                <a:cs typeface="+mn-lt"/>
              </a:rPr>
              <a:t>input</a:t>
            </a:r>
            <a:r>
              <a:rPr lang="tr-TR" dirty="0">
                <a:ea typeface="+mn-lt"/>
                <a:cs typeface="+mn-lt"/>
              </a:rPr>
              <a:t> alanına içerik girerken.</a:t>
            </a:r>
          </a:p>
          <a:p>
            <a:pPr marL="457200" indent="-457200">
              <a:buFont typeface="Arial"/>
            </a:pPr>
            <a:r>
              <a:rPr lang="tr-TR" b="1" dirty="0">
                <a:ea typeface="+mn-lt"/>
                <a:cs typeface="+mn-lt"/>
              </a:rPr>
              <a:t>:</a:t>
            </a:r>
            <a:r>
              <a:rPr lang="tr-TR" b="1" dirty="0" err="1">
                <a:ea typeface="+mn-lt"/>
                <a:cs typeface="+mn-lt"/>
              </a:rPr>
              <a:t>active</a:t>
            </a:r>
            <a:r>
              <a:rPr lang="tr-TR" dirty="0">
                <a:ea typeface="+mn-lt"/>
                <a:cs typeface="+mn-lt"/>
              </a:rPr>
              <a:t> =&gt; Aktif olan elemente stil atamak için kullanılır. </a:t>
            </a:r>
          </a:p>
          <a:p>
            <a:pPr marL="457200" indent="-457200">
              <a:buFont typeface="Arial"/>
            </a:pPr>
            <a:r>
              <a:rPr lang="tr-TR" b="1" dirty="0">
                <a:ea typeface="+mn-lt"/>
                <a:cs typeface="+mn-lt"/>
              </a:rPr>
              <a:t>:</a:t>
            </a:r>
            <a:r>
              <a:rPr lang="tr-TR" b="1" dirty="0" err="1">
                <a:ea typeface="+mn-lt"/>
                <a:cs typeface="+mn-lt"/>
              </a:rPr>
              <a:t>hover</a:t>
            </a:r>
            <a:r>
              <a:rPr lang="tr-TR" b="1" dirty="0">
                <a:ea typeface="+mn-lt"/>
                <a:cs typeface="+mn-lt"/>
              </a:rPr>
              <a:t> =&gt;</a:t>
            </a:r>
            <a:r>
              <a:rPr lang="tr-TR" dirty="0">
                <a:ea typeface="+mn-lt"/>
                <a:cs typeface="+mn-lt"/>
              </a:rPr>
              <a:t> Bir elementin üzerine Farenin imleci geldiğinde yapılacak tanımlama için kullanılır.</a:t>
            </a:r>
            <a:endParaRPr lang="tr-TR" dirty="0">
              <a:ea typeface="Calibri"/>
              <a:cs typeface="Calibri"/>
            </a:endParaRPr>
          </a:p>
        </p:txBody>
      </p:sp>
    </p:spTree>
    <p:extLst>
      <p:ext uri="{BB962C8B-B14F-4D97-AF65-F5344CB8AC3E}">
        <p14:creationId xmlns:p14="http://schemas.microsoft.com/office/powerpoint/2010/main" val="94356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57E84-012B-1CDC-7BD9-77FE3384FD30}"/>
              </a:ext>
            </a:extLst>
          </p:cNvPr>
          <p:cNvSpPr>
            <a:spLocks noGrp="1"/>
          </p:cNvSpPr>
          <p:nvPr>
            <p:ph type="title"/>
          </p:nvPr>
        </p:nvSpPr>
        <p:spPr>
          <a:xfrm>
            <a:off x="6016" y="4178"/>
            <a:ext cx="12189994" cy="1696536"/>
          </a:xfrm>
        </p:spPr>
        <p:txBody>
          <a:bodyPr/>
          <a:lstStyle/>
          <a:p>
            <a:pPr algn="ctr"/>
            <a:r>
              <a:rPr lang="tr-TR" dirty="0" err="1">
                <a:ea typeface="Calibri Light"/>
                <a:cs typeface="Calibri Light"/>
              </a:rPr>
              <a:t>Pseudo</a:t>
            </a:r>
            <a:r>
              <a:rPr lang="tr-TR" dirty="0">
                <a:ea typeface="Calibri Light"/>
                <a:cs typeface="Calibri Light"/>
              </a:rPr>
              <a:t> Elementleri</a:t>
            </a:r>
            <a:endParaRPr lang="tr-TR"/>
          </a:p>
        </p:txBody>
      </p:sp>
      <p:sp>
        <p:nvSpPr>
          <p:cNvPr id="3" name="İçerik Yer Tutucusu 2">
            <a:extLst>
              <a:ext uri="{FF2B5EF4-FFF2-40B4-BE49-F238E27FC236}">
                <a16:creationId xmlns:a16="http://schemas.microsoft.com/office/drawing/2014/main" id="{085141B9-2BD1-BE8C-8A0D-8ED00DA3D407}"/>
              </a:ext>
            </a:extLst>
          </p:cNvPr>
          <p:cNvSpPr>
            <a:spLocks noGrp="1"/>
          </p:cNvSpPr>
          <p:nvPr>
            <p:ph idx="1"/>
          </p:nvPr>
        </p:nvSpPr>
        <p:spPr>
          <a:xfrm>
            <a:off x="-4010" y="1825625"/>
            <a:ext cx="12189994" cy="4351338"/>
          </a:xfrm>
        </p:spPr>
        <p:txBody>
          <a:bodyPr vert="horz" lIns="91440" tIns="45720" rIns="91440" bIns="45720" rtlCol="0" anchor="t">
            <a:normAutofit fontScale="92500" lnSpcReduction="20000"/>
          </a:bodyPr>
          <a:lstStyle/>
          <a:p>
            <a:pPr marL="457200" indent="-457200">
              <a:buFont typeface="Arial"/>
            </a:pPr>
            <a:r>
              <a:rPr lang="tr-TR" dirty="0" err="1">
                <a:ea typeface="+mn-lt"/>
                <a:cs typeface="+mn-lt"/>
              </a:rPr>
              <a:t>Pseudo</a:t>
            </a:r>
            <a:r>
              <a:rPr lang="tr-TR" dirty="0">
                <a:ea typeface="+mn-lt"/>
                <a:cs typeface="+mn-lt"/>
              </a:rPr>
              <a:t> elementleri sayfalarda bulunan elemanları seçerken daha detaylı ve değişik bir biçimde seçim yapmamızı sağlayan elemanlardır.</a:t>
            </a:r>
            <a:endParaRPr lang="tr-TR"/>
          </a:p>
          <a:p>
            <a:pPr marL="457200" indent="-457200">
              <a:buFont typeface="Arial"/>
            </a:pPr>
            <a:r>
              <a:rPr lang="tr-TR" dirty="0" err="1">
                <a:ea typeface="+mn-lt"/>
                <a:cs typeface="+mn-lt"/>
              </a:rPr>
              <a:t>first-letter</a:t>
            </a:r>
            <a:r>
              <a:rPr lang="tr-TR" dirty="0">
                <a:ea typeface="+mn-lt"/>
                <a:cs typeface="+mn-lt"/>
              </a:rPr>
              <a:t> (ilk harf) : Belirttiğimiz HTML elemanının ilk karakterine biçimlendirme yapmamızı sağlar.</a:t>
            </a:r>
            <a:endParaRPr lang="tr-TR">
              <a:cs typeface="Calibri" panose="020F0502020204030204"/>
            </a:endParaRPr>
          </a:p>
          <a:p>
            <a:pPr marL="457200" indent="-457200"/>
            <a:r>
              <a:rPr lang="tr-TR" dirty="0" err="1">
                <a:ea typeface="+mn-lt"/>
                <a:cs typeface="+mn-lt"/>
              </a:rPr>
              <a:t>first-line</a:t>
            </a:r>
            <a:r>
              <a:rPr lang="tr-TR" dirty="0">
                <a:ea typeface="+mn-lt"/>
                <a:cs typeface="+mn-lt"/>
              </a:rPr>
              <a:t> (ilk satır) : Belirttiğimiz HTML elemanının ilk satırına biçimlendirme yapmamızı sağlar. </a:t>
            </a:r>
            <a:r>
              <a:rPr lang="tr-TR" dirty="0" err="1">
                <a:ea typeface="+mn-lt"/>
                <a:cs typeface="+mn-lt"/>
              </a:rPr>
              <a:t>Responsive</a:t>
            </a:r>
            <a:r>
              <a:rPr lang="tr-TR" dirty="0">
                <a:ea typeface="+mn-lt"/>
                <a:cs typeface="+mn-lt"/>
              </a:rPr>
              <a:t> özelliğe sahiptir.</a:t>
            </a:r>
          </a:p>
          <a:p>
            <a:pPr marL="457200" indent="-457200">
              <a:buFont typeface="Arial"/>
            </a:pPr>
            <a:r>
              <a:rPr lang="tr-TR" dirty="0" err="1">
                <a:ea typeface="+mn-lt"/>
                <a:cs typeface="+mn-lt"/>
              </a:rPr>
              <a:t>before</a:t>
            </a:r>
            <a:r>
              <a:rPr lang="tr-TR" dirty="0">
                <a:ea typeface="+mn-lt"/>
                <a:cs typeface="+mn-lt"/>
              </a:rPr>
              <a:t> (önce) : Belirttiğimiz HTML elemanının öncesine içerik ekleyerek biçimlendirme yapmamızı sağlar.</a:t>
            </a:r>
          </a:p>
          <a:p>
            <a:pPr marL="457200" indent="-457200">
              <a:buFont typeface="Arial"/>
            </a:pPr>
            <a:r>
              <a:rPr lang="tr-TR" dirty="0" err="1">
                <a:ea typeface="Calibri"/>
                <a:cs typeface="Calibri"/>
              </a:rPr>
              <a:t>after</a:t>
            </a:r>
            <a:r>
              <a:rPr lang="tr-TR" dirty="0">
                <a:ea typeface="Calibri"/>
                <a:cs typeface="Calibri"/>
              </a:rPr>
              <a:t> (sonra) : </a:t>
            </a:r>
            <a:r>
              <a:rPr lang="tr-TR" dirty="0">
                <a:ea typeface="+mn-lt"/>
                <a:cs typeface="+mn-lt"/>
              </a:rPr>
              <a:t>Belirttiğimiz HTML elemanının sonrasına içerik ekleyerek biçimlendirme yapmamızı sağlar.</a:t>
            </a:r>
          </a:p>
          <a:p>
            <a:pPr marL="457200" indent="-457200"/>
            <a:r>
              <a:rPr lang="tr-TR" dirty="0" err="1">
                <a:ea typeface="+mn-lt"/>
                <a:cs typeface="+mn-lt"/>
              </a:rPr>
              <a:t>selection</a:t>
            </a:r>
            <a:r>
              <a:rPr lang="tr-TR" dirty="0">
                <a:ea typeface="+mn-lt"/>
                <a:cs typeface="+mn-lt"/>
              </a:rPr>
              <a:t> (seçim) : Belirttiğimiz HTML elemanının kullanıcı tarafından seçilen kısmına  biçimlendirme yapmamızı sağlar.</a:t>
            </a:r>
          </a:p>
        </p:txBody>
      </p:sp>
    </p:spTree>
    <p:extLst>
      <p:ext uri="{BB962C8B-B14F-4D97-AF65-F5344CB8AC3E}">
        <p14:creationId xmlns:p14="http://schemas.microsoft.com/office/powerpoint/2010/main" val="4078201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57E84-012B-1CDC-7BD9-77FE3384FD30}"/>
              </a:ext>
            </a:extLst>
          </p:cNvPr>
          <p:cNvSpPr>
            <a:spLocks noGrp="1"/>
          </p:cNvSpPr>
          <p:nvPr>
            <p:ph type="title"/>
          </p:nvPr>
        </p:nvSpPr>
        <p:spPr>
          <a:xfrm>
            <a:off x="6016" y="4178"/>
            <a:ext cx="12189994" cy="1696536"/>
          </a:xfrm>
        </p:spPr>
        <p:txBody>
          <a:bodyPr/>
          <a:lstStyle/>
          <a:p>
            <a:pPr algn="ctr"/>
            <a:r>
              <a:rPr lang="tr-TR" dirty="0" err="1">
                <a:ea typeface="+mj-lt"/>
                <a:cs typeface="+mj-lt"/>
              </a:rPr>
              <a:t>Group</a:t>
            </a:r>
            <a:r>
              <a:rPr lang="tr-TR" dirty="0">
                <a:ea typeface="+mj-lt"/>
                <a:cs typeface="+mj-lt"/>
              </a:rPr>
              <a:t> </a:t>
            </a:r>
            <a:r>
              <a:rPr lang="tr-TR" dirty="0" err="1">
                <a:ea typeface="+mj-lt"/>
                <a:cs typeface="+mj-lt"/>
              </a:rPr>
              <a:t>Selectors</a:t>
            </a:r>
            <a:endParaRPr lang="tr-TR" dirty="0" err="1">
              <a:ea typeface="Calibri Light" panose="020F0302020204030204"/>
              <a:cs typeface="Calibri Light" panose="020F0302020204030204"/>
            </a:endParaRPr>
          </a:p>
        </p:txBody>
      </p:sp>
      <p:sp>
        <p:nvSpPr>
          <p:cNvPr id="3" name="İçerik Yer Tutucusu 2">
            <a:extLst>
              <a:ext uri="{FF2B5EF4-FFF2-40B4-BE49-F238E27FC236}">
                <a16:creationId xmlns:a16="http://schemas.microsoft.com/office/drawing/2014/main" id="{085141B9-2BD1-BE8C-8A0D-8ED00DA3D407}"/>
              </a:ext>
            </a:extLst>
          </p:cNvPr>
          <p:cNvSpPr>
            <a:spLocks noGrp="1"/>
          </p:cNvSpPr>
          <p:nvPr>
            <p:ph idx="1"/>
          </p:nvPr>
        </p:nvSpPr>
        <p:spPr>
          <a:xfrm>
            <a:off x="-4010" y="1825625"/>
            <a:ext cx="12189994" cy="4351338"/>
          </a:xfrm>
        </p:spPr>
        <p:txBody>
          <a:bodyPr vert="horz" lIns="91440" tIns="45720" rIns="91440" bIns="45720" rtlCol="0" anchor="t">
            <a:normAutofit/>
          </a:bodyPr>
          <a:lstStyle/>
          <a:p>
            <a:pPr marL="457200" indent="-457200">
              <a:buFont typeface="Arial"/>
            </a:pPr>
            <a:r>
              <a:rPr lang="tr-TR" dirty="0" err="1">
                <a:ea typeface="+mn-lt"/>
                <a:cs typeface="+mn-lt"/>
              </a:rPr>
              <a:t>div,p</a:t>
            </a:r>
            <a:r>
              <a:rPr lang="tr-TR" dirty="0">
                <a:ea typeface="+mn-lt"/>
                <a:cs typeface="+mn-lt"/>
              </a:rPr>
              <a:t>{} ==&gt; Tüm div öğelerini ve tüm p öğelerini seçer.</a:t>
            </a:r>
            <a:endParaRPr lang="tr-TR" dirty="0">
              <a:cs typeface="Calibri" panose="020F0502020204030204"/>
            </a:endParaRPr>
          </a:p>
          <a:p>
            <a:pPr marL="457200" indent="-457200">
              <a:buFont typeface="Arial"/>
            </a:pPr>
            <a:r>
              <a:rPr lang="tr-TR" dirty="0">
                <a:ea typeface="+mn-lt"/>
                <a:cs typeface="+mn-lt"/>
              </a:rPr>
              <a:t>div p{} ==&gt; </a:t>
            </a:r>
            <a:r>
              <a:rPr lang="tr-TR" dirty="0" err="1">
                <a:ea typeface="+mn-lt"/>
                <a:cs typeface="+mn-lt"/>
              </a:rPr>
              <a:t>Div</a:t>
            </a:r>
            <a:r>
              <a:rPr lang="tr-TR" dirty="0">
                <a:ea typeface="+mn-lt"/>
                <a:cs typeface="+mn-lt"/>
              </a:rPr>
              <a:t> öğelerinin içindeki tüm p öğelerini seçer.</a:t>
            </a:r>
          </a:p>
          <a:p>
            <a:pPr marL="457200" indent="-457200">
              <a:buFont typeface="Arial"/>
            </a:pPr>
            <a:r>
              <a:rPr lang="tr-TR" dirty="0">
                <a:ea typeface="+mn-lt"/>
                <a:cs typeface="+mn-lt"/>
              </a:rPr>
              <a:t>div&gt;p{} ==&gt; Üst öğenin bir div olduğu tüm p öğelerini seçer.</a:t>
            </a:r>
          </a:p>
          <a:p>
            <a:pPr marL="457200" indent="-457200"/>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öğelerinden hemen sonra gelen ilk p öğelerini seçer.</a:t>
            </a:r>
          </a:p>
          <a:p>
            <a:pPr marL="457200" indent="-457200">
              <a:buFont typeface="Arial"/>
              <a:buChar char="•"/>
            </a:pPr>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öğesi ile aynı seviyedeki tüm p elementlerini seçer.</a:t>
            </a:r>
            <a:endParaRPr lang="tr-TR" dirty="0">
              <a:ea typeface="Calibri"/>
              <a:cs typeface="Calibri"/>
            </a:endParaRPr>
          </a:p>
          <a:p>
            <a:endParaRPr lang="tr-TR" dirty="0">
              <a:ea typeface="Calibri"/>
              <a:cs typeface="Calibri"/>
            </a:endParaRPr>
          </a:p>
        </p:txBody>
      </p:sp>
    </p:spTree>
    <p:extLst>
      <p:ext uri="{BB962C8B-B14F-4D97-AF65-F5344CB8AC3E}">
        <p14:creationId xmlns:p14="http://schemas.microsoft.com/office/powerpoint/2010/main" val="2764917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57E84-012B-1CDC-7BD9-77FE3384FD30}"/>
              </a:ext>
            </a:extLst>
          </p:cNvPr>
          <p:cNvSpPr>
            <a:spLocks noGrp="1"/>
          </p:cNvSpPr>
          <p:nvPr>
            <p:ph type="title"/>
          </p:nvPr>
        </p:nvSpPr>
        <p:spPr>
          <a:xfrm>
            <a:off x="6016" y="4178"/>
            <a:ext cx="12189994" cy="1696536"/>
          </a:xfrm>
        </p:spPr>
        <p:txBody>
          <a:bodyPr/>
          <a:lstStyle/>
          <a:p>
            <a:pPr algn="ctr"/>
            <a:r>
              <a:rPr lang="tr-TR" dirty="0" err="1">
                <a:ea typeface="Calibri Light"/>
                <a:cs typeface="Calibri Light"/>
              </a:rPr>
              <a:t>box-sizing:border-box</a:t>
            </a:r>
            <a:r>
              <a:rPr lang="tr-TR" dirty="0">
                <a:ea typeface="Calibri Light"/>
                <a:cs typeface="Calibri Light"/>
              </a:rPr>
              <a:t>; </a:t>
            </a:r>
            <a:r>
              <a:rPr lang="tr-TR" dirty="0" err="1">
                <a:ea typeface="Calibri Light"/>
                <a:cs typeface="Calibri Light"/>
              </a:rPr>
              <a:t>box-sizing:content-box</a:t>
            </a:r>
            <a:r>
              <a:rPr lang="tr-TR" dirty="0">
                <a:ea typeface="Calibri Light"/>
                <a:cs typeface="Calibri Light"/>
              </a:rPr>
              <a:t>;</a:t>
            </a:r>
            <a:endParaRPr lang="tr-TR" dirty="0"/>
          </a:p>
        </p:txBody>
      </p:sp>
      <p:sp>
        <p:nvSpPr>
          <p:cNvPr id="3" name="İçerik Yer Tutucusu 2">
            <a:extLst>
              <a:ext uri="{FF2B5EF4-FFF2-40B4-BE49-F238E27FC236}">
                <a16:creationId xmlns:a16="http://schemas.microsoft.com/office/drawing/2014/main" id="{085141B9-2BD1-BE8C-8A0D-8ED00DA3D407}"/>
              </a:ext>
            </a:extLst>
          </p:cNvPr>
          <p:cNvSpPr>
            <a:spLocks noGrp="1"/>
          </p:cNvSpPr>
          <p:nvPr>
            <p:ph idx="1"/>
          </p:nvPr>
        </p:nvSpPr>
        <p:spPr>
          <a:xfrm>
            <a:off x="-4010" y="1825625"/>
            <a:ext cx="12189994" cy="4351338"/>
          </a:xfrm>
        </p:spPr>
        <p:txBody>
          <a:bodyPr vert="horz" lIns="91440" tIns="45720" rIns="91440" bIns="45720" rtlCol="0" anchor="t">
            <a:normAutofit/>
          </a:bodyPr>
          <a:lstStyle/>
          <a:p>
            <a:pPr marL="457200" indent="-457200"/>
            <a:r>
              <a:rPr lang="tr-TR" dirty="0" err="1">
                <a:ea typeface="Calibri"/>
                <a:cs typeface="Calibri"/>
              </a:rPr>
              <a:t>border-box</a:t>
            </a:r>
            <a:r>
              <a:rPr lang="tr-TR" dirty="0">
                <a:ea typeface="Calibri"/>
                <a:cs typeface="Calibri"/>
              </a:rPr>
              <a:t> =&gt; </a:t>
            </a:r>
            <a:r>
              <a:rPr lang="tr-TR" dirty="0">
                <a:ea typeface="+mn-lt"/>
                <a:cs typeface="+mn-lt"/>
              </a:rPr>
              <a:t>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dahildir. Bir div 300 piksel genişliğe sahip ve </a:t>
            </a:r>
            <a:r>
              <a:rPr lang="tr-TR" dirty="0" err="1">
                <a:ea typeface="+mn-lt"/>
                <a:cs typeface="+mn-lt"/>
              </a:rPr>
              <a:t>padding</a:t>
            </a:r>
            <a:r>
              <a:rPr lang="tr-TR" dirty="0">
                <a:ea typeface="+mn-lt"/>
                <a:cs typeface="+mn-lt"/>
              </a:rPr>
              <a:t> : 30px, </a:t>
            </a:r>
            <a:r>
              <a:rPr lang="tr-TR" dirty="0" err="1">
                <a:ea typeface="+mn-lt"/>
                <a:cs typeface="+mn-lt"/>
              </a:rPr>
              <a:t>border</a:t>
            </a:r>
            <a:r>
              <a:rPr lang="tr-TR" dirty="0">
                <a:ea typeface="+mn-lt"/>
                <a:cs typeface="+mn-lt"/>
              </a:rPr>
              <a:t> : 10xp verilmiş ise. Tam genişlik 300 piksel + 20 piksel (sol ve sağ kenarlık) + 60 piksel (sol ve sağ dolgu) = 380 pikseldir.</a:t>
            </a:r>
            <a:endParaRPr lang="tr-TR">
              <a:cs typeface="Calibri" panose="020F0502020204030204"/>
            </a:endParaRPr>
          </a:p>
          <a:p>
            <a:pPr marL="457200" indent="-457200"/>
            <a:r>
              <a:rPr lang="tr-TR" dirty="0" err="1">
                <a:ea typeface="+mn-lt"/>
                <a:cs typeface="+mn-lt"/>
              </a:rPr>
              <a:t>content-box</a:t>
            </a:r>
            <a:r>
              <a:rPr lang="tr-TR" dirty="0">
                <a:ea typeface="+mn-lt"/>
                <a:cs typeface="+mn-lt"/>
              </a:rPr>
              <a:t> : 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 değildir. Bir div 300 piksel genişliğe sahip ise ne olursa olsun burada tam genişlik 300 pikseldir.</a:t>
            </a:r>
          </a:p>
        </p:txBody>
      </p:sp>
    </p:spTree>
    <p:extLst>
      <p:ext uri="{BB962C8B-B14F-4D97-AF65-F5344CB8AC3E}">
        <p14:creationId xmlns:p14="http://schemas.microsoft.com/office/powerpoint/2010/main" val="288364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Calibri Light"/>
                <a:cs typeface="Calibri Light"/>
              </a:rPr>
              <a:t>URI, URL, URN Nedir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pPr marL="457200" indent="-457200"/>
            <a:r>
              <a:rPr lang="tr-TR" dirty="0">
                <a:ea typeface="Calibri"/>
                <a:cs typeface="Calibri"/>
              </a:rPr>
              <a:t>URI(</a:t>
            </a:r>
            <a:r>
              <a:rPr lang="tr-TR" dirty="0" err="1">
                <a:ea typeface="Calibri"/>
                <a:cs typeface="Calibri"/>
              </a:rPr>
              <a:t>Uniform</a:t>
            </a:r>
            <a:r>
              <a:rPr lang="tr-TR" dirty="0">
                <a:ea typeface="Calibri"/>
                <a:cs typeface="Calibri"/>
              </a:rPr>
              <a:t> Resource </a:t>
            </a:r>
            <a:r>
              <a:rPr lang="tr-TR" dirty="0" err="1">
                <a:ea typeface="Calibri"/>
                <a:cs typeface="Calibri"/>
              </a:rPr>
              <a:t>Identifier</a:t>
            </a:r>
            <a:r>
              <a:rPr lang="tr-TR" dirty="0">
                <a:ea typeface="Calibri"/>
                <a:cs typeface="Calibri"/>
              </a:rPr>
              <a:t>) : Bir kaynağı adına veya konumuna veya her ikisine göre tanımlar. Eğer bir URI bir kaynağı konuma göre tanımlarsa aynı zamanda bir URL, adına göre tanımlarsa aynı zamanda bir </a:t>
            </a:r>
            <a:r>
              <a:rPr lang="tr-TR" dirty="0" err="1">
                <a:ea typeface="Calibri"/>
                <a:cs typeface="Calibri"/>
              </a:rPr>
              <a:t>URN'dir</a:t>
            </a:r>
            <a:r>
              <a:rPr lang="tr-TR" dirty="0">
                <a:ea typeface="Calibri"/>
                <a:cs typeface="Calibri"/>
              </a:rPr>
              <a:t>. Yani URN ve URL </a:t>
            </a:r>
            <a:r>
              <a:rPr lang="tr-TR" dirty="0" err="1">
                <a:ea typeface="Calibri"/>
                <a:cs typeface="Calibri"/>
              </a:rPr>
              <a:t>URI'nin</a:t>
            </a:r>
            <a:r>
              <a:rPr lang="tr-TR" dirty="0">
                <a:ea typeface="Calibri"/>
                <a:cs typeface="Calibri"/>
              </a:rPr>
              <a:t> alt kümesidir.</a:t>
            </a:r>
            <a:endParaRPr lang="tr-TR">
              <a:cs typeface="Calibri" panose="020F0502020204030204"/>
            </a:endParaRPr>
          </a:p>
          <a:p>
            <a:pPr marL="457200" indent="-457200"/>
            <a:r>
              <a:rPr lang="tr-TR" dirty="0">
                <a:ea typeface="Calibri"/>
                <a:cs typeface="Calibri"/>
              </a:rPr>
              <a:t>URL(</a:t>
            </a:r>
            <a:r>
              <a:rPr lang="tr-TR" dirty="0" err="1">
                <a:ea typeface="Calibri"/>
                <a:cs typeface="Calibri"/>
              </a:rPr>
              <a:t>Uniform</a:t>
            </a:r>
            <a:r>
              <a:rPr lang="tr-TR" dirty="0">
                <a:ea typeface="Calibri"/>
                <a:cs typeface="Calibri"/>
              </a:rPr>
              <a:t> Resource </a:t>
            </a:r>
            <a:r>
              <a:rPr lang="tr-TR" dirty="0" err="1">
                <a:ea typeface="Calibri"/>
                <a:cs typeface="Calibri"/>
              </a:rPr>
              <a:t>Locator</a:t>
            </a:r>
            <a:r>
              <a:rPr lang="tr-TR" dirty="0">
                <a:ea typeface="Calibri"/>
                <a:cs typeface="Calibri"/>
              </a:rPr>
              <a:t>) : Bir kaynağı tanımlayan ve aynı zamanda bu kaynağa ulaşmamız için gereken bilgiyi içeren bir </a:t>
            </a:r>
            <a:r>
              <a:rPr lang="tr-TR" dirty="0" err="1">
                <a:ea typeface="Calibri"/>
                <a:cs typeface="Calibri"/>
              </a:rPr>
              <a:t>URI'dir</a:t>
            </a:r>
            <a:r>
              <a:rPr lang="tr-TR" dirty="0">
                <a:ea typeface="Calibri"/>
                <a:cs typeface="Calibri"/>
              </a:rPr>
              <a:t>. Her URL aynı zamanda bir </a:t>
            </a:r>
            <a:r>
              <a:rPr lang="tr-TR" dirty="0" err="1">
                <a:ea typeface="Calibri"/>
                <a:cs typeface="Calibri"/>
              </a:rPr>
              <a:t>URI'dir</a:t>
            </a:r>
            <a:r>
              <a:rPr lang="tr-TR" dirty="0">
                <a:ea typeface="Calibri"/>
                <a:cs typeface="Calibri"/>
              </a:rPr>
              <a:t>.</a:t>
            </a:r>
          </a:p>
          <a:p>
            <a:pPr marL="457200" indent="-457200">
              <a:buFont typeface="Arial"/>
            </a:pPr>
            <a:r>
              <a:rPr lang="tr-TR" dirty="0">
                <a:ea typeface="Calibri"/>
                <a:cs typeface="Calibri"/>
              </a:rPr>
              <a:t>URN(</a:t>
            </a:r>
            <a:r>
              <a:rPr lang="tr-TR" dirty="0" err="1">
                <a:ea typeface="Calibri"/>
                <a:cs typeface="Calibri"/>
              </a:rPr>
              <a:t>Uniform</a:t>
            </a:r>
            <a:r>
              <a:rPr lang="tr-TR" dirty="0">
                <a:ea typeface="Calibri"/>
                <a:cs typeface="Calibri"/>
              </a:rPr>
              <a:t> Resource </a:t>
            </a:r>
            <a:r>
              <a:rPr lang="tr-TR" dirty="0" err="1">
                <a:ea typeface="Calibri"/>
                <a:cs typeface="Calibri"/>
              </a:rPr>
              <a:t>Locator</a:t>
            </a:r>
            <a:r>
              <a:rPr lang="tr-TR" dirty="0">
                <a:ea typeface="Calibri"/>
                <a:cs typeface="Calibri"/>
              </a:rPr>
              <a:t>) : Bir kaynağı benzersiz bir ad ile  tanımlar, ancak bunun nerede olduğunu belirtmez.</a:t>
            </a:r>
          </a:p>
        </p:txBody>
      </p:sp>
    </p:spTree>
    <p:extLst>
      <p:ext uri="{BB962C8B-B14F-4D97-AF65-F5344CB8AC3E}">
        <p14:creationId xmlns:p14="http://schemas.microsoft.com/office/powerpoint/2010/main" val="3155716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F744E-D381-60EB-9B60-C75CA0A56EFB}"/>
              </a:ext>
            </a:extLst>
          </p:cNvPr>
          <p:cNvSpPr>
            <a:spLocks noGrp="1"/>
          </p:cNvSpPr>
          <p:nvPr>
            <p:ph type="title"/>
          </p:nvPr>
        </p:nvSpPr>
        <p:spPr>
          <a:xfrm>
            <a:off x="3132" y="-217"/>
            <a:ext cx="12185736" cy="1711781"/>
          </a:xfrm>
        </p:spPr>
        <p:txBody>
          <a:bodyPr/>
          <a:lstStyle/>
          <a:p>
            <a:pPr algn="ctr"/>
            <a:r>
              <a:rPr lang="tr-TR" dirty="0" err="1">
                <a:ea typeface="+mj-lt"/>
                <a:cs typeface="+mj-lt"/>
              </a:rPr>
              <a:t>Integrity</a:t>
            </a:r>
            <a:r>
              <a:rPr lang="tr-TR" dirty="0">
                <a:ea typeface="+mj-lt"/>
                <a:cs typeface="+mj-lt"/>
              </a:rPr>
              <a:t> ve </a:t>
            </a:r>
            <a:r>
              <a:rPr lang="tr-TR" dirty="0" err="1">
                <a:ea typeface="+mj-lt"/>
                <a:cs typeface="+mj-lt"/>
              </a:rPr>
              <a:t>Crossorigin</a:t>
            </a:r>
            <a:r>
              <a:rPr lang="tr-TR" dirty="0">
                <a:ea typeface="+mj-lt"/>
                <a:cs typeface="+mj-lt"/>
              </a:rPr>
              <a:t> Nedir ?</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0B1EDC5C-509D-FD08-56FA-9CA4E884C7AF}"/>
              </a:ext>
            </a:extLst>
          </p:cNvPr>
          <p:cNvSpPr>
            <a:spLocks noGrp="1"/>
          </p:cNvSpPr>
          <p:nvPr>
            <p:ph idx="1"/>
          </p:nvPr>
        </p:nvSpPr>
        <p:spPr>
          <a:xfrm>
            <a:off x="3132" y="1825625"/>
            <a:ext cx="12185736" cy="4351338"/>
          </a:xfrm>
        </p:spPr>
        <p:txBody>
          <a:bodyPr vert="horz" lIns="91440" tIns="45720" rIns="91440" bIns="45720" rtlCol="0" anchor="t">
            <a:normAutofit fontScale="92500"/>
          </a:bodyPr>
          <a:lstStyle/>
          <a:p>
            <a:pPr marL="457200" indent="-457200"/>
            <a:r>
              <a:rPr lang="tr-TR" dirty="0">
                <a:ea typeface="+mn-lt"/>
                <a:cs typeface="+mn-lt"/>
              </a:rPr>
              <a:t>CDN : İnternet sayfalarının açılma işlem süresinin kısaltması amacıyla ortaya çıkan, son kullanıcının fiziksel olarak en yakın olduğu sunucudan verileri indirmesine yarayan bir sunucu ağı sistemidir.</a:t>
            </a:r>
            <a:endParaRPr lang="tr-TR">
              <a:cs typeface="Calibri" panose="020F0502020204030204"/>
            </a:endParaRPr>
          </a:p>
          <a:p>
            <a:pPr marL="457200" indent="-457200"/>
            <a:r>
              <a:rPr lang="tr-TR" dirty="0" err="1">
                <a:ea typeface="+mn-lt"/>
                <a:cs typeface="+mn-lt"/>
              </a:rPr>
              <a:t>Integrity</a:t>
            </a:r>
            <a:r>
              <a:rPr lang="tr-TR" dirty="0">
                <a:ea typeface="+mn-lt"/>
                <a:cs typeface="+mn-lt"/>
              </a:rPr>
              <a:t> : </a:t>
            </a:r>
            <a:r>
              <a:rPr lang="tr-TR" dirty="0" err="1">
                <a:ea typeface="+mn-lt"/>
                <a:cs typeface="+mn-lt"/>
              </a:rPr>
              <a:t>Integrity</a:t>
            </a:r>
            <a:r>
              <a:rPr lang="tr-TR" dirty="0">
                <a:ea typeface="+mn-lt"/>
                <a:cs typeface="+mn-lt"/>
              </a:rPr>
              <a:t> özelliği, </a:t>
            </a:r>
            <a:r>
              <a:rPr lang="tr-TR" dirty="0" err="1">
                <a:ea typeface="+mn-lt"/>
                <a:cs typeface="+mn-lt"/>
              </a:rPr>
              <a:t>Subresource</a:t>
            </a:r>
            <a:r>
              <a:rPr lang="tr-TR" dirty="0">
                <a:ea typeface="+mn-lt"/>
                <a:cs typeface="+mn-lt"/>
              </a:rPr>
              <a:t> </a:t>
            </a:r>
            <a:r>
              <a:rPr lang="tr-TR" dirty="0" err="1">
                <a:ea typeface="+mn-lt"/>
                <a:cs typeface="+mn-lt"/>
              </a:rPr>
              <a:t>Integrity</a:t>
            </a:r>
            <a:r>
              <a:rPr lang="tr-TR" dirty="0">
                <a:ea typeface="+mn-lt"/>
                <a:cs typeface="+mn-lt"/>
              </a:rPr>
              <a:t> (SRI) Türkçe </a:t>
            </a:r>
            <a:r>
              <a:rPr lang="tr-TR" dirty="0" err="1">
                <a:ea typeface="+mn-lt"/>
                <a:cs typeface="+mn-lt"/>
              </a:rPr>
              <a:t>karşlığı</a:t>
            </a:r>
            <a:r>
              <a:rPr lang="tr-TR" dirty="0">
                <a:ea typeface="+mn-lt"/>
                <a:cs typeface="+mn-lt"/>
              </a:rPr>
              <a:t> Alt Kaynak Bütünlüğü olan, CDN ağı ile üçüncü parti serviste tutulan kaynaklarının </a:t>
            </a:r>
            <a:r>
              <a:rPr lang="tr-TR" dirty="0" err="1">
                <a:ea typeface="+mn-lt"/>
                <a:cs typeface="+mn-lt"/>
              </a:rPr>
              <a:t>hash</a:t>
            </a:r>
            <a:r>
              <a:rPr lang="tr-TR" dirty="0">
                <a:ea typeface="+mn-lt"/>
                <a:cs typeface="+mn-lt"/>
              </a:rPr>
              <a:t> değerlerini internet sunucusundaki kaynakların </a:t>
            </a:r>
            <a:r>
              <a:rPr lang="tr-TR" dirty="0" err="1">
                <a:ea typeface="+mn-lt"/>
                <a:cs typeface="+mn-lt"/>
              </a:rPr>
              <a:t>hash</a:t>
            </a:r>
            <a:r>
              <a:rPr lang="tr-TR" dirty="0">
                <a:ea typeface="+mn-lt"/>
                <a:cs typeface="+mn-lt"/>
              </a:rPr>
              <a:t> değerleri ile karşılaştırarak güvenlik açıklarını engellemiş olurlar.</a:t>
            </a:r>
          </a:p>
          <a:p>
            <a:pPr marL="457200" indent="-457200"/>
            <a:r>
              <a:rPr lang="tr-TR" dirty="0">
                <a:ea typeface="+mn-lt"/>
                <a:cs typeface="+mn-lt"/>
              </a:rPr>
              <a:t>Cross-</a:t>
            </a:r>
            <a:r>
              <a:rPr lang="tr-TR" dirty="0" err="1">
                <a:ea typeface="+mn-lt"/>
                <a:cs typeface="+mn-lt"/>
              </a:rPr>
              <a:t>origin</a:t>
            </a:r>
            <a:r>
              <a:rPr lang="tr-TR" dirty="0">
                <a:ea typeface="+mn-lt"/>
                <a:cs typeface="+mn-lt"/>
              </a:rPr>
              <a:t> : Cross </a:t>
            </a:r>
            <a:r>
              <a:rPr lang="tr-TR" dirty="0" err="1">
                <a:ea typeface="+mn-lt"/>
                <a:cs typeface="+mn-lt"/>
              </a:rPr>
              <a:t>origin</a:t>
            </a:r>
            <a:r>
              <a:rPr lang="tr-TR" dirty="0">
                <a:ea typeface="+mn-lt"/>
                <a:cs typeface="+mn-lt"/>
              </a:rPr>
              <a:t> özelliği, Cross </a:t>
            </a:r>
            <a:r>
              <a:rPr lang="tr-TR" dirty="0" err="1">
                <a:ea typeface="+mn-lt"/>
                <a:cs typeface="+mn-lt"/>
              </a:rPr>
              <a:t>Origin</a:t>
            </a:r>
            <a:r>
              <a:rPr lang="tr-TR" dirty="0">
                <a:ea typeface="+mn-lt"/>
                <a:cs typeface="+mn-lt"/>
              </a:rPr>
              <a:t> Resource </a:t>
            </a:r>
            <a:r>
              <a:rPr lang="tr-TR" dirty="0" err="1">
                <a:ea typeface="+mn-lt"/>
                <a:cs typeface="+mn-lt"/>
              </a:rPr>
              <a:t>Sharing</a:t>
            </a:r>
            <a:r>
              <a:rPr lang="tr-TR" dirty="0">
                <a:ea typeface="+mn-lt"/>
                <a:cs typeface="+mn-lt"/>
              </a:rPr>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endParaRPr lang="tr-TR">
              <a:cs typeface="Calibri" panose="020F0502020204030204"/>
            </a:endParaRPr>
          </a:p>
        </p:txBody>
      </p:sp>
    </p:spTree>
    <p:extLst>
      <p:ext uri="{BB962C8B-B14F-4D97-AF65-F5344CB8AC3E}">
        <p14:creationId xmlns:p14="http://schemas.microsoft.com/office/powerpoint/2010/main" val="13946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5C8BCB-E77C-6265-AB6D-DFAED9C98E47}"/>
              </a:ext>
            </a:extLst>
          </p:cNvPr>
          <p:cNvSpPr>
            <a:spLocks noGrp="1"/>
          </p:cNvSpPr>
          <p:nvPr>
            <p:ph type="title"/>
          </p:nvPr>
        </p:nvSpPr>
        <p:spPr>
          <a:xfrm>
            <a:off x="-3544" y="1846"/>
            <a:ext cx="12199088" cy="1706562"/>
          </a:xfrm>
        </p:spPr>
        <p:txBody>
          <a:bodyPr/>
          <a:lstStyle/>
          <a:p>
            <a:pPr algn="ctr"/>
            <a:r>
              <a:rPr lang="tr-TR" dirty="0">
                <a:ea typeface="+mj-lt"/>
                <a:cs typeface="+mj-lt"/>
              </a:rPr>
              <a:t>ASCII Kodu Nedir?</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43A57A9E-46C8-B9CC-BE57-439A6F6CC6CE}"/>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ASCII (</a:t>
            </a:r>
            <a:r>
              <a:rPr lang="tr-TR" dirty="0" err="1">
                <a:ea typeface="+mn-lt"/>
                <a:cs typeface="+mn-lt"/>
              </a:rPr>
              <a:t>American</a:t>
            </a:r>
            <a:r>
              <a:rPr lang="tr-TR" dirty="0">
                <a:ea typeface="+mn-lt"/>
                <a:cs typeface="+mn-lt"/>
              </a:rPr>
              <a:t> Standard </a:t>
            </a:r>
            <a:r>
              <a:rPr lang="tr-TR" dirty="0" err="1">
                <a:ea typeface="+mn-lt"/>
                <a:cs typeface="+mn-lt"/>
              </a:rPr>
              <a:t>Code</a:t>
            </a:r>
            <a:r>
              <a:rPr lang="tr-TR" dirty="0">
                <a:ea typeface="+mn-lt"/>
                <a:cs typeface="+mn-lt"/>
              </a:rPr>
              <a:t> </a:t>
            </a:r>
            <a:r>
              <a:rPr lang="tr-TR" dirty="0" err="1">
                <a:ea typeface="+mn-lt"/>
                <a:cs typeface="+mn-lt"/>
              </a:rPr>
              <a:t>for</a:t>
            </a:r>
            <a:r>
              <a:rPr lang="tr-TR" dirty="0">
                <a:ea typeface="+mn-lt"/>
                <a:cs typeface="+mn-lt"/>
              </a:rPr>
              <a:t> Information </a:t>
            </a:r>
            <a:r>
              <a:rPr lang="tr-TR" dirty="0" err="1">
                <a:ea typeface="+mn-lt"/>
                <a:cs typeface="+mn-lt"/>
              </a:rPr>
              <a:t>Interchange</a:t>
            </a:r>
            <a:r>
              <a:rPr lang="tr-TR" dirty="0">
                <a:ea typeface="+mn-lt"/>
                <a:cs typeface="+mn-lt"/>
              </a:rPr>
              <a:t>), bizim bilgisayarda görsel olarak girdiğimiz </a:t>
            </a:r>
            <a:r>
              <a:rPr lang="tr-TR" dirty="0" err="1">
                <a:ea typeface="+mn-lt"/>
                <a:cs typeface="+mn-lt"/>
              </a:rPr>
              <a:t>karakter,harf</a:t>
            </a:r>
            <a:r>
              <a:rPr lang="tr-TR" dirty="0">
                <a:ea typeface="+mn-lt"/>
                <a:cs typeface="+mn-lt"/>
              </a:rPr>
              <a:t> ve rakamların bilgisayar dilindeki temsil edilme şeklidir </a:t>
            </a:r>
            <a:r>
              <a:rPr lang="tr-TR" dirty="0" err="1">
                <a:ea typeface="+mn-lt"/>
                <a:cs typeface="+mn-lt"/>
              </a:rPr>
              <a:t>diyebiliriz.Yani</a:t>
            </a:r>
            <a:r>
              <a:rPr lang="tr-TR" dirty="0">
                <a:ea typeface="+mn-lt"/>
                <a:cs typeface="+mn-lt"/>
              </a:rPr>
              <a:t> bilgisayarımızın o </a:t>
            </a:r>
            <a:r>
              <a:rPr lang="tr-TR" dirty="0" err="1">
                <a:ea typeface="+mn-lt"/>
                <a:cs typeface="+mn-lt"/>
              </a:rPr>
              <a:t>karakteri,harfi</a:t>
            </a:r>
            <a:r>
              <a:rPr lang="tr-TR" dirty="0">
                <a:ea typeface="+mn-lt"/>
                <a:cs typeface="+mn-lt"/>
              </a:rPr>
              <a:t> veya rakamı belleğinde saklama biçimidir. </a:t>
            </a:r>
            <a:r>
              <a:rPr lang="tr-TR" dirty="0" err="1">
                <a:ea typeface="+mn-lt"/>
                <a:cs typeface="+mn-lt"/>
              </a:rPr>
              <a:t>Ascii</a:t>
            </a:r>
            <a:r>
              <a:rPr lang="tr-TR" dirty="0">
                <a:ea typeface="+mn-lt"/>
                <a:cs typeface="+mn-lt"/>
              </a:rPr>
              <a:t> </a:t>
            </a:r>
            <a:r>
              <a:rPr lang="tr-TR" dirty="0" err="1">
                <a:ea typeface="+mn-lt"/>
                <a:cs typeface="+mn-lt"/>
              </a:rPr>
              <a:t>İngilizce’de</a:t>
            </a:r>
            <a:r>
              <a:rPr lang="tr-TR" dirty="0">
                <a:ea typeface="+mn-lt"/>
                <a:cs typeface="+mn-lt"/>
              </a:rPr>
              <a:t> kullanılan Latin alfabesi üzerine ANSI tarafından 1963 yılında kurulmuş bir karakter kodlamasıdır</a:t>
            </a:r>
            <a:endParaRPr lang="tr-TR" dirty="0">
              <a:cs typeface="Calibri"/>
            </a:endParaRPr>
          </a:p>
        </p:txBody>
      </p:sp>
    </p:spTree>
    <p:extLst>
      <p:ext uri="{BB962C8B-B14F-4D97-AF65-F5344CB8AC3E}">
        <p14:creationId xmlns:p14="http://schemas.microsoft.com/office/powerpoint/2010/main" val="2556402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5C8BCB-E77C-6265-AB6D-DFAED9C98E47}"/>
              </a:ext>
            </a:extLst>
          </p:cNvPr>
          <p:cNvSpPr>
            <a:spLocks noGrp="1"/>
          </p:cNvSpPr>
          <p:nvPr>
            <p:ph type="title"/>
          </p:nvPr>
        </p:nvSpPr>
        <p:spPr>
          <a:xfrm>
            <a:off x="-3544" y="1846"/>
            <a:ext cx="12199088" cy="1706562"/>
          </a:xfrm>
        </p:spPr>
        <p:txBody>
          <a:bodyPr/>
          <a:lstStyle/>
          <a:p>
            <a:pPr algn="ctr"/>
            <a:r>
              <a:rPr lang="tr-TR" dirty="0">
                <a:ea typeface="+mj-lt"/>
                <a:cs typeface="+mj-lt"/>
              </a:rPr>
              <a:t>Unicode Nedir?</a:t>
            </a:r>
            <a:endParaRPr lang="tr-TR"/>
          </a:p>
        </p:txBody>
      </p:sp>
      <p:sp>
        <p:nvSpPr>
          <p:cNvPr id="3" name="İçerik Yer Tutucusu 2">
            <a:extLst>
              <a:ext uri="{FF2B5EF4-FFF2-40B4-BE49-F238E27FC236}">
                <a16:creationId xmlns:a16="http://schemas.microsoft.com/office/drawing/2014/main" id="{43A57A9E-46C8-B9CC-BE57-439A6F6CC6CE}"/>
              </a:ext>
            </a:extLst>
          </p:cNvPr>
          <p:cNvSpPr>
            <a:spLocks noGrp="1"/>
          </p:cNvSpPr>
          <p:nvPr>
            <p:ph idx="1"/>
          </p:nvPr>
        </p:nvSpPr>
        <p:spPr>
          <a:xfrm>
            <a:off x="-3544" y="1825625"/>
            <a:ext cx="12199088" cy="4351338"/>
          </a:xfrm>
        </p:spPr>
        <p:txBody>
          <a:bodyPr vert="horz" lIns="91440" tIns="45720" rIns="91440" bIns="45720" rtlCol="0" anchor="t">
            <a:normAutofit fontScale="92500" lnSpcReduction="10000"/>
          </a:bodyPr>
          <a:lstStyle/>
          <a:p>
            <a:pPr marL="457200" indent="-457200"/>
            <a:r>
              <a:rPr lang="tr-TR" dirty="0">
                <a:ea typeface="+mn-lt"/>
                <a:cs typeface="+mn-lt"/>
              </a:rPr>
              <a:t>ASCII karakterler sadece İngilizce üzerinde etkili olurken, Unicode tamamen evrenseldir. Adı “Universal” ve “</a:t>
            </a:r>
            <a:r>
              <a:rPr lang="tr-TR" dirty="0" err="1">
                <a:ea typeface="+mn-lt"/>
                <a:cs typeface="+mn-lt"/>
              </a:rPr>
              <a:t>Code</a:t>
            </a:r>
            <a:r>
              <a:rPr lang="tr-TR" dirty="0">
                <a:ea typeface="+mn-lt"/>
                <a:cs typeface="+mn-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endParaRPr lang="tr-TR">
              <a:cs typeface="Calibri" panose="020F0502020204030204"/>
            </a:endParaRPr>
          </a:p>
          <a:p>
            <a:pPr marL="457200" indent="-457200"/>
            <a:r>
              <a:rPr lang="tr-TR" dirty="0">
                <a:ea typeface="+mn-lt"/>
                <a:cs typeface="+mn-lt"/>
              </a:rPr>
              <a:t>Her karakter için benzersiz bir numara kullanılarak platformlar arası karmaşalara çözüm getirildi. Unicode kullanıldığı sürece hangi platformu kullandığınızı hangi cihaz, yazılım veya dili kullandığınız fark etmiyor.</a:t>
            </a:r>
            <a:endParaRPr lang="tr-TR" dirty="0">
              <a:cs typeface="Calibri" panose="020F0502020204030204"/>
            </a:endParaRPr>
          </a:p>
          <a:p>
            <a:pPr marL="457200" indent="-457200"/>
            <a:r>
              <a:rPr lang="tr-TR" dirty="0">
                <a:ea typeface="+mn-lt"/>
                <a:cs typeface="+mn-lt"/>
              </a:rPr>
              <a:t>Bugün Unicode kodlaması artık her yerde kullanılıyor. Tüm işletim sistemleri, arama motorları, internet tarayıcıları, bilgisayarlar ve hatta akıllı telefonlar bile Unicode karakter kodlaması üzerinden çalışıyor</a:t>
            </a:r>
            <a:endParaRPr lang="tr-TR" dirty="0">
              <a:cs typeface="Calibri" panose="020F0502020204030204"/>
            </a:endParaRPr>
          </a:p>
          <a:p>
            <a:pPr marL="457200" indent="-457200"/>
            <a:r>
              <a:rPr lang="tr-TR" dirty="0">
                <a:ea typeface="+mn-lt"/>
                <a:cs typeface="+mn-lt"/>
              </a:rPr>
              <a:t>UTF, Unicode Dönüşüm Birimi anlamına gelir.</a:t>
            </a:r>
            <a:endParaRPr lang="tr-TR" dirty="0">
              <a:cs typeface="Calibri"/>
            </a:endParaRPr>
          </a:p>
          <a:p>
            <a:endParaRPr lang="tr-TR" dirty="0">
              <a:cs typeface="Calibri"/>
            </a:endParaRPr>
          </a:p>
        </p:txBody>
      </p:sp>
    </p:spTree>
    <p:extLst>
      <p:ext uri="{BB962C8B-B14F-4D97-AF65-F5344CB8AC3E}">
        <p14:creationId xmlns:p14="http://schemas.microsoft.com/office/powerpoint/2010/main" val="2488098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9F003-A547-3DF0-9035-6759BC4844BC}"/>
              </a:ext>
            </a:extLst>
          </p:cNvPr>
          <p:cNvSpPr>
            <a:spLocks noGrp="1"/>
          </p:cNvSpPr>
          <p:nvPr>
            <p:ph type="title"/>
          </p:nvPr>
        </p:nvSpPr>
        <p:spPr>
          <a:xfrm>
            <a:off x="1859" y="2711"/>
            <a:ext cx="12188282" cy="1706562"/>
          </a:xfrm>
        </p:spPr>
        <p:txBody>
          <a:bodyPr/>
          <a:lstStyle/>
          <a:p>
            <a:endParaRPr lang="tr-TR"/>
          </a:p>
        </p:txBody>
      </p:sp>
      <p:sp>
        <p:nvSpPr>
          <p:cNvPr id="3" name="İçerik Yer Tutucusu 2">
            <a:extLst>
              <a:ext uri="{FF2B5EF4-FFF2-40B4-BE49-F238E27FC236}">
                <a16:creationId xmlns:a16="http://schemas.microsoft.com/office/drawing/2014/main" id="{4724589C-F265-D03D-DFCF-923BFD114490}"/>
              </a:ext>
            </a:extLst>
          </p:cNvPr>
          <p:cNvSpPr>
            <a:spLocks noGrp="1"/>
          </p:cNvSpPr>
          <p:nvPr>
            <p:ph idx="1"/>
          </p:nvPr>
        </p:nvSpPr>
        <p:spPr>
          <a:xfrm>
            <a:off x="1859" y="1825625"/>
            <a:ext cx="12188282" cy="4351338"/>
          </a:xfrm>
        </p:spPr>
        <p:txBody>
          <a:bodyPr vert="horz" lIns="91440" tIns="45720" rIns="91440" bIns="45720" rtlCol="0" anchor="t">
            <a:normAutofit/>
          </a:bodyPr>
          <a:lstStyle/>
          <a:p>
            <a:pPr marL="457200" indent="-457200"/>
            <a:r>
              <a:rPr lang="tr-TR" dirty="0">
                <a:ea typeface="+mn-lt"/>
                <a:cs typeface="+mn-lt"/>
              </a:rPr>
              <a:t>UTF-8: İngilizce karakterleri kodlamak için (8bit)</a:t>
            </a:r>
            <a:endParaRPr lang="tr-TR" dirty="0">
              <a:cs typeface="Calibri" panose="020F0502020204030204"/>
            </a:endParaRPr>
          </a:p>
          <a:p>
            <a:pPr marL="457200" indent="-457200"/>
            <a:r>
              <a:rPr lang="tr-TR" dirty="0">
                <a:ea typeface="+mn-lt"/>
                <a:cs typeface="+mn-lt"/>
              </a:rPr>
              <a:t>UTF-16: En çok kullanılan karakterleri kodlamak için iki bayt (16 bit) kullanır</a:t>
            </a:r>
          </a:p>
          <a:p>
            <a:pPr marL="457200" indent="-457200">
              <a:buFont typeface="Arial"/>
            </a:pPr>
            <a:r>
              <a:rPr lang="tr-TR" dirty="0">
                <a:ea typeface="+mn-lt"/>
                <a:cs typeface="+mn-lt"/>
              </a:rPr>
              <a:t>UTF-32: 16 bitlik bir sayının tüm karakterleri temsil etmek için yetmediği karakterleri kodlamak için dört bayt (32 bit) kullanır.</a:t>
            </a:r>
            <a:endParaRPr lang="tr-TR" dirty="0">
              <a:cs typeface="Calibri" panose="020F0502020204030204"/>
            </a:endParaRPr>
          </a:p>
        </p:txBody>
      </p:sp>
    </p:spTree>
    <p:extLst>
      <p:ext uri="{BB962C8B-B14F-4D97-AF65-F5344CB8AC3E}">
        <p14:creationId xmlns:p14="http://schemas.microsoft.com/office/powerpoint/2010/main" val="4030474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9F003-A547-3DF0-9035-6759BC4844BC}"/>
              </a:ext>
            </a:extLst>
          </p:cNvPr>
          <p:cNvSpPr>
            <a:spLocks noGrp="1"/>
          </p:cNvSpPr>
          <p:nvPr>
            <p:ph type="title"/>
          </p:nvPr>
        </p:nvSpPr>
        <p:spPr>
          <a:xfrm>
            <a:off x="1859" y="2711"/>
            <a:ext cx="12188282" cy="1706562"/>
          </a:xfrm>
        </p:spPr>
        <p:txBody>
          <a:bodyPr/>
          <a:lstStyle/>
          <a:p>
            <a:pPr algn="ctr"/>
            <a:r>
              <a:rPr lang="tr-TR" dirty="0">
                <a:cs typeface="Calibri Light"/>
              </a:rPr>
              <a:t>Libraries Nedir ?</a:t>
            </a:r>
          </a:p>
        </p:txBody>
      </p:sp>
      <p:sp>
        <p:nvSpPr>
          <p:cNvPr id="3" name="İçerik Yer Tutucusu 2">
            <a:extLst>
              <a:ext uri="{FF2B5EF4-FFF2-40B4-BE49-F238E27FC236}">
                <a16:creationId xmlns:a16="http://schemas.microsoft.com/office/drawing/2014/main" id="{4724589C-F265-D03D-DFCF-923BFD114490}"/>
              </a:ext>
            </a:extLst>
          </p:cNvPr>
          <p:cNvSpPr>
            <a:spLocks noGrp="1"/>
          </p:cNvSpPr>
          <p:nvPr>
            <p:ph idx="1"/>
          </p:nvPr>
        </p:nvSpPr>
        <p:spPr>
          <a:xfrm>
            <a:off x="1859" y="1825625"/>
            <a:ext cx="12188282" cy="4351338"/>
          </a:xfrm>
        </p:spPr>
        <p:txBody>
          <a:bodyPr vert="horz" lIns="91440" tIns="45720" rIns="91440" bIns="45720" rtlCol="0" anchor="t">
            <a:normAutofit/>
          </a:bodyPr>
          <a:lstStyle/>
          <a:p>
            <a:pPr marL="457200" indent="-457200"/>
            <a:r>
              <a:rPr lang="tr-TR" dirty="0">
                <a:ea typeface="+mn-lt"/>
                <a:cs typeface="+mn-lt"/>
              </a:rPr>
              <a:t>Geliştiriciler tarafından yazılan ve herhangi bir yerde yeniden kullanılabilen bir kod parçasıdır. Bir kütüphaneden bir sınıfı ya da bir işlevi istediğimiz zaman nerede kullanacağımıza biz karar veririz. Uygulama akışından siz sorumlusunuz.</a:t>
            </a:r>
            <a:endParaRPr lang="tr-TR" dirty="0">
              <a:cs typeface="Calibri" panose="020F0502020204030204"/>
            </a:endParaRPr>
          </a:p>
          <a:p>
            <a:pPr marL="457200" indent="-457200"/>
            <a:r>
              <a:rPr lang="tr-TR" dirty="0">
                <a:ea typeface="+mn-lt"/>
                <a:cs typeface="+mn-lt"/>
              </a:rPr>
              <a:t>Örneğin: Bir JS kütüphanesi olan </a:t>
            </a:r>
            <a:r>
              <a:rPr lang="tr-TR" dirty="0" err="1">
                <a:ea typeface="+mn-lt"/>
                <a:cs typeface="+mn-lt"/>
              </a:rPr>
              <a:t>JQuery</a:t>
            </a:r>
            <a:endParaRPr lang="tr-TR" dirty="0" err="1">
              <a:cs typeface="Calibri" panose="020F0502020204030204"/>
            </a:endParaRPr>
          </a:p>
        </p:txBody>
      </p:sp>
    </p:spTree>
    <p:extLst>
      <p:ext uri="{BB962C8B-B14F-4D97-AF65-F5344CB8AC3E}">
        <p14:creationId xmlns:p14="http://schemas.microsoft.com/office/powerpoint/2010/main" val="1606418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9F003-A547-3DF0-9035-6759BC4844BC}"/>
              </a:ext>
            </a:extLst>
          </p:cNvPr>
          <p:cNvSpPr>
            <a:spLocks noGrp="1"/>
          </p:cNvSpPr>
          <p:nvPr>
            <p:ph type="title"/>
          </p:nvPr>
        </p:nvSpPr>
        <p:spPr>
          <a:xfrm>
            <a:off x="1859" y="2711"/>
            <a:ext cx="12188282" cy="1706562"/>
          </a:xfrm>
        </p:spPr>
        <p:txBody>
          <a:bodyPr/>
          <a:lstStyle/>
          <a:p>
            <a:pPr algn="ctr"/>
            <a:r>
              <a:rPr lang="tr-TR" dirty="0">
                <a:cs typeface="Calibri Light"/>
              </a:rPr>
              <a:t>Framework Nedir ?</a:t>
            </a:r>
          </a:p>
        </p:txBody>
      </p:sp>
      <p:sp>
        <p:nvSpPr>
          <p:cNvPr id="3" name="İçerik Yer Tutucusu 2">
            <a:extLst>
              <a:ext uri="{FF2B5EF4-FFF2-40B4-BE49-F238E27FC236}">
                <a16:creationId xmlns:a16="http://schemas.microsoft.com/office/drawing/2014/main" id="{4724589C-F265-D03D-DFCF-923BFD114490}"/>
              </a:ext>
            </a:extLst>
          </p:cNvPr>
          <p:cNvSpPr>
            <a:spLocks noGrp="1"/>
          </p:cNvSpPr>
          <p:nvPr>
            <p:ph idx="1"/>
          </p:nvPr>
        </p:nvSpPr>
        <p:spPr>
          <a:xfrm>
            <a:off x="1859" y="1825625"/>
            <a:ext cx="12188282" cy="4351338"/>
          </a:xfrm>
        </p:spPr>
        <p:txBody>
          <a:bodyPr vert="horz" lIns="91440" tIns="45720" rIns="91440" bIns="45720" rtlCol="0" anchor="t">
            <a:normAutofit/>
          </a:bodyPr>
          <a:lstStyle/>
          <a:p>
            <a:pPr marL="457200" indent="-457200"/>
            <a:r>
              <a:rPr lang="tr-TR" dirty="0">
                <a:ea typeface="+mn-lt"/>
                <a:cs typeface="+mn-lt"/>
              </a:rPr>
              <a:t>Bir programlama dilini </a:t>
            </a:r>
            <a:r>
              <a:rPr lang="tr-TR" dirty="0" err="1">
                <a:ea typeface="+mn-lt"/>
                <a:cs typeface="+mn-lt"/>
              </a:rPr>
              <a:t>base</a:t>
            </a:r>
            <a:r>
              <a:rPr lang="tr-TR" dirty="0">
                <a:ea typeface="+mn-lt"/>
                <a:cs typeface="+mn-lt"/>
              </a:rPr>
              <a:t> alarak geliştirilen, belirli platformlar için uygulamalar oluşturan yazılım. </a:t>
            </a:r>
            <a:r>
              <a:rPr lang="tr-TR" dirty="0" err="1">
                <a:ea typeface="+mn-lt"/>
                <a:cs typeface="+mn-lt"/>
              </a:rPr>
              <a:t>Frameworklerde</a:t>
            </a:r>
            <a:r>
              <a:rPr lang="tr-TR" dirty="0">
                <a:ea typeface="+mn-lt"/>
                <a:cs typeface="+mn-lt"/>
              </a:rPr>
              <a:t> bir yazılım mimarisi bulunmaktadır ve içerisinden bir fonksiyonu ya da bir </a:t>
            </a:r>
            <a:endParaRPr lang="tr-TR" dirty="0">
              <a:cs typeface="Calibri"/>
            </a:endParaRPr>
          </a:p>
          <a:p>
            <a:pPr marL="457200" indent="-457200">
              <a:buFont typeface="Arial"/>
            </a:pPr>
            <a:r>
              <a:rPr lang="tr-TR" dirty="0">
                <a:ea typeface="+mn-lt"/>
                <a:cs typeface="+mn-lt"/>
              </a:rPr>
              <a:t>Framework: Bir programlama dilini </a:t>
            </a:r>
            <a:r>
              <a:rPr lang="tr-TR" dirty="0" err="1">
                <a:ea typeface="+mn-lt"/>
                <a:cs typeface="+mn-lt"/>
              </a:rPr>
              <a:t>base</a:t>
            </a:r>
            <a:r>
              <a:rPr lang="tr-TR" dirty="0">
                <a:ea typeface="+mn-lt"/>
                <a:cs typeface="+mn-lt"/>
              </a:rPr>
              <a:t> alarak geliştirilen, belirli platformlar için uygulamalar oluşturan yazılım. </a:t>
            </a:r>
            <a:r>
              <a:rPr lang="tr-TR" dirty="0" err="1">
                <a:ea typeface="+mn-lt"/>
                <a:cs typeface="+mn-lt"/>
              </a:rPr>
              <a:t>Frameworklerde</a:t>
            </a:r>
            <a:r>
              <a:rPr lang="tr-TR" dirty="0">
                <a:ea typeface="+mn-lt"/>
                <a:cs typeface="+mn-lt"/>
              </a:rPr>
              <a:t> bir yazılım mimarisi bulunmaktadır ve içerisinden bir fonksiyonu ya da bir metodu kullanırken uymanız gereken standartlar vardır. Framework akıştan sorumludur. </a:t>
            </a:r>
            <a:endParaRPr lang="tr-TR">
              <a:cs typeface="Calibri" panose="020F0502020204030204"/>
            </a:endParaRPr>
          </a:p>
          <a:p>
            <a:pPr marL="457200" indent="-457200">
              <a:buFont typeface="Arial"/>
            </a:pPr>
            <a:r>
              <a:rPr lang="tr-TR" dirty="0">
                <a:ea typeface="+mn-lt"/>
                <a:cs typeface="+mn-lt"/>
              </a:rPr>
              <a:t>Örneğin: Spring Framework Java için geliştirilmiş, açık kaynak olan bir uygulama geliştirme </a:t>
            </a:r>
            <a:r>
              <a:rPr lang="tr-TR" dirty="0" err="1">
                <a:ea typeface="+mn-lt"/>
                <a:cs typeface="+mn-lt"/>
              </a:rPr>
              <a:t>framework'üdür</a:t>
            </a:r>
            <a:r>
              <a:rPr lang="tr-TR" dirty="0">
                <a:ea typeface="+mn-lt"/>
                <a:cs typeface="+mn-lt"/>
              </a:rPr>
              <a:t>.</a:t>
            </a:r>
            <a:endParaRPr lang="tr-TR" dirty="0">
              <a:cs typeface="Calibri" panose="020F0502020204030204"/>
            </a:endParaRPr>
          </a:p>
        </p:txBody>
      </p:sp>
    </p:spTree>
    <p:extLst>
      <p:ext uri="{BB962C8B-B14F-4D97-AF65-F5344CB8AC3E}">
        <p14:creationId xmlns:p14="http://schemas.microsoft.com/office/powerpoint/2010/main" val="3523929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a:ea typeface="+mj-lt"/>
                <a:cs typeface="+mj-lt"/>
              </a:rPr>
              <a:t>SDK Nedir?</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ea typeface="+mn-lt"/>
                <a:cs typeface="+mn-lt"/>
              </a:rPr>
              <a:t>SDK'sı</a:t>
            </a:r>
            <a:r>
              <a:rPr lang="tr-TR" dirty="0">
                <a:ea typeface="+mn-lt"/>
                <a:cs typeface="+mn-lt"/>
              </a:rPr>
              <a:t> vardır. </a:t>
            </a:r>
            <a:endParaRPr lang="tr-TR">
              <a:cs typeface="Calibri" panose="020F0502020204030204"/>
            </a:endParaRPr>
          </a:p>
          <a:p>
            <a:pPr marL="457200" indent="-457200"/>
            <a:r>
              <a:rPr lang="tr-TR" dirty="0">
                <a:ea typeface="+mn-lt"/>
                <a:cs typeface="+mn-lt"/>
              </a:rPr>
              <a:t>Örneğin, Java platformunda bir uygulamasının geliştirilmesi, bir Java Geliştirme Kiti (JDK) gerektirir. iOS uygulamaları için iOS </a:t>
            </a:r>
            <a:r>
              <a:rPr lang="tr-TR" dirty="0" err="1">
                <a:ea typeface="+mn-lt"/>
                <a:cs typeface="+mn-lt"/>
              </a:rPr>
              <a:t>SDK'sı</a:t>
            </a:r>
            <a:r>
              <a:rPr lang="tr-TR" dirty="0">
                <a:ea typeface="+mn-lt"/>
                <a:cs typeface="+mn-lt"/>
              </a:rPr>
              <a:t> gereklidir. Evrensel Windows Platformu için .NET Framework SDK </a:t>
            </a:r>
            <a:r>
              <a:rPr lang="tr-TR" dirty="0" err="1">
                <a:ea typeface="+mn-lt"/>
                <a:cs typeface="+mn-lt"/>
              </a:rPr>
              <a:t>kullanılabililir</a:t>
            </a:r>
            <a:r>
              <a:rPr lang="tr-TR" dirty="0">
                <a:ea typeface="+mn-lt"/>
                <a:cs typeface="+mn-lt"/>
              </a:rPr>
              <a:t>.</a:t>
            </a:r>
            <a:endParaRPr lang="tr-TR">
              <a:cs typeface="Calibri" panose="020F0502020204030204"/>
            </a:endParaRPr>
          </a:p>
        </p:txBody>
      </p:sp>
    </p:spTree>
    <p:extLst>
      <p:ext uri="{BB962C8B-B14F-4D97-AF65-F5344CB8AC3E}">
        <p14:creationId xmlns:p14="http://schemas.microsoft.com/office/powerpoint/2010/main" val="2482915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a:ea typeface="+mj-lt"/>
                <a:cs typeface="+mj-lt"/>
              </a:rPr>
              <a:t>JDK Nedir?</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endParaRPr lang="tr-TR" dirty="0">
              <a:cs typeface="Calibri" panose="020F0502020204030204"/>
            </a:endParaRPr>
          </a:p>
        </p:txBody>
      </p:sp>
    </p:spTree>
    <p:extLst>
      <p:ext uri="{BB962C8B-B14F-4D97-AF65-F5344CB8AC3E}">
        <p14:creationId xmlns:p14="http://schemas.microsoft.com/office/powerpoint/2010/main" val="1970779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err="1">
                <a:ea typeface="+mj-lt"/>
                <a:cs typeface="+mj-lt"/>
              </a:rPr>
              <a:t>Fast-forward</a:t>
            </a:r>
            <a:r>
              <a:rPr lang="tr-TR" dirty="0">
                <a:ea typeface="+mj-lt"/>
                <a:cs typeface="+mj-lt"/>
              </a:rPr>
              <a:t> </a:t>
            </a:r>
            <a:r>
              <a:rPr lang="tr-TR" dirty="0" err="1">
                <a:ea typeface="+mj-lt"/>
                <a:cs typeface="+mj-lt"/>
              </a:rPr>
              <a:t>vs</a:t>
            </a:r>
            <a:r>
              <a:rPr lang="tr-TR" dirty="0">
                <a:ea typeface="+mj-lt"/>
                <a:cs typeface="+mj-lt"/>
              </a:rPr>
              <a:t> </a:t>
            </a:r>
            <a:r>
              <a:rPr lang="tr-TR" dirty="0" err="1">
                <a:ea typeface="+mj-lt"/>
                <a:cs typeface="+mj-lt"/>
              </a:rPr>
              <a:t>Rebase</a:t>
            </a:r>
            <a:r>
              <a:rPr lang="tr-TR" dirty="0">
                <a:ea typeface="+mj-lt"/>
                <a:cs typeface="+mj-lt"/>
              </a:rPr>
              <a:t> </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buFont typeface="Arial"/>
            </a:pPr>
            <a:r>
              <a:rPr lang="tr-TR" dirty="0">
                <a:ea typeface="+mn-lt"/>
                <a:cs typeface="+mn-lt"/>
              </a:rPr>
              <a:t>Benzer işlevleri yerine getirmek için kullanılır. Her iki komut da bir daldaki değişiklikleri başka bir dala birleştirmek için kullanılır. Ancak bu iki komut arasında proje tarihçesinin oluşturulması ile ilgili ciddi bir farklılık vardır.</a:t>
            </a:r>
            <a:endParaRPr lang="tr-TR"/>
          </a:p>
          <a:p>
            <a:pPr marL="457200" indent="-457200"/>
            <a:r>
              <a:rPr lang="tr-TR" dirty="0">
                <a:ea typeface="+mn-lt"/>
                <a:cs typeface="+mn-lt"/>
              </a:rPr>
              <a:t>Bazı durumlarda </a:t>
            </a:r>
            <a:r>
              <a:rPr lang="tr-TR" dirty="0" err="1">
                <a:ea typeface="+mn-lt"/>
                <a:cs typeface="+mn-lt"/>
              </a:rPr>
              <a:t>branch'lerden</a:t>
            </a:r>
            <a:r>
              <a:rPr lang="tr-TR" dirty="0">
                <a:ea typeface="+mn-lt"/>
                <a:cs typeface="+mn-lt"/>
              </a:rPr>
              <a:t> bir tanesinde herhangi bir değişiklik yapılmamış ve bu </a:t>
            </a:r>
            <a:r>
              <a:rPr lang="tr-TR" dirty="0" err="1">
                <a:ea typeface="+mn-lt"/>
                <a:cs typeface="+mn-lt"/>
              </a:rPr>
              <a:t>branch'in</a:t>
            </a:r>
            <a:r>
              <a:rPr lang="tr-TR" dirty="0">
                <a:ea typeface="+mn-lt"/>
                <a:cs typeface="+mn-lt"/>
              </a:rPr>
              <a:t> ortak </a:t>
            </a:r>
            <a:r>
              <a:rPr lang="tr-TR" dirty="0" err="1">
                <a:ea typeface="+mn-lt"/>
                <a:cs typeface="+mn-lt"/>
              </a:rPr>
              <a:t>commit'i</a:t>
            </a:r>
            <a:r>
              <a:rPr lang="tr-TR" dirty="0">
                <a:ea typeface="+mn-lt"/>
                <a:cs typeface="+mn-lt"/>
              </a:rPr>
              <a:t> ve son </a:t>
            </a:r>
            <a:r>
              <a:rPr lang="tr-TR" dirty="0" err="1">
                <a:ea typeface="+mn-lt"/>
                <a:cs typeface="+mn-lt"/>
              </a:rPr>
              <a:t>commit'i</a:t>
            </a:r>
            <a:r>
              <a:rPr lang="tr-TR" dirty="0">
                <a:ea typeface="+mn-lt"/>
                <a:cs typeface="+mn-lt"/>
              </a:rPr>
              <a:t> aynı ise bu durumda </a:t>
            </a:r>
            <a:r>
              <a:rPr lang="tr-TR" dirty="0" err="1">
                <a:ea typeface="+mn-lt"/>
                <a:cs typeface="+mn-lt"/>
              </a:rPr>
              <a:t>merge</a:t>
            </a:r>
            <a:r>
              <a:rPr lang="tr-TR" dirty="0">
                <a:ea typeface="+mn-lt"/>
                <a:cs typeface="+mn-lt"/>
              </a:rPr>
              <a:t> işlemi çok basitleşir ve git diğer </a:t>
            </a:r>
            <a:r>
              <a:rPr lang="tr-TR" dirty="0" err="1">
                <a:ea typeface="+mn-lt"/>
                <a:cs typeface="+mn-lt"/>
              </a:rPr>
              <a:t>branch'in</a:t>
            </a:r>
            <a:r>
              <a:rPr lang="tr-TR" dirty="0">
                <a:ea typeface="+mn-lt"/>
                <a:cs typeface="+mn-lt"/>
              </a:rPr>
              <a:t> tüm </a:t>
            </a:r>
            <a:r>
              <a:rPr lang="tr-TR" dirty="0" err="1">
                <a:ea typeface="+mn-lt"/>
                <a:cs typeface="+mn-lt"/>
              </a:rPr>
              <a:t>commit'lerini</a:t>
            </a:r>
            <a:r>
              <a:rPr lang="tr-TR" dirty="0">
                <a:ea typeface="+mn-lt"/>
                <a:cs typeface="+mn-lt"/>
              </a:rPr>
              <a:t> ortak </a:t>
            </a:r>
            <a:r>
              <a:rPr lang="tr-TR" dirty="0" err="1">
                <a:ea typeface="+mn-lt"/>
                <a:cs typeface="+mn-lt"/>
              </a:rPr>
              <a:t>commit'in</a:t>
            </a:r>
            <a:r>
              <a:rPr lang="tr-TR" dirty="0">
                <a:ea typeface="+mn-lt"/>
                <a:cs typeface="+mn-lt"/>
              </a:rPr>
              <a:t> üzerine ekleyerek </a:t>
            </a:r>
            <a:r>
              <a:rPr lang="tr-TR" dirty="0" err="1">
                <a:ea typeface="+mn-lt"/>
                <a:cs typeface="+mn-lt"/>
              </a:rPr>
              <a:t>merge</a:t>
            </a:r>
            <a:r>
              <a:rPr lang="tr-TR" dirty="0">
                <a:ea typeface="+mn-lt"/>
                <a:cs typeface="+mn-lt"/>
              </a:rPr>
              <a:t> işlemini yapar. Bu özel duruma Git terminolojisinde "</a:t>
            </a:r>
            <a:r>
              <a:rPr lang="tr-TR" dirty="0" err="1">
                <a:ea typeface="+mn-lt"/>
                <a:cs typeface="+mn-lt"/>
              </a:rPr>
              <a:t>Fast-Forward</a:t>
            </a:r>
            <a:r>
              <a:rPr lang="tr-TR" dirty="0">
                <a:ea typeface="+mn-lt"/>
                <a:cs typeface="+mn-lt"/>
              </a:rPr>
              <a:t> </a:t>
            </a:r>
            <a:r>
              <a:rPr lang="tr-TR" dirty="0" err="1">
                <a:ea typeface="+mn-lt"/>
                <a:cs typeface="+mn-lt"/>
              </a:rPr>
              <a:t>Merge</a:t>
            </a:r>
            <a:r>
              <a:rPr lang="tr-TR" dirty="0">
                <a:ea typeface="+mn-lt"/>
                <a:cs typeface="+mn-lt"/>
              </a:rPr>
              <a:t>" denir ve her iki </a:t>
            </a:r>
            <a:r>
              <a:rPr lang="tr-TR" dirty="0" err="1">
                <a:ea typeface="+mn-lt"/>
                <a:cs typeface="+mn-lt"/>
              </a:rPr>
              <a:t>branch'in</a:t>
            </a:r>
            <a:r>
              <a:rPr lang="tr-TR" dirty="0">
                <a:ea typeface="+mn-lt"/>
                <a:cs typeface="+mn-lt"/>
              </a:rPr>
              <a:t> tarihçesi de ortak oluyor.</a:t>
            </a:r>
          </a:p>
        </p:txBody>
      </p:sp>
    </p:spTree>
    <p:extLst>
      <p:ext uri="{BB962C8B-B14F-4D97-AF65-F5344CB8AC3E}">
        <p14:creationId xmlns:p14="http://schemas.microsoft.com/office/powerpoint/2010/main" val="3110482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endParaRPr lang="tr-T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buFont typeface="Arial"/>
            </a:pPr>
            <a:r>
              <a:rPr lang="tr-TR" dirty="0">
                <a:ea typeface="+mn-lt"/>
                <a:cs typeface="+mn-lt"/>
              </a:rPr>
              <a:t>Normalde </a:t>
            </a:r>
            <a:r>
              <a:rPr lang="tr-TR" dirty="0" err="1">
                <a:ea typeface="+mn-lt"/>
                <a:cs typeface="+mn-lt"/>
              </a:rPr>
              <a:t>merge</a:t>
            </a:r>
            <a:r>
              <a:rPr lang="tr-TR" dirty="0">
                <a:ea typeface="+mn-lt"/>
                <a:cs typeface="+mn-lt"/>
              </a:rPr>
              <a:t> komutu ile A dalındaki değişiklikler B dalı ile birleştirildiğinde B dalının </a:t>
            </a:r>
            <a:r>
              <a:rPr lang="tr-TR" dirty="0" err="1">
                <a:ea typeface="+mn-lt"/>
                <a:cs typeface="+mn-lt"/>
              </a:rPr>
              <a:t>commit</a:t>
            </a:r>
            <a:r>
              <a:rPr lang="tr-TR" dirty="0">
                <a:ea typeface="+mn-lt"/>
                <a:cs typeface="+mn-lt"/>
              </a:rPr>
              <a:t> tarihçesinde </a:t>
            </a:r>
            <a:r>
              <a:rPr lang="tr-TR" dirty="0" err="1">
                <a:ea typeface="+mn-lt"/>
                <a:cs typeface="+mn-lt"/>
              </a:rPr>
              <a:t>merge</a:t>
            </a:r>
            <a:r>
              <a:rPr lang="tr-TR" dirty="0">
                <a:ea typeface="+mn-lt"/>
                <a:cs typeface="+mn-lt"/>
              </a:rPr>
              <a:t> işleminden kaynaklanan ve </a:t>
            </a:r>
            <a:r>
              <a:rPr lang="tr-TR" dirty="0" err="1">
                <a:ea typeface="+mn-lt"/>
                <a:cs typeface="+mn-lt"/>
              </a:rPr>
              <a:t>merge</a:t>
            </a:r>
            <a:r>
              <a:rPr lang="tr-TR" dirty="0">
                <a:ea typeface="+mn-lt"/>
                <a:cs typeface="+mn-lt"/>
              </a:rPr>
              <a:t> </a:t>
            </a:r>
            <a:r>
              <a:rPr lang="tr-TR" dirty="0" err="1">
                <a:ea typeface="+mn-lt"/>
                <a:cs typeface="+mn-lt"/>
              </a:rPr>
              <a:t>commit</a:t>
            </a:r>
            <a:r>
              <a:rPr lang="tr-TR" dirty="0">
                <a:ea typeface="+mn-lt"/>
                <a:cs typeface="+mn-lt"/>
              </a:rPr>
              <a:t> adı verilen otomatik oluşturulmuş bir </a:t>
            </a:r>
            <a:r>
              <a:rPr lang="tr-TR" dirty="0" err="1">
                <a:ea typeface="+mn-lt"/>
                <a:cs typeface="+mn-lt"/>
              </a:rPr>
              <a:t>commit</a:t>
            </a:r>
            <a:r>
              <a:rPr lang="tr-TR" dirty="0">
                <a:ea typeface="+mn-lt"/>
                <a:cs typeface="+mn-lt"/>
              </a:rPr>
              <a:t> yer alır. Bu </a:t>
            </a:r>
            <a:r>
              <a:rPr lang="tr-TR" dirty="0" err="1">
                <a:ea typeface="+mn-lt"/>
                <a:cs typeface="+mn-lt"/>
              </a:rPr>
              <a:t>commit</a:t>
            </a:r>
            <a:r>
              <a:rPr lang="tr-TR" dirty="0">
                <a:ea typeface="+mn-lt"/>
                <a:cs typeface="+mn-lt"/>
              </a:rPr>
              <a:t> A ve B dallarının tarihçelerini birbiri ile ilişkilendirir.</a:t>
            </a:r>
            <a:endParaRPr lang="tr-TR"/>
          </a:p>
          <a:p>
            <a:pPr marL="457200" indent="-457200">
              <a:buFont typeface="Arial"/>
            </a:pPr>
            <a:r>
              <a:rPr lang="tr-TR" dirty="0" err="1">
                <a:ea typeface="+mn-lt"/>
                <a:cs typeface="+mn-lt"/>
              </a:rPr>
              <a:t>Rebase</a:t>
            </a:r>
            <a:r>
              <a:rPr lang="tr-TR" dirty="0">
                <a:ea typeface="+mn-lt"/>
                <a:cs typeface="+mn-lt"/>
              </a:rPr>
              <a:t> komutu kullandığımızda ise ile A dalındaki her bir </a:t>
            </a:r>
            <a:r>
              <a:rPr lang="tr-TR" dirty="0" err="1">
                <a:ea typeface="+mn-lt"/>
                <a:cs typeface="+mn-lt"/>
              </a:rPr>
              <a:t>commit</a:t>
            </a:r>
            <a:r>
              <a:rPr lang="tr-TR" dirty="0">
                <a:ea typeface="+mn-lt"/>
                <a:cs typeface="+mn-lt"/>
              </a:rPr>
              <a:t> B dalına sanki </a:t>
            </a:r>
            <a:r>
              <a:rPr lang="tr-TR" dirty="0" err="1">
                <a:ea typeface="+mn-lt"/>
                <a:cs typeface="+mn-lt"/>
              </a:rPr>
              <a:t>commit</a:t>
            </a:r>
            <a:r>
              <a:rPr lang="tr-TR" dirty="0">
                <a:ea typeface="+mn-lt"/>
                <a:cs typeface="+mn-lt"/>
              </a:rPr>
              <a:t> işlemi B dalında yapılmış gibi yeniden yazılır. Bu sayede B dalının </a:t>
            </a:r>
            <a:r>
              <a:rPr lang="tr-TR" dirty="0" err="1">
                <a:ea typeface="+mn-lt"/>
                <a:cs typeface="+mn-lt"/>
              </a:rPr>
              <a:t>commit</a:t>
            </a:r>
            <a:r>
              <a:rPr lang="tr-TR" dirty="0">
                <a:ea typeface="+mn-lt"/>
                <a:cs typeface="+mn-lt"/>
              </a:rPr>
              <a:t> tarihçesi sanki tüm değişiklikler bu dalda olmuş gibi düz ve kesintisiz görünür.</a:t>
            </a:r>
            <a:endParaRPr lang="tr-TR" dirty="0">
              <a:cs typeface="Calibri"/>
            </a:endParaRPr>
          </a:p>
        </p:txBody>
      </p:sp>
    </p:spTree>
    <p:extLst>
      <p:ext uri="{BB962C8B-B14F-4D97-AF65-F5344CB8AC3E}">
        <p14:creationId xmlns:p14="http://schemas.microsoft.com/office/powerpoint/2010/main" val="95020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Calibri Light"/>
                <a:cs typeface="Calibri Light"/>
              </a:rPr>
              <a:t>Http Nedir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lnSpcReduction="10000"/>
          </a:bodyPr>
          <a:lstStyle/>
          <a:p>
            <a:pPr marL="457200" indent="-457200">
              <a:buFont typeface="Arial"/>
            </a:pPr>
            <a:r>
              <a:rPr lang="tr-TR" dirty="0">
                <a:ea typeface="+mn-lt"/>
                <a:cs typeface="+mn-lt"/>
              </a:rPr>
              <a:t>HTTP(</a:t>
            </a:r>
            <a:r>
              <a:rPr lang="tr-TR" dirty="0" err="1">
                <a:ea typeface="+mn-lt"/>
                <a:cs typeface="+mn-lt"/>
              </a:rPr>
              <a:t>Hyper</a:t>
            </a:r>
            <a:r>
              <a:rPr lang="tr-TR" dirty="0">
                <a:ea typeface="+mn-lt"/>
                <a:cs typeface="+mn-lt"/>
              </a:rPr>
              <a:t> </a:t>
            </a:r>
            <a:r>
              <a:rPr lang="tr-TR" dirty="0" err="1">
                <a:ea typeface="+mn-lt"/>
                <a:cs typeface="+mn-lt"/>
              </a:rPr>
              <a:t>Text</a:t>
            </a:r>
            <a:r>
              <a:rPr lang="tr-TR" dirty="0">
                <a:ea typeface="+mn-lt"/>
                <a:cs typeface="+mn-lt"/>
              </a:rPr>
              <a:t> Transfer Protocol) protokolü ağ üzerinden web sayfalarının görüntülenmesini sağlayan protokoldür. HTTP protokolü istemci (PC) ile sunucu (server) arasındaki alışveriş kurallarını belirler. Port olarak ise 80 portunu kullanır. İstemci sunucuya bir istek gönderir. Bu istek Internet Explorer, Google Chrome veya Mozilla Firefox gibi web browser’lar aracılığıyla iletilir. Sunucu bu isteği alır ve Apache veya IIS gibi web sunucu programları aracılığıyla cevap verir.</a:t>
            </a:r>
            <a:endParaRPr lang="tr-TR"/>
          </a:p>
          <a:p>
            <a:pPr marL="457200" indent="-457200"/>
            <a:r>
              <a:rPr lang="tr-TR" dirty="0">
                <a:ea typeface="+mn-lt"/>
                <a:cs typeface="+mn-lt"/>
              </a:rPr>
              <a:t>İstemci bir sunucu içeriğine HTTP kullanarak ulaşmaya çalıştığında sunucu yanıtın durumunu belirten bir sayısal kod gönderir. Bazı durumlarda  HTTP durum kodu (HTTP </a:t>
            </a:r>
            <a:r>
              <a:rPr lang="tr-TR" dirty="0" err="1">
                <a:ea typeface="+mn-lt"/>
                <a:cs typeface="+mn-lt"/>
              </a:rPr>
              <a:t>Status</a:t>
            </a:r>
            <a:r>
              <a:rPr lang="tr-TR" dirty="0">
                <a:ea typeface="+mn-lt"/>
                <a:cs typeface="+mn-lt"/>
              </a:rPr>
              <a:t> </a:t>
            </a:r>
            <a:r>
              <a:rPr lang="tr-TR" dirty="0" err="1">
                <a:ea typeface="+mn-lt"/>
                <a:cs typeface="+mn-lt"/>
              </a:rPr>
              <a:t>Code</a:t>
            </a:r>
            <a:r>
              <a:rPr lang="tr-TR" dirty="0">
                <a:ea typeface="+mn-lt"/>
                <a:cs typeface="+mn-lt"/>
              </a:rPr>
              <a:t>) istemcinin tarayıcısında da gösterilebilir </a:t>
            </a:r>
            <a:r>
              <a:rPr lang="tr-TR" dirty="0" err="1">
                <a:ea typeface="+mn-lt"/>
                <a:cs typeface="+mn-lt"/>
              </a:rPr>
              <a:t>Örn</a:t>
            </a:r>
            <a:r>
              <a:rPr lang="tr-TR" dirty="0">
                <a:ea typeface="+mn-lt"/>
                <a:cs typeface="+mn-lt"/>
              </a:rPr>
              <a:t>; 200, 301, 302, 404 ve 500 kodları en yaygın olanlardır.</a:t>
            </a:r>
            <a:endParaRPr lang="tr-TR" dirty="0">
              <a:ea typeface="Calibri"/>
              <a:cs typeface="Calibri"/>
            </a:endParaRPr>
          </a:p>
        </p:txBody>
      </p:sp>
    </p:spTree>
    <p:extLst>
      <p:ext uri="{BB962C8B-B14F-4D97-AF65-F5344CB8AC3E}">
        <p14:creationId xmlns:p14="http://schemas.microsoft.com/office/powerpoint/2010/main" val="987092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err="1">
                <a:ea typeface="+mj-lt"/>
                <a:cs typeface="+mj-lt"/>
              </a:rPr>
              <a:t>Fast</a:t>
            </a:r>
            <a:r>
              <a:rPr lang="tr-TR" dirty="0">
                <a:ea typeface="+mj-lt"/>
                <a:cs typeface="+mj-lt"/>
              </a:rPr>
              <a:t> </a:t>
            </a:r>
            <a:r>
              <a:rPr lang="tr-TR" dirty="0" err="1">
                <a:ea typeface="+mj-lt"/>
                <a:cs typeface="+mj-lt"/>
              </a:rPr>
              <a:t>Forward</a:t>
            </a:r>
            <a:r>
              <a:rPr lang="tr-TR" dirty="0">
                <a:ea typeface="+mj-lt"/>
                <a:cs typeface="+mj-lt"/>
              </a:rPr>
              <a:t> </a:t>
            </a:r>
            <a:r>
              <a:rPr lang="tr-TR" dirty="0" err="1">
                <a:ea typeface="+mj-lt"/>
                <a:cs typeface="+mj-lt"/>
              </a:rPr>
              <a:t>vs</a:t>
            </a:r>
            <a:r>
              <a:rPr lang="tr-TR" dirty="0">
                <a:ea typeface="+mj-lt"/>
                <a:cs typeface="+mj-lt"/>
              </a:rPr>
              <a:t> No </a:t>
            </a:r>
            <a:r>
              <a:rPr lang="tr-TR" dirty="0" err="1">
                <a:ea typeface="+mj-lt"/>
                <a:cs typeface="+mj-lt"/>
              </a:rPr>
              <a:t>Fast</a:t>
            </a:r>
            <a:r>
              <a:rPr lang="tr-TR" dirty="0">
                <a:ea typeface="+mj-lt"/>
                <a:cs typeface="+mj-lt"/>
              </a:rPr>
              <a:t> </a:t>
            </a:r>
            <a:r>
              <a:rPr lang="tr-TR" dirty="0" err="1">
                <a:ea typeface="+mj-lt"/>
                <a:cs typeface="+mj-lt"/>
              </a:rPr>
              <a:t>Forward</a:t>
            </a:r>
            <a:endParaRPr lang="tr-TR" dirty="0" err="1">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err="1">
                <a:ea typeface="+mn-lt"/>
                <a:cs typeface="+mn-lt"/>
              </a:rPr>
              <a:t>Default</a:t>
            </a:r>
            <a:r>
              <a:rPr lang="tr-TR" dirty="0">
                <a:ea typeface="+mn-lt"/>
                <a:cs typeface="+mn-lt"/>
              </a:rPr>
              <a:t> olarak </a:t>
            </a:r>
            <a:r>
              <a:rPr lang="tr-TR" dirty="0" err="1">
                <a:ea typeface="+mn-lt"/>
                <a:cs typeface="+mn-lt"/>
              </a:rPr>
              <a:t>merge</a:t>
            </a:r>
            <a:r>
              <a:rPr lang="tr-TR" dirty="0">
                <a:ea typeface="+mn-lt"/>
                <a:cs typeface="+mn-lt"/>
              </a:rPr>
              <a:t> işlemi </a:t>
            </a:r>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olarak çalışır. Main </a:t>
            </a:r>
            <a:r>
              <a:rPr lang="tr-TR" dirty="0" err="1">
                <a:ea typeface="+mn-lt"/>
                <a:cs typeface="+mn-lt"/>
              </a:rPr>
              <a:t>branch'inde</a:t>
            </a:r>
            <a:r>
              <a:rPr lang="tr-TR" dirty="0">
                <a:ea typeface="+mn-lt"/>
                <a:cs typeface="+mn-lt"/>
              </a:rPr>
              <a:t> herhangi bir değişiklik olmadıysa </a:t>
            </a:r>
            <a:r>
              <a:rPr lang="tr-TR" dirty="0" err="1">
                <a:ea typeface="+mn-lt"/>
                <a:cs typeface="+mn-lt"/>
              </a:rPr>
              <a:t>merge</a:t>
            </a:r>
            <a:r>
              <a:rPr lang="tr-TR" dirty="0">
                <a:ea typeface="+mn-lt"/>
                <a:cs typeface="+mn-lt"/>
              </a:rPr>
              <a:t> edilecek </a:t>
            </a:r>
            <a:r>
              <a:rPr lang="tr-TR" dirty="0" err="1">
                <a:ea typeface="+mn-lt"/>
                <a:cs typeface="+mn-lt"/>
              </a:rPr>
              <a:t>branch</a:t>
            </a:r>
            <a:r>
              <a:rPr lang="tr-TR" dirty="0">
                <a:ea typeface="+mn-lt"/>
                <a:cs typeface="+mn-lt"/>
              </a:rPr>
              <a:t> </a:t>
            </a:r>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olarak </a:t>
            </a:r>
            <a:r>
              <a:rPr lang="tr-TR" dirty="0" err="1">
                <a:ea typeface="+mn-lt"/>
                <a:cs typeface="+mn-lt"/>
              </a:rPr>
              <a:t>merge</a:t>
            </a:r>
            <a:r>
              <a:rPr lang="tr-TR" dirty="0">
                <a:ea typeface="+mn-lt"/>
                <a:cs typeface="+mn-lt"/>
              </a:rPr>
              <a:t> edilir. Main hattının son </a:t>
            </a:r>
            <a:r>
              <a:rPr lang="tr-TR" dirty="0" err="1">
                <a:ea typeface="+mn-lt"/>
                <a:cs typeface="+mn-lt"/>
              </a:rPr>
              <a:t>commit</a:t>
            </a:r>
            <a:r>
              <a:rPr lang="tr-TR" dirty="0">
                <a:ea typeface="+mn-lt"/>
                <a:cs typeface="+mn-lt"/>
              </a:rPr>
              <a:t> </a:t>
            </a:r>
            <a:r>
              <a:rPr lang="tr-TR" dirty="0" err="1">
                <a:ea typeface="+mn-lt"/>
                <a:cs typeface="+mn-lt"/>
              </a:rPr>
              <a:t>hash'i</a:t>
            </a:r>
            <a:r>
              <a:rPr lang="tr-TR" dirty="0">
                <a:ea typeface="+mn-lt"/>
                <a:cs typeface="+mn-lt"/>
              </a:rPr>
              <a:t> olarak, </a:t>
            </a:r>
            <a:r>
              <a:rPr lang="tr-TR" dirty="0" err="1">
                <a:ea typeface="+mn-lt"/>
                <a:cs typeface="+mn-lt"/>
              </a:rPr>
              <a:t>merge</a:t>
            </a:r>
            <a:r>
              <a:rPr lang="tr-TR" dirty="0">
                <a:ea typeface="+mn-lt"/>
                <a:cs typeface="+mn-lt"/>
              </a:rPr>
              <a:t> edilen </a:t>
            </a:r>
            <a:r>
              <a:rPr lang="tr-TR" dirty="0" err="1">
                <a:ea typeface="+mn-lt"/>
                <a:cs typeface="+mn-lt"/>
              </a:rPr>
              <a:t>branch'in</a:t>
            </a:r>
            <a:r>
              <a:rPr lang="tr-TR" dirty="0">
                <a:ea typeface="+mn-lt"/>
                <a:cs typeface="+mn-lt"/>
              </a:rPr>
              <a:t> </a:t>
            </a:r>
            <a:r>
              <a:rPr lang="tr-TR" dirty="0" err="1">
                <a:ea typeface="+mn-lt"/>
                <a:cs typeface="+mn-lt"/>
              </a:rPr>
              <a:t>hash'ini</a:t>
            </a:r>
            <a:r>
              <a:rPr lang="tr-TR" dirty="0">
                <a:ea typeface="+mn-lt"/>
                <a:cs typeface="+mn-lt"/>
              </a:rPr>
              <a:t> alır. Eğer main </a:t>
            </a:r>
            <a:r>
              <a:rPr lang="tr-TR" dirty="0" err="1">
                <a:ea typeface="+mn-lt"/>
                <a:cs typeface="+mn-lt"/>
              </a:rPr>
              <a:t>branch'inde</a:t>
            </a:r>
            <a:r>
              <a:rPr lang="tr-TR" dirty="0">
                <a:ea typeface="+mn-lt"/>
                <a:cs typeface="+mn-lt"/>
              </a:rPr>
              <a:t> bir değişiklik var ise </a:t>
            </a:r>
            <a:r>
              <a:rPr lang="tr-TR" dirty="0" err="1">
                <a:ea typeface="+mn-lt"/>
                <a:cs typeface="+mn-lt"/>
              </a:rPr>
              <a:t>merge</a:t>
            </a:r>
            <a:r>
              <a:rPr lang="tr-TR" dirty="0">
                <a:ea typeface="+mn-lt"/>
                <a:cs typeface="+mn-lt"/>
              </a:rPr>
              <a:t> işlemi </a:t>
            </a:r>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olmaz ve bizden hangi değişikleri kaydedeceğimize dair taahhüt bekler.</a:t>
            </a:r>
            <a:endParaRPr lang="tr-TR">
              <a:cs typeface="Calibri" panose="020F0502020204030204"/>
            </a:endParaRPr>
          </a:p>
          <a:p>
            <a:pPr marL="457200" indent="-457200">
              <a:buFont typeface="Arial"/>
            </a:pPr>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sonrasında değişiklikler sanki </a:t>
            </a:r>
            <a:r>
              <a:rPr lang="tr-TR" dirty="0" err="1">
                <a:ea typeface="+mn-lt"/>
                <a:cs typeface="+mn-lt"/>
              </a:rPr>
              <a:t>master</a:t>
            </a:r>
            <a:r>
              <a:rPr lang="tr-TR" dirty="0">
                <a:ea typeface="+mn-lt"/>
                <a:cs typeface="+mn-lt"/>
              </a:rPr>
              <a:t> </a:t>
            </a:r>
            <a:r>
              <a:rPr lang="tr-TR" dirty="0" err="1">
                <a:ea typeface="+mn-lt"/>
                <a:cs typeface="+mn-lt"/>
              </a:rPr>
              <a:t>branch'inde</a:t>
            </a:r>
            <a:r>
              <a:rPr lang="tr-TR" dirty="0">
                <a:ea typeface="+mn-lt"/>
                <a:cs typeface="+mn-lt"/>
              </a:rPr>
              <a:t> yapılmış gibi bir </a:t>
            </a:r>
            <a:r>
              <a:rPr lang="tr-TR" dirty="0" err="1">
                <a:ea typeface="+mn-lt"/>
                <a:cs typeface="+mn-lt"/>
              </a:rPr>
              <a:t>history</a:t>
            </a:r>
            <a:r>
              <a:rPr lang="tr-TR" dirty="0">
                <a:ea typeface="+mn-lt"/>
                <a:cs typeface="+mn-lt"/>
              </a:rPr>
              <a:t> oluşur. Bu </a:t>
            </a:r>
            <a:r>
              <a:rPr lang="tr-TR" dirty="0" err="1">
                <a:ea typeface="+mn-lt"/>
                <a:cs typeface="+mn-lt"/>
              </a:rPr>
              <a:t>history'i</a:t>
            </a:r>
            <a:r>
              <a:rPr lang="tr-TR" dirty="0">
                <a:ea typeface="+mn-lt"/>
                <a:cs typeface="+mn-lt"/>
              </a:rPr>
              <a:t> daha anlaşılır tutmak için </a:t>
            </a:r>
            <a:r>
              <a:rPr lang="tr-TR" dirty="0" err="1">
                <a:ea typeface="+mn-lt"/>
                <a:cs typeface="+mn-lt"/>
              </a:rPr>
              <a:t>merge</a:t>
            </a:r>
            <a:r>
              <a:rPr lang="tr-TR" dirty="0">
                <a:ea typeface="+mn-lt"/>
                <a:cs typeface="+mn-lt"/>
              </a:rPr>
              <a:t> işlemi sırasında </a:t>
            </a:r>
            <a:r>
              <a:rPr lang="tr-TR" dirty="0" err="1">
                <a:ea typeface="+mn-lt"/>
                <a:cs typeface="+mn-lt"/>
              </a:rPr>
              <a:t>git'e</a:t>
            </a:r>
            <a:r>
              <a:rPr lang="tr-TR" dirty="0">
                <a:ea typeface="+mn-lt"/>
                <a:cs typeface="+mn-lt"/>
              </a:rPr>
              <a:t> "--</a:t>
            </a:r>
            <a:r>
              <a:rPr lang="tr-TR" dirty="0" err="1">
                <a:ea typeface="+mn-lt"/>
                <a:cs typeface="+mn-lt"/>
              </a:rPr>
              <a:t>no-ff</a:t>
            </a:r>
            <a:r>
              <a:rPr lang="tr-TR" dirty="0">
                <a:ea typeface="+mn-lt"/>
                <a:cs typeface="+mn-lt"/>
              </a:rPr>
              <a:t>" opsiyonu ile gidilir. Bu </a:t>
            </a:r>
            <a:r>
              <a:rPr lang="tr-TR" dirty="0" err="1">
                <a:ea typeface="+mn-lt"/>
                <a:cs typeface="+mn-lt"/>
              </a:rPr>
              <a:t>git'in</a:t>
            </a:r>
            <a:r>
              <a:rPr lang="tr-TR" dirty="0">
                <a:ea typeface="+mn-lt"/>
                <a:cs typeface="+mn-lt"/>
              </a:rPr>
              <a:t> </a:t>
            </a:r>
            <a:r>
              <a:rPr lang="tr-TR" dirty="0" err="1">
                <a:ea typeface="+mn-lt"/>
                <a:cs typeface="+mn-lt"/>
              </a:rPr>
              <a:t>fast-forward</a:t>
            </a:r>
            <a:r>
              <a:rPr lang="tr-TR" dirty="0">
                <a:ea typeface="+mn-lt"/>
                <a:cs typeface="+mn-lt"/>
              </a:rPr>
              <a:t> yapmamasını ve yeni bir </a:t>
            </a:r>
            <a:r>
              <a:rPr lang="tr-TR" dirty="0" err="1">
                <a:ea typeface="+mn-lt"/>
                <a:cs typeface="+mn-lt"/>
              </a:rPr>
              <a:t>merge</a:t>
            </a:r>
            <a:r>
              <a:rPr lang="tr-TR" dirty="0">
                <a:ea typeface="+mn-lt"/>
                <a:cs typeface="+mn-lt"/>
              </a:rPr>
              <a:t> </a:t>
            </a:r>
            <a:r>
              <a:rPr lang="tr-TR" dirty="0" err="1">
                <a:ea typeface="+mn-lt"/>
                <a:cs typeface="+mn-lt"/>
              </a:rPr>
              <a:t>commit</a:t>
            </a:r>
            <a:r>
              <a:rPr lang="tr-TR" dirty="0">
                <a:ea typeface="+mn-lt"/>
                <a:cs typeface="+mn-lt"/>
              </a:rPr>
              <a:t> ile ilerlemesini sağlar.</a:t>
            </a:r>
            <a:endParaRPr lang="tr-TR" dirty="0">
              <a:cs typeface="Calibri"/>
            </a:endParaRPr>
          </a:p>
        </p:txBody>
      </p:sp>
    </p:spTree>
    <p:extLst>
      <p:ext uri="{BB962C8B-B14F-4D97-AF65-F5344CB8AC3E}">
        <p14:creationId xmlns:p14="http://schemas.microsoft.com/office/powerpoint/2010/main" val="27569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err="1">
                <a:cs typeface="Calibri Light"/>
              </a:rPr>
              <a:t>Stack</a:t>
            </a:r>
            <a:r>
              <a:rPr lang="tr-TR" dirty="0">
                <a:cs typeface="Calibri Light"/>
              </a:rPr>
              <a:t> Memory, </a:t>
            </a:r>
            <a:r>
              <a:rPr lang="tr-TR" dirty="0" err="1">
                <a:cs typeface="Calibri Light"/>
              </a:rPr>
              <a:t>Heap</a:t>
            </a:r>
            <a:r>
              <a:rPr lang="tr-TR" dirty="0">
                <a:cs typeface="Calibri Light"/>
              </a:rPr>
              <a:t> Memory</a:t>
            </a: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err="1">
                <a:ea typeface="+mn-lt"/>
                <a:cs typeface="+mn-lt"/>
              </a:rPr>
              <a:t>Stack</a:t>
            </a:r>
            <a:r>
              <a:rPr lang="tr-TR" dirty="0">
                <a:ea typeface="+mn-lt"/>
                <a:cs typeface="+mn-lt"/>
              </a:rPr>
              <a:t> ve </a:t>
            </a:r>
            <a:r>
              <a:rPr lang="tr-TR" dirty="0" err="1">
                <a:ea typeface="+mn-lt"/>
                <a:cs typeface="+mn-lt"/>
              </a:rPr>
              <a:t>Heap</a:t>
            </a:r>
            <a:r>
              <a:rPr lang="tr-TR" dirty="0">
                <a:ea typeface="+mn-lt"/>
                <a:cs typeface="+mn-lt"/>
              </a:rPr>
              <a:t> kavramlarından kısaca bahsetmek gerekirse, </a:t>
            </a:r>
            <a:r>
              <a:rPr lang="tr-TR" dirty="0" err="1">
                <a:ea typeface="+mn-lt"/>
                <a:cs typeface="+mn-lt"/>
              </a:rPr>
              <a:t>ram’in</a:t>
            </a:r>
            <a:r>
              <a:rPr lang="tr-TR" dirty="0">
                <a:ea typeface="+mn-lt"/>
                <a:cs typeface="+mn-lt"/>
              </a:rPr>
              <a:t> mantıksal bölümleridir diyebiliriz. </a:t>
            </a:r>
            <a:r>
              <a:rPr lang="tr-TR" dirty="0" err="1">
                <a:ea typeface="+mn-lt"/>
                <a:cs typeface="+mn-lt"/>
              </a:rPr>
              <a:t>Stack’de</a:t>
            </a:r>
            <a:r>
              <a:rPr lang="tr-TR" dirty="0">
                <a:ea typeface="+mn-lt"/>
                <a:cs typeface="+mn-lt"/>
              </a:rPr>
              <a:t> değer tipleri, </a:t>
            </a:r>
            <a:r>
              <a:rPr lang="tr-TR" dirty="0" err="1">
                <a:ea typeface="+mn-lt"/>
                <a:cs typeface="+mn-lt"/>
              </a:rPr>
              <a:t>pointer</a:t>
            </a:r>
            <a:r>
              <a:rPr lang="tr-TR" dirty="0">
                <a:ea typeface="+mn-lt"/>
                <a:cs typeface="+mn-lt"/>
              </a:rPr>
              <a:t> ve adresler saklanırken, </a:t>
            </a:r>
            <a:r>
              <a:rPr lang="tr-TR" dirty="0" err="1">
                <a:ea typeface="+mn-lt"/>
                <a:cs typeface="+mn-lt"/>
              </a:rPr>
              <a:t>Heap’de</a:t>
            </a:r>
            <a:r>
              <a:rPr lang="tr-TR" dirty="0">
                <a:ea typeface="+mn-lt"/>
                <a:cs typeface="+mn-lt"/>
              </a:rPr>
              <a:t> ise referans değerleri saklanmaktadır.</a:t>
            </a:r>
          </a:p>
          <a:p>
            <a:pPr marL="457200" indent="-457200"/>
            <a:r>
              <a:rPr lang="tr-TR" dirty="0" err="1">
                <a:ea typeface="+mn-lt"/>
                <a:cs typeface="+mn-lt"/>
              </a:rPr>
              <a:t>Stack’e</a:t>
            </a:r>
            <a:r>
              <a:rPr lang="tr-TR" dirty="0">
                <a:ea typeface="+mn-lt"/>
                <a:cs typeface="+mn-lt"/>
              </a:rPr>
              <a:t> erişim </a:t>
            </a:r>
            <a:r>
              <a:rPr lang="tr-TR" dirty="0" err="1">
                <a:ea typeface="+mn-lt"/>
                <a:cs typeface="+mn-lt"/>
              </a:rPr>
              <a:t>Heap’den</a:t>
            </a:r>
            <a:r>
              <a:rPr lang="tr-TR" dirty="0">
                <a:ea typeface="+mn-lt"/>
                <a:cs typeface="+mn-lt"/>
              </a:rPr>
              <a:t> daha hızlıdır ve </a:t>
            </a:r>
            <a:r>
              <a:rPr lang="tr-TR" dirty="0" err="1">
                <a:ea typeface="+mn-lt"/>
                <a:cs typeface="+mn-lt"/>
              </a:rPr>
              <a:t>Stack</a:t>
            </a:r>
            <a:r>
              <a:rPr lang="tr-TR" dirty="0">
                <a:ea typeface="+mn-lt"/>
                <a:cs typeface="+mn-lt"/>
              </a:rPr>
              <a:t>, LIFO (</a:t>
            </a:r>
            <a:r>
              <a:rPr lang="tr-TR" dirty="0" err="1">
                <a:ea typeface="+mn-lt"/>
                <a:cs typeface="+mn-lt"/>
              </a:rPr>
              <a:t>Last</a:t>
            </a:r>
            <a:r>
              <a:rPr lang="tr-TR" dirty="0">
                <a:ea typeface="+mn-lt"/>
                <a:cs typeface="+mn-lt"/>
              </a:rPr>
              <a:t>-</a:t>
            </a:r>
            <a:r>
              <a:rPr lang="tr-TR" dirty="0" err="1">
                <a:ea typeface="+mn-lt"/>
                <a:cs typeface="+mn-lt"/>
              </a:rPr>
              <a:t>In</a:t>
            </a:r>
            <a:r>
              <a:rPr lang="tr-TR" dirty="0">
                <a:ea typeface="+mn-lt"/>
                <a:cs typeface="+mn-lt"/>
              </a:rPr>
              <a:t>-First-</a:t>
            </a:r>
            <a:r>
              <a:rPr lang="tr-TR" dirty="0" err="1">
                <a:ea typeface="+mn-lt"/>
                <a:cs typeface="+mn-lt"/>
              </a:rPr>
              <a:t>Out</a:t>
            </a:r>
            <a:r>
              <a:rPr lang="tr-TR" dirty="0">
                <a:ea typeface="+mn-lt"/>
                <a:cs typeface="+mn-lt"/>
              </a:rPr>
              <a:t>) mantığında çalışmaktadır. Yani son gelen ilk olarak çıkar. Bu sebep ile aradan herhangi bir eleman çıkartamazsınız, birbirleri ile ilişki içerisindedirler. </a:t>
            </a:r>
          </a:p>
          <a:p>
            <a:pPr marL="457200" indent="-457200"/>
            <a:r>
              <a:rPr lang="tr-TR" dirty="0" err="1">
                <a:ea typeface="+mn-lt"/>
                <a:cs typeface="+mn-lt"/>
              </a:rPr>
              <a:t>Struct</a:t>
            </a:r>
            <a:r>
              <a:rPr lang="tr-TR" dirty="0">
                <a:ea typeface="+mn-lt"/>
                <a:cs typeface="+mn-lt"/>
              </a:rPr>
              <a:t> tipindeki değişkenler değer tipleridir ve </a:t>
            </a:r>
            <a:r>
              <a:rPr lang="tr-TR" dirty="0" err="1">
                <a:ea typeface="+mn-lt"/>
                <a:cs typeface="+mn-lt"/>
              </a:rPr>
              <a:t>Stack</a:t>
            </a:r>
            <a:r>
              <a:rPr lang="tr-TR" dirty="0">
                <a:ea typeface="+mn-lt"/>
                <a:cs typeface="+mn-lt"/>
              </a:rPr>
              <a:t> içerisinde saklanmaktadır. Class tipindeki değişkenler ise referans tipleridir ve referansları </a:t>
            </a:r>
            <a:r>
              <a:rPr lang="tr-TR" dirty="0" err="1">
                <a:ea typeface="+mn-lt"/>
                <a:cs typeface="+mn-lt"/>
              </a:rPr>
              <a:t>Stack’de</a:t>
            </a:r>
            <a:r>
              <a:rPr lang="tr-TR" dirty="0">
                <a:ea typeface="+mn-lt"/>
                <a:cs typeface="+mn-lt"/>
              </a:rPr>
              <a:t> kendisi ise </a:t>
            </a:r>
            <a:r>
              <a:rPr lang="tr-TR" dirty="0" err="1">
                <a:ea typeface="+mn-lt"/>
                <a:cs typeface="+mn-lt"/>
              </a:rPr>
              <a:t>Heap’de</a:t>
            </a:r>
            <a:r>
              <a:rPr lang="tr-TR" dirty="0">
                <a:ea typeface="+mn-lt"/>
                <a:cs typeface="+mn-lt"/>
              </a:rPr>
              <a:t> saklanır.</a:t>
            </a:r>
            <a:endParaRPr lang="tr-TR" dirty="0">
              <a:cs typeface="Calibri" panose="020F0502020204030204"/>
            </a:endParaRPr>
          </a:p>
        </p:txBody>
      </p:sp>
    </p:spTree>
    <p:extLst>
      <p:ext uri="{BB962C8B-B14F-4D97-AF65-F5344CB8AC3E}">
        <p14:creationId xmlns:p14="http://schemas.microsoft.com/office/powerpoint/2010/main" val="652165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a:cs typeface="Calibri Light"/>
              </a:rPr>
              <a:t>Senkron, Asenkron </a:t>
            </a: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Senkronun kelime anlamı eş zamanlı olmasına rağmen programlama dilinde her bir işin sıra ile yapılmasına denir. Yani bir </a:t>
            </a:r>
            <a:r>
              <a:rPr lang="tr-TR" dirty="0" err="1">
                <a:ea typeface="+mn-lt"/>
                <a:cs typeface="+mn-lt"/>
              </a:rPr>
              <a:t>process</a:t>
            </a:r>
            <a:r>
              <a:rPr lang="tr-TR" dirty="0">
                <a:ea typeface="+mn-lt"/>
                <a:cs typeface="+mn-lt"/>
              </a:rPr>
              <a:t> bitmeden diğerine geçilmemesi. Programlama dillerinin genelinde yazdığımız kodlar yukarıdan aşağıya okunarak çalıştırılır. Yani senkron olarak çalışır.</a:t>
            </a:r>
            <a:endParaRPr lang="tr-TR">
              <a:cs typeface="Calibri" panose="020F0502020204030204"/>
            </a:endParaRPr>
          </a:p>
          <a:p>
            <a:pPr marL="457200" indent="-457200"/>
            <a:r>
              <a:rPr lang="tr-TR" dirty="0">
                <a:ea typeface="+mn-lt"/>
                <a:cs typeface="+mn-lt"/>
              </a:rPr>
              <a:t>Asenkron Programla kelime anlamı başlama ve bitiş zamanları ayrı olan, aynı zamanda olmayan demek olan kelimedir. Diğer adı da eşzamanızdır. Senkron programlama ise programın senkron bir şekilde değil de öncelik verdiğimiz işlemlerin daha önce yapılmasını sağlayan ya da sağladığımız programlamadır.</a:t>
            </a:r>
          </a:p>
        </p:txBody>
      </p:sp>
    </p:spTree>
    <p:extLst>
      <p:ext uri="{BB962C8B-B14F-4D97-AF65-F5344CB8AC3E}">
        <p14:creationId xmlns:p14="http://schemas.microsoft.com/office/powerpoint/2010/main" val="726777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endParaRPr lang="tr-T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Senkron programlamada kodların yukarıdan aşağıya çalışmasını her zaman istemeyebiliriz. Mesela bir fonksiyonu son sırada yazarız ama ilk olarak o fonksiyonun çalışmasını isteyebiliriz. Burada Asenkron programlama devreye giriyor. </a:t>
            </a:r>
            <a:r>
              <a:rPr lang="tr-TR" dirty="0" err="1">
                <a:ea typeface="+mn-lt"/>
                <a:cs typeface="+mn-lt"/>
              </a:rPr>
              <a:t>Javascript</a:t>
            </a:r>
            <a:r>
              <a:rPr lang="tr-TR" dirty="0">
                <a:ea typeface="+mn-lt"/>
                <a:cs typeface="+mn-lt"/>
              </a:rPr>
              <a:t> </a:t>
            </a:r>
            <a:r>
              <a:rPr lang="tr-TR" dirty="0" err="1">
                <a:ea typeface="+mn-lt"/>
                <a:cs typeface="+mn-lt"/>
              </a:rPr>
              <a:t>single-thread</a:t>
            </a:r>
            <a:r>
              <a:rPr lang="tr-TR" dirty="0">
                <a:ea typeface="+mn-lt"/>
                <a:cs typeface="+mn-lt"/>
              </a:rPr>
              <a:t> çalıştırma yaptığı için çalıştırdığı </a:t>
            </a:r>
            <a:r>
              <a:rPr lang="tr-TR" dirty="0" err="1">
                <a:ea typeface="+mn-lt"/>
                <a:cs typeface="+mn-lt"/>
              </a:rPr>
              <a:t>eventleri</a:t>
            </a:r>
            <a:r>
              <a:rPr lang="tr-TR" dirty="0">
                <a:ea typeface="+mn-lt"/>
                <a:cs typeface="+mn-lt"/>
              </a:rPr>
              <a:t> ve </a:t>
            </a:r>
            <a:r>
              <a:rPr lang="tr-TR" dirty="0" err="1">
                <a:ea typeface="+mn-lt"/>
                <a:cs typeface="+mn-lt"/>
              </a:rPr>
              <a:t>callback</a:t>
            </a:r>
            <a:r>
              <a:rPr lang="tr-TR" dirty="0">
                <a:ea typeface="+mn-lt"/>
                <a:cs typeface="+mn-lt"/>
              </a:rPr>
              <a:t> </a:t>
            </a:r>
            <a:r>
              <a:rPr lang="tr-TR" dirty="0" err="1">
                <a:ea typeface="+mn-lt"/>
                <a:cs typeface="+mn-lt"/>
              </a:rPr>
              <a:t>leri</a:t>
            </a:r>
            <a:r>
              <a:rPr lang="tr-TR" dirty="0">
                <a:ea typeface="+mn-lt"/>
                <a:cs typeface="+mn-lt"/>
              </a:rPr>
              <a:t> sıraya sokarak hepsini tek bir </a:t>
            </a:r>
            <a:r>
              <a:rPr lang="tr-TR" dirty="0" err="1">
                <a:ea typeface="+mn-lt"/>
                <a:cs typeface="+mn-lt"/>
              </a:rPr>
              <a:t>thread</a:t>
            </a:r>
            <a:r>
              <a:rPr lang="tr-TR" dirty="0">
                <a:ea typeface="+mn-lt"/>
                <a:cs typeface="+mn-lt"/>
              </a:rPr>
              <a:t> ile işler. Bahsedilen </a:t>
            </a:r>
            <a:r>
              <a:rPr lang="tr-TR" dirty="0" err="1">
                <a:ea typeface="+mn-lt"/>
                <a:cs typeface="+mn-lt"/>
              </a:rPr>
              <a:t>Event’lerin</a:t>
            </a:r>
            <a:r>
              <a:rPr lang="tr-TR" dirty="0">
                <a:ea typeface="+mn-lt"/>
                <a:cs typeface="+mn-lt"/>
              </a:rPr>
              <a:t> ve </a:t>
            </a:r>
            <a:r>
              <a:rPr lang="tr-TR" dirty="0" err="1">
                <a:ea typeface="+mn-lt"/>
                <a:cs typeface="+mn-lt"/>
              </a:rPr>
              <a:t>Callback’lerin</a:t>
            </a:r>
            <a:r>
              <a:rPr lang="tr-TR" dirty="0">
                <a:ea typeface="+mn-lt"/>
                <a:cs typeface="+mn-lt"/>
              </a:rPr>
              <a:t> sırada tutulduğu yapı, basit bir kuyruk (Queue) mekanizmasıdır. </a:t>
            </a:r>
            <a:r>
              <a:rPr lang="tr-TR" dirty="0" err="1">
                <a:ea typeface="+mn-lt"/>
                <a:cs typeface="+mn-lt"/>
              </a:rPr>
              <a:t>Thread’in</a:t>
            </a:r>
            <a:r>
              <a:rPr lang="tr-TR" dirty="0">
                <a:ea typeface="+mn-lt"/>
                <a:cs typeface="+mn-lt"/>
              </a:rPr>
              <a:t> her defasında kuyruktaki ilk </a:t>
            </a:r>
            <a:r>
              <a:rPr lang="tr-TR" dirty="0" err="1">
                <a:ea typeface="+mn-lt"/>
                <a:cs typeface="+mn-lt"/>
              </a:rPr>
              <a:t>Event’i</a:t>
            </a:r>
            <a:r>
              <a:rPr lang="tr-TR" dirty="0">
                <a:ea typeface="+mn-lt"/>
                <a:cs typeface="+mn-lt"/>
              </a:rPr>
              <a:t> işleyip yeni bir </a:t>
            </a:r>
            <a:r>
              <a:rPr lang="tr-TR" dirty="0" err="1">
                <a:ea typeface="+mn-lt"/>
                <a:cs typeface="+mn-lt"/>
              </a:rPr>
              <a:t>Event</a:t>
            </a:r>
            <a:r>
              <a:rPr lang="tr-TR" dirty="0">
                <a:ea typeface="+mn-lt"/>
                <a:cs typeface="+mn-lt"/>
              </a:rPr>
              <a:t> alması da </a:t>
            </a:r>
            <a:r>
              <a:rPr lang="tr-TR" dirty="0" err="1">
                <a:ea typeface="+mn-lt"/>
                <a:cs typeface="+mn-lt"/>
              </a:rPr>
              <a:t>Event</a:t>
            </a:r>
            <a:r>
              <a:rPr lang="tr-TR" dirty="0">
                <a:ea typeface="+mn-lt"/>
                <a:cs typeface="+mn-lt"/>
              </a:rPr>
              <a:t> </a:t>
            </a:r>
            <a:r>
              <a:rPr lang="tr-TR" dirty="0" err="1">
                <a:ea typeface="+mn-lt"/>
                <a:cs typeface="+mn-lt"/>
              </a:rPr>
              <a:t>Loop</a:t>
            </a:r>
            <a:r>
              <a:rPr lang="tr-TR" dirty="0">
                <a:ea typeface="+mn-lt"/>
                <a:cs typeface="+mn-lt"/>
              </a:rPr>
              <a:t> olarak adlandırılır. </a:t>
            </a:r>
            <a:r>
              <a:rPr lang="tr-TR" dirty="0" err="1">
                <a:ea typeface="+mn-lt"/>
                <a:cs typeface="+mn-lt"/>
              </a:rPr>
              <a:t>Javascript</a:t>
            </a:r>
            <a:r>
              <a:rPr lang="tr-TR" dirty="0">
                <a:ea typeface="+mn-lt"/>
                <a:cs typeface="+mn-lt"/>
              </a:rPr>
              <a:t> Run-</a:t>
            </a:r>
            <a:r>
              <a:rPr lang="tr-TR" dirty="0" err="1">
                <a:ea typeface="+mn-lt"/>
                <a:cs typeface="+mn-lt"/>
              </a:rPr>
              <a:t>to</a:t>
            </a:r>
            <a:r>
              <a:rPr lang="tr-TR" dirty="0">
                <a:ea typeface="+mn-lt"/>
                <a:cs typeface="+mn-lt"/>
              </a:rPr>
              <a:t>-</a:t>
            </a:r>
            <a:r>
              <a:rPr lang="tr-TR" dirty="0" err="1">
                <a:ea typeface="+mn-lt"/>
                <a:cs typeface="+mn-lt"/>
              </a:rPr>
              <a:t>Completion</a:t>
            </a:r>
            <a:r>
              <a:rPr lang="tr-TR" dirty="0">
                <a:ea typeface="+mn-lt"/>
                <a:cs typeface="+mn-lt"/>
              </a:rPr>
              <a:t> adı verilen, elindeki işi tamamlamadan başka bir işe geçmeyen bir mekanizmaya sahiptir.</a:t>
            </a:r>
            <a:endParaRPr lang="tr-TR" dirty="0">
              <a:cs typeface="Calibri" panose="020F0502020204030204"/>
            </a:endParaRPr>
          </a:p>
        </p:txBody>
      </p:sp>
    </p:spTree>
    <p:extLst>
      <p:ext uri="{BB962C8B-B14F-4D97-AF65-F5344CB8AC3E}">
        <p14:creationId xmlns:p14="http://schemas.microsoft.com/office/powerpoint/2010/main" val="2899123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a:cs typeface="Calibri Light"/>
              </a:rPr>
              <a:t>Compiler</a:t>
            </a:r>
            <a:endParaRPr lang="tr-T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Compiler(Derleyici): Geliştiricilerin herhangi bir programlama dilini kullanarak yazdığı kaynak kodu bilgisayarın anlayabileceği makine diline yani 0 ve 1’lere çeviren aracı yazılımdır.</a:t>
            </a:r>
            <a:endParaRPr lang="tr-TR">
              <a:ea typeface="+mn-lt"/>
              <a:cs typeface="+mn-lt"/>
            </a:endParaRPr>
          </a:p>
          <a:p>
            <a:pPr marL="457200" indent="-457200">
              <a:buFont typeface="Arial"/>
            </a:pPr>
            <a:r>
              <a:rPr lang="tr-TR" dirty="0">
                <a:ea typeface="+mn-lt"/>
                <a:cs typeface="+mn-lt"/>
              </a:rPr>
              <a:t>Derleyici sayesinde geliştiriciler farklı programlama dillerini kullanarak aynı işlevi yerine getiren yazılımlar üretebilirler. Üstelik </a:t>
            </a:r>
            <a:r>
              <a:rPr lang="tr-TR" dirty="0" err="1">
                <a:ea typeface="+mn-lt"/>
                <a:cs typeface="+mn-lt"/>
              </a:rPr>
              <a:t>Compiler’ların</a:t>
            </a:r>
            <a:r>
              <a:rPr lang="tr-TR" dirty="0">
                <a:ea typeface="+mn-lt"/>
                <a:cs typeface="+mn-lt"/>
              </a:rPr>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4006778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err="1">
                <a:cs typeface="Calibri Light"/>
              </a:rPr>
              <a:t>Interpritter</a:t>
            </a:r>
            <a:endParaRPr lang="tr-TR">
              <a:cs typeface="Calibri Light"/>
            </a:endParaRP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fontScale="85000" lnSpcReduction="10000"/>
          </a:bodyPr>
          <a:lstStyle/>
          <a:p>
            <a:pPr marL="457200" indent="-457200"/>
            <a:r>
              <a:rPr lang="tr-TR" dirty="0">
                <a:ea typeface="+mn-lt"/>
                <a:cs typeface="+mn-lt"/>
              </a:rPr>
              <a:t>Interpreter(Yorumlayıcı): Yüksek seviyeli programlama dili ile yazılmış bir </a:t>
            </a:r>
            <a:r>
              <a:rPr lang="tr-TR" dirty="0" err="1">
                <a:ea typeface="+mn-lt"/>
                <a:cs typeface="+mn-lt"/>
              </a:rPr>
              <a:t>progamı</a:t>
            </a:r>
            <a:r>
              <a:rPr lang="tr-TR" dirty="0">
                <a:ea typeface="+mn-lt"/>
                <a:cs typeface="+mn-lt"/>
              </a:rPr>
              <a:t> adım adım makine diline çeviren ve makine dilindeki talimatları çalıştıran programdır.</a:t>
            </a:r>
            <a:endParaRPr lang="tr-TR">
              <a:cs typeface="Calibri" panose="020F0502020204030204"/>
            </a:endParaRPr>
          </a:p>
          <a:p>
            <a:pPr marL="457200" indent="-457200"/>
            <a:r>
              <a:rPr lang="tr-TR" dirty="0">
                <a:ea typeface="+mn-lt"/>
                <a:cs typeface="+mn-lt"/>
              </a:rPr>
              <a:t>Interpreter bütün programın çalıştırılabilir bir kodunu üretmek yerine, programın adımlarını tek tek makine diline çevirir ve hemen çalıştırır. Program tekrar çalıştırılmak istenirse </a:t>
            </a:r>
            <a:r>
              <a:rPr lang="tr-TR" dirty="0" err="1">
                <a:ea typeface="+mn-lt"/>
                <a:cs typeface="+mn-lt"/>
              </a:rPr>
              <a:t>interpreter</a:t>
            </a:r>
            <a:r>
              <a:rPr lang="tr-TR" dirty="0">
                <a:ea typeface="+mn-lt"/>
                <a:cs typeface="+mn-lt"/>
              </a:rPr>
              <a:t> kaynak kod üzerinde yine aynı yolu izler.</a:t>
            </a:r>
          </a:p>
          <a:p>
            <a:pPr marL="457200" indent="-457200"/>
            <a:r>
              <a:rPr lang="tr-TR" dirty="0">
                <a:ea typeface="+mn-lt"/>
                <a:cs typeface="+mn-lt"/>
              </a:rPr>
              <a:t>JavaScript Interpreter(Yorumlayıcı) bir dildir.  JavaScript’in </a:t>
            </a:r>
            <a:r>
              <a:rPr lang="tr-TR" dirty="0" err="1">
                <a:ea typeface="+mn-lt"/>
                <a:cs typeface="+mn-lt"/>
              </a:rPr>
              <a:t>compiler</a:t>
            </a:r>
            <a:r>
              <a:rPr lang="tr-TR" dirty="0">
                <a:ea typeface="+mn-lt"/>
                <a:cs typeface="+mn-lt"/>
              </a:rPr>
              <a:t> adımı yoktur. Bunun yerine, tarayıcıdaki bir </a:t>
            </a:r>
            <a:r>
              <a:rPr lang="tr-TR" dirty="0" err="1">
                <a:ea typeface="+mn-lt"/>
                <a:cs typeface="+mn-lt"/>
              </a:rPr>
              <a:t>interpreter</a:t>
            </a:r>
            <a:r>
              <a:rPr lang="tr-TR" dirty="0">
                <a:ea typeface="+mn-lt"/>
                <a:cs typeface="+mn-lt"/>
              </a:rPr>
              <a:t>(yorumlayıcı) JavaScript kodunu okur, her satırı yorumlar ve çalıştırır. Daha modern tarayıcılar, JavaScript’i tam çalışmak üzereyken yürütülebilir bayt koduna derleyen </a:t>
            </a:r>
            <a:r>
              <a:rPr lang="tr-TR" dirty="0" err="1">
                <a:ea typeface="+mn-lt"/>
                <a:cs typeface="+mn-lt"/>
              </a:rPr>
              <a:t>Just</a:t>
            </a:r>
            <a:r>
              <a:rPr lang="tr-TR" dirty="0">
                <a:ea typeface="+mn-lt"/>
                <a:cs typeface="+mn-lt"/>
              </a:rPr>
              <a:t>-</a:t>
            </a:r>
            <a:r>
              <a:rPr lang="tr-TR" dirty="0" err="1">
                <a:ea typeface="+mn-lt"/>
                <a:cs typeface="+mn-lt"/>
              </a:rPr>
              <a:t>In</a:t>
            </a:r>
            <a:r>
              <a:rPr lang="tr-TR" dirty="0">
                <a:ea typeface="+mn-lt"/>
                <a:cs typeface="+mn-lt"/>
              </a:rPr>
              <a:t>-Time(JIT) derlemesi olarak bilinen teknoloji kullanır.</a:t>
            </a:r>
          </a:p>
          <a:p>
            <a:pPr marL="457200" indent="-457200"/>
            <a:r>
              <a:rPr lang="tr-TR" dirty="0" err="1">
                <a:ea typeface="+mn-lt"/>
                <a:cs typeface="+mn-lt"/>
              </a:rPr>
              <a:t>Just</a:t>
            </a:r>
            <a:r>
              <a:rPr lang="tr-TR" dirty="0">
                <a:ea typeface="+mn-lt"/>
                <a:cs typeface="+mn-lt"/>
              </a:rPr>
              <a:t>-</a:t>
            </a:r>
            <a:r>
              <a:rPr lang="tr-TR" dirty="0" err="1">
                <a:ea typeface="+mn-lt"/>
                <a:cs typeface="+mn-lt"/>
              </a:rPr>
              <a:t>In</a:t>
            </a:r>
            <a:r>
              <a:rPr lang="tr-TR" dirty="0">
                <a:ea typeface="+mn-lt"/>
                <a:cs typeface="+mn-lt"/>
              </a:rPr>
              <a:t>-time(JIT):</a:t>
            </a:r>
            <a:r>
              <a:rPr lang="tr-TR" dirty="0" err="1">
                <a:ea typeface="+mn-lt"/>
                <a:cs typeface="+mn-lt"/>
              </a:rPr>
              <a:t>Just</a:t>
            </a:r>
            <a:r>
              <a:rPr lang="tr-TR" dirty="0">
                <a:ea typeface="+mn-lt"/>
                <a:cs typeface="+mn-lt"/>
              </a:rPr>
              <a:t>-</a:t>
            </a:r>
            <a:r>
              <a:rPr lang="tr-TR" dirty="0" err="1">
                <a:ea typeface="+mn-lt"/>
                <a:cs typeface="+mn-lt"/>
              </a:rPr>
              <a:t>In</a:t>
            </a:r>
            <a:r>
              <a:rPr lang="tr-TR" dirty="0">
                <a:ea typeface="+mn-lt"/>
                <a:cs typeface="+mn-lt"/>
              </a:rPr>
              <a:t>-Time veya JIT, derleme, JavaScript,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2444014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a:ea typeface="+mj-lt"/>
                <a:cs typeface="+mj-lt"/>
              </a:rPr>
              <a:t> </a:t>
            </a:r>
            <a:r>
              <a:rPr lang="tr-TR" dirty="0" err="1">
                <a:ea typeface="+mj-lt"/>
                <a:cs typeface="+mj-lt"/>
              </a:rPr>
              <a:t>for</a:t>
            </a:r>
            <a:r>
              <a:rPr lang="tr-TR" dirty="0">
                <a:ea typeface="+mj-lt"/>
                <a:cs typeface="+mj-lt"/>
              </a:rPr>
              <a:t> ile </a:t>
            </a:r>
            <a:r>
              <a:rPr lang="tr-TR" dirty="0" err="1">
                <a:ea typeface="+mj-lt"/>
                <a:cs typeface="+mj-lt"/>
              </a:rPr>
              <a:t>while</a:t>
            </a:r>
            <a:r>
              <a:rPr lang="tr-TR" dirty="0">
                <a:ea typeface="+mj-lt"/>
                <a:cs typeface="+mj-lt"/>
              </a:rPr>
              <a:t> Arasındaki Fark ?</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err="1">
                <a:ea typeface="+mn-lt"/>
                <a:cs typeface="+mn-lt"/>
              </a:rPr>
              <a:t>For</a:t>
            </a:r>
            <a:r>
              <a:rPr lang="tr-TR" dirty="0">
                <a:ea typeface="+mn-lt"/>
                <a:cs typeface="+mn-lt"/>
              </a:rPr>
              <a:t> : Önceden ayarlanmış sayıda yinelenir. Yalnızca yineleme sayısı bilindiğinde sonucu elde etmek için kullanılır. Koşul '</a:t>
            </a:r>
            <a:r>
              <a:rPr lang="tr-TR" dirty="0" err="1">
                <a:ea typeface="+mn-lt"/>
                <a:cs typeface="+mn-lt"/>
              </a:rPr>
              <a:t>for</a:t>
            </a:r>
            <a:r>
              <a:rPr lang="tr-TR" dirty="0">
                <a:ea typeface="+mn-lt"/>
                <a:cs typeface="+mn-lt"/>
              </a:rPr>
              <a:t>' döngüsüne yerleştirilmezse, döngü sonsuz kez yinelenir.</a:t>
            </a:r>
          </a:p>
          <a:p>
            <a:pPr marL="457200" indent="-457200"/>
            <a:r>
              <a:rPr lang="tr-TR" dirty="0" err="1">
                <a:ea typeface="+mn-lt"/>
                <a:cs typeface="+mn-lt"/>
              </a:rPr>
              <a:t>While</a:t>
            </a:r>
            <a:r>
              <a:rPr lang="tr-TR" dirty="0">
                <a:ea typeface="+mn-lt"/>
                <a:cs typeface="+mn-lt"/>
              </a:rPr>
              <a:t> : Bir koşul sağlanana kadar yinelenir. Yineleme sayısı bilinmediğinde koşulu sağlamak için kullanılır. Koşulu True veya </a:t>
            </a:r>
            <a:r>
              <a:rPr lang="tr-TR" dirty="0" err="1">
                <a:ea typeface="+mn-lt"/>
                <a:cs typeface="+mn-lt"/>
              </a:rPr>
              <a:t>False</a:t>
            </a:r>
            <a:r>
              <a:rPr lang="tr-TR" dirty="0">
                <a:ea typeface="+mn-lt"/>
                <a:cs typeface="+mn-lt"/>
              </a:rPr>
              <a:t> değerine göre değerlendirmek için ifade belirtilir. Koşul '</a:t>
            </a:r>
            <a:r>
              <a:rPr lang="tr-TR" dirty="0" err="1">
                <a:ea typeface="+mn-lt"/>
                <a:cs typeface="+mn-lt"/>
              </a:rPr>
              <a:t>while</a:t>
            </a:r>
            <a:r>
              <a:rPr lang="tr-TR" dirty="0">
                <a:ea typeface="+mn-lt"/>
                <a:cs typeface="+mn-lt"/>
              </a:rPr>
              <a:t>' döngüsüne yerleştirilmezse derleme hatası verir.</a:t>
            </a:r>
            <a:endParaRPr lang="tr-TR">
              <a:cs typeface="Calibri"/>
            </a:endParaRPr>
          </a:p>
        </p:txBody>
      </p:sp>
    </p:spTree>
    <p:extLst>
      <p:ext uri="{BB962C8B-B14F-4D97-AF65-F5344CB8AC3E}">
        <p14:creationId xmlns:p14="http://schemas.microsoft.com/office/powerpoint/2010/main" val="3850867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a:ea typeface="+mj-lt"/>
                <a:cs typeface="+mj-lt"/>
              </a:rPr>
              <a:t>Compiler - </a:t>
            </a:r>
            <a:r>
              <a:rPr lang="tr-TR" dirty="0" err="1">
                <a:ea typeface="+mj-lt"/>
                <a:cs typeface="+mj-lt"/>
              </a:rPr>
              <a:t>Syntax</a:t>
            </a:r>
            <a:r>
              <a:rPr lang="tr-TR" dirty="0">
                <a:ea typeface="+mj-lt"/>
                <a:cs typeface="+mj-lt"/>
              </a:rPr>
              <a:t> - Runtime </a:t>
            </a:r>
            <a:r>
              <a:rPr lang="tr-TR" dirty="0" err="1">
                <a:ea typeface="+mj-lt"/>
                <a:cs typeface="+mj-lt"/>
              </a:rPr>
              <a:t>Error</a:t>
            </a:r>
            <a:endParaRPr lang="tr-TR" dirty="0" err="1">
              <a:cs typeface="Calibri Light" panose="020F0302020204030204"/>
            </a:endParaRP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fontScale="77500" lnSpcReduction="20000"/>
          </a:bodyPr>
          <a:lstStyle/>
          <a:p>
            <a:pPr marL="457200" indent="-457200">
              <a:buFont typeface="Arial"/>
            </a:pPr>
            <a:r>
              <a:rPr lang="tr-TR" dirty="0">
                <a:ea typeface="+mn-lt"/>
                <a:cs typeface="+mn-lt"/>
              </a:rPr>
              <a:t>Runtime </a:t>
            </a:r>
            <a:r>
              <a:rPr lang="tr-TR" dirty="0" err="1">
                <a:ea typeface="+mn-lt"/>
                <a:cs typeface="+mn-lt"/>
              </a:rPr>
              <a:t>error</a:t>
            </a:r>
            <a:r>
              <a:rPr lang="tr-TR" dirty="0">
                <a:ea typeface="+mn-lt"/>
                <a:cs typeface="+mn-lt"/>
              </a:rPr>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a:t>
            </a:r>
            <a:endParaRPr lang="tr-TR" dirty="0"/>
          </a:p>
          <a:p>
            <a:pPr marL="457200" indent="-457200"/>
            <a:r>
              <a:rPr lang="tr-TR" dirty="0" err="1">
                <a:ea typeface="+mn-lt"/>
                <a:cs typeface="+mn-lt"/>
              </a:rPr>
              <a:t>Syntax</a:t>
            </a:r>
            <a:r>
              <a:rPr lang="tr-TR" dirty="0">
                <a:ea typeface="+mn-lt"/>
                <a:cs typeface="+mn-lt"/>
              </a:rPr>
              <a:t> </a:t>
            </a:r>
            <a:r>
              <a:rPr lang="tr-TR" dirty="0" err="1">
                <a:ea typeface="+mn-lt"/>
                <a:cs typeface="+mn-lt"/>
              </a:rPr>
              <a:t>error</a:t>
            </a:r>
            <a:r>
              <a:rPr lang="tr-TR" dirty="0">
                <a:ea typeface="+mn-lt"/>
                <a:cs typeface="+mn-lt"/>
              </a:rPr>
              <a:t> : </a:t>
            </a:r>
            <a:r>
              <a:rPr lang="tr-TR" dirty="0" err="1">
                <a:ea typeface="+mn-lt"/>
                <a:cs typeface="+mn-lt"/>
              </a:rPr>
              <a:t>Syntax</a:t>
            </a:r>
            <a:r>
              <a:rPr lang="tr-TR" dirty="0">
                <a:ea typeface="+mn-lt"/>
                <a:cs typeface="+mn-lt"/>
              </a:rPr>
              <a:t> hatası, bizim kod yazarken uymamız gereken kurallara uymadığımız zaman karşımıza çıkar. Buna örnek vermek gerekirse, </a:t>
            </a:r>
            <a:r>
              <a:rPr lang="tr-TR" dirty="0" err="1">
                <a:ea typeface="+mn-lt"/>
                <a:cs typeface="+mn-lt"/>
              </a:rPr>
              <a:t>string</a:t>
            </a:r>
            <a:r>
              <a:rPr lang="tr-TR" dirty="0">
                <a:ea typeface="+mn-lt"/>
                <a:cs typeface="+mn-lt"/>
              </a:rPr>
              <a:t> veri tiplerinin tırnak içinde yazılması gerekir. İşte bu noktada eğer, biz bu tırnaklardan birini koymayı unutursak burada bir yazım hatası yani </a:t>
            </a:r>
            <a:r>
              <a:rPr lang="tr-TR" dirty="0" err="1">
                <a:ea typeface="+mn-lt"/>
                <a:cs typeface="+mn-lt"/>
              </a:rPr>
              <a:t>syntax</a:t>
            </a:r>
            <a:r>
              <a:rPr lang="tr-TR" dirty="0">
                <a:ea typeface="+mn-lt"/>
                <a:cs typeface="+mn-lt"/>
              </a:rPr>
              <a:t> hatası yapmış oluruz.  </a:t>
            </a:r>
            <a:r>
              <a:rPr lang="tr-TR" dirty="0" err="1">
                <a:ea typeface="+mn-lt"/>
                <a:cs typeface="+mn-lt"/>
              </a:rPr>
              <a:t>Syntax</a:t>
            </a:r>
            <a:r>
              <a:rPr lang="tr-TR" dirty="0">
                <a:ea typeface="+mn-lt"/>
                <a:cs typeface="+mn-lt"/>
              </a:rPr>
              <a:t> hatasında Editor, biz hatalı kod satırından çıkar çıkmaz, kodu çalıştırmadan bir hata penceresi açar ve bize hatalı olduğumuzu gösterir.</a:t>
            </a:r>
          </a:p>
          <a:p>
            <a:pPr marL="0" indent="0"/>
            <a:endParaRPr lang="tr-TR" dirty="0">
              <a:cs typeface="Calibri"/>
            </a:endParaRPr>
          </a:p>
          <a:p>
            <a:pPr marL="457200" indent="-457200">
              <a:buFont typeface="Arial"/>
            </a:pPr>
            <a:r>
              <a:rPr lang="tr-TR" dirty="0" err="1">
                <a:ea typeface="+mn-lt"/>
                <a:cs typeface="+mn-lt"/>
              </a:rPr>
              <a:t>Compile</a:t>
            </a:r>
            <a:r>
              <a:rPr lang="tr-TR" dirty="0">
                <a:ea typeface="+mn-lt"/>
                <a:cs typeface="+mn-lt"/>
              </a:rPr>
              <a:t> </a:t>
            </a:r>
            <a:r>
              <a:rPr lang="tr-TR" dirty="0" err="1">
                <a:ea typeface="+mn-lt"/>
                <a:cs typeface="+mn-lt"/>
              </a:rPr>
              <a:t>error</a:t>
            </a:r>
            <a:r>
              <a:rPr lang="tr-TR" dirty="0">
                <a:ea typeface="+mn-lt"/>
                <a:cs typeface="+mn-lt"/>
              </a:rPr>
              <a:t> : </a:t>
            </a:r>
            <a:r>
              <a:rPr lang="tr-TR" dirty="0" err="1">
                <a:ea typeface="+mn-lt"/>
                <a:cs typeface="+mn-lt"/>
              </a:rPr>
              <a:t>Compile</a:t>
            </a:r>
            <a:r>
              <a:rPr lang="tr-TR" dirty="0">
                <a:ea typeface="+mn-lt"/>
                <a:cs typeface="+mn-lt"/>
              </a:rPr>
              <a:t> hatası, </a:t>
            </a:r>
            <a:r>
              <a:rPr lang="tr-TR" dirty="0" err="1">
                <a:ea typeface="+mn-lt"/>
                <a:cs typeface="+mn-lt"/>
              </a:rPr>
              <a:t>syntax</a:t>
            </a:r>
            <a:r>
              <a:rPr lang="tr-TR" dirty="0">
                <a:ea typeface="+mn-lt"/>
                <a:cs typeface="+mn-lt"/>
              </a:rPr>
              <a:t> hatasından farklı olarak, kodu çalıştırdıktan sonra farkına varabileceğiniz bir hatadır. Genellikle yanlış veya eksik yazılmış bir kelime sebep verir. </a:t>
            </a:r>
            <a:r>
              <a:rPr lang="tr-TR" dirty="0" err="1">
                <a:ea typeface="+mn-lt"/>
                <a:cs typeface="+mn-lt"/>
              </a:rPr>
              <a:t>Range</a:t>
            </a:r>
            <a:r>
              <a:rPr lang="tr-TR" dirty="0">
                <a:ea typeface="+mn-lt"/>
                <a:cs typeface="+mn-lt"/>
              </a:rPr>
              <a:t> yerine </a:t>
            </a:r>
            <a:r>
              <a:rPr lang="tr-TR" dirty="0" err="1">
                <a:ea typeface="+mn-lt"/>
                <a:cs typeface="+mn-lt"/>
              </a:rPr>
              <a:t>Rang</a:t>
            </a:r>
            <a:r>
              <a:rPr lang="tr-TR" dirty="0">
                <a:ea typeface="+mn-lt"/>
                <a:cs typeface="+mn-lt"/>
              </a:rPr>
              <a:t> gibi yada farklı harfe basma gibi küçük yanlışlıklar bu hatayı tetikler. </a:t>
            </a:r>
            <a:endParaRPr lang="tr-TR">
              <a:cs typeface="Calibri" panose="020F0502020204030204"/>
            </a:endParaRPr>
          </a:p>
          <a:p>
            <a:pPr marL="457200" indent="-457200"/>
            <a:endParaRPr lang="tr-TR" dirty="0">
              <a:cs typeface="Calibri"/>
            </a:endParaRPr>
          </a:p>
          <a:p>
            <a:endParaRPr lang="tr-TR" dirty="0">
              <a:cs typeface="Calibri"/>
            </a:endParaRPr>
          </a:p>
        </p:txBody>
      </p:sp>
    </p:spTree>
    <p:extLst>
      <p:ext uri="{BB962C8B-B14F-4D97-AF65-F5344CB8AC3E}">
        <p14:creationId xmlns:p14="http://schemas.microsoft.com/office/powerpoint/2010/main" val="3213094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516548-BAE4-431E-D946-1FB1294DBCB3}"/>
              </a:ext>
            </a:extLst>
          </p:cNvPr>
          <p:cNvSpPr>
            <a:spLocks noGrp="1"/>
          </p:cNvSpPr>
          <p:nvPr>
            <p:ph type="title"/>
          </p:nvPr>
        </p:nvSpPr>
        <p:spPr>
          <a:xfrm>
            <a:off x="-964" y="-1406"/>
            <a:ext cx="12193928" cy="1692094"/>
          </a:xfrm>
        </p:spPr>
        <p:txBody>
          <a:bodyPr/>
          <a:lstStyle/>
          <a:p>
            <a:pPr algn="ctr"/>
            <a:r>
              <a:rPr lang="tr-TR" dirty="0" err="1">
                <a:ea typeface="+mj-lt"/>
                <a:cs typeface="+mj-lt"/>
              </a:rPr>
              <a:t>Callback</a:t>
            </a:r>
            <a:r>
              <a:rPr lang="tr-TR" dirty="0">
                <a:ea typeface="+mj-lt"/>
                <a:cs typeface="+mj-lt"/>
              </a:rPr>
              <a:t> </a:t>
            </a:r>
            <a:r>
              <a:rPr lang="tr-TR" dirty="0" err="1">
                <a:ea typeface="+mj-lt"/>
                <a:cs typeface="+mj-lt"/>
              </a:rPr>
              <a:t>Function</a:t>
            </a:r>
            <a:endParaRPr lang="tr-TR" dirty="0" err="1">
              <a:cs typeface="Calibri Light" panose="020F0302020204030204"/>
            </a:endParaRPr>
          </a:p>
        </p:txBody>
      </p:sp>
      <p:sp>
        <p:nvSpPr>
          <p:cNvPr id="3" name="İçerik Yer Tutucusu 2">
            <a:extLst>
              <a:ext uri="{FF2B5EF4-FFF2-40B4-BE49-F238E27FC236}">
                <a16:creationId xmlns:a16="http://schemas.microsoft.com/office/drawing/2014/main" id="{C4A0AD53-5C12-D5FA-0A61-92954618B2DD}"/>
              </a:ext>
            </a:extLst>
          </p:cNvPr>
          <p:cNvSpPr>
            <a:spLocks noGrp="1"/>
          </p:cNvSpPr>
          <p:nvPr>
            <p:ph idx="1"/>
          </p:nvPr>
        </p:nvSpPr>
        <p:spPr>
          <a:xfrm>
            <a:off x="-964" y="1806334"/>
            <a:ext cx="12193928" cy="4351338"/>
          </a:xfrm>
        </p:spPr>
        <p:txBody>
          <a:bodyPr vert="horz" lIns="91440" tIns="45720" rIns="91440" bIns="45720" rtlCol="0" anchor="t">
            <a:normAutofit fontScale="92500"/>
          </a:bodyPr>
          <a:lstStyle/>
          <a:p>
            <a:pPr marL="457200" indent="-457200"/>
            <a:r>
              <a:rPr lang="tr-TR" dirty="0" err="1">
                <a:ea typeface="+mn-lt"/>
                <a:cs typeface="+mn-lt"/>
              </a:rPr>
              <a:t>Javascriptte</a:t>
            </a:r>
            <a:r>
              <a:rPr lang="tr-TR" dirty="0">
                <a:ea typeface="+mn-lt"/>
                <a:cs typeface="+mn-lt"/>
              </a:rPr>
              <a:t> fonksiyonlar </a:t>
            </a:r>
            <a:r>
              <a:rPr lang="tr-TR" dirty="0" err="1">
                <a:ea typeface="+mn-lt"/>
                <a:cs typeface="+mn-lt"/>
              </a:rPr>
              <a:t>first-class</a:t>
            </a:r>
            <a:r>
              <a:rPr lang="tr-TR" dirty="0">
                <a:ea typeface="+mn-lt"/>
                <a:cs typeface="+mn-lt"/>
              </a:rPr>
              <a:t> </a:t>
            </a:r>
            <a:r>
              <a:rPr lang="tr-TR" dirty="0" err="1">
                <a:ea typeface="+mn-lt"/>
                <a:cs typeface="+mn-lt"/>
              </a:rPr>
              <a:t>objectlerdir</a:t>
            </a:r>
            <a:r>
              <a:rPr lang="tr-TR" dirty="0">
                <a:ea typeface="+mn-lt"/>
                <a:cs typeface="+mn-lt"/>
              </a:rPr>
              <a:t>. Yani diğer bir deyişle fonksiyonlar </a:t>
            </a:r>
            <a:r>
              <a:rPr lang="tr-TR" dirty="0" err="1">
                <a:ea typeface="+mn-lt"/>
                <a:cs typeface="+mn-lt"/>
              </a:rPr>
              <a:t>object</a:t>
            </a:r>
            <a:r>
              <a:rPr lang="tr-TR" dirty="0">
                <a:ea typeface="+mn-lt"/>
                <a:cs typeface="+mn-lt"/>
              </a:rPr>
              <a:t> tipindedir ve tipi </a:t>
            </a:r>
            <a:r>
              <a:rPr lang="tr-TR" dirty="0" err="1">
                <a:ea typeface="+mn-lt"/>
                <a:cs typeface="+mn-lt"/>
              </a:rPr>
              <a:t>object</a:t>
            </a:r>
            <a:r>
              <a:rPr lang="tr-TR" dirty="0">
                <a:ea typeface="+mn-lt"/>
                <a:cs typeface="+mn-lt"/>
              </a:rPr>
              <a:t> olanlar gibi (</a:t>
            </a:r>
            <a:r>
              <a:rPr lang="tr-TR" dirty="0" err="1">
                <a:ea typeface="+mn-lt"/>
                <a:cs typeface="+mn-lt"/>
              </a:rPr>
              <a:t>String</a:t>
            </a:r>
            <a:r>
              <a:rPr lang="tr-TR" dirty="0">
                <a:ea typeface="+mn-lt"/>
                <a:cs typeface="+mn-lt"/>
              </a:rPr>
              <a:t>, </a:t>
            </a:r>
            <a:r>
              <a:rPr lang="tr-TR" dirty="0" err="1">
                <a:ea typeface="+mn-lt"/>
                <a:cs typeface="+mn-lt"/>
              </a:rPr>
              <a:t>Array</a:t>
            </a:r>
            <a:r>
              <a:rPr lang="tr-TR" dirty="0">
                <a:ea typeface="+mn-lt"/>
                <a:cs typeface="+mn-lt"/>
              </a:rPr>
              <a:t>, </a:t>
            </a:r>
            <a:r>
              <a:rPr lang="tr-TR" dirty="0" err="1">
                <a:ea typeface="+mn-lt"/>
                <a:cs typeface="+mn-lt"/>
              </a:rPr>
              <a:t>Number</a:t>
            </a:r>
            <a:r>
              <a:rPr lang="tr-TR" dirty="0">
                <a:ea typeface="+mn-lt"/>
                <a:cs typeface="+mn-lt"/>
              </a:rPr>
              <a:t>) kullanılabilirler. Bu yüzden fonksiyonlar değişkende saklanabilir, başka bir fonksiyona argüman olarak verilebilirler, başka bir fonksiyonun içinde oluşturulabilir yada o fonksiyonun geri dönüş değeri olabilirler.</a:t>
            </a:r>
            <a:endParaRPr lang="tr-TR">
              <a:cs typeface="Calibri" panose="020F0502020204030204"/>
            </a:endParaRPr>
          </a:p>
          <a:p>
            <a:pPr marL="457200" indent="-457200"/>
            <a:r>
              <a:rPr lang="tr-TR" dirty="0" err="1">
                <a:ea typeface="+mn-lt"/>
                <a:cs typeface="+mn-lt"/>
              </a:rPr>
              <a:t>Javascriptteki</a:t>
            </a:r>
            <a:r>
              <a:rPr lang="tr-TR" dirty="0">
                <a:ea typeface="+mn-lt"/>
                <a:cs typeface="+mn-lt"/>
              </a:rPr>
              <a:t> </a:t>
            </a:r>
            <a:r>
              <a:rPr lang="tr-TR" dirty="0" err="1">
                <a:ea typeface="+mn-lt"/>
                <a:cs typeface="+mn-lt"/>
              </a:rPr>
              <a:t>callback</a:t>
            </a:r>
            <a:r>
              <a:rPr lang="tr-TR" dirty="0">
                <a:ea typeface="+mn-lt"/>
                <a:cs typeface="+mn-lt"/>
              </a:rPr>
              <a:t> fonksiyonlarının çalışma mantığının altında da yukarıda bahsettiğim fonksiyonlara geri dönüş değeri olarak bu fonksiyonları verebiliyor olmamız yatar.</a:t>
            </a:r>
            <a:endParaRPr lang="tr-TR" dirty="0">
              <a:cs typeface="Calibri"/>
            </a:endParaRPr>
          </a:p>
          <a:p>
            <a:pPr marL="457200" indent="-457200"/>
            <a:r>
              <a:rPr lang="tr-TR" dirty="0" err="1">
                <a:ea typeface="+mn-lt"/>
                <a:cs typeface="+mn-lt"/>
              </a:rPr>
              <a:t>Callback</a:t>
            </a:r>
            <a:r>
              <a:rPr lang="tr-TR" dirty="0">
                <a:ea typeface="+mn-lt"/>
                <a:cs typeface="+mn-lt"/>
              </a:rPr>
              <a:t> fonksiyonları, fonksiyonel programlama olarak bilinen bir programlama paradigmasından ortaya çıkmıştır. Temel düzeyde fonksiyonel programlama da, fonksiyonların diğer fonksiyonlara argüman olarak verilmesi prensibini benimser.</a:t>
            </a:r>
            <a:endParaRPr lang="tr-TR" dirty="0">
              <a:cs typeface="Calibri"/>
            </a:endParaRPr>
          </a:p>
          <a:p>
            <a:endParaRPr lang="tr-TR" dirty="0">
              <a:cs typeface="Calibri"/>
            </a:endParaRPr>
          </a:p>
        </p:txBody>
      </p:sp>
    </p:spTree>
    <p:extLst>
      <p:ext uri="{BB962C8B-B14F-4D97-AF65-F5344CB8AC3E}">
        <p14:creationId xmlns:p14="http://schemas.microsoft.com/office/powerpoint/2010/main" val="3973199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mj-lt"/>
                <a:cs typeface="+mj-lt"/>
              </a:rPr>
              <a:t>Node.js Nedir ?</a:t>
            </a:r>
            <a:endParaRPr lang="tr-TR" dirty="0">
              <a:ea typeface="Calibri Light" panose="020F0302020204030204"/>
              <a:cs typeface="Calibri Light" panose="020F0302020204030204"/>
            </a:endParaRP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lnSpcReduction="10000"/>
          </a:bodyPr>
          <a:lstStyle/>
          <a:p>
            <a:pPr marL="457200" indent="-457200">
              <a:buFont typeface="Arial"/>
            </a:pPr>
            <a:r>
              <a:rPr lang="tr-TR" dirty="0">
                <a:ea typeface="+mn-lt"/>
                <a:cs typeface="+mn-lt"/>
              </a:rPr>
              <a:t>Node.js, açık kaynaklı, sunucu tarafında çalışan ve ağ bağlantılı uygulamalar için geliştirilmiş bir çalıştırma ortamıdır. Node.js uygulamaları genelde istemci tarafı betik dili olan JavaScript kullanılarak geliştirilir.</a:t>
            </a:r>
            <a:endParaRPr lang="tr-TR"/>
          </a:p>
          <a:p>
            <a:pPr marL="457200" indent="-457200">
              <a:buFont typeface="Arial"/>
            </a:pPr>
            <a:r>
              <a:rPr lang="tr-TR" dirty="0">
                <a:ea typeface="+mn-lt"/>
                <a:cs typeface="+mn-lt"/>
              </a:rPr>
              <a:t>En önemli avantajı JavaScript'in sağladığı bloklamayan G/Ç imkânıyla yüksek ölçeklenebilirliği ve yüksek veri aktarabilmesidir. Bu teknolojiler sık sık gerçek zamanlı Web uygulamalarında tercih edilmekle beraber kullanım alanı popülaritesiyle orantılı olarak genişlemiştir.</a:t>
            </a:r>
          </a:p>
          <a:p>
            <a:pPr marL="457200" indent="-457200">
              <a:buFont typeface="Arial"/>
            </a:pPr>
            <a:r>
              <a:rPr lang="tr-TR" dirty="0">
                <a:ea typeface="+mn-lt"/>
                <a:cs typeface="+mn-lt"/>
              </a:rPr>
              <a:t>Node.js, Google V8 JavaScript motorunu kullanarak betik dilini yorumlar ve içerisinde standart olarak dağıtılan kütüphaneler sayesinde ek bir sunucu yazılımına (Apache HTTP Sunucusu, </a:t>
            </a:r>
            <a:r>
              <a:rPr lang="tr-TR" dirty="0" err="1">
                <a:ea typeface="+mn-lt"/>
                <a:cs typeface="+mn-lt"/>
              </a:rPr>
              <a:t>Nginx</a:t>
            </a:r>
            <a:r>
              <a:rPr lang="tr-TR" dirty="0">
                <a:ea typeface="+mn-lt"/>
                <a:cs typeface="+mn-lt"/>
              </a:rPr>
              <a:t>, IIS vs.) gerek kalmadan uygulamanın Web sunucusu görevini görür.</a:t>
            </a:r>
            <a:endParaRPr lang="tr-TR" dirty="0">
              <a:ea typeface="Calibri"/>
              <a:cs typeface="Calibri"/>
            </a:endParaRPr>
          </a:p>
        </p:txBody>
      </p:sp>
    </p:spTree>
    <p:extLst>
      <p:ext uri="{BB962C8B-B14F-4D97-AF65-F5344CB8AC3E}">
        <p14:creationId xmlns:p14="http://schemas.microsoft.com/office/powerpoint/2010/main" val="326968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err="1">
                <a:ea typeface="Calibri Light"/>
                <a:cs typeface="Calibri Light"/>
              </a:rPr>
              <a:t>Npm</a:t>
            </a:r>
            <a:r>
              <a:rPr lang="tr-TR" dirty="0">
                <a:ea typeface="Calibri Light"/>
                <a:cs typeface="Calibri Light"/>
              </a:rPr>
              <a:t> Nedir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pPr marL="457200" indent="-457200">
              <a:buFont typeface="Arial"/>
            </a:pPr>
            <a:r>
              <a:rPr lang="tr-TR" dirty="0" err="1">
                <a:ea typeface="+mn-lt"/>
                <a:cs typeface="+mn-lt"/>
              </a:rPr>
              <a:t>Npm</a:t>
            </a:r>
            <a:r>
              <a:rPr lang="tr-TR" dirty="0">
                <a:ea typeface="+mn-lt"/>
                <a:cs typeface="+mn-lt"/>
              </a:rPr>
              <a:t> </a:t>
            </a:r>
            <a:r>
              <a:rPr lang="tr-TR" dirty="0" err="1">
                <a:ea typeface="+mn-lt"/>
                <a:cs typeface="+mn-lt"/>
              </a:rPr>
              <a:t>javascript</a:t>
            </a:r>
            <a:r>
              <a:rPr lang="tr-TR" dirty="0">
                <a:ea typeface="+mn-lt"/>
                <a:cs typeface="+mn-lt"/>
              </a:rPr>
              <a:t> betik dili için geliştirilmiş olan ve </a:t>
            </a:r>
            <a:r>
              <a:rPr lang="tr-TR" dirty="0" err="1">
                <a:ea typeface="+mn-lt"/>
                <a:cs typeface="+mn-lt"/>
              </a:rPr>
              <a:t>Node.js'in</a:t>
            </a:r>
            <a:r>
              <a:rPr lang="tr-TR" dirty="0">
                <a:ea typeface="+mn-lt"/>
                <a:cs typeface="+mn-lt"/>
              </a:rPr>
              <a:t> standart olarak kabul ettiği bir paket yönetim sistemidir. </a:t>
            </a:r>
            <a:r>
              <a:rPr lang="tr-TR" dirty="0" err="1">
                <a:ea typeface="+mn-lt"/>
                <a:cs typeface="+mn-lt"/>
              </a:rPr>
              <a:t>npm</a:t>
            </a:r>
            <a:r>
              <a:rPr lang="tr-TR" dirty="0">
                <a:ea typeface="+mn-lt"/>
                <a:cs typeface="+mn-lt"/>
              </a:rPr>
              <a:t> komut satırından çalıştırılır ve uygulamalar için bağımlılık yönetimi (</a:t>
            </a:r>
            <a:r>
              <a:rPr lang="tr-TR" dirty="0" err="1">
                <a:ea typeface="+mn-lt"/>
                <a:cs typeface="+mn-lt"/>
              </a:rPr>
              <a:t>dependency</a:t>
            </a:r>
            <a:r>
              <a:rPr lang="tr-TR" dirty="0">
                <a:ea typeface="+mn-lt"/>
                <a:cs typeface="+mn-lt"/>
              </a:rPr>
              <a:t> </a:t>
            </a:r>
            <a:r>
              <a:rPr lang="tr-TR" dirty="0" err="1">
                <a:ea typeface="+mn-lt"/>
                <a:cs typeface="+mn-lt"/>
              </a:rPr>
              <a:t>management</a:t>
            </a:r>
            <a:r>
              <a:rPr lang="tr-TR" dirty="0">
                <a:ea typeface="+mn-lt"/>
                <a:cs typeface="+mn-lt"/>
              </a:rPr>
              <a:t>) sağlar. Ayrıca geliştiricilerin merkezi bir </a:t>
            </a:r>
            <a:r>
              <a:rPr lang="tr-TR" dirty="0" err="1">
                <a:ea typeface="+mn-lt"/>
                <a:cs typeface="+mn-lt"/>
              </a:rPr>
              <a:t>npm</a:t>
            </a:r>
            <a:r>
              <a:rPr lang="tr-TR" dirty="0">
                <a:ea typeface="+mn-lt"/>
                <a:cs typeface="+mn-lt"/>
              </a:rPr>
              <a:t> kaynağından var olan paketleri kurmasına imkân verir. </a:t>
            </a:r>
            <a:r>
              <a:rPr lang="tr-TR" dirty="0" err="1">
                <a:ea typeface="+mn-lt"/>
                <a:cs typeface="+mn-lt"/>
              </a:rPr>
              <a:t>Npm</a:t>
            </a:r>
            <a:r>
              <a:rPr lang="tr-TR" dirty="0">
                <a:ea typeface="+mn-lt"/>
                <a:cs typeface="+mn-lt"/>
              </a:rPr>
              <a:t> tamamen </a:t>
            </a:r>
            <a:r>
              <a:rPr lang="tr-TR" dirty="0" err="1">
                <a:ea typeface="+mn-lt"/>
                <a:cs typeface="+mn-lt"/>
              </a:rPr>
              <a:t>javascript</a:t>
            </a:r>
            <a:r>
              <a:rPr lang="tr-TR" dirty="0">
                <a:ea typeface="+mn-lt"/>
                <a:cs typeface="+mn-lt"/>
              </a:rPr>
              <a:t> dili kullanılarak Isaac Z. </a:t>
            </a:r>
            <a:r>
              <a:rPr lang="tr-TR" dirty="0" err="1">
                <a:ea typeface="+mn-lt"/>
                <a:cs typeface="+mn-lt"/>
              </a:rPr>
              <a:t>Schuleter</a:t>
            </a:r>
            <a:r>
              <a:rPr lang="tr-TR" dirty="0">
                <a:ea typeface="+mn-lt"/>
                <a:cs typeface="+mn-lt"/>
              </a:rPr>
              <a:t> tarafından, </a:t>
            </a:r>
            <a:r>
              <a:rPr lang="tr-TR" dirty="0" err="1">
                <a:ea typeface="+mn-lt"/>
                <a:cs typeface="+mn-lt"/>
              </a:rPr>
              <a:t>PHP'nin</a:t>
            </a:r>
            <a:r>
              <a:rPr lang="tr-TR" dirty="0">
                <a:ea typeface="+mn-lt"/>
                <a:cs typeface="+mn-lt"/>
              </a:rPr>
              <a:t> PEAR ve </a:t>
            </a:r>
            <a:r>
              <a:rPr lang="tr-TR" dirty="0" err="1">
                <a:ea typeface="+mn-lt"/>
                <a:cs typeface="+mn-lt"/>
              </a:rPr>
              <a:t>Perl'in</a:t>
            </a:r>
            <a:r>
              <a:rPr lang="tr-TR" dirty="0">
                <a:ea typeface="+mn-lt"/>
                <a:cs typeface="+mn-lt"/>
              </a:rPr>
              <a:t> CPAN sistemlerinden esinlenilerek geliştirilmiştir.</a:t>
            </a:r>
            <a:endParaRPr lang="tr-TR"/>
          </a:p>
          <a:p>
            <a:pPr marL="457200" indent="-457200">
              <a:buFont typeface="Arial"/>
            </a:pPr>
            <a:r>
              <a:rPr lang="tr-TR" dirty="0" err="1">
                <a:ea typeface="Calibri"/>
                <a:cs typeface="Calibri"/>
              </a:rPr>
              <a:t>Npm</a:t>
            </a:r>
            <a:r>
              <a:rPr lang="tr-TR" dirty="0">
                <a:ea typeface="Calibri"/>
                <a:cs typeface="Calibri"/>
              </a:rPr>
              <a:t> ile otomatik ya da manuel olarak paket yükleme, paket silme, paketleri listeleme, paketleri güncelleme gibi işlemleri gerçekleştirebiliriz.</a:t>
            </a:r>
          </a:p>
        </p:txBody>
      </p:sp>
    </p:spTree>
    <p:extLst>
      <p:ext uri="{BB962C8B-B14F-4D97-AF65-F5344CB8AC3E}">
        <p14:creationId xmlns:p14="http://schemas.microsoft.com/office/powerpoint/2010/main" val="2906855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Calibri Light"/>
                <a:cs typeface="Calibri Light"/>
              </a:rPr>
              <a:t>Neden Java8 Kullanılıyor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pPr marL="457200" indent="-457200">
              <a:buFont typeface="Arial"/>
            </a:pPr>
            <a:r>
              <a:rPr lang="tr-TR" dirty="0">
                <a:cs typeface="Calibri"/>
              </a:rPr>
              <a:t>Java8'e kadar olan sürümler daha çok eski java ile uygulama geliştirenler tarafından tercih edilir. Java8 ve Java8'den sonraki sürümler için </a:t>
            </a:r>
            <a:r>
              <a:rPr lang="tr-TR" dirty="0" err="1">
                <a:cs typeface="Calibri"/>
              </a:rPr>
              <a:t>IDE'de</a:t>
            </a:r>
            <a:r>
              <a:rPr lang="tr-TR" dirty="0">
                <a:cs typeface="Calibri"/>
              </a:rPr>
              <a:t> kullanılabilir olması, geliştirilecek uygulamada kullanılacak olan kütüphanelerin mevcut olup olmaması durumlarına bakılarak karar verilebilir ve uygun sürüm yüklenebilir.</a:t>
            </a:r>
            <a:endParaRPr lang="tr-TR"/>
          </a:p>
          <a:p>
            <a:pPr marL="457200" indent="-457200"/>
            <a:r>
              <a:rPr lang="tr-TR" dirty="0">
                <a:cs typeface="Calibri"/>
              </a:rPr>
              <a:t>Java8'in çoğunlukla tercih edilmesinin ana nedeni LTS(</a:t>
            </a:r>
            <a:r>
              <a:rPr lang="tr-TR" dirty="0" err="1">
                <a:ea typeface="+mn-lt"/>
                <a:cs typeface="+mn-lt"/>
              </a:rPr>
              <a:t>Long</a:t>
            </a:r>
            <a:r>
              <a:rPr lang="tr-TR" dirty="0">
                <a:ea typeface="+mn-lt"/>
                <a:cs typeface="+mn-lt"/>
              </a:rPr>
              <a:t> </a:t>
            </a:r>
            <a:r>
              <a:rPr lang="tr-TR" dirty="0" err="1">
                <a:ea typeface="+mn-lt"/>
                <a:cs typeface="+mn-lt"/>
              </a:rPr>
              <a:t>Term</a:t>
            </a:r>
            <a:r>
              <a:rPr lang="tr-TR" dirty="0">
                <a:ea typeface="+mn-lt"/>
                <a:cs typeface="+mn-lt"/>
              </a:rPr>
              <a:t> </a:t>
            </a:r>
            <a:r>
              <a:rPr lang="tr-TR" dirty="0" err="1">
                <a:ea typeface="+mn-lt"/>
                <a:cs typeface="+mn-lt"/>
              </a:rPr>
              <a:t>Support</a:t>
            </a:r>
            <a:r>
              <a:rPr lang="tr-TR" dirty="0">
                <a:cs typeface="Calibri"/>
              </a:rPr>
              <a:t>) yani uzun süreli destek garantisi verilen bir sürüm olmasıdır.</a:t>
            </a:r>
          </a:p>
        </p:txBody>
      </p:sp>
    </p:spTree>
    <p:extLst>
      <p:ext uri="{BB962C8B-B14F-4D97-AF65-F5344CB8AC3E}">
        <p14:creationId xmlns:p14="http://schemas.microsoft.com/office/powerpoint/2010/main" val="208036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Xhtml</a:t>
            </a:r>
            <a:r>
              <a:rPr lang="tr-TR" dirty="0">
                <a:cs typeface="Calibri Light"/>
              </a:rPr>
              <a:t>, Html Nedir</a:t>
            </a: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pPr marL="457200" indent="-457200">
              <a:buFont typeface="Arial"/>
            </a:pPr>
            <a:r>
              <a:rPr lang="tr-TR" dirty="0">
                <a:ea typeface="+mn-lt"/>
                <a:cs typeface="+mn-lt"/>
              </a:rPr>
              <a:t>HTML(</a:t>
            </a:r>
            <a:r>
              <a:rPr lang="tr-TR" dirty="0" err="1">
                <a:ea typeface="+mn-lt"/>
                <a:cs typeface="+mn-lt"/>
              </a:rPr>
              <a:t>Hyper</a:t>
            </a:r>
            <a:r>
              <a:rPr lang="tr-TR" dirty="0">
                <a:ea typeface="+mn-lt"/>
                <a:cs typeface="+mn-lt"/>
              </a:rPr>
              <a:t> </a:t>
            </a:r>
            <a:r>
              <a:rPr lang="tr-TR" dirty="0" err="1">
                <a:ea typeface="+mn-lt"/>
                <a:cs typeface="+mn-lt"/>
              </a:rPr>
              <a:t>Text</a:t>
            </a:r>
            <a:r>
              <a:rPr lang="tr-TR" dirty="0">
                <a:ea typeface="+mn-lt"/>
                <a:cs typeface="+mn-lt"/>
              </a:rPr>
              <a:t> </a:t>
            </a:r>
            <a:r>
              <a:rPr lang="tr-TR" dirty="0" err="1">
                <a:ea typeface="+mn-lt"/>
                <a:cs typeface="+mn-lt"/>
              </a:rPr>
              <a:t>Markup</a:t>
            </a:r>
            <a:r>
              <a:rPr lang="tr-TR" dirty="0">
                <a:ea typeface="+mn-lt"/>
                <a:cs typeface="+mn-lt"/>
              </a:rPr>
              <a:t> Language) günümüzde İnternet üzerinde veri paylaşımı için kullanılan en yaygın metin tabanlı dildir.</a:t>
            </a:r>
            <a:endParaRPr lang="tr-TR"/>
          </a:p>
          <a:p>
            <a:pPr marL="457200" indent="-457200"/>
            <a:r>
              <a:rPr lang="tr-TR" dirty="0">
                <a:ea typeface="+mn-lt"/>
                <a:cs typeface="+mn-lt"/>
              </a:rPr>
              <a:t>XHTML(</a:t>
            </a:r>
            <a:r>
              <a:rPr lang="tr-TR" dirty="0" err="1">
                <a:ea typeface="+mn-lt"/>
                <a:cs typeface="+mn-lt"/>
              </a:rPr>
              <a:t>Extensible</a:t>
            </a:r>
            <a:r>
              <a:rPr lang="tr-TR" dirty="0">
                <a:ea typeface="+mn-lt"/>
                <a:cs typeface="+mn-lt"/>
              </a:rPr>
              <a:t> </a:t>
            </a:r>
            <a:r>
              <a:rPr lang="tr-TR" dirty="0" err="1">
                <a:ea typeface="+mn-lt"/>
                <a:cs typeface="+mn-lt"/>
              </a:rPr>
              <a:t>HyperText</a:t>
            </a:r>
            <a:r>
              <a:rPr lang="tr-TR" dirty="0">
                <a:ea typeface="+mn-lt"/>
                <a:cs typeface="+mn-lt"/>
              </a:rPr>
              <a:t> </a:t>
            </a:r>
            <a:r>
              <a:rPr lang="tr-TR" dirty="0" err="1">
                <a:ea typeface="+mn-lt"/>
                <a:cs typeface="+mn-lt"/>
              </a:rPr>
              <a:t>Markup</a:t>
            </a:r>
            <a:r>
              <a:rPr lang="tr-TR" dirty="0">
                <a:ea typeface="+mn-lt"/>
                <a:cs typeface="+mn-lt"/>
              </a:rPr>
              <a:t> Language) Genişletilebilir Büyütülmüş Metin İşaretleme Dili istemci taraflı(</a:t>
            </a:r>
            <a:r>
              <a:rPr lang="tr-TR" dirty="0" err="1">
                <a:ea typeface="+mn-lt"/>
                <a:cs typeface="+mn-lt"/>
              </a:rPr>
              <a:t>client</a:t>
            </a:r>
            <a:r>
              <a:rPr lang="tr-TR" dirty="0">
                <a:ea typeface="+mn-lt"/>
                <a:cs typeface="+mn-lt"/>
              </a:rPr>
              <a:t> </a:t>
            </a:r>
            <a:r>
              <a:rPr lang="tr-TR" dirty="0" err="1">
                <a:ea typeface="+mn-lt"/>
                <a:cs typeface="+mn-lt"/>
              </a:rPr>
              <a:t>side</a:t>
            </a:r>
            <a:r>
              <a:rPr lang="tr-TR" dirty="0">
                <a:ea typeface="+mn-lt"/>
                <a:cs typeface="+mn-lt"/>
              </a:rPr>
              <a:t>) bir metin işaretleme dilidir.</a:t>
            </a:r>
          </a:p>
          <a:p>
            <a:pPr marL="457200" indent="-457200"/>
            <a:r>
              <a:rPr lang="tr-TR" dirty="0">
                <a:ea typeface="+mn-lt"/>
                <a:cs typeface="+mn-lt"/>
              </a:rPr>
              <a:t>HTML dilinde katı kurallar olmadığından çoğu zaman ortaya kötü yazılmış ve farklı platformlarda aynı ve düzgün bir şekilde gösterilemeyen web sayfaları ortaya çıkmaktadır. XHTML ise belli başlı standartları ve uyulması gereken şartları bulundurarak daha temiz, anlaşılır kod yazmayı ve farklı platformlarda düzgün bir şekilde gösterilen web sayfalarını ortaya çıkarmaktadır.</a:t>
            </a:r>
            <a:endParaRPr lang="tr-TR" dirty="0">
              <a:cs typeface="Calibri"/>
            </a:endParaRPr>
          </a:p>
        </p:txBody>
      </p:sp>
    </p:spTree>
    <p:extLst>
      <p:ext uri="{BB962C8B-B14F-4D97-AF65-F5344CB8AC3E}">
        <p14:creationId xmlns:p14="http://schemas.microsoft.com/office/powerpoint/2010/main" val="185074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Xhtml</a:t>
            </a:r>
            <a:r>
              <a:rPr lang="tr-TR" dirty="0">
                <a:cs typeface="Calibri Light"/>
              </a:rPr>
              <a:t>, Html Arasındaki Farklar Nelerdir ?</a:t>
            </a: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pPr marL="457200" indent="-457200">
              <a:buFont typeface="Arial"/>
            </a:pPr>
            <a:r>
              <a:rPr lang="tr-TR" dirty="0">
                <a:ea typeface="+mn-lt"/>
                <a:cs typeface="+mn-lt"/>
              </a:rPr>
              <a:t>Normal </a:t>
            </a:r>
            <a:r>
              <a:rPr lang="tr-TR" dirty="0" err="1">
                <a:ea typeface="+mn-lt"/>
                <a:cs typeface="+mn-lt"/>
              </a:rPr>
              <a:t>HTML’de</a:t>
            </a:r>
            <a:r>
              <a:rPr lang="tr-TR" dirty="0">
                <a:ea typeface="+mn-lt"/>
                <a:cs typeface="+mn-lt"/>
              </a:rPr>
              <a:t> büyük yada küçük harf hiç </a:t>
            </a:r>
            <a:r>
              <a:rPr lang="tr-TR" dirty="0" err="1">
                <a:ea typeface="+mn-lt"/>
                <a:cs typeface="+mn-lt"/>
              </a:rPr>
              <a:t>farketmezken</a:t>
            </a:r>
            <a:r>
              <a:rPr lang="tr-TR" dirty="0">
                <a:ea typeface="+mn-lt"/>
                <a:cs typeface="+mn-lt"/>
              </a:rPr>
              <a:t> hiçbir kural bulunmamaktadır. </a:t>
            </a:r>
            <a:r>
              <a:rPr lang="tr-TR" b="1" dirty="0">
                <a:ea typeface="+mn-lt"/>
                <a:cs typeface="+mn-lt"/>
              </a:rPr>
              <a:t>XHTML</a:t>
            </a:r>
            <a:r>
              <a:rPr lang="tr-TR" dirty="0">
                <a:ea typeface="+mn-lt"/>
                <a:cs typeface="+mn-lt"/>
              </a:rPr>
              <a:t> özellikle küçük harf konusunda çok titiz davranmaktadır.</a:t>
            </a:r>
            <a:endParaRPr lang="tr-TR" dirty="0">
              <a:cs typeface="Calibri"/>
            </a:endParaRPr>
          </a:p>
          <a:p>
            <a:pPr marL="457200" indent="-457200">
              <a:buFont typeface="Arial"/>
            </a:pPr>
            <a:r>
              <a:rPr lang="tr-TR" b="1" dirty="0">
                <a:ea typeface="+mn-lt"/>
                <a:cs typeface="+mn-lt"/>
              </a:rPr>
              <a:t>XHTML</a:t>
            </a:r>
            <a:r>
              <a:rPr lang="tr-TR" dirty="0">
                <a:ea typeface="+mn-lt"/>
                <a:cs typeface="+mn-lt"/>
              </a:rPr>
              <a:t> tüm </a:t>
            </a:r>
            <a:r>
              <a:rPr lang="tr-TR" dirty="0" err="1">
                <a:ea typeface="+mn-lt"/>
                <a:cs typeface="+mn-lt"/>
              </a:rPr>
              <a:t>taglar</a:t>
            </a:r>
            <a:r>
              <a:rPr lang="tr-TR" dirty="0">
                <a:ea typeface="+mn-lt"/>
                <a:cs typeface="+mn-lt"/>
              </a:rPr>
              <a:t> kapatılmalıdır. Açık </a:t>
            </a:r>
            <a:r>
              <a:rPr lang="tr-TR" dirty="0" err="1">
                <a:ea typeface="+mn-lt"/>
                <a:cs typeface="+mn-lt"/>
              </a:rPr>
              <a:t>tag</a:t>
            </a:r>
            <a:r>
              <a:rPr lang="tr-TR" dirty="0">
                <a:ea typeface="+mn-lt"/>
                <a:cs typeface="+mn-lt"/>
              </a:rPr>
              <a:t> kalmamalıdır. Örneğin bazı </a:t>
            </a:r>
            <a:r>
              <a:rPr lang="tr-TR" dirty="0" err="1">
                <a:ea typeface="+mn-lt"/>
                <a:cs typeface="+mn-lt"/>
              </a:rPr>
              <a:t>taglar</a:t>
            </a:r>
            <a:r>
              <a:rPr lang="tr-TR" dirty="0">
                <a:ea typeface="+mn-lt"/>
                <a:cs typeface="+mn-lt"/>
              </a:rPr>
              <a:t> tek başına kullanılır (</a:t>
            </a:r>
            <a:r>
              <a:rPr lang="tr-TR" dirty="0" err="1">
                <a:ea typeface="+mn-lt"/>
                <a:cs typeface="+mn-lt"/>
              </a:rPr>
              <a:t>br</a:t>
            </a:r>
            <a:r>
              <a:rPr lang="tr-TR" dirty="0">
                <a:ea typeface="+mn-lt"/>
                <a:cs typeface="+mn-lt"/>
              </a:rPr>
              <a:t> , </a:t>
            </a:r>
            <a:r>
              <a:rPr lang="tr-TR" dirty="0" err="1">
                <a:ea typeface="+mn-lt"/>
                <a:cs typeface="+mn-lt"/>
              </a:rPr>
              <a:t>hr</a:t>
            </a:r>
            <a:r>
              <a:rPr lang="tr-TR" dirty="0">
                <a:ea typeface="+mn-lt"/>
                <a:cs typeface="+mn-lt"/>
              </a:rPr>
              <a:t>, </a:t>
            </a:r>
            <a:r>
              <a:rPr lang="tr-TR" dirty="0" err="1">
                <a:ea typeface="+mn-lt"/>
                <a:cs typeface="+mn-lt"/>
              </a:rPr>
              <a:t>img</a:t>
            </a:r>
            <a:r>
              <a:rPr lang="tr-TR" dirty="0">
                <a:ea typeface="+mn-lt"/>
                <a:cs typeface="+mn-lt"/>
              </a:rPr>
              <a:t>) bu </a:t>
            </a:r>
            <a:r>
              <a:rPr lang="tr-TR" dirty="0" err="1">
                <a:ea typeface="+mn-lt"/>
                <a:cs typeface="+mn-lt"/>
              </a:rPr>
              <a:t>taglarda</a:t>
            </a:r>
            <a:r>
              <a:rPr lang="tr-TR" dirty="0">
                <a:ea typeface="+mn-lt"/>
                <a:cs typeface="+mn-lt"/>
              </a:rPr>
              <a:t> </a:t>
            </a:r>
            <a:r>
              <a:rPr lang="tr-TR" dirty="0" err="1">
                <a:ea typeface="+mn-lt"/>
                <a:cs typeface="+mn-lt"/>
              </a:rPr>
              <a:t>XHTML’de</a:t>
            </a:r>
            <a:r>
              <a:rPr lang="tr-TR" dirty="0">
                <a:ea typeface="+mn-lt"/>
                <a:cs typeface="+mn-lt"/>
              </a:rPr>
              <a:t> kapatılmalıdır.</a:t>
            </a:r>
            <a:endParaRPr lang="tr-TR" dirty="0">
              <a:cs typeface="Calibri"/>
            </a:endParaRPr>
          </a:p>
          <a:p>
            <a:pPr marL="457200" indent="-457200"/>
            <a:r>
              <a:rPr lang="tr-TR" dirty="0" err="1">
                <a:ea typeface="+mn-lt"/>
                <a:cs typeface="+mn-lt"/>
              </a:rPr>
              <a:t>XHTML'de</a:t>
            </a:r>
            <a:r>
              <a:rPr lang="tr-TR" dirty="0">
                <a:ea typeface="+mn-lt"/>
                <a:cs typeface="+mn-lt"/>
              </a:rPr>
              <a:t> Parametre değerleri tırnak işareti içinde </a:t>
            </a:r>
            <a:r>
              <a:rPr lang="tr-TR" dirty="0" err="1">
                <a:ea typeface="+mn-lt"/>
                <a:cs typeface="+mn-lt"/>
              </a:rPr>
              <a:t>olmalıdır.HTML’de</a:t>
            </a:r>
            <a:r>
              <a:rPr lang="tr-TR" dirty="0">
                <a:ea typeface="+mn-lt"/>
                <a:cs typeface="+mn-lt"/>
              </a:rPr>
              <a:t> bu konuda bir şart bulunmamaktadır. </a:t>
            </a:r>
          </a:p>
          <a:p>
            <a:pPr marL="457200" indent="-457200"/>
            <a:r>
              <a:rPr lang="tr-TR" dirty="0">
                <a:ea typeface="+mn-lt"/>
                <a:cs typeface="+mn-lt"/>
              </a:rPr>
              <a:t>XHTML ile </a:t>
            </a:r>
            <a:r>
              <a:rPr lang="tr-TR" dirty="0" err="1">
                <a:ea typeface="+mn-lt"/>
                <a:cs typeface="+mn-lt"/>
              </a:rPr>
              <a:t>tagları</a:t>
            </a:r>
            <a:r>
              <a:rPr lang="tr-TR" dirty="0">
                <a:ea typeface="+mn-lt"/>
                <a:cs typeface="+mn-lt"/>
              </a:rPr>
              <a:t> kapatırken / işaretinden önce bir boşluk bırakmanız gerekmektedir. Bu tarayıcılar ve arama motorları tarafından kabul edilmiş bir standarttır. </a:t>
            </a:r>
            <a:endParaRPr lang="tr-TR" dirty="0">
              <a:cs typeface="Calibri"/>
            </a:endParaRPr>
          </a:p>
          <a:p>
            <a:endParaRPr lang="tr-TR" dirty="0">
              <a:cs typeface="Calibri"/>
            </a:endParaRPr>
          </a:p>
          <a:p>
            <a:endParaRPr lang="tr-TR" dirty="0">
              <a:cs typeface="Calibri"/>
            </a:endParaRPr>
          </a:p>
          <a:p>
            <a:endParaRPr lang="tr-TR" dirty="0">
              <a:cs typeface="Calibri"/>
            </a:endParaRPr>
          </a:p>
        </p:txBody>
      </p:sp>
    </p:spTree>
    <p:extLst>
      <p:ext uri="{BB962C8B-B14F-4D97-AF65-F5344CB8AC3E}">
        <p14:creationId xmlns:p14="http://schemas.microsoft.com/office/powerpoint/2010/main" val="51426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endParaRPr lang="tr-T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pPr marL="457200" indent="-457200">
              <a:buFont typeface="Arial"/>
            </a:pPr>
            <a:r>
              <a:rPr lang="tr-TR" dirty="0">
                <a:ea typeface="+mn-lt"/>
                <a:cs typeface="+mn-lt"/>
              </a:rPr>
              <a:t>HMTL ile özellikle Form </a:t>
            </a:r>
            <a:r>
              <a:rPr lang="tr-TR" dirty="0" err="1">
                <a:ea typeface="+mn-lt"/>
                <a:cs typeface="+mn-lt"/>
              </a:rPr>
              <a:t>parametrlerinde</a:t>
            </a:r>
            <a:r>
              <a:rPr lang="tr-TR" dirty="0">
                <a:ea typeface="+mn-lt"/>
                <a:cs typeface="+mn-lt"/>
              </a:rPr>
              <a:t> bazı kolaylıklar vardı. Örneğin </a:t>
            </a:r>
            <a:r>
              <a:rPr lang="tr-TR" dirty="0" err="1">
                <a:ea typeface="+mn-lt"/>
                <a:cs typeface="+mn-lt"/>
              </a:rPr>
              <a:t>checked</a:t>
            </a:r>
            <a:r>
              <a:rPr lang="tr-TR" dirty="0">
                <a:ea typeface="+mn-lt"/>
                <a:cs typeface="+mn-lt"/>
              </a:rPr>
              <a:t> parametresini kullanarak bir </a:t>
            </a:r>
            <a:r>
              <a:rPr lang="tr-TR" dirty="0" err="1">
                <a:ea typeface="+mn-lt"/>
                <a:cs typeface="+mn-lt"/>
              </a:rPr>
              <a:t>radio</a:t>
            </a:r>
            <a:r>
              <a:rPr lang="tr-TR" dirty="0">
                <a:ea typeface="+mn-lt"/>
                <a:cs typeface="+mn-lt"/>
              </a:rPr>
              <a:t> </a:t>
            </a:r>
            <a:r>
              <a:rPr lang="tr-TR" dirty="0" err="1">
                <a:ea typeface="+mn-lt"/>
                <a:cs typeface="+mn-lt"/>
              </a:rPr>
              <a:t>buttonu</a:t>
            </a:r>
            <a:r>
              <a:rPr lang="tr-TR" dirty="0">
                <a:ea typeface="+mn-lt"/>
                <a:cs typeface="+mn-lt"/>
              </a:rPr>
              <a:t> seçili hale getirebiliyorduk. XHTML ‘de bu olay kaldırılmıştır.</a:t>
            </a:r>
            <a:endParaRPr lang="tr-TR"/>
          </a:p>
          <a:p>
            <a:pPr marL="457200" indent="-457200">
              <a:buFont typeface="Arial"/>
            </a:pPr>
            <a:r>
              <a:rPr lang="tr-TR" dirty="0">
                <a:ea typeface="+mn-lt"/>
                <a:cs typeface="+mn-lt"/>
              </a:rPr>
              <a:t>HTML döneminde </a:t>
            </a:r>
            <a:r>
              <a:rPr lang="tr-TR" dirty="0" err="1">
                <a:ea typeface="+mn-lt"/>
                <a:cs typeface="+mn-lt"/>
              </a:rPr>
              <a:t>taglara</a:t>
            </a:r>
            <a:r>
              <a:rPr lang="tr-TR" dirty="0">
                <a:ea typeface="+mn-lt"/>
                <a:cs typeface="+mn-lt"/>
              </a:rPr>
              <a:t> isim verirken Name parametresi </a:t>
            </a:r>
            <a:r>
              <a:rPr lang="tr-TR" dirty="0" err="1">
                <a:ea typeface="+mn-lt"/>
                <a:cs typeface="+mn-lt"/>
              </a:rPr>
              <a:t>kullaniliyordu</a:t>
            </a:r>
            <a:r>
              <a:rPr lang="tr-TR" dirty="0">
                <a:ea typeface="+mn-lt"/>
                <a:cs typeface="+mn-lt"/>
              </a:rPr>
              <a:t>. </a:t>
            </a:r>
            <a:r>
              <a:rPr lang="tr-TR" dirty="0" err="1">
                <a:ea typeface="+mn-lt"/>
                <a:cs typeface="+mn-lt"/>
              </a:rPr>
              <a:t>Id</a:t>
            </a:r>
            <a:r>
              <a:rPr lang="tr-TR" dirty="0">
                <a:ea typeface="+mn-lt"/>
                <a:cs typeface="+mn-lt"/>
              </a:rPr>
              <a:t> parametresi ise ikinci bir </a:t>
            </a:r>
            <a:r>
              <a:rPr lang="tr-TR" dirty="0" err="1">
                <a:ea typeface="+mn-lt"/>
                <a:cs typeface="+mn-lt"/>
              </a:rPr>
              <a:t>olasilik</a:t>
            </a:r>
            <a:r>
              <a:rPr lang="tr-TR" dirty="0">
                <a:ea typeface="+mn-lt"/>
                <a:cs typeface="+mn-lt"/>
              </a:rPr>
              <a:t> veya </a:t>
            </a:r>
            <a:r>
              <a:rPr lang="tr-TR" dirty="0" err="1">
                <a:ea typeface="+mn-lt"/>
                <a:cs typeface="+mn-lt"/>
              </a:rPr>
              <a:t>javascript</a:t>
            </a:r>
            <a:r>
              <a:rPr lang="tr-TR" dirty="0">
                <a:ea typeface="+mn-lt"/>
                <a:cs typeface="+mn-lt"/>
              </a:rPr>
              <a:t> ağırlıklıydı fakat XHTML genel tanımlamada </a:t>
            </a:r>
            <a:r>
              <a:rPr lang="tr-TR" dirty="0" err="1">
                <a:ea typeface="+mn-lt"/>
                <a:cs typeface="+mn-lt"/>
              </a:rPr>
              <a:t>Id</a:t>
            </a:r>
            <a:r>
              <a:rPr lang="tr-TR" dirty="0">
                <a:ea typeface="+mn-lt"/>
                <a:cs typeface="+mn-lt"/>
              </a:rPr>
              <a:t> parametresini kullanmamız gerekiyor.</a:t>
            </a:r>
          </a:p>
          <a:p>
            <a:pPr marL="457200" indent="-457200"/>
            <a:r>
              <a:rPr lang="tr-TR" dirty="0">
                <a:ea typeface="+mn-lt"/>
                <a:cs typeface="+mn-lt"/>
              </a:rPr>
              <a:t>XHTML kodlamanın ilk başına DOCTYPE (DTD) eklememiz gerekiyor. Tüm XHTML </a:t>
            </a:r>
            <a:r>
              <a:rPr lang="tr-TR" dirty="0" err="1">
                <a:ea typeface="+mn-lt"/>
                <a:cs typeface="+mn-lt"/>
              </a:rPr>
              <a:t>dökümanlarının</a:t>
            </a:r>
            <a:r>
              <a:rPr lang="tr-TR" dirty="0">
                <a:ea typeface="+mn-lt"/>
                <a:cs typeface="+mn-lt"/>
              </a:rPr>
              <a:t> DOCTYPE tanımlama zorunluluğu vardır. HTML , </a:t>
            </a:r>
            <a:r>
              <a:rPr lang="tr-TR" dirty="0" err="1">
                <a:ea typeface="+mn-lt"/>
                <a:cs typeface="+mn-lt"/>
              </a:rPr>
              <a:t>Head</a:t>
            </a:r>
            <a:r>
              <a:rPr lang="tr-TR" dirty="0">
                <a:ea typeface="+mn-lt"/>
                <a:cs typeface="+mn-lt"/>
              </a:rPr>
              <a:t> ve Body bulunmalı ve </a:t>
            </a:r>
            <a:r>
              <a:rPr lang="tr-TR" dirty="0" err="1">
                <a:ea typeface="+mn-lt"/>
                <a:cs typeface="+mn-lt"/>
              </a:rPr>
              <a:t>Title</a:t>
            </a:r>
            <a:r>
              <a:rPr lang="tr-TR" dirty="0">
                <a:ea typeface="+mn-lt"/>
                <a:cs typeface="+mn-lt"/>
              </a:rPr>
              <a:t> , </a:t>
            </a:r>
            <a:r>
              <a:rPr lang="tr-TR" dirty="0" err="1">
                <a:ea typeface="+mn-lt"/>
                <a:cs typeface="+mn-lt"/>
              </a:rPr>
              <a:t>Head</a:t>
            </a:r>
            <a:r>
              <a:rPr lang="tr-TR" dirty="0">
                <a:ea typeface="+mn-lt"/>
                <a:cs typeface="+mn-lt"/>
              </a:rPr>
              <a:t> içinde yer almalıdır.</a:t>
            </a:r>
            <a:endParaRPr lang="tr-TR" dirty="0">
              <a:cs typeface="Calibri" panose="020F0502020204030204"/>
            </a:endParaRPr>
          </a:p>
        </p:txBody>
      </p:sp>
    </p:spTree>
    <p:extLst>
      <p:ext uri="{BB962C8B-B14F-4D97-AF65-F5344CB8AC3E}">
        <p14:creationId xmlns:p14="http://schemas.microsoft.com/office/powerpoint/2010/main" val="9142875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38</Slides>
  <Notes>0</Notes>
  <HiddenSlides>0</HiddenSlides>
  <MMClips>0</MMClips>
  <ScaleCrop>false</ScaleCrop>
  <HeadingPairs>
    <vt:vector size="4" baseType="variant">
      <vt:variant>
        <vt:lpstr>Tema</vt:lpstr>
      </vt:variant>
      <vt:variant>
        <vt:i4>2</vt:i4>
      </vt:variant>
      <vt:variant>
        <vt:lpstr>Slayt Başlıkları</vt:lpstr>
      </vt:variant>
      <vt:variant>
        <vt:i4>38</vt:i4>
      </vt:variant>
    </vt:vector>
  </HeadingPairs>
  <TitlesOfParts>
    <vt:vector size="40" baseType="lpstr">
      <vt:lpstr>Office Theme</vt:lpstr>
      <vt:lpstr>Office Theme</vt:lpstr>
      <vt:lpstr>Ömer Faruk ÇALIŞKAN</vt:lpstr>
      <vt:lpstr>URI, URL, URN Nedir ?</vt:lpstr>
      <vt:lpstr>Http Nedir ?</vt:lpstr>
      <vt:lpstr>Node.js Nedir ?</vt:lpstr>
      <vt:lpstr>Npm Nedir ?</vt:lpstr>
      <vt:lpstr>Neden Java8 Kullanılıyor ?</vt:lpstr>
      <vt:lpstr>Xhtml, Html Nedir</vt:lpstr>
      <vt:lpstr>Xhtml, Html Arasındaki Farklar Nelerdir ?</vt:lpstr>
      <vt:lpstr>PowerPoint Sunusu</vt:lpstr>
      <vt:lpstr>Semantic ve Non-semantic Nedir ?</vt:lpstr>
      <vt:lpstr>Table Colspan, Rowspan Nedir ? </vt:lpstr>
      <vt:lpstr>PowerPoint Sunusu</vt:lpstr>
      <vt:lpstr>display:none; visibility:hidden; </vt:lpstr>
      <vt:lpstr>Pseudo Sınıfları</vt:lpstr>
      <vt:lpstr>Link Pseudo Sınıfları</vt:lpstr>
      <vt:lpstr>Dinamik Pseudo Sınıfları</vt:lpstr>
      <vt:lpstr>Pseudo Elementleri</vt:lpstr>
      <vt:lpstr>Group Selectors</vt:lpstr>
      <vt:lpstr>box-sizing:border-box; box-sizing:content-box;</vt:lpstr>
      <vt:lpstr>Integrity ve Crossorigin Nedir ?</vt:lpstr>
      <vt:lpstr>ASCII Kodu Nedir?</vt:lpstr>
      <vt:lpstr>Unicode Nedir?</vt:lpstr>
      <vt:lpstr>PowerPoint Sunusu</vt:lpstr>
      <vt:lpstr>Libraries Nedir ?</vt:lpstr>
      <vt:lpstr>Framework Nedir ?</vt:lpstr>
      <vt:lpstr>SDK Nedir?</vt:lpstr>
      <vt:lpstr>JDK Nedir?</vt:lpstr>
      <vt:lpstr>Fast-forward vs Rebase </vt:lpstr>
      <vt:lpstr>PowerPoint Sunusu</vt:lpstr>
      <vt:lpstr>Fast Forward vs No Fast Forward</vt:lpstr>
      <vt:lpstr>Stack Memory, Heap Memory</vt:lpstr>
      <vt:lpstr>Senkron, Asenkron </vt:lpstr>
      <vt:lpstr>PowerPoint Sunusu</vt:lpstr>
      <vt:lpstr>Compiler</vt:lpstr>
      <vt:lpstr>Interpritter</vt:lpstr>
      <vt:lpstr> for ile while Arasındaki Fark ?</vt:lpstr>
      <vt:lpstr>Compiler - Syntax - Runtime Error</vt:lpstr>
      <vt:lpstr>Callback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358</cp:revision>
  <dcterms:created xsi:type="dcterms:W3CDTF">2022-05-27T16:04:28Z</dcterms:created>
  <dcterms:modified xsi:type="dcterms:W3CDTF">2022-06-03T14:01:50Z</dcterms:modified>
</cp:coreProperties>
</file>