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8"/>
  </p:notesMasterIdLst>
  <p:handoutMasterIdLst>
    <p:handoutMasterId r:id="rId39"/>
  </p:handout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 id="285" r:id="rId30"/>
    <p:sldId id="286" r:id="rId31"/>
    <p:sldId id="287" r:id="rId32"/>
    <p:sldId id="288" r:id="rId33"/>
    <p:sldId id="289" r:id="rId34"/>
    <p:sldId id="290" r:id="rId35"/>
    <p:sldId id="291" r:id="rId36"/>
    <p:sldId id="282"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19F977-7F76-48BC-9003-527E328AEAA9}" type="datetimeFigureOut">
              <a:rPr lang="tr-TR" smtClean="0"/>
              <a:t>24.05.2024</a:t>
            </a:fld>
            <a:endParaRPr lang="tr-TR"/>
          </a:p>
        </p:txBody>
      </p:sp>
      <p:sp>
        <p:nvSpPr>
          <p:cNvPr id="4" name="Altbilgi Yer Tutucusu 3"/>
          <p:cNvSpPr>
            <a:spLocks noGrp="1"/>
          </p:cNvSpPr>
          <p:nvPr>
            <p:ph type="ftr" sz="quarter" idx="2"/>
            <p:custDataLst>
              <p:tags r:id="rId3"/>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87FC71-96FA-47CC-8404-FE6312A4CDEF}" type="slidenum">
              <a:rPr lang="tr-TR" smtClean="0"/>
              <a:t>‹#›</a:t>
            </a:fld>
            <a:endParaRPr lang="tr-TR"/>
          </a:p>
        </p:txBody>
      </p:sp>
    </p:spTree>
    <p:extLst>
      <p:ext uri="{BB962C8B-B14F-4D97-AF65-F5344CB8AC3E}">
        <p14:creationId xmlns:p14="http://schemas.microsoft.com/office/powerpoint/2010/main" val="81546285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50523-5D50-4670-9753-322D363F1606}" type="datetimeFigureOut">
              <a:rPr lang="tr-TR" smtClean="0"/>
              <a:t>24.05.2024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custDataLst>
              <p:tags r:id="rId3"/>
            </p:custDataLst>
          </p:nvPr>
        </p:nvSpPr>
        <p:spPr>
          <a:xfrm>
            <a:off x="0" y="8685213"/>
            <a:ext cx="6858000" cy="458787"/>
          </a:xfrm>
          <a:prstGeom prst="rect">
            <a:avLst/>
          </a:prstGeom>
        </p:spPr>
        <p:txBody>
          <a:bodyPr vert="horz" lIns="91440" tIns="45720" rIns="91440" bIns="45720" rtlCol="0" anchor="b"/>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EECAE-BDC5-4B0F-959F-8A0B467A58B3}" type="slidenum">
              <a:rPr lang="tr-TR" smtClean="0"/>
              <a:t>‹#›</a:t>
            </a:fld>
            <a:endParaRPr lang="tr-TR"/>
          </a:p>
        </p:txBody>
      </p:sp>
    </p:spTree>
    <p:extLst>
      <p:ext uri="{BB962C8B-B14F-4D97-AF65-F5344CB8AC3E}">
        <p14:creationId xmlns:p14="http://schemas.microsoft.com/office/powerpoint/2010/main" val="153557752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a:t>
            </a:fld>
            <a:endParaRPr lang="tr-TR"/>
          </a:p>
        </p:txBody>
      </p:sp>
    </p:spTree>
    <p:extLst>
      <p:ext uri="{BB962C8B-B14F-4D97-AF65-F5344CB8AC3E}">
        <p14:creationId xmlns:p14="http://schemas.microsoft.com/office/powerpoint/2010/main" val="2925533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10</a:t>
            </a:fld>
            <a:endParaRPr lang="tr-TR"/>
          </a:p>
        </p:txBody>
      </p:sp>
    </p:spTree>
    <p:extLst>
      <p:ext uri="{BB962C8B-B14F-4D97-AF65-F5344CB8AC3E}">
        <p14:creationId xmlns:p14="http://schemas.microsoft.com/office/powerpoint/2010/main" val="224054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11</a:t>
            </a:fld>
            <a:endParaRPr lang="tr-TR"/>
          </a:p>
        </p:txBody>
      </p:sp>
    </p:spTree>
    <p:extLst>
      <p:ext uri="{BB962C8B-B14F-4D97-AF65-F5344CB8AC3E}">
        <p14:creationId xmlns:p14="http://schemas.microsoft.com/office/powerpoint/2010/main" val="3039294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12</a:t>
            </a:fld>
            <a:endParaRPr lang="tr-TR"/>
          </a:p>
        </p:txBody>
      </p:sp>
    </p:spTree>
    <p:extLst>
      <p:ext uri="{BB962C8B-B14F-4D97-AF65-F5344CB8AC3E}">
        <p14:creationId xmlns:p14="http://schemas.microsoft.com/office/powerpoint/2010/main" val="4234527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13</a:t>
            </a:fld>
            <a:endParaRPr lang="tr-TR"/>
          </a:p>
        </p:txBody>
      </p:sp>
    </p:spTree>
    <p:extLst>
      <p:ext uri="{BB962C8B-B14F-4D97-AF65-F5344CB8AC3E}">
        <p14:creationId xmlns:p14="http://schemas.microsoft.com/office/powerpoint/2010/main" val="1194760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14</a:t>
            </a:fld>
            <a:endParaRPr lang="tr-TR"/>
          </a:p>
        </p:txBody>
      </p:sp>
    </p:spTree>
    <p:extLst>
      <p:ext uri="{BB962C8B-B14F-4D97-AF65-F5344CB8AC3E}">
        <p14:creationId xmlns:p14="http://schemas.microsoft.com/office/powerpoint/2010/main" val="1144257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15</a:t>
            </a:fld>
            <a:endParaRPr lang="tr-TR"/>
          </a:p>
        </p:txBody>
      </p:sp>
    </p:spTree>
    <p:extLst>
      <p:ext uri="{BB962C8B-B14F-4D97-AF65-F5344CB8AC3E}">
        <p14:creationId xmlns:p14="http://schemas.microsoft.com/office/powerpoint/2010/main" val="304460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16</a:t>
            </a:fld>
            <a:endParaRPr lang="tr-TR"/>
          </a:p>
        </p:txBody>
      </p:sp>
    </p:spTree>
    <p:extLst>
      <p:ext uri="{BB962C8B-B14F-4D97-AF65-F5344CB8AC3E}">
        <p14:creationId xmlns:p14="http://schemas.microsoft.com/office/powerpoint/2010/main" val="144853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17</a:t>
            </a:fld>
            <a:endParaRPr lang="tr-TR"/>
          </a:p>
        </p:txBody>
      </p:sp>
    </p:spTree>
    <p:extLst>
      <p:ext uri="{BB962C8B-B14F-4D97-AF65-F5344CB8AC3E}">
        <p14:creationId xmlns:p14="http://schemas.microsoft.com/office/powerpoint/2010/main" val="3158321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18</a:t>
            </a:fld>
            <a:endParaRPr lang="tr-TR"/>
          </a:p>
        </p:txBody>
      </p:sp>
    </p:spTree>
    <p:extLst>
      <p:ext uri="{BB962C8B-B14F-4D97-AF65-F5344CB8AC3E}">
        <p14:creationId xmlns:p14="http://schemas.microsoft.com/office/powerpoint/2010/main" val="2673132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19</a:t>
            </a:fld>
            <a:endParaRPr lang="tr-TR"/>
          </a:p>
        </p:txBody>
      </p:sp>
    </p:spTree>
    <p:extLst>
      <p:ext uri="{BB962C8B-B14F-4D97-AF65-F5344CB8AC3E}">
        <p14:creationId xmlns:p14="http://schemas.microsoft.com/office/powerpoint/2010/main" val="309810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a:t>
            </a:fld>
            <a:endParaRPr lang="tr-TR"/>
          </a:p>
        </p:txBody>
      </p:sp>
    </p:spTree>
    <p:extLst>
      <p:ext uri="{BB962C8B-B14F-4D97-AF65-F5344CB8AC3E}">
        <p14:creationId xmlns:p14="http://schemas.microsoft.com/office/powerpoint/2010/main" val="1261712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20</a:t>
            </a:fld>
            <a:endParaRPr lang="tr-TR"/>
          </a:p>
        </p:txBody>
      </p:sp>
    </p:spTree>
    <p:extLst>
      <p:ext uri="{BB962C8B-B14F-4D97-AF65-F5344CB8AC3E}">
        <p14:creationId xmlns:p14="http://schemas.microsoft.com/office/powerpoint/2010/main" val="1195245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21</a:t>
            </a:fld>
            <a:endParaRPr lang="tr-TR"/>
          </a:p>
        </p:txBody>
      </p:sp>
    </p:spTree>
    <p:extLst>
      <p:ext uri="{BB962C8B-B14F-4D97-AF65-F5344CB8AC3E}">
        <p14:creationId xmlns:p14="http://schemas.microsoft.com/office/powerpoint/2010/main" val="3653137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22</a:t>
            </a:fld>
            <a:endParaRPr lang="tr-TR"/>
          </a:p>
        </p:txBody>
      </p:sp>
    </p:spTree>
    <p:extLst>
      <p:ext uri="{BB962C8B-B14F-4D97-AF65-F5344CB8AC3E}">
        <p14:creationId xmlns:p14="http://schemas.microsoft.com/office/powerpoint/2010/main" val="392684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23</a:t>
            </a:fld>
            <a:endParaRPr lang="tr-TR"/>
          </a:p>
        </p:txBody>
      </p:sp>
    </p:spTree>
    <p:extLst>
      <p:ext uri="{BB962C8B-B14F-4D97-AF65-F5344CB8AC3E}">
        <p14:creationId xmlns:p14="http://schemas.microsoft.com/office/powerpoint/2010/main" val="129924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24</a:t>
            </a:fld>
            <a:endParaRPr lang="tr-TR"/>
          </a:p>
        </p:txBody>
      </p:sp>
    </p:spTree>
    <p:extLst>
      <p:ext uri="{BB962C8B-B14F-4D97-AF65-F5344CB8AC3E}">
        <p14:creationId xmlns:p14="http://schemas.microsoft.com/office/powerpoint/2010/main" val="2061886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25</a:t>
            </a:fld>
            <a:endParaRPr lang="tr-TR"/>
          </a:p>
        </p:txBody>
      </p:sp>
    </p:spTree>
    <p:extLst>
      <p:ext uri="{BB962C8B-B14F-4D97-AF65-F5344CB8AC3E}">
        <p14:creationId xmlns:p14="http://schemas.microsoft.com/office/powerpoint/2010/main" val="901244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26</a:t>
            </a:fld>
            <a:endParaRPr lang="tr-TR"/>
          </a:p>
        </p:txBody>
      </p:sp>
    </p:spTree>
    <p:extLst>
      <p:ext uri="{BB962C8B-B14F-4D97-AF65-F5344CB8AC3E}">
        <p14:creationId xmlns:p14="http://schemas.microsoft.com/office/powerpoint/2010/main" val="414874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27</a:t>
            </a:fld>
            <a:endParaRPr lang="tr-TR"/>
          </a:p>
        </p:txBody>
      </p:sp>
    </p:spTree>
    <p:extLst>
      <p:ext uri="{BB962C8B-B14F-4D97-AF65-F5344CB8AC3E}">
        <p14:creationId xmlns:p14="http://schemas.microsoft.com/office/powerpoint/2010/main" val="3493563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35</a:t>
            </a:fld>
            <a:endParaRPr lang="tr-TR"/>
          </a:p>
        </p:txBody>
      </p:sp>
    </p:spTree>
    <p:extLst>
      <p:ext uri="{BB962C8B-B14F-4D97-AF65-F5344CB8AC3E}">
        <p14:creationId xmlns:p14="http://schemas.microsoft.com/office/powerpoint/2010/main" val="3208755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3</a:t>
            </a:fld>
            <a:endParaRPr lang="tr-TR"/>
          </a:p>
        </p:txBody>
      </p:sp>
    </p:spTree>
    <p:extLst>
      <p:ext uri="{BB962C8B-B14F-4D97-AF65-F5344CB8AC3E}">
        <p14:creationId xmlns:p14="http://schemas.microsoft.com/office/powerpoint/2010/main" val="423105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4</a:t>
            </a:fld>
            <a:endParaRPr lang="tr-TR"/>
          </a:p>
        </p:txBody>
      </p:sp>
    </p:spTree>
    <p:extLst>
      <p:ext uri="{BB962C8B-B14F-4D97-AF65-F5344CB8AC3E}">
        <p14:creationId xmlns:p14="http://schemas.microsoft.com/office/powerpoint/2010/main" val="37405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5</a:t>
            </a:fld>
            <a:endParaRPr lang="tr-TR"/>
          </a:p>
        </p:txBody>
      </p:sp>
    </p:spTree>
    <p:extLst>
      <p:ext uri="{BB962C8B-B14F-4D97-AF65-F5344CB8AC3E}">
        <p14:creationId xmlns:p14="http://schemas.microsoft.com/office/powerpoint/2010/main" val="26367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6</a:t>
            </a:fld>
            <a:endParaRPr lang="tr-TR"/>
          </a:p>
        </p:txBody>
      </p:sp>
    </p:spTree>
    <p:extLst>
      <p:ext uri="{BB962C8B-B14F-4D97-AF65-F5344CB8AC3E}">
        <p14:creationId xmlns:p14="http://schemas.microsoft.com/office/powerpoint/2010/main" val="359810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7</a:t>
            </a:fld>
            <a:endParaRPr lang="tr-TR"/>
          </a:p>
        </p:txBody>
      </p:sp>
    </p:spTree>
    <p:extLst>
      <p:ext uri="{BB962C8B-B14F-4D97-AF65-F5344CB8AC3E}">
        <p14:creationId xmlns:p14="http://schemas.microsoft.com/office/powerpoint/2010/main" val="3604001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8</a:t>
            </a:fld>
            <a:endParaRPr lang="tr-TR"/>
          </a:p>
        </p:txBody>
      </p:sp>
    </p:spTree>
    <p:extLst>
      <p:ext uri="{BB962C8B-B14F-4D97-AF65-F5344CB8AC3E}">
        <p14:creationId xmlns:p14="http://schemas.microsoft.com/office/powerpoint/2010/main" val="1871555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0E6EECAE-BDC5-4B0F-959F-8A0B467A58B3}" type="slidenum">
              <a:rPr lang="tr-TR" smtClean="0"/>
              <a:t>9</a:t>
            </a:fld>
            <a:endParaRPr lang="tr-TR"/>
          </a:p>
        </p:txBody>
      </p:sp>
    </p:spTree>
    <p:extLst>
      <p:ext uri="{BB962C8B-B14F-4D97-AF65-F5344CB8AC3E}">
        <p14:creationId xmlns:p14="http://schemas.microsoft.com/office/powerpoint/2010/main" val="2748239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04195E0-8A74-433C-9D05-01BE2ECB5309}" type="datetimeFigureOut">
              <a:rPr lang="tr-TR" smtClean="0"/>
              <a:t>24.05.2024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184958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04195E0-8A74-433C-9D05-01BE2ECB5309}"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51503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04195E0-8A74-433C-9D05-01BE2ECB5309}"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358276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04195E0-8A74-433C-9D05-01BE2ECB5309}" type="datetimeFigureOut">
              <a:rPr lang="tr-TR" smtClean="0"/>
              <a:t>24.05.2024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366645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04195E0-8A74-433C-9D05-01BE2ECB5309}" type="datetimeFigureOut">
              <a:rPr lang="tr-TR" smtClean="0"/>
              <a:t>24.05.2024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241224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04195E0-8A74-433C-9D05-01BE2ECB5309}" type="datetimeFigureOut">
              <a:rPr lang="tr-TR" smtClean="0"/>
              <a:t>24.05.2024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31250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04195E0-8A74-433C-9D05-01BE2ECB5309}" type="datetimeFigureOut">
              <a:rPr lang="tr-TR" smtClean="0"/>
              <a:t>24.05.2024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2534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04195E0-8A74-433C-9D05-01BE2ECB5309}" type="datetimeFigureOut">
              <a:rPr lang="tr-TR" smtClean="0"/>
              <a:t>24.05.2024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106705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04195E0-8A74-433C-9D05-01BE2ECB5309}" type="datetimeFigureOut">
              <a:rPr lang="tr-TR" smtClean="0"/>
              <a:t>24.05.2024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196248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04195E0-8A74-433C-9D05-01BE2ECB5309}" type="datetimeFigureOut">
              <a:rPr lang="tr-TR" smtClean="0"/>
              <a:t>24.05.2024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22725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04195E0-8A74-433C-9D05-01BE2ECB5309}" type="datetimeFigureOut">
              <a:rPr lang="tr-TR" smtClean="0"/>
              <a:t>24.05.2024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40CCA6C-498D-41AA-AC5C-3F07FEFB5189}" type="slidenum">
              <a:rPr lang="tr-TR" smtClean="0"/>
              <a:t>‹#›</a:t>
            </a:fld>
            <a:endParaRPr lang="tr-TR"/>
          </a:p>
        </p:txBody>
      </p:sp>
    </p:spTree>
    <p:extLst>
      <p:ext uri="{BB962C8B-B14F-4D97-AF65-F5344CB8AC3E}">
        <p14:creationId xmlns:p14="http://schemas.microsoft.com/office/powerpoint/2010/main" val="245324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195E0-8A74-433C-9D05-01BE2ECB5309}" type="datetimeFigureOut">
              <a:rPr lang="tr-TR" smtClean="0"/>
              <a:t>24.05.2024</a:t>
            </a:fld>
            <a:endParaRPr lang="tr-TR"/>
          </a:p>
        </p:txBody>
      </p:sp>
      <p:sp>
        <p:nvSpPr>
          <p:cNvPr id="5" name="Altbilgi Yer Tutucusu 4"/>
          <p:cNvSpPr>
            <a:spLocks noGrp="1"/>
          </p:cNvSpPr>
          <p:nvPr>
            <p:ph type="ftr" sz="quarter" idx="3"/>
            <p:custDataLst>
              <p:tags r:id="rId13"/>
            </p:custDataLst>
          </p:nvPr>
        </p:nvSpPr>
        <p:spPr>
          <a:xfrm>
            <a:off x="0" y="6356350"/>
            <a:ext cx="12192000" cy="365125"/>
          </a:xfrm>
          <a:prstGeom prst="rect">
            <a:avLst/>
          </a:prstGeom>
        </p:spPr>
        <p:txBody>
          <a:bodyPr vert="horz" lIns="91440" tIns="45720" rIns="91440" bIns="45720" rtlCol="0" anchor="ctr"/>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CCA6C-498D-41AA-AC5C-3F07FEFB5189}" type="slidenum">
              <a:rPr lang="tr-TR" smtClean="0"/>
              <a:t>‹#›</a:t>
            </a:fld>
            <a:endParaRPr lang="tr-TR"/>
          </a:p>
        </p:txBody>
      </p:sp>
    </p:spTree>
    <p:extLst>
      <p:ext uri="{BB962C8B-B14F-4D97-AF65-F5344CB8AC3E}">
        <p14:creationId xmlns:p14="http://schemas.microsoft.com/office/powerpoint/2010/main" val="207223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err="1">
                <a:solidFill>
                  <a:schemeClr val="accent1">
                    <a:lumMod val="75000"/>
                  </a:schemeClr>
                </a:solidFill>
              </a:rPr>
              <a:t>s</a:t>
            </a:r>
            <a:r>
              <a:rPr lang="tr-TR" b="1" dirty="0" err="1" smtClean="0">
                <a:solidFill>
                  <a:schemeClr val="accent1">
                    <a:lumMod val="75000"/>
                  </a:schemeClr>
                </a:solidFill>
              </a:rPr>
              <a:t>ystemd</a:t>
            </a:r>
            <a:endParaRPr lang="tr-TR" b="1" dirty="0">
              <a:solidFill>
                <a:schemeClr val="accent1">
                  <a:lumMod val="75000"/>
                </a:schemeClr>
              </a:solidFill>
            </a:endParaRPr>
          </a:p>
        </p:txBody>
      </p:sp>
      <p:sp>
        <p:nvSpPr>
          <p:cNvPr id="3" name="Alt Başlık 2"/>
          <p:cNvSpPr>
            <a:spLocks noGrp="1"/>
          </p:cNvSpPr>
          <p:nvPr>
            <p:ph type="subTitle" idx="1"/>
          </p:nvPr>
        </p:nvSpPr>
        <p:spPr/>
        <p:txBody>
          <a:bodyPr/>
          <a:lstStyle/>
          <a:p>
            <a:r>
              <a:rPr lang="tr-TR" dirty="0" err="1" smtClean="0">
                <a:solidFill>
                  <a:schemeClr val="accent1">
                    <a:lumMod val="75000"/>
                  </a:schemeClr>
                </a:solidFill>
              </a:rPr>
              <a:t>systemd</a:t>
            </a:r>
            <a:endParaRPr lang="tr-TR" dirty="0" smtClean="0">
              <a:solidFill>
                <a:schemeClr val="accent1">
                  <a:lumMod val="75000"/>
                </a:schemeClr>
              </a:solidFill>
            </a:endParaRPr>
          </a:p>
          <a:p>
            <a:r>
              <a:rPr lang="tr-TR" dirty="0" err="1" smtClean="0">
                <a:solidFill>
                  <a:schemeClr val="accent1">
                    <a:lumMod val="75000"/>
                  </a:schemeClr>
                </a:solidFill>
              </a:rPr>
              <a:t>systemd</a:t>
            </a:r>
            <a:r>
              <a:rPr lang="tr-TR" dirty="0" smtClean="0">
                <a:solidFill>
                  <a:schemeClr val="accent1">
                    <a:lumMod val="75000"/>
                  </a:schemeClr>
                </a:solidFill>
              </a:rPr>
              <a:t> </a:t>
            </a:r>
            <a:r>
              <a:rPr lang="tr-TR" dirty="0" err="1" smtClean="0">
                <a:solidFill>
                  <a:schemeClr val="accent1">
                    <a:lumMod val="75000"/>
                  </a:schemeClr>
                </a:solidFill>
              </a:rPr>
              <a:t>unit</a:t>
            </a:r>
            <a:r>
              <a:rPr lang="tr-TR" dirty="0" smtClean="0">
                <a:solidFill>
                  <a:schemeClr val="accent1">
                    <a:lumMod val="75000"/>
                  </a:schemeClr>
                </a:solidFill>
              </a:rPr>
              <a:t>, türleri ve dosya içi tanımları</a:t>
            </a:r>
          </a:p>
          <a:p>
            <a:r>
              <a:rPr lang="tr-TR" dirty="0" err="1" smtClean="0">
                <a:solidFill>
                  <a:schemeClr val="accent1">
                    <a:lumMod val="75000"/>
                  </a:schemeClr>
                </a:solidFill>
              </a:rPr>
              <a:t>systemctl</a:t>
            </a:r>
            <a:r>
              <a:rPr lang="tr-TR" dirty="0" smtClean="0">
                <a:solidFill>
                  <a:schemeClr val="accent1">
                    <a:lumMod val="75000"/>
                  </a:schemeClr>
                </a:solidFill>
              </a:rPr>
              <a:t> örnek kullanımları</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22846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a:t>
            </a:r>
            <a:r>
              <a:rPr lang="tr-TR" b="1" dirty="0" err="1" smtClean="0">
                <a:solidFill>
                  <a:schemeClr val="accent1">
                    <a:lumMod val="75000"/>
                  </a:schemeClr>
                </a:solidFill>
              </a:rPr>
              <a:t>unit</a:t>
            </a:r>
            <a:endParaRPr lang="tr-TR" dirty="0"/>
          </a:p>
        </p:txBody>
      </p:sp>
      <p:sp>
        <p:nvSpPr>
          <p:cNvPr id="3" name="İçerik Yer Tutucusu 2"/>
          <p:cNvSpPr>
            <a:spLocks noGrp="1"/>
          </p:cNvSpPr>
          <p:nvPr>
            <p:ph idx="1"/>
          </p:nvPr>
        </p:nvSpPr>
        <p:spPr/>
        <p:txBody>
          <a:bodyPr>
            <a:normAutofit/>
          </a:bodyPr>
          <a:lstStyle/>
          <a:p>
            <a:pPr algn="just"/>
            <a:r>
              <a:rPr lang="tr-TR" dirty="0">
                <a:solidFill>
                  <a:schemeClr val="accent1">
                    <a:lumMod val="75000"/>
                  </a:schemeClr>
                </a:solidFill>
              </a:rPr>
              <a:t>Bağımlılık eklenmesi,</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Unit’ler</a:t>
            </a:r>
            <a:r>
              <a:rPr lang="tr-TR" dirty="0" smtClean="0">
                <a:solidFill>
                  <a:schemeClr val="accent1">
                    <a:lumMod val="75000"/>
                  </a:schemeClr>
                </a:solidFill>
              </a:rPr>
              <a:t> </a:t>
            </a:r>
            <a:r>
              <a:rPr lang="tr-TR" dirty="0">
                <a:solidFill>
                  <a:schemeClr val="accent1">
                    <a:lumMod val="75000"/>
                  </a:schemeClr>
                </a:solidFill>
              </a:rPr>
              <a:t>için bağımlılıklar </a:t>
            </a:r>
            <a:r>
              <a:rPr lang="tr-TR" dirty="0" err="1">
                <a:solidFill>
                  <a:schemeClr val="accent1">
                    <a:lumMod val="75000"/>
                  </a:schemeClr>
                </a:solidFill>
              </a:rPr>
              <a:t>systemd</a:t>
            </a:r>
            <a:r>
              <a:rPr lang="tr-TR" dirty="0">
                <a:solidFill>
                  <a:schemeClr val="accent1">
                    <a:lumMod val="75000"/>
                  </a:schemeClr>
                </a:solidFill>
              </a:rPr>
              <a:t> tarafında oluşturulabilir. Servis için bağımlılıklar eklenebilir. </a:t>
            </a:r>
            <a:r>
              <a:rPr lang="tr-TR" dirty="0" err="1">
                <a:solidFill>
                  <a:schemeClr val="accent1">
                    <a:lumMod val="75000"/>
                  </a:schemeClr>
                </a:solidFill>
              </a:rPr>
              <a:t>Systemd</a:t>
            </a:r>
            <a:r>
              <a:rPr lang="tr-TR" dirty="0">
                <a:solidFill>
                  <a:schemeClr val="accent1">
                    <a:lumMod val="75000"/>
                  </a:schemeClr>
                </a:solidFill>
              </a:rPr>
              <a:t> tarafından belirtilen bağımlılıklar başlatılır</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Kolay güvenlik</a:t>
            </a:r>
          </a:p>
          <a:p>
            <a:pPr marL="0" indent="0" algn="just">
              <a:buNone/>
            </a:pPr>
            <a:r>
              <a:rPr lang="tr-TR" dirty="0" smtClean="0">
                <a:solidFill>
                  <a:schemeClr val="accent1">
                    <a:lumMod val="75000"/>
                  </a:schemeClr>
                </a:solidFill>
              </a:rPr>
              <a:t>	Basit </a:t>
            </a:r>
            <a:r>
              <a:rPr lang="tr-TR" dirty="0">
                <a:solidFill>
                  <a:schemeClr val="accent1">
                    <a:lumMod val="75000"/>
                  </a:schemeClr>
                </a:solidFill>
              </a:rPr>
              <a:t>talimatlarla </a:t>
            </a:r>
            <a:r>
              <a:rPr lang="tr-TR" dirty="0" err="1">
                <a:solidFill>
                  <a:schemeClr val="accent1">
                    <a:lumMod val="75000"/>
                  </a:schemeClr>
                </a:solidFill>
              </a:rPr>
              <a:t>unit’ler</a:t>
            </a:r>
            <a:r>
              <a:rPr lang="tr-TR" dirty="0">
                <a:solidFill>
                  <a:schemeClr val="accent1">
                    <a:lumMod val="75000"/>
                  </a:schemeClr>
                </a:solidFill>
              </a:rPr>
              <a:t> için güvenlik özellikleri eklenebilir. ( Dosya sisteminin bir bölümüne salt okunabilir erişim tanımlama veya sistem yetkilerini sınırlama gibi. )</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528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a:t>
            </a:r>
            <a:r>
              <a:rPr lang="tr-TR" b="1" dirty="0" err="1" smtClean="0">
                <a:solidFill>
                  <a:schemeClr val="accent1">
                    <a:lumMod val="75000"/>
                  </a:schemeClr>
                </a:solidFill>
              </a:rPr>
              <a:t>unit</a:t>
            </a:r>
            <a:endParaRPr lang="tr-TR" dirty="0"/>
          </a:p>
        </p:txBody>
      </p:sp>
      <p:sp>
        <p:nvSpPr>
          <p:cNvPr id="3" name="İçerik Yer Tutucusu 2"/>
          <p:cNvSpPr>
            <a:spLocks noGrp="1"/>
          </p:cNvSpPr>
          <p:nvPr>
            <p:ph idx="1"/>
          </p:nvPr>
        </p:nvSpPr>
        <p:spPr/>
        <p:txBody>
          <a:bodyPr>
            <a:normAutofit fontScale="85000" lnSpcReduction="20000"/>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Systemd</a:t>
            </a:r>
            <a:r>
              <a:rPr lang="tr-TR" dirty="0" smtClean="0">
                <a:solidFill>
                  <a:schemeClr val="accent1">
                    <a:lumMod val="75000"/>
                  </a:schemeClr>
                </a:solidFill>
              </a:rPr>
              <a:t> </a:t>
            </a:r>
            <a:r>
              <a:rPr lang="tr-TR" dirty="0" err="1">
                <a:solidFill>
                  <a:schemeClr val="accent1">
                    <a:lumMod val="75000"/>
                  </a:schemeClr>
                </a:solidFill>
              </a:rPr>
              <a:t>unit</a:t>
            </a:r>
            <a:r>
              <a:rPr lang="tr-TR" dirty="0">
                <a:solidFill>
                  <a:schemeClr val="accent1">
                    <a:lumMod val="75000"/>
                  </a:schemeClr>
                </a:solidFill>
              </a:rPr>
              <a:t> dosyaları, her biri farklı önceliklere ve etkilere sahip farklı </a:t>
            </a:r>
            <a:r>
              <a:rPr lang="tr-TR" dirty="0" err="1">
                <a:solidFill>
                  <a:schemeClr val="accent1">
                    <a:lumMod val="75000"/>
                  </a:schemeClr>
                </a:solidFill>
              </a:rPr>
              <a:t>lokasyonlarda</a:t>
            </a:r>
            <a:r>
              <a:rPr lang="tr-TR" dirty="0">
                <a:solidFill>
                  <a:schemeClr val="accent1">
                    <a:lumMod val="75000"/>
                  </a:schemeClr>
                </a:solidFill>
              </a:rPr>
              <a:t> tutulmaktadır. </a:t>
            </a:r>
            <a:r>
              <a:rPr lang="tr-TR" dirty="0" err="1">
                <a:solidFill>
                  <a:schemeClr val="accent1">
                    <a:lumMod val="75000"/>
                  </a:schemeClr>
                </a:solidFill>
              </a:rPr>
              <a:t>System</a:t>
            </a:r>
            <a:r>
              <a:rPr lang="tr-TR" dirty="0">
                <a:solidFill>
                  <a:schemeClr val="accent1">
                    <a:lumMod val="75000"/>
                  </a:schemeClr>
                </a:solidFill>
              </a:rPr>
              <a:t> </a:t>
            </a:r>
            <a:r>
              <a:rPr lang="tr-TR" dirty="0" err="1">
                <a:solidFill>
                  <a:schemeClr val="accent1">
                    <a:lumMod val="75000"/>
                  </a:schemeClr>
                </a:solidFill>
              </a:rPr>
              <a:t>unit</a:t>
            </a:r>
            <a:r>
              <a:rPr lang="tr-TR" dirty="0">
                <a:solidFill>
                  <a:schemeClr val="accent1">
                    <a:lumMod val="75000"/>
                  </a:schemeClr>
                </a:solidFill>
              </a:rPr>
              <a:t> dosyalarının kopyaları /</a:t>
            </a:r>
            <a:r>
              <a:rPr lang="tr-TR" dirty="0" err="1">
                <a:solidFill>
                  <a:schemeClr val="accent1">
                    <a:lumMod val="75000"/>
                  </a:schemeClr>
                </a:solidFill>
              </a:rPr>
              <a:t>lib</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 dizininde bulunmaktadır. </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Unit</a:t>
            </a:r>
            <a:r>
              <a:rPr lang="tr-TR" dirty="0" smtClean="0">
                <a:solidFill>
                  <a:schemeClr val="accent1">
                    <a:lumMod val="75000"/>
                  </a:schemeClr>
                </a:solidFill>
              </a:rPr>
              <a:t> </a:t>
            </a:r>
            <a:r>
              <a:rPr lang="tr-TR" dirty="0">
                <a:solidFill>
                  <a:schemeClr val="accent1">
                    <a:lumMod val="75000"/>
                  </a:schemeClr>
                </a:solidFill>
              </a:rPr>
              <a:t>dosyalarının yerinin değiştirilmek istendiğinde en uygun </a:t>
            </a:r>
            <a:r>
              <a:rPr lang="tr-TR" dirty="0" err="1">
                <a:solidFill>
                  <a:schemeClr val="accent1">
                    <a:lumMod val="75000"/>
                  </a:schemeClr>
                </a:solidFill>
              </a:rPr>
              <a:t>lokasyon</a:t>
            </a:r>
            <a:r>
              <a:rPr lang="tr-TR" dirty="0">
                <a:solidFill>
                  <a:schemeClr val="accent1">
                    <a:lumMod val="75000"/>
                  </a:schemeClr>
                </a:solidFill>
              </a:rPr>
              <a:t> /</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 dizinidir. Bu dizindeki </a:t>
            </a:r>
            <a:r>
              <a:rPr lang="tr-TR" dirty="0" err="1">
                <a:solidFill>
                  <a:schemeClr val="accent1">
                    <a:lumMod val="75000"/>
                  </a:schemeClr>
                </a:solidFill>
              </a:rPr>
              <a:t>unit</a:t>
            </a:r>
            <a:r>
              <a:rPr lang="tr-TR" dirty="0">
                <a:solidFill>
                  <a:schemeClr val="accent1">
                    <a:lumMod val="75000"/>
                  </a:schemeClr>
                </a:solidFill>
              </a:rPr>
              <a:t> dosyaları diğer dizinlerden daha önceliklidir. Bir </a:t>
            </a:r>
            <a:r>
              <a:rPr lang="tr-TR" dirty="0" err="1">
                <a:solidFill>
                  <a:schemeClr val="accent1">
                    <a:lumMod val="75000"/>
                  </a:schemeClr>
                </a:solidFill>
              </a:rPr>
              <a:t>unit</a:t>
            </a:r>
            <a:r>
              <a:rPr lang="tr-TR" dirty="0">
                <a:solidFill>
                  <a:schemeClr val="accent1">
                    <a:lumMod val="75000"/>
                  </a:schemeClr>
                </a:solidFill>
              </a:rPr>
              <a:t> dosyasının kopyası değiştirilmek isteniyorsa bunu yapmanın en güvenli yolu bu dizinde işlem yapmaktır. </a:t>
            </a:r>
            <a:r>
              <a:rPr lang="tr-TR" dirty="0" err="1">
                <a:solidFill>
                  <a:schemeClr val="accent1">
                    <a:lumMod val="75000"/>
                  </a:schemeClr>
                </a:solidFill>
              </a:rPr>
              <a:t>Unit</a:t>
            </a:r>
            <a:r>
              <a:rPr lang="tr-TR" dirty="0">
                <a:solidFill>
                  <a:schemeClr val="accent1">
                    <a:lumMod val="75000"/>
                  </a:schemeClr>
                </a:solidFill>
              </a:rPr>
              <a:t> dosyasının sonuna .d eklenmiş bir dizin </a:t>
            </a:r>
            <a:r>
              <a:rPr lang="tr-TR" dirty="0" err="1">
                <a:solidFill>
                  <a:schemeClr val="accent1">
                    <a:lumMod val="75000"/>
                  </a:schemeClr>
                </a:solidFill>
              </a:rPr>
              <a:t>oluşturarark</a:t>
            </a:r>
            <a:r>
              <a:rPr lang="tr-TR" dirty="0">
                <a:solidFill>
                  <a:schemeClr val="accent1">
                    <a:lumMod val="75000"/>
                  </a:schemeClr>
                </a:solidFill>
              </a:rPr>
              <a:t> bu dizin içine bir </a:t>
            </a:r>
            <a:r>
              <a:rPr lang="tr-TR" dirty="0" err="1">
                <a:solidFill>
                  <a:schemeClr val="accent1">
                    <a:lumMod val="75000"/>
                  </a:schemeClr>
                </a:solidFill>
              </a:rPr>
              <a:t>conf</a:t>
            </a:r>
            <a:r>
              <a:rPr lang="tr-TR" dirty="0">
                <a:solidFill>
                  <a:schemeClr val="accent1">
                    <a:lumMod val="75000"/>
                  </a:schemeClr>
                </a:solidFill>
              </a:rPr>
              <a:t> dosyası oluşturarak </a:t>
            </a:r>
            <a:r>
              <a:rPr lang="tr-TR" dirty="0" err="1">
                <a:solidFill>
                  <a:schemeClr val="accent1">
                    <a:lumMod val="75000"/>
                  </a:schemeClr>
                </a:solidFill>
              </a:rPr>
              <a:t>unit</a:t>
            </a:r>
            <a:r>
              <a:rPr lang="tr-TR" dirty="0">
                <a:solidFill>
                  <a:schemeClr val="accent1">
                    <a:lumMod val="75000"/>
                  </a:schemeClr>
                </a:solidFill>
              </a:rPr>
              <a:t> dosyasının özelliklerini geçersiz kılmak veya genişletmek için kullanılabilir. </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run</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 dizininde çalışma zamanı </a:t>
            </a:r>
            <a:r>
              <a:rPr lang="tr-TR" dirty="0" err="1">
                <a:solidFill>
                  <a:schemeClr val="accent1">
                    <a:lumMod val="75000"/>
                  </a:schemeClr>
                </a:solidFill>
              </a:rPr>
              <a:t>unit</a:t>
            </a:r>
            <a:r>
              <a:rPr lang="tr-TR" dirty="0">
                <a:solidFill>
                  <a:schemeClr val="accent1">
                    <a:lumMod val="75000"/>
                  </a:schemeClr>
                </a:solidFill>
              </a:rPr>
              <a:t> tanımlamaları için de bir yer bulunmaktadır. Bu dizinde bulunan </a:t>
            </a:r>
            <a:r>
              <a:rPr lang="tr-TR" dirty="0" err="1">
                <a:solidFill>
                  <a:schemeClr val="accent1">
                    <a:lumMod val="75000"/>
                  </a:schemeClr>
                </a:solidFill>
              </a:rPr>
              <a:t>unit</a:t>
            </a:r>
            <a:r>
              <a:rPr lang="tr-TR" dirty="0">
                <a:solidFill>
                  <a:schemeClr val="accent1">
                    <a:lumMod val="75000"/>
                  </a:schemeClr>
                </a:solidFill>
              </a:rPr>
              <a:t> dosyaları, diğer dizinlerden daha fazla önceliğe sahiptir. </a:t>
            </a:r>
            <a:r>
              <a:rPr lang="tr-TR" dirty="0" err="1">
                <a:solidFill>
                  <a:schemeClr val="accent1">
                    <a:lumMod val="75000"/>
                  </a:schemeClr>
                </a:solidFill>
              </a:rPr>
              <a:t>Systemd</a:t>
            </a:r>
            <a:r>
              <a:rPr lang="tr-TR" dirty="0">
                <a:solidFill>
                  <a:schemeClr val="accent1">
                    <a:lumMod val="75000"/>
                  </a:schemeClr>
                </a:solidFill>
              </a:rPr>
              <a:t>, çalışma zamanında dinamik  olarak oluşturulan </a:t>
            </a:r>
            <a:r>
              <a:rPr lang="tr-TR" dirty="0" err="1">
                <a:solidFill>
                  <a:schemeClr val="accent1">
                    <a:lumMod val="75000"/>
                  </a:schemeClr>
                </a:solidFill>
              </a:rPr>
              <a:t>unit</a:t>
            </a:r>
            <a:r>
              <a:rPr lang="tr-TR" dirty="0">
                <a:solidFill>
                  <a:schemeClr val="accent1">
                    <a:lumMod val="75000"/>
                  </a:schemeClr>
                </a:solidFill>
              </a:rPr>
              <a:t> dosyaları için bu konumu kullanır. Bu dizin, oturum boyunca sistemin </a:t>
            </a:r>
            <a:r>
              <a:rPr lang="tr-TR" dirty="0" err="1">
                <a:solidFill>
                  <a:schemeClr val="accent1">
                    <a:lumMod val="75000"/>
                  </a:schemeClr>
                </a:solidFill>
              </a:rPr>
              <a:t>unit</a:t>
            </a:r>
            <a:r>
              <a:rPr lang="tr-TR" dirty="0">
                <a:solidFill>
                  <a:schemeClr val="accent1">
                    <a:lumMod val="75000"/>
                  </a:schemeClr>
                </a:solidFill>
              </a:rPr>
              <a:t> davranışını değiştirmek için kullanılabilir ancak sistem yeniden başlatıldığında buradaki değişiklikler kaybolacaktır.</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826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a:t>
            </a:r>
            <a:r>
              <a:rPr lang="tr-TR" b="1" dirty="0" err="1" smtClean="0">
                <a:solidFill>
                  <a:schemeClr val="accent1">
                    <a:lumMod val="75000"/>
                  </a:schemeClr>
                </a:solidFill>
              </a:rPr>
              <a:t>targets</a:t>
            </a:r>
            <a:endParaRPr lang="tr-TR" b="1" dirty="0">
              <a:solidFill>
                <a:schemeClr val="accent1">
                  <a:lumMod val="75000"/>
                </a:schemeClr>
              </a:solidFill>
            </a:endParaRPr>
          </a:p>
        </p:txBody>
      </p:sp>
      <p:sp>
        <p:nvSpPr>
          <p:cNvPr id="3" name="İçerik Yer Tutucusu 2"/>
          <p:cNvSpPr>
            <a:spLocks noGrp="1"/>
          </p:cNvSpPr>
          <p:nvPr>
            <p:ph idx="1"/>
          </p:nvPr>
        </p:nvSpPr>
        <p:spPr/>
        <p:txBody>
          <a:bodyPr/>
          <a:lstStyle/>
          <a:p>
            <a:pPr marL="0" indent="0" algn="just">
              <a:buNone/>
            </a:pPr>
            <a:r>
              <a:rPr lang="tr-TR" dirty="0" smtClean="0">
                <a:solidFill>
                  <a:schemeClr val="accent1">
                    <a:lumMod val="75000"/>
                  </a:schemeClr>
                </a:solidFill>
              </a:rPr>
              <a:t>	Eski </a:t>
            </a:r>
            <a:r>
              <a:rPr lang="tr-TR" dirty="0">
                <a:solidFill>
                  <a:schemeClr val="accent1">
                    <a:lumMod val="75000"/>
                  </a:schemeClr>
                </a:solidFill>
              </a:rPr>
              <a:t>sistemlerde kullanılan </a:t>
            </a:r>
            <a:r>
              <a:rPr lang="tr-TR" dirty="0" err="1">
                <a:solidFill>
                  <a:schemeClr val="accent1">
                    <a:lumMod val="75000"/>
                  </a:schemeClr>
                </a:solidFill>
              </a:rPr>
              <a:t>runlevel</a:t>
            </a:r>
            <a:r>
              <a:rPr lang="tr-TR" dirty="0">
                <a:solidFill>
                  <a:schemeClr val="accent1">
                    <a:lumMod val="75000"/>
                  </a:schemeClr>
                </a:solidFill>
              </a:rPr>
              <a:t> mantığı </a:t>
            </a:r>
            <a:r>
              <a:rPr lang="tr-TR" dirty="0" err="1">
                <a:solidFill>
                  <a:schemeClr val="accent1">
                    <a:lumMod val="75000"/>
                  </a:schemeClr>
                </a:solidFill>
              </a:rPr>
              <a:t>systemd</a:t>
            </a:r>
            <a:r>
              <a:rPr lang="tr-TR" dirty="0">
                <a:solidFill>
                  <a:schemeClr val="accent1">
                    <a:lumMod val="75000"/>
                  </a:schemeClr>
                </a:solidFill>
              </a:rPr>
              <a:t> ile yerini </a:t>
            </a:r>
            <a:r>
              <a:rPr lang="tr-TR" dirty="0" err="1">
                <a:solidFill>
                  <a:schemeClr val="accent1">
                    <a:lumMod val="75000"/>
                  </a:schemeClr>
                </a:solidFill>
              </a:rPr>
              <a:t>systemd</a:t>
            </a:r>
            <a:r>
              <a:rPr lang="tr-TR" dirty="0">
                <a:solidFill>
                  <a:schemeClr val="accent1">
                    <a:lumMod val="75000"/>
                  </a:schemeClr>
                </a:solidFill>
              </a:rPr>
              <a:t> </a:t>
            </a:r>
            <a:r>
              <a:rPr lang="tr-TR" dirty="0" err="1">
                <a:solidFill>
                  <a:schemeClr val="accent1">
                    <a:lumMod val="75000"/>
                  </a:schemeClr>
                </a:solidFill>
              </a:rPr>
              <a:t>targets</a:t>
            </a:r>
            <a:r>
              <a:rPr lang="tr-TR" dirty="0">
                <a:solidFill>
                  <a:schemeClr val="accent1">
                    <a:lumMod val="75000"/>
                  </a:schemeClr>
                </a:solidFill>
              </a:rPr>
              <a:t> isimli konsepte bırakmıştır. </a:t>
            </a:r>
            <a:r>
              <a:rPr lang="tr-TR" dirty="0" err="1">
                <a:solidFill>
                  <a:schemeClr val="accent1">
                    <a:lumMod val="75000"/>
                  </a:schemeClr>
                </a:solidFill>
              </a:rPr>
              <a:t>Systemd</a:t>
            </a:r>
            <a:r>
              <a:rPr lang="tr-TR" dirty="0">
                <a:solidFill>
                  <a:schemeClr val="accent1">
                    <a:lumMod val="75000"/>
                  </a:schemeClr>
                </a:solidFill>
              </a:rPr>
              <a:t> </a:t>
            </a:r>
            <a:r>
              <a:rPr lang="tr-TR" dirty="0" err="1">
                <a:solidFill>
                  <a:schemeClr val="accent1">
                    <a:lumMod val="75000"/>
                  </a:schemeClr>
                </a:solidFill>
              </a:rPr>
              <a:t>targets’lar</a:t>
            </a:r>
            <a:r>
              <a:rPr lang="tr-TR" dirty="0">
                <a:solidFill>
                  <a:schemeClr val="accent1">
                    <a:lumMod val="75000"/>
                  </a:schemeClr>
                </a:solidFill>
              </a:rPr>
              <a:t> .</a:t>
            </a:r>
            <a:r>
              <a:rPr lang="tr-TR" dirty="0" err="1">
                <a:solidFill>
                  <a:schemeClr val="accent1">
                    <a:lumMod val="75000"/>
                  </a:schemeClr>
                </a:solidFill>
              </a:rPr>
              <a:t>target</a:t>
            </a:r>
            <a:r>
              <a:rPr lang="tr-TR" dirty="0">
                <a:solidFill>
                  <a:schemeClr val="accent1">
                    <a:lumMod val="75000"/>
                  </a:schemeClr>
                </a:solidFill>
              </a:rPr>
              <a:t> uzantılı </a:t>
            </a:r>
            <a:r>
              <a:rPr lang="tr-TR" dirty="0" err="1">
                <a:solidFill>
                  <a:schemeClr val="accent1">
                    <a:lumMod val="75000"/>
                  </a:schemeClr>
                </a:solidFill>
              </a:rPr>
              <a:t>unit</a:t>
            </a:r>
            <a:r>
              <a:rPr lang="tr-TR" dirty="0">
                <a:solidFill>
                  <a:schemeClr val="accent1">
                    <a:lumMod val="75000"/>
                  </a:schemeClr>
                </a:solidFill>
              </a:rPr>
              <a:t> </a:t>
            </a:r>
            <a:r>
              <a:rPr lang="tr-TR" dirty="0" err="1">
                <a:solidFill>
                  <a:schemeClr val="accent1">
                    <a:lumMod val="75000"/>
                  </a:schemeClr>
                </a:solidFill>
              </a:rPr>
              <a:t>file’larda</a:t>
            </a:r>
            <a:r>
              <a:rPr lang="tr-TR" dirty="0">
                <a:solidFill>
                  <a:schemeClr val="accent1">
                    <a:lumMod val="75000"/>
                  </a:schemeClr>
                </a:solidFill>
              </a:rPr>
              <a:t> tanımlanmaktadır. Servisleri gruplandırarak hangi servis </a:t>
            </a:r>
            <a:r>
              <a:rPr lang="tr-TR" dirty="0" err="1">
                <a:solidFill>
                  <a:schemeClr val="accent1">
                    <a:lumMod val="75000"/>
                  </a:schemeClr>
                </a:solidFill>
              </a:rPr>
              <a:t>unit’lerinin</a:t>
            </a:r>
            <a:r>
              <a:rPr lang="tr-TR" dirty="0">
                <a:solidFill>
                  <a:schemeClr val="accent1">
                    <a:lumMod val="75000"/>
                  </a:schemeClr>
                </a:solidFill>
              </a:rPr>
              <a:t> hangi çalışma </a:t>
            </a:r>
            <a:r>
              <a:rPr lang="tr-TR" dirty="0" err="1">
                <a:solidFill>
                  <a:schemeClr val="accent1">
                    <a:lumMod val="75000"/>
                  </a:schemeClr>
                </a:solidFill>
              </a:rPr>
              <a:t>modunda</a:t>
            </a:r>
            <a:r>
              <a:rPr lang="tr-TR" dirty="0">
                <a:solidFill>
                  <a:schemeClr val="accent1">
                    <a:lumMod val="75000"/>
                  </a:schemeClr>
                </a:solidFill>
              </a:rPr>
              <a:t> çalıştığını belirtmektedirler.</a:t>
            </a:r>
          </a:p>
          <a:p>
            <a:pPr algn="just"/>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97634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Servis </a:t>
            </a:r>
            <a:r>
              <a:rPr lang="tr-TR" b="1" dirty="0">
                <a:solidFill>
                  <a:schemeClr val="accent1">
                    <a:lumMod val="75000"/>
                  </a:schemeClr>
                </a:solidFill>
              </a:rPr>
              <a:t>D</a:t>
            </a:r>
            <a:r>
              <a:rPr lang="tr-TR" b="1" dirty="0" smtClean="0">
                <a:solidFill>
                  <a:schemeClr val="accent1">
                    <a:lumMod val="75000"/>
                  </a:schemeClr>
                </a:solidFill>
              </a:rPr>
              <a:t>osyası </a:t>
            </a:r>
            <a:r>
              <a:rPr lang="tr-TR" b="1" dirty="0">
                <a:solidFill>
                  <a:schemeClr val="accent1">
                    <a:lumMod val="75000"/>
                  </a:schemeClr>
                </a:solidFill>
              </a:rPr>
              <a:t>O</a:t>
            </a:r>
            <a:r>
              <a:rPr lang="tr-TR" b="1" dirty="0" smtClean="0">
                <a:solidFill>
                  <a:schemeClr val="accent1">
                    <a:lumMod val="75000"/>
                  </a:schemeClr>
                </a:solidFill>
              </a:rPr>
              <a:t>luşturma</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85000" lnSpcReduction="20000"/>
          </a:bodyPr>
          <a:lstStyle/>
          <a:p>
            <a:pPr marL="0" indent="0" algn="just">
              <a:buNone/>
            </a:pPr>
            <a:r>
              <a:rPr lang="tr-TR" dirty="0" smtClean="0">
                <a:solidFill>
                  <a:schemeClr val="accent1">
                    <a:lumMod val="75000"/>
                  </a:schemeClr>
                </a:solidFill>
              </a:rPr>
              <a:t>	Servis </a:t>
            </a:r>
            <a:r>
              <a:rPr lang="tr-TR" dirty="0">
                <a:solidFill>
                  <a:schemeClr val="accent1">
                    <a:lumMod val="75000"/>
                  </a:schemeClr>
                </a:solidFill>
              </a:rPr>
              <a:t>dosyasının uzantısı .service olarak yazılmalıdır. Yeni dosya, /</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 klasörünün altına .service uzantılı olacak şekilde kaydedilir.</a:t>
            </a:r>
          </a:p>
          <a:p>
            <a:pPr marL="0" indent="0" algn="just">
              <a:buNone/>
            </a:pPr>
            <a:r>
              <a:rPr lang="tr-TR" dirty="0">
                <a:solidFill>
                  <a:schemeClr val="accent1">
                    <a:lumMod val="75000"/>
                  </a:schemeClr>
                </a:solidFill>
              </a:rPr>
              <a:t> </a:t>
            </a:r>
          </a:p>
          <a:p>
            <a:pPr marL="0" indent="0" algn="just">
              <a:buNone/>
            </a:pPr>
            <a:r>
              <a:rPr lang="tr-TR" dirty="0">
                <a:solidFill>
                  <a:schemeClr val="accent1">
                    <a:lumMod val="75000"/>
                  </a:schemeClr>
                </a:solidFill>
              </a:rPr>
              <a:t># </a:t>
            </a:r>
            <a:r>
              <a:rPr lang="tr-TR" dirty="0" err="1">
                <a:solidFill>
                  <a:schemeClr val="accent1">
                    <a:lumMod val="75000"/>
                  </a:schemeClr>
                </a:solidFill>
              </a:rPr>
              <a:t>cat</a:t>
            </a:r>
            <a:r>
              <a:rPr lang="tr-TR" dirty="0">
                <a:solidFill>
                  <a:schemeClr val="accent1">
                    <a:lumMod val="75000"/>
                  </a:schemeClr>
                </a:solidFill>
              </a:rPr>
              <a:t> /</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a:t>
            </a:r>
            <a:r>
              <a:rPr lang="tr-TR" dirty="0" err="1">
                <a:solidFill>
                  <a:schemeClr val="accent1">
                    <a:lumMod val="75000"/>
                  </a:schemeClr>
                </a:solidFill>
              </a:rPr>
              <a:t>watcher-cpu.service</a:t>
            </a:r>
            <a:endParaRPr lang="tr-TR" dirty="0">
              <a:solidFill>
                <a:schemeClr val="accent1">
                  <a:lumMod val="75000"/>
                </a:schemeClr>
              </a:solidFill>
            </a:endParaRPr>
          </a:p>
          <a:p>
            <a:pPr marL="0" indent="0" algn="just">
              <a:buNone/>
            </a:pPr>
            <a:r>
              <a:rPr lang="tr-TR" dirty="0">
                <a:solidFill>
                  <a:schemeClr val="accent1">
                    <a:lumMod val="75000"/>
                  </a:schemeClr>
                </a:solidFill>
              </a:rPr>
              <a:t>[</a:t>
            </a:r>
            <a:r>
              <a:rPr lang="tr-TR" dirty="0" err="1">
                <a:solidFill>
                  <a:schemeClr val="accent1">
                    <a:lumMod val="75000"/>
                  </a:schemeClr>
                </a:solidFill>
              </a:rPr>
              <a:t>Unit</a:t>
            </a:r>
            <a:r>
              <a:rPr lang="tr-TR" dirty="0">
                <a:solidFill>
                  <a:schemeClr val="accent1">
                    <a:lumMod val="75000"/>
                  </a:schemeClr>
                </a:solidFill>
              </a:rPr>
              <a:t>]</a:t>
            </a:r>
          </a:p>
          <a:p>
            <a:pPr marL="0" indent="0" algn="just">
              <a:buNone/>
            </a:pPr>
            <a:r>
              <a:rPr lang="tr-TR" dirty="0" err="1">
                <a:solidFill>
                  <a:schemeClr val="accent1">
                    <a:lumMod val="75000"/>
                  </a:schemeClr>
                </a:solidFill>
              </a:rPr>
              <a:t>Desciprtion</a:t>
            </a:r>
            <a:r>
              <a:rPr lang="tr-TR" dirty="0">
                <a:solidFill>
                  <a:schemeClr val="accent1">
                    <a:lumMod val="75000"/>
                  </a:schemeClr>
                </a:solidFill>
              </a:rPr>
              <a:t>=Service </a:t>
            </a:r>
            <a:r>
              <a:rPr lang="tr-TR" dirty="0" err="1">
                <a:solidFill>
                  <a:schemeClr val="accent1">
                    <a:lumMod val="75000"/>
                  </a:schemeClr>
                </a:solidFill>
              </a:rPr>
              <a:t>to</a:t>
            </a:r>
            <a:r>
              <a:rPr lang="tr-TR" dirty="0">
                <a:solidFill>
                  <a:schemeClr val="accent1">
                    <a:lumMod val="75000"/>
                  </a:schemeClr>
                </a:solidFill>
              </a:rPr>
              <a:t> </a:t>
            </a:r>
            <a:r>
              <a:rPr lang="tr-TR" dirty="0" err="1">
                <a:solidFill>
                  <a:schemeClr val="accent1">
                    <a:lumMod val="75000"/>
                  </a:schemeClr>
                </a:solidFill>
              </a:rPr>
              <a:t>Log</a:t>
            </a:r>
            <a:r>
              <a:rPr lang="tr-TR" dirty="0">
                <a:solidFill>
                  <a:schemeClr val="accent1">
                    <a:lumMod val="75000"/>
                  </a:schemeClr>
                </a:solidFill>
              </a:rPr>
              <a:t> CPU </a:t>
            </a:r>
            <a:r>
              <a:rPr lang="tr-TR" dirty="0" err="1">
                <a:solidFill>
                  <a:schemeClr val="accent1">
                    <a:lumMod val="75000"/>
                  </a:schemeClr>
                </a:solidFill>
              </a:rPr>
              <a:t>Usage</a:t>
            </a:r>
            <a:endParaRPr lang="tr-TR" dirty="0">
              <a:solidFill>
                <a:schemeClr val="accent1">
                  <a:lumMod val="75000"/>
                </a:schemeClr>
              </a:solidFill>
            </a:endParaRPr>
          </a:p>
          <a:p>
            <a:pPr marL="0" indent="0" algn="just">
              <a:buNone/>
            </a:pPr>
            <a:r>
              <a:rPr lang="tr-TR" dirty="0">
                <a:solidFill>
                  <a:schemeClr val="accent1">
                    <a:lumMod val="75000"/>
                  </a:schemeClr>
                </a:solidFill>
              </a:rPr>
              <a:t>[Service]</a:t>
            </a:r>
          </a:p>
          <a:p>
            <a:pPr marL="0" indent="0" algn="just">
              <a:buNone/>
            </a:pPr>
            <a:r>
              <a:rPr lang="tr-TR" dirty="0" err="1">
                <a:solidFill>
                  <a:schemeClr val="accent1">
                    <a:lumMod val="75000"/>
                  </a:schemeClr>
                </a:solidFill>
              </a:rPr>
              <a:t>Type</a:t>
            </a:r>
            <a:r>
              <a:rPr lang="tr-TR" dirty="0">
                <a:solidFill>
                  <a:schemeClr val="accent1">
                    <a:lumMod val="75000"/>
                  </a:schemeClr>
                </a:solidFill>
              </a:rPr>
              <a:t>=</a:t>
            </a:r>
            <a:r>
              <a:rPr lang="tr-TR" dirty="0" err="1">
                <a:solidFill>
                  <a:schemeClr val="accent1">
                    <a:lumMod val="75000"/>
                  </a:schemeClr>
                </a:solidFill>
              </a:rPr>
              <a:t>simple</a:t>
            </a:r>
            <a:endParaRPr lang="tr-TR" dirty="0">
              <a:solidFill>
                <a:schemeClr val="accent1">
                  <a:lumMod val="75000"/>
                </a:schemeClr>
              </a:solidFill>
            </a:endParaRPr>
          </a:p>
          <a:p>
            <a:pPr marL="0" indent="0" algn="just">
              <a:buNone/>
            </a:pPr>
            <a:r>
              <a:rPr lang="tr-TR" dirty="0" err="1">
                <a:solidFill>
                  <a:schemeClr val="accent1">
                    <a:lumMod val="75000"/>
                  </a:schemeClr>
                </a:solidFill>
              </a:rPr>
              <a:t>ExecStart</a:t>
            </a:r>
            <a:r>
              <a:rPr lang="tr-TR" dirty="0">
                <a:solidFill>
                  <a:schemeClr val="accent1">
                    <a:lumMod val="75000"/>
                  </a:schemeClr>
                </a:solidFill>
              </a:rPr>
              <a:t>=/bin/</a:t>
            </a:r>
            <a:r>
              <a:rPr lang="tr-TR" dirty="0" err="1">
                <a:solidFill>
                  <a:schemeClr val="accent1">
                    <a:lumMod val="75000"/>
                  </a:schemeClr>
                </a:solidFill>
              </a:rPr>
              <a:t>bash</a:t>
            </a:r>
            <a:r>
              <a:rPr lang="tr-TR" dirty="0">
                <a:solidFill>
                  <a:schemeClr val="accent1">
                    <a:lumMod val="75000"/>
                  </a:schemeClr>
                </a:solidFill>
              </a:rPr>
              <a:t> –a –c ‘</a:t>
            </a:r>
            <a:r>
              <a:rPr lang="tr-TR" dirty="0" err="1">
                <a:solidFill>
                  <a:schemeClr val="accent1">
                    <a:lumMod val="75000"/>
                  </a:schemeClr>
                </a:solidFill>
              </a:rPr>
              <a:t>source</a:t>
            </a:r>
            <a:r>
              <a:rPr lang="tr-TR" dirty="0">
                <a:solidFill>
                  <a:schemeClr val="accent1">
                    <a:lumMod val="75000"/>
                  </a:schemeClr>
                </a:solidFill>
              </a:rPr>
              <a:t> /</a:t>
            </a:r>
            <a:r>
              <a:rPr lang="tr-TR" dirty="0" err="1">
                <a:solidFill>
                  <a:schemeClr val="accent1">
                    <a:lumMod val="75000"/>
                  </a:schemeClr>
                </a:solidFill>
              </a:rPr>
              <a:t>etc</a:t>
            </a:r>
            <a:r>
              <a:rPr lang="tr-TR" dirty="0">
                <a:solidFill>
                  <a:schemeClr val="accent1">
                    <a:lumMod val="75000"/>
                  </a:schemeClr>
                </a:solidFill>
              </a:rPr>
              <a:t>/profile &amp;&amp; . /</a:t>
            </a:r>
            <a:r>
              <a:rPr lang="tr-TR" dirty="0" err="1">
                <a:solidFill>
                  <a:schemeClr val="accent1">
                    <a:lumMod val="75000"/>
                  </a:schemeClr>
                </a:solidFill>
              </a:rPr>
              <a:t>path</a:t>
            </a:r>
            <a:r>
              <a:rPr lang="tr-TR" dirty="0">
                <a:solidFill>
                  <a:schemeClr val="accent1">
                    <a:lumMod val="75000"/>
                  </a:schemeClr>
                </a:solidFill>
              </a:rPr>
              <a:t>/of/</a:t>
            </a:r>
            <a:r>
              <a:rPr lang="tr-TR" dirty="0" err="1">
                <a:solidFill>
                  <a:schemeClr val="accent1">
                    <a:lumMod val="75000"/>
                  </a:schemeClr>
                </a:solidFill>
              </a:rPr>
              <a:t>script</a:t>
            </a:r>
            <a:r>
              <a:rPr lang="tr-TR" dirty="0">
                <a:solidFill>
                  <a:schemeClr val="accent1">
                    <a:lumMod val="75000"/>
                  </a:schemeClr>
                </a:solidFill>
              </a:rPr>
              <a:t>/watcher-cpu.sh’</a:t>
            </a:r>
          </a:p>
          <a:p>
            <a:pPr marL="0" indent="0" algn="just">
              <a:buNone/>
            </a:pPr>
            <a:r>
              <a:rPr lang="tr-TR" dirty="0">
                <a:solidFill>
                  <a:schemeClr val="accent1">
                    <a:lumMod val="75000"/>
                  </a:schemeClr>
                </a:solidFill>
              </a:rPr>
              <a:t>[</a:t>
            </a:r>
            <a:r>
              <a:rPr lang="tr-TR" dirty="0" err="1">
                <a:solidFill>
                  <a:schemeClr val="accent1">
                    <a:lumMod val="75000"/>
                  </a:schemeClr>
                </a:solidFill>
              </a:rPr>
              <a:t>Install</a:t>
            </a:r>
            <a:r>
              <a:rPr lang="tr-TR" dirty="0">
                <a:solidFill>
                  <a:schemeClr val="accent1">
                    <a:lumMod val="75000"/>
                  </a:schemeClr>
                </a:solidFill>
              </a:rPr>
              <a:t>]</a:t>
            </a:r>
          </a:p>
          <a:p>
            <a:pPr marL="0" indent="0" algn="just">
              <a:buNone/>
            </a:pPr>
            <a:r>
              <a:rPr lang="tr-TR" dirty="0" err="1" smtClean="0">
                <a:solidFill>
                  <a:schemeClr val="accent1">
                    <a:lumMod val="75000"/>
                  </a:schemeClr>
                </a:solidFill>
              </a:rPr>
              <a:t>WantedBy</a:t>
            </a:r>
            <a:r>
              <a:rPr lang="tr-TR" dirty="0" smtClean="0">
                <a:solidFill>
                  <a:schemeClr val="accent1">
                    <a:lumMod val="75000"/>
                  </a:schemeClr>
                </a:solidFill>
              </a:rPr>
              <a:t>=</a:t>
            </a:r>
            <a:r>
              <a:rPr lang="tr-TR" dirty="0" err="1" smtClean="0">
                <a:solidFill>
                  <a:schemeClr val="accent1">
                    <a:lumMod val="75000"/>
                  </a:schemeClr>
                </a:solidFill>
              </a:rPr>
              <a:t>multi-user.target</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70701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unit</a:t>
            </a:r>
            <a:r>
              <a:rPr lang="tr-TR" b="1" dirty="0" smtClean="0">
                <a:solidFill>
                  <a:schemeClr val="accent1">
                    <a:lumMod val="75000"/>
                  </a:schemeClr>
                </a:solidFill>
              </a:rPr>
              <a:t> Dosya Türleri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85000" lnSpcReduction="20000"/>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Systemd</a:t>
            </a:r>
            <a:r>
              <a:rPr lang="tr-TR" dirty="0">
                <a:solidFill>
                  <a:schemeClr val="accent1">
                    <a:lumMod val="75000"/>
                  </a:schemeClr>
                </a:solidFill>
              </a:rPr>
              <a:t>, tanımladıkları kaynağın türüne göre </a:t>
            </a:r>
            <a:r>
              <a:rPr lang="tr-TR" dirty="0" err="1">
                <a:solidFill>
                  <a:schemeClr val="accent1">
                    <a:lumMod val="75000"/>
                  </a:schemeClr>
                </a:solidFill>
              </a:rPr>
              <a:t>unit</a:t>
            </a:r>
            <a:r>
              <a:rPr lang="tr-TR" dirty="0">
                <a:solidFill>
                  <a:schemeClr val="accent1">
                    <a:lumMod val="75000"/>
                  </a:schemeClr>
                </a:solidFill>
              </a:rPr>
              <a:t> dosyalarını sınıflandırır. </a:t>
            </a:r>
            <a:r>
              <a:rPr lang="tr-TR" dirty="0" err="1">
                <a:solidFill>
                  <a:schemeClr val="accent1">
                    <a:lumMod val="75000"/>
                  </a:schemeClr>
                </a:solidFill>
              </a:rPr>
              <a:t>Unit</a:t>
            </a:r>
            <a:r>
              <a:rPr lang="tr-TR" dirty="0">
                <a:solidFill>
                  <a:schemeClr val="accent1">
                    <a:lumMod val="75000"/>
                  </a:schemeClr>
                </a:solidFill>
              </a:rPr>
              <a:t> dosyalarının türü sonlarına eklenen son ek ile belirlenmektedir</a:t>
            </a:r>
            <a:r>
              <a:rPr lang="tr-TR" dirty="0" smtClean="0">
                <a:solidFill>
                  <a:schemeClr val="accent1">
                    <a:lumMod val="75000"/>
                  </a:schemeClr>
                </a:solidFill>
              </a:rPr>
              <a:t>.</a:t>
            </a:r>
          </a:p>
          <a:p>
            <a:pPr marL="0" indent="0" algn="just">
              <a:buNone/>
            </a:pPr>
            <a:endParaRPr lang="tr-TR" dirty="0" smtClean="0">
              <a:solidFill>
                <a:schemeClr val="accent1">
                  <a:lumMod val="75000"/>
                </a:schemeClr>
              </a:solidFill>
            </a:endParaRPr>
          </a:p>
          <a:p>
            <a:pPr algn="just"/>
            <a:r>
              <a:rPr lang="tr-TR" dirty="0" smtClean="0">
                <a:solidFill>
                  <a:schemeClr val="accent1">
                    <a:lumMod val="75000"/>
                  </a:schemeClr>
                </a:solidFill>
              </a:rPr>
              <a:t>.service</a:t>
            </a:r>
          </a:p>
          <a:p>
            <a:pPr marL="0" indent="0" algn="just">
              <a:buNone/>
            </a:pPr>
            <a:r>
              <a:rPr lang="tr-TR" dirty="0" smtClean="0">
                <a:solidFill>
                  <a:schemeClr val="accent1">
                    <a:lumMod val="75000"/>
                  </a:schemeClr>
                </a:solidFill>
              </a:rPr>
              <a:t>	Bir </a:t>
            </a:r>
            <a:r>
              <a:rPr lang="tr-TR" dirty="0">
                <a:solidFill>
                  <a:schemeClr val="accent1">
                    <a:lumMod val="75000"/>
                  </a:schemeClr>
                </a:solidFill>
              </a:rPr>
              <a:t>servis </a:t>
            </a:r>
            <a:r>
              <a:rPr lang="tr-TR" dirty="0" err="1">
                <a:solidFill>
                  <a:schemeClr val="accent1">
                    <a:lumMod val="75000"/>
                  </a:schemeClr>
                </a:solidFill>
              </a:rPr>
              <a:t>unit</a:t>
            </a:r>
            <a:r>
              <a:rPr lang="tr-TR" dirty="0">
                <a:solidFill>
                  <a:schemeClr val="accent1">
                    <a:lumMod val="75000"/>
                  </a:schemeClr>
                </a:solidFill>
              </a:rPr>
              <a:t> dosyası, bir servisin sunucuda nasıl yönetileceğini belirler. Bu, servisin başlatılacağı veya durdurulacağı, hangi koşullarda otomatik olarak başlatılması gerektiği ve ilgili yazılım için bağımlılık bilgilerini içerir</a:t>
            </a:r>
            <a:r>
              <a:rPr lang="tr-TR" dirty="0" smtClean="0">
                <a:solidFill>
                  <a:schemeClr val="accent1">
                    <a:lumMod val="75000"/>
                  </a:schemeClr>
                </a:solidFill>
              </a:rPr>
              <a:t>.</a:t>
            </a: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socket</a:t>
            </a:r>
            <a:endParaRPr lang="tr-TR" dirty="0">
              <a:solidFill>
                <a:schemeClr val="accent1">
                  <a:lumMod val="75000"/>
                </a:schemeClr>
              </a:solidFill>
            </a:endParaRPr>
          </a:p>
          <a:p>
            <a:pPr marL="0" indent="0" algn="just">
              <a:buNone/>
            </a:pPr>
            <a:r>
              <a:rPr lang="tr-TR" dirty="0" smtClean="0">
                <a:solidFill>
                  <a:schemeClr val="accent1">
                    <a:lumMod val="75000"/>
                  </a:schemeClr>
                </a:solidFill>
              </a:rPr>
              <a:t>	Bir </a:t>
            </a:r>
            <a:r>
              <a:rPr lang="tr-TR" dirty="0">
                <a:solidFill>
                  <a:schemeClr val="accent1">
                    <a:lumMod val="75000"/>
                  </a:schemeClr>
                </a:solidFill>
              </a:rPr>
              <a:t>soket </a:t>
            </a:r>
            <a:r>
              <a:rPr lang="tr-TR" dirty="0" err="1">
                <a:solidFill>
                  <a:schemeClr val="accent1">
                    <a:lumMod val="75000"/>
                  </a:schemeClr>
                </a:solidFill>
              </a:rPr>
              <a:t>unit</a:t>
            </a:r>
            <a:r>
              <a:rPr lang="tr-TR" dirty="0">
                <a:solidFill>
                  <a:schemeClr val="accent1">
                    <a:lumMod val="75000"/>
                  </a:schemeClr>
                </a:solidFill>
              </a:rPr>
              <a:t> dosyası, bir ağ veya IPC soketi ya da </a:t>
            </a:r>
            <a:r>
              <a:rPr lang="tr-TR" dirty="0" err="1">
                <a:solidFill>
                  <a:schemeClr val="accent1">
                    <a:lumMod val="75000"/>
                  </a:schemeClr>
                </a:solidFill>
              </a:rPr>
              <a:t>systemd’nin</a:t>
            </a:r>
            <a:r>
              <a:rPr lang="tr-TR" dirty="0">
                <a:solidFill>
                  <a:schemeClr val="accent1">
                    <a:lumMod val="75000"/>
                  </a:schemeClr>
                </a:solidFill>
              </a:rPr>
              <a:t> soket tabanlı etkinleştirme için kullandığı bir FIFO arabelleğini tanımlar. Bu dosyaların, her zaman bu birim tarafından tanımlanan soket üzerinde etkinlik görüldüğünde başlatılacak ilişkili bir .service dosyası bulunur.</a:t>
            </a:r>
          </a:p>
          <a:p>
            <a:pPr algn="just"/>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77594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unit</a:t>
            </a:r>
            <a:r>
              <a:rPr lang="tr-TR" b="1" dirty="0" smtClean="0">
                <a:solidFill>
                  <a:schemeClr val="accent1">
                    <a:lumMod val="75000"/>
                  </a:schemeClr>
                </a:solidFill>
              </a:rPr>
              <a:t> Dosya Türleri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85000" lnSpcReduction="20000"/>
          </a:bodyPr>
          <a:lstStyle/>
          <a:p>
            <a:pPr algn="just"/>
            <a:r>
              <a:rPr lang="tr-TR" dirty="0">
                <a:solidFill>
                  <a:schemeClr val="accent1">
                    <a:lumMod val="75000"/>
                  </a:schemeClr>
                </a:solidFill>
              </a:rPr>
              <a:t>.</a:t>
            </a:r>
            <a:r>
              <a:rPr lang="tr-TR" dirty="0" err="1">
                <a:solidFill>
                  <a:schemeClr val="accent1">
                    <a:lumMod val="75000"/>
                  </a:schemeClr>
                </a:solidFill>
              </a:rPr>
              <a:t>device</a:t>
            </a:r>
            <a:endParaRPr lang="tr-TR" dirty="0">
              <a:solidFill>
                <a:schemeClr val="accent1">
                  <a:lumMod val="75000"/>
                </a:schemeClr>
              </a:solidFill>
            </a:endParaRP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Udev</a:t>
            </a:r>
            <a:r>
              <a:rPr lang="tr-TR" dirty="0" smtClean="0">
                <a:solidFill>
                  <a:schemeClr val="accent1">
                    <a:lumMod val="75000"/>
                  </a:schemeClr>
                </a:solidFill>
              </a:rPr>
              <a:t> </a:t>
            </a:r>
            <a:r>
              <a:rPr lang="tr-TR" dirty="0">
                <a:solidFill>
                  <a:schemeClr val="accent1">
                    <a:lumMod val="75000"/>
                  </a:schemeClr>
                </a:solidFill>
              </a:rPr>
              <a:t>veya </a:t>
            </a:r>
            <a:r>
              <a:rPr lang="tr-TR" dirty="0" err="1">
                <a:solidFill>
                  <a:schemeClr val="accent1">
                    <a:lumMod val="75000"/>
                  </a:schemeClr>
                </a:solidFill>
              </a:rPr>
              <a:t>sysfs</a:t>
            </a:r>
            <a:r>
              <a:rPr lang="tr-TR" dirty="0">
                <a:solidFill>
                  <a:schemeClr val="accent1">
                    <a:lumMod val="75000"/>
                  </a:schemeClr>
                </a:solidFill>
              </a:rPr>
              <a:t> dosya sistemi tarafından </a:t>
            </a:r>
            <a:r>
              <a:rPr lang="tr-TR" dirty="0" err="1">
                <a:solidFill>
                  <a:schemeClr val="accent1">
                    <a:lumMod val="75000"/>
                  </a:schemeClr>
                </a:solidFill>
              </a:rPr>
              <a:t>systemd</a:t>
            </a:r>
            <a:r>
              <a:rPr lang="tr-TR" dirty="0">
                <a:solidFill>
                  <a:schemeClr val="accent1">
                    <a:lumMod val="75000"/>
                  </a:schemeClr>
                </a:solidFill>
              </a:rPr>
              <a:t> yönetimine ihtiyaç duyulan bir aygıtı tanımlayan bir birimdir. Tüm cihazların .</a:t>
            </a:r>
            <a:r>
              <a:rPr lang="tr-TR" dirty="0" err="1">
                <a:solidFill>
                  <a:schemeClr val="accent1">
                    <a:lumMod val="75000"/>
                  </a:schemeClr>
                </a:solidFill>
              </a:rPr>
              <a:t>device</a:t>
            </a:r>
            <a:r>
              <a:rPr lang="tr-TR" dirty="0">
                <a:solidFill>
                  <a:schemeClr val="accent1">
                    <a:lumMod val="75000"/>
                  </a:schemeClr>
                </a:solidFill>
              </a:rPr>
              <a:t> dosyaları olmayabilir. Cihaz birimlerinin gerekli olabileceği bazı senaryolara cihazların bağlanması veya erişilmesi olarak örnek verebiliriz</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mount</a:t>
            </a:r>
            <a:endParaRPr lang="tr-TR" dirty="0">
              <a:solidFill>
                <a:schemeClr val="accent1">
                  <a:lumMod val="75000"/>
                </a:schemeClr>
              </a:solidFill>
            </a:endParaRPr>
          </a:p>
          <a:p>
            <a:pPr marL="0" indent="0" algn="just">
              <a:buNone/>
            </a:pPr>
            <a:r>
              <a:rPr lang="tr-TR" dirty="0" smtClean="0">
                <a:solidFill>
                  <a:schemeClr val="accent1">
                    <a:lumMod val="75000"/>
                  </a:schemeClr>
                </a:solidFill>
              </a:rPr>
              <a:t>	Bu </a:t>
            </a:r>
            <a:r>
              <a:rPr lang="tr-TR" dirty="0">
                <a:solidFill>
                  <a:schemeClr val="accent1">
                    <a:lumMod val="75000"/>
                  </a:schemeClr>
                </a:solidFill>
              </a:rPr>
              <a:t>birim </a:t>
            </a:r>
            <a:r>
              <a:rPr lang="tr-TR" dirty="0" err="1">
                <a:solidFill>
                  <a:schemeClr val="accent1">
                    <a:lumMod val="75000"/>
                  </a:schemeClr>
                </a:solidFill>
              </a:rPr>
              <a:t>systemd</a:t>
            </a:r>
            <a:r>
              <a:rPr lang="tr-TR" dirty="0">
                <a:solidFill>
                  <a:schemeClr val="accent1">
                    <a:lumMod val="75000"/>
                  </a:schemeClr>
                </a:solidFill>
              </a:rPr>
              <a:t> tarafından yönetilebilecek bir bağlanma noktası sağlar</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automount</a:t>
            </a:r>
            <a:endParaRPr lang="tr-TR" dirty="0">
              <a:solidFill>
                <a:schemeClr val="accent1">
                  <a:lumMod val="75000"/>
                </a:schemeClr>
              </a:solidFill>
            </a:endParaRPr>
          </a:p>
          <a:p>
            <a:pPr marL="0" indent="0" algn="just">
              <a:buNone/>
            </a:pPr>
            <a:r>
              <a:rPr lang="tr-TR" dirty="0" smtClean="0">
                <a:solidFill>
                  <a:schemeClr val="accent1">
                    <a:lumMod val="75000"/>
                  </a:schemeClr>
                </a:solidFill>
              </a:rPr>
              <a:t>	Bu </a:t>
            </a:r>
            <a:r>
              <a:rPr lang="tr-TR" dirty="0" err="1">
                <a:solidFill>
                  <a:schemeClr val="accent1">
                    <a:lumMod val="75000"/>
                  </a:schemeClr>
                </a:solidFill>
              </a:rPr>
              <a:t>unit</a:t>
            </a:r>
            <a:r>
              <a:rPr lang="tr-TR" dirty="0">
                <a:solidFill>
                  <a:schemeClr val="accent1">
                    <a:lumMod val="75000"/>
                  </a:schemeClr>
                </a:solidFill>
              </a:rPr>
              <a:t> türü, otomatik olarak bağlanacak bir bağlanma noktasını yapılandırmayı sağlar. Bu dosyaların adı </a:t>
            </a:r>
            <a:r>
              <a:rPr lang="tr-TR" dirty="0" err="1">
                <a:solidFill>
                  <a:schemeClr val="accent1">
                    <a:lumMod val="75000"/>
                  </a:schemeClr>
                </a:solidFill>
              </a:rPr>
              <a:t>belittikleri</a:t>
            </a:r>
            <a:r>
              <a:rPr lang="tr-TR" dirty="0">
                <a:solidFill>
                  <a:schemeClr val="accent1">
                    <a:lumMod val="75000"/>
                  </a:schemeClr>
                </a:solidFill>
              </a:rPr>
              <a:t> bağlanma noktasından sonra verilmelidir ve özelliklerini tanımlayacağı bir .</a:t>
            </a:r>
            <a:r>
              <a:rPr lang="tr-TR" dirty="0" err="1">
                <a:solidFill>
                  <a:schemeClr val="accent1">
                    <a:lumMod val="75000"/>
                  </a:schemeClr>
                </a:solidFill>
              </a:rPr>
              <a:t>mount</a:t>
            </a:r>
            <a:r>
              <a:rPr lang="tr-TR" dirty="0">
                <a:solidFill>
                  <a:schemeClr val="accent1">
                    <a:lumMod val="75000"/>
                  </a:schemeClr>
                </a:solidFill>
              </a:rPr>
              <a:t> dosyaları olmalıdır.</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05377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unit</a:t>
            </a:r>
            <a:r>
              <a:rPr lang="tr-TR" b="1" dirty="0" smtClean="0">
                <a:solidFill>
                  <a:schemeClr val="accent1">
                    <a:lumMod val="75000"/>
                  </a:schemeClr>
                </a:solidFill>
              </a:rPr>
              <a:t> Dosya Türleri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77500" lnSpcReduction="20000"/>
          </a:bodyPr>
          <a:lstStyle/>
          <a:p>
            <a:pPr algn="just"/>
            <a:r>
              <a:rPr lang="tr-TR" dirty="0">
                <a:solidFill>
                  <a:schemeClr val="accent1">
                    <a:lumMod val="75000"/>
                  </a:schemeClr>
                </a:solidFill>
              </a:rPr>
              <a:t>.</a:t>
            </a:r>
            <a:r>
              <a:rPr lang="tr-TR" dirty="0" err="1">
                <a:solidFill>
                  <a:schemeClr val="accent1">
                    <a:lumMod val="75000"/>
                  </a:schemeClr>
                </a:solidFill>
              </a:rPr>
              <a:t>target</a:t>
            </a:r>
            <a:endParaRPr lang="tr-TR" dirty="0">
              <a:solidFill>
                <a:schemeClr val="accent1">
                  <a:lumMod val="75000"/>
                </a:schemeClr>
              </a:solidFill>
            </a:endParaRPr>
          </a:p>
          <a:p>
            <a:pPr marL="0" indent="0" algn="just">
              <a:buNone/>
            </a:pPr>
            <a:r>
              <a:rPr lang="tr-TR" dirty="0" smtClean="0">
                <a:solidFill>
                  <a:schemeClr val="accent1">
                    <a:lumMod val="75000"/>
                  </a:schemeClr>
                </a:solidFill>
              </a:rPr>
              <a:t>	Durumlar </a:t>
            </a:r>
            <a:r>
              <a:rPr lang="tr-TR" dirty="0">
                <a:solidFill>
                  <a:schemeClr val="accent1">
                    <a:lumMod val="75000"/>
                  </a:schemeClr>
                </a:solidFill>
              </a:rPr>
              <a:t>başlatılırken veya değiştirirken diğer birimler için senkronizasyon noktaları sağlamak için kullanılır. Ayrıca sistemi yeni bir hale getirmek için kullanılabilir</a:t>
            </a:r>
            <a:r>
              <a:rPr lang="tr-TR" dirty="0" smtClean="0">
                <a:solidFill>
                  <a:schemeClr val="accent1">
                    <a:lumMod val="75000"/>
                  </a:schemeClr>
                </a:solidFill>
              </a:rPr>
              <a:t>.</a:t>
            </a: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path</a:t>
            </a:r>
            <a:endParaRPr lang="tr-TR" dirty="0">
              <a:solidFill>
                <a:schemeClr val="accent1">
                  <a:lumMod val="75000"/>
                </a:schemeClr>
              </a:solidFill>
            </a:endParaRPr>
          </a:p>
          <a:p>
            <a:pPr marL="0" indent="0" algn="just">
              <a:buNone/>
            </a:pPr>
            <a:r>
              <a:rPr lang="tr-TR" dirty="0" smtClean="0">
                <a:solidFill>
                  <a:schemeClr val="accent1">
                    <a:lumMod val="75000"/>
                  </a:schemeClr>
                </a:solidFill>
              </a:rPr>
              <a:t>	Yol </a:t>
            </a:r>
            <a:r>
              <a:rPr lang="tr-TR" dirty="0">
                <a:solidFill>
                  <a:schemeClr val="accent1">
                    <a:lumMod val="75000"/>
                  </a:schemeClr>
                </a:solidFill>
              </a:rPr>
              <a:t>bazlı etkinleştirme için kullanılabilecek bir yolu tanımlar. Varsayılan olarak tol </a:t>
            </a:r>
            <a:r>
              <a:rPr lang="tr-TR" dirty="0" err="1">
                <a:solidFill>
                  <a:schemeClr val="accent1">
                    <a:lumMod val="75000"/>
                  </a:schemeClr>
                </a:solidFill>
              </a:rPr>
              <a:t>vol</a:t>
            </a:r>
            <a:r>
              <a:rPr lang="tr-TR" dirty="0">
                <a:solidFill>
                  <a:schemeClr val="accent1">
                    <a:lumMod val="75000"/>
                  </a:schemeClr>
                </a:solidFill>
              </a:rPr>
              <a:t> belirtilen duruma geldiğinde aynı taban adının bir .service uzantılı </a:t>
            </a:r>
            <a:r>
              <a:rPr lang="tr-TR" dirty="0" err="1">
                <a:solidFill>
                  <a:schemeClr val="accent1">
                    <a:lumMod val="75000"/>
                  </a:schemeClr>
                </a:solidFill>
              </a:rPr>
              <a:t>unit’i</a:t>
            </a:r>
            <a:r>
              <a:rPr lang="tr-TR" dirty="0">
                <a:solidFill>
                  <a:schemeClr val="accent1">
                    <a:lumMod val="75000"/>
                  </a:schemeClr>
                </a:solidFill>
              </a:rPr>
              <a:t> başlatılacaktır</a:t>
            </a:r>
            <a:r>
              <a:rPr lang="tr-TR" dirty="0" smtClean="0">
                <a:solidFill>
                  <a:schemeClr val="accent1">
                    <a:lumMod val="75000"/>
                  </a:schemeClr>
                </a:solidFill>
              </a:rPr>
              <a:t>.</a:t>
            </a: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timer</a:t>
            </a:r>
            <a:endParaRPr lang="tr-TR" dirty="0">
              <a:solidFill>
                <a:schemeClr val="accent1">
                  <a:lumMod val="75000"/>
                </a:schemeClr>
              </a:solidFill>
            </a:endParaRP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Timer</a:t>
            </a:r>
            <a:r>
              <a:rPr lang="tr-TR" dirty="0" smtClean="0">
                <a:solidFill>
                  <a:schemeClr val="accent1">
                    <a:lumMod val="75000"/>
                  </a:schemeClr>
                </a:solidFill>
              </a:rPr>
              <a:t> </a:t>
            </a:r>
            <a:r>
              <a:rPr lang="tr-TR" dirty="0" err="1">
                <a:solidFill>
                  <a:schemeClr val="accent1">
                    <a:lumMod val="75000"/>
                  </a:schemeClr>
                </a:solidFill>
              </a:rPr>
              <a:t>unit</a:t>
            </a:r>
            <a:r>
              <a:rPr lang="tr-TR" dirty="0">
                <a:solidFill>
                  <a:schemeClr val="accent1">
                    <a:lumMod val="75000"/>
                  </a:schemeClr>
                </a:solidFill>
              </a:rPr>
              <a:t> dosyaları, </a:t>
            </a:r>
            <a:r>
              <a:rPr lang="tr-TR" dirty="0" err="1">
                <a:solidFill>
                  <a:schemeClr val="accent1">
                    <a:lumMod val="75000"/>
                  </a:schemeClr>
                </a:solidFill>
              </a:rPr>
              <a:t>systemd</a:t>
            </a:r>
            <a:r>
              <a:rPr lang="tr-TR" dirty="0">
                <a:solidFill>
                  <a:schemeClr val="accent1">
                    <a:lumMod val="75000"/>
                  </a:schemeClr>
                </a:solidFill>
              </a:rPr>
              <a:t> tarafından yönetilebilecek gecikmeli veya zamanlanmış etkinleştirme için bir </a:t>
            </a:r>
            <a:r>
              <a:rPr lang="tr-TR" dirty="0" err="1">
                <a:solidFill>
                  <a:schemeClr val="accent1">
                    <a:lumMod val="75000"/>
                  </a:schemeClr>
                </a:solidFill>
              </a:rPr>
              <a:t>cron</a:t>
            </a:r>
            <a:r>
              <a:rPr lang="tr-TR" dirty="0">
                <a:solidFill>
                  <a:schemeClr val="accent1">
                    <a:lumMod val="75000"/>
                  </a:schemeClr>
                </a:solidFill>
              </a:rPr>
              <a:t> benzeri zamanlayıcı sağlamaktadır. Zamanlayıcı süresi dolduğunda aynı isimde bir </a:t>
            </a:r>
            <a:r>
              <a:rPr lang="tr-TR" dirty="0" err="1">
                <a:solidFill>
                  <a:schemeClr val="accent1">
                    <a:lumMod val="75000"/>
                  </a:schemeClr>
                </a:solidFill>
              </a:rPr>
              <a:t>unit</a:t>
            </a:r>
            <a:r>
              <a:rPr lang="tr-TR" dirty="0">
                <a:solidFill>
                  <a:schemeClr val="accent1">
                    <a:lumMod val="75000"/>
                  </a:schemeClr>
                </a:solidFill>
              </a:rPr>
              <a:t> başlatılacaktır.</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58429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unit</a:t>
            </a:r>
            <a:r>
              <a:rPr lang="tr-TR" b="1" dirty="0" smtClean="0">
                <a:solidFill>
                  <a:schemeClr val="accent1">
                    <a:lumMod val="75000"/>
                  </a:schemeClr>
                </a:solidFill>
              </a:rPr>
              <a:t> Dosya Türleri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a:bodyPr>
          <a:lstStyle/>
          <a:p>
            <a:pPr algn="just"/>
            <a:r>
              <a:rPr lang="tr-TR" dirty="0">
                <a:solidFill>
                  <a:schemeClr val="accent1">
                    <a:lumMod val="75000"/>
                  </a:schemeClr>
                </a:solidFill>
              </a:rPr>
              <a:t>.</a:t>
            </a:r>
            <a:r>
              <a:rPr lang="tr-TR" dirty="0" err="1">
                <a:solidFill>
                  <a:schemeClr val="accent1">
                    <a:lumMod val="75000"/>
                  </a:schemeClr>
                </a:solidFill>
              </a:rPr>
              <a:t>snapshot</a:t>
            </a:r>
            <a:endParaRPr lang="tr-TR" dirty="0">
              <a:solidFill>
                <a:schemeClr val="accent1">
                  <a:lumMod val="75000"/>
                </a:schemeClr>
              </a:solidFill>
            </a:endParaRPr>
          </a:p>
          <a:p>
            <a:pPr marL="0" indent="0" algn="just">
              <a:buNone/>
            </a:pPr>
            <a:r>
              <a:rPr lang="tr-TR" dirty="0" smtClean="0">
                <a:solidFill>
                  <a:schemeClr val="accent1">
                    <a:lumMod val="75000"/>
                  </a:schemeClr>
                </a:solidFill>
              </a:rPr>
              <a:t>	.</a:t>
            </a:r>
            <a:r>
              <a:rPr lang="tr-TR" dirty="0" err="1">
                <a:solidFill>
                  <a:schemeClr val="accent1">
                    <a:lumMod val="75000"/>
                  </a:schemeClr>
                </a:solidFill>
              </a:rPr>
              <a:t>snapshot</a:t>
            </a:r>
            <a:r>
              <a:rPr lang="tr-TR" dirty="0">
                <a:solidFill>
                  <a:schemeClr val="accent1">
                    <a:lumMod val="75000"/>
                  </a:schemeClr>
                </a:solidFill>
              </a:rPr>
              <a:t> </a:t>
            </a:r>
            <a:r>
              <a:rPr lang="tr-TR" dirty="0" err="1">
                <a:solidFill>
                  <a:schemeClr val="accent1">
                    <a:lumMod val="75000"/>
                  </a:schemeClr>
                </a:solidFill>
              </a:rPr>
              <a:t>unit</a:t>
            </a:r>
            <a:r>
              <a:rPr lang="tr-TR" dirty="0">
                <a:solidFill>
                  <a:schemeClr val="accent1">
                    <a:lumMod val="75000"/>
                  </a:schemeClr>
                </a:solidFill>
              </a:rPr>
              <a:t> dosyası,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snapshot</a:t>
            </a:r>
            <a:r>
              <a:rPr lang="tr-TR" dirty="0">
                <a:solidFill>
                  <a:schemeClr val="accent1">
                    <a:lumMod val="75000"/>
                  </a:schemeClr>
                </a:solidFill>
              </a:rPr>
              <a:t> komutuyla otomatik olarak oluşturulur. Değişiklik yapıldıktan sonra sistemin mevcut durumunu yeniden oluşturmanıza olanak </a:t>
            </a:r>
            <a:r>
              <a:rPr lang="tr-TR" dirty="0" err="1" smtClean="0">
                <a:solidFill>
                  <a:schemeClr val="accent1">
                    <a:lumMod val="75000"/>
                  </a:schemeClr>
                </a:solidFill>
              </a:rPr>
              <a:t>sağlamaktadrı</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scope</a:t>
            </a:r>
            <a:endParaRPr lang="tr-TR" dirty="0">
              <a:solidFill>
                <a:schemeClr val="accent1">
                  <a:lumMod val="75000"/>
                </a:schemeClr>
              </a:solidFill>
            </a:endParaRP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Bus</a:t>
            </a:r>
            <a:r>
              <a:rPr lang="tr-TR" dirty="0" smtClean="0">
                <a:solidFill>
                  <a:schemeClr val="accent1">
                    <a:lumMod val="75000"/>
                  </a:schemeClr>
                </a:solidFill>
              </a:rPr>
              <a:t> </a:t>
            </a:r>
            <a:r>
              <a:rPr lang="tr-TR" dirty="0" err="1">
                <a:solidFill>
                  <a:schemeClr val="accent1">
                    <a:lumMod val="75000"/>
                  </a:schemeClr>
                </a:solidFill>
              </a:rPr>
              <a:t>arayüzlerinden</a:t>
            </a:r>
            <a:r>
              <a:rPr lang="tr-TR" dirty="0">
                <a:solidFill>
                  <a:schemeClr val="accent1">
                    <a:lumMod val="75000"/>
                  </a:schemeClr>
                </a:solidFill>
              </a:rPr>
              <a:t> alınan bilgilerden </a:t>
            </a:r>
            <a:r>
              <a:rPr lang="tr-TR" dirty="0" err="1">
                <a:solidFill>
                  <a:schemeClr val="accent1">
                    <a:lumMod val="75000"/>
                  </a:schemeClr>
                </a:solidFill>
              </a:rPr>
              <a:t>systemd</a:t>
            </a:r>
            <a:r>
              <a:rPr lang="tr-TR" dirty="0">
                <a:solidFill>
                  <a:schemeClr val="accent1">
                    <a:lumMod val="75000"/>
                  </a:schemeClr>
                </a:solidFill>
              </a:rPr>
              <a:t> tarafından otomatik olarak oluşturulur. Bunlar, harici olarak oluşturulan sistem süreç setlerini yönetmek için kullanılmaktadır.</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01348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Unit</a:t>
            </a:r>
            <a:r>
              <a:rPr lang="tr-TR" b="1" dirty="0">
                <a:solidFill>
                  <a:schemeClr val="accent1">
                    <a:lumMod val="75000"/>
                  </a:schemeClr>
                </a:solidFill>
              </a:rPr>
              <a:t> Dosya içi </a:t>
            </a:r>
            <a:r>
              <a:rPr lang="tr-TR" b="1" dirty="0" smtClean="0">
                <a:solidFill>
                  <a:schemeClr val="accent1">
                    <a:lumMod val="75000"/>
                  </a:schemeClr>
                </a:solidFill>
              </a:rPr>
              <a:t>Tanımlar</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92500" lnSpcReduction="20000"/>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Unit</a:t>
            </a:r>
            <a:r>
              <a:rPr lang="tr-TR" dirty="0" smtClean="0">
                <a:solidFill>
                  <a:schemeClr val="accent1">
                    <a:lumMod val="75000"/>
                  </a:schemeClr>
                </a:solidFill>
              </a:rPr>
              <a:t> </a:t>
            </a:r>
            <a:r>
              <a:rPr lang="tr-TR" dirty="0">
                <a:solidFill>
                  <a:schemeClr val="accent1">
                    <a:lumMod val="75000"/>
                  </a:schemeClr>
                </a:solidFill>
              </a:rPr>
              <a:t>dosyaları genellikle ilk bölümleri [</a:t>
            </a:r>
            <a:r>
              <a:rPr lang="tr-TR" dirty="0" err="1">
                <a:solidFill>
                  <a:schemeClr val="accent1">
                    <a:lumMod val="75000"/>
                  </a:schemeClr>
                </a:solidFill>
              </a:rPr>
              <a:t>Unit</a:t>
            </a:r>
            <a:r>
              <a:rPr lang="tr-TR" dirty="0">
                <a:solidFill>
                  <a:schemeClr val="accent1">
                    <a:lumMod val="75000"/>
                  </a:schemeClr>
                </a:solidFill>
              </a:rPr>
              <a:t>] tanımı ile gelmektedir. Bu genellikle </a:t>
            </a:r>
            <a:r>
              <a:rPr lang="tr-TR" dirty="0" err="1">
                <a:solidFill>
                  <a:schemeClr val="accent1">
                    <a:lumMod val="75000"/>
                  </a:schemeClr>
                </a:solidFill>
              </a:rPr>
              <a:t>unit</a:t>
            </a:r>
            <a:r>
              <a:rPr lang="tr-TR" dirty="0">
                <a:solidFill>
                  <a:schemeClr val="accent1">
                    <a:lumMod val="75000"/>
                  </a:schemeClr>
                </a:solidFill>
              </a:rPr>
              <a:t> için tanımlayıcı verileri ve birimin diğer birimlerle ilişkisini yapılandırmak için kullanılır. Dosyasının okunması sırasında, bu bölüm </a:t>
            </a:r>
            <a:r>
              <a:rPr lang="tr-TR" dirty="0" err="1">
                <a:solidFill>
                  <a:schemeClr val="accent1">
                    <a:lumMod val="75000"/>
                  </a:schemeClr>
                </a:solidFill>
              </a:rPr>
              <a:t>unit</a:t>
            </a:r>
            <a:r>
              <a:rPr lang="tr-TR" dirty="0">
                <a:solidFill>
                  <a:schemeClr val="accent1">
                    <a:lumMod val="75000"/>
                  </a:schemeClr>
                </a:solidFill>
              </a:rPr>
              <a:t> ile ilgili genel bir bakış sunduğu için genelde ilk sırada yer almaktadır.</a:t>
            </a: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Description</a:t>
            </a:r>
            <a:r>
              <a:rPr lang="tr-TR" dirty="0">
                <a:solidFill>
                  <a:schemeClr val="accent1">
                    <a:lumMod val="75000"/>
                  </a:schemeClr>
                </a:solidFill>
              </a:rPr>
              <a:t>]</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Unit</a:t>
            </a:r>
            <a:r>
              <a:rPr lang="tr-TR" dirty="0" smtClean="0">
                <a:solidFill>
                  <a:schemeClr val="accent1">
                    <a:lumMod val="75000"/>
                  </a:schemeClr>
                </a:solidFill>
              </a:rPr>
              <a:t> </a:t>
            </a:r>
            <a:r>
              <a:rPr lang="tr-TR" dirty="0">
                <a:solidFill>
                  <a:schemeClr val="accent1">
                    <a:lumMod val="75000"/>
                  </a:schemeClr>
                </a:solidFill>
              </a:rPr>
              <a:t>dosyasının adının ve temel işlevlerini belirtir. Kısa ve açıklayıcı olması daha doğru kullanımdır</a:t>
            </a:r>
            <a:r>
              <a:rPr lang="tr-TR" dirty="0" smtClean="0">
                <a:solidFill>
                  <a:schemeClr val="accent1">
                    <a:lumMod val="75000"/>
                  </a:schemeClr>
                </a:solidFill>
              </a:rPr>
              <a:t>.</a:t>
            </a: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Documentation</a:t>
            </a:r>
            <a:r>
              <a:rPr lang="tr-TR" dirty="0">
                <a:solidFill>
                  <a:schemeClr val="accent1">
                    <a:lumMod val="75000"/>
                  </a:schemeClr>
                </a:solidFill>
              </a:rPr>
              <a:t>]</a:t>
            </a:r>
          </a:p>
          <a:p>
            <a:pPr marL="0" indent="0" algn="just">
              <a:buNone/>
            </a:pPr>
            <a:r>
              <a:rPr lang="tr-TR" dirty="0" smtClean="0">
                <a:solidFill>
                  <a:schemeClr val="accent1">
                    <a:lumMod val="75000"/>
                  </a:schemeClr>
                </a:solidFill>
              </a:rPr>
              <a:t>	Servis </a:t>
            </a:r>
            <a:r>
              <a:rPr lang="tr-TR" dirty="0">
                <a:solidFill>
                  <a:schemeClr val="accent1">
                    <a:lumMod val="75000"/>
                  </a:schemeClr>
                </a:solidFill>
              </a:rPr>
              <a:t>hakkında referanslar veya açıklama vermek için kullanılır. https://, http://, </a:t>
            </a:r>
            <a:r>
              <a:rPr lang="tr-TR" dirty="0" err="1">
                <a:solidFill>
                  <a:schemeClr val="accent1">
                    <a:lumMod val="75000"/>
                  </a:schemeClr>
                </a:solidFill>
              </a:rPr>
              <a:t>info</a:t>
            </a:r>
            <a:r>
              <a:rPr lang="tr-TR" dirty="0">
                <a:solidFill>
                  <a:schemeClr val="accent1">
                    <a:lumMod val="75000"/>
                  </a:schemeClr>
                </a:solidFill>
              </a:rPr>
              <a:t>: ve </a:t>
            </a:r>
            <a:r>
              <a:rPr lang="tr-TR" dirty="0" err="1">
                <a:solidFill>
                  <a:schemeClr val="accent1">
                    <a:lumMod val="75000"/>
                  </a:schemeClr>
                </a:solidFill>
              </a:rPr>
              <a:t>man</a:t>
            </a:r>
            <a:r>
              <a:rPr lang="tr-TR" dirty="0">
                <a:solidFill>
                  <a:schemeClr val="accent1">
                    <a:lumMod val="75000"/>
                  </a:schemeClr>
                </a:solidFill>
              </a:rPr>
              <a:t>: formatlarında referans verilebilir</a:t>
            </a:r>
            <a:r>
              <a:rPr lang="tr-TR" dirty="0" smtClean="0">
                <a:solidFill>
                  <a:schemeClr val="accent1">
                    <a:lumMod val="75000"/>
                  </a:schemeClr>
                </a:solidFill>
              </a:rPr>
              <a:t>.</a:t>
            </a:r>
            <a:endParaRPr lang="tr-TR" dirty="0">
              <a:solidFill>
                <a:schemeClr val="accent1">
                  <a:lumMod val="75000"/>
                </a:schemeClr>
              </a:solidFill>
            </a:endParaRPr>
          </a:p>
        </p:txBody>
      </p:sp>
      <p:sp>
        <p:nvSpPr>
          <p:cNvPr id="8" name="Altbilgi Yer Tutucusu 7"/>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14224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Unit</a:t>
            </a:r>
            <a:r>
              <a:rPr lang="tr-TR" b="1" dirty="0">
                <a:solidFill>
                  <a:schemeClr val="accent1">
                    <a:lumMod val="75000"/>
                  </a:schemeClr>
                </a:solidFill>
              </a:rPr>
              <a:t> Dosya içi </a:t>
            </a:r>
            <a:r>
              <a:rPr lang="tr-TR" b="1" dirty="0" smtClean="0">
                <a:solidFill>
                  <a:schemeClr val="accent1">
                    <a:lumMod val="75000"/>
                  </a:schemeClr>
                </a:solidFill>
              </a:rPr>
              <a:t>Tanımlar</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lnSpcReduction="10000"/>
          </a:bodyPr>
          <a:lstStyle/>
          <a:p>
            <a:pPr algn="just"/>
            <a:r>
              <a:rPr lang="tr-TR" dirty="0">
                <a:solidFill>
                  <a:schemeClr val="accent1">
                    <a:lumMod val="75000"/>
                  </a:schemeClr>
                </a:solidFill>
              </a:rPr>
              <a:t>[</a:t>
            </a:r>
            <a:r>
              <a:rPr lang="tr-TR" dirty="0" err="1">
                <a:solidFill>
                  <a:schemeClr val="accent1">
                    <a:lumMod val="75000"/>
                  </a:schemeClr>
                </a:solidFill>
              </a:rPr>
              <a:t>Requires</a:t>
            </a:r>
            <a:r>
              <a:rPr lang="tr-TR" dirty="0">
                <a:solidFill>
                  <a:schemeClr val="accent1">
                    <a:lumMod val="75000"/>
                  </a:schemeClr>
                </a:solidFill>
              </a:rPr>
              <a:t>]</a:t>
            </a:r>
          </a:p>
          <a:p>
            <a:pPr marL="0" indent="0" algn="just">
              <a:buNone/>
            </a:pPr>
            <a:r>
              <a:rPr lang="tr-TR" dirty="0" smtClean="0">
                <a:solidFill>
                  <a:schemeClr val="accent1">
                    <a:lumMod val="75000"/>
                  </a:schemeClr>
                </a:solidFill>
              </a:rPr>
              <a:t>	Servis </a:t>
            </a:r>
            <a:r>
              <a:rPr lang="tr-TR" dirty="0">
                <a:solidFill>
                  <a:schemeClr val="accent1">
                    <a:lumMod val="75000"/>
                  </a:schemeClr>
                </a:solidFill>
              </a:rPr>
              <a:t>için gerekli başka servisler varsa aktif edilir. Bu servislerden biri durursa servis de durdurulacaktır. Servis ile gerekli servisler </a:t>
            </a:r>
            <a:r>
              <a:rPr lang="tr-TR" dirty="0" err="1">
                <a:solidFill>
                  <a:schemeClr val="accent1">
                    <a:lumMod val="75000"/>
                  </a:schemeClr>
                </a:solidFill>
              </a:rPr>
              <a:t>after</a:t>
            </a:r>
            <a:r>
              <a:rPr lang="tr-TR" dirty="0">
                <a:solidFill>
                  <a:schemeClr val="accent1">
                    <a:lumMod val="75000"/>
                  </a:schemeClr>
                </a:solidFill>
              </a:rPr>
              <a:t> veya </a:t>
            </a:r>
            <a:r>
              <a:rPr lang="tr-TR" dirty="0" err="1">
                <a:solidFill>
                  <a:schemeClr val="accent1">
                    <a:lumMod val="75000"/>
                  </a:schemeClr>
                </a:solidFill>
              </a:rPr>
              <a:t>before</a:t>
            </a:r>
            <a:r>
              <a:rPr lang="tr-TR" dirty="0">
                <a:solidFill>
                  <a:schemeClr val="accent1">
                    <a:lumMod val="75000"/>
                  </a:schemeClr>
                </a:solidFill>
              </a:rPr>
              <a:t> ile sıralama verilmemişse eş zamanlı olarak başlatılır</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Wants</a:t>
            </a:r>
            <a:r>
              <a:rPr lang="tr-TR" dirty="0">
                <a:solidFill>
                  <a:schemeClr val="accent1">
                    <a:lumMod val="75000"/>
                  </a:schemeClr>
                </a:solidFill>
              </a:rPr>
              <a:t>]</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Requires</a:t>
            </a:r>
            <a:r>
              <a:rPr lang="tr-TR" dirty="0" smtClean="0">
                <a:solidFill>
                  <a:schemeClr val="accent1">
                    <a:lumMod val="75000"/>
                  </a:schemeClr>
                </a:solidFill>
              </a:rPr>
              <a:t> </a:t>
            </a:r>
            <a:r>
              <a:rPr lang="tr-TR" dirty="0">
                <a:solidFill>
                  <a:schemeClr val="accent1">
                    <a:lumMod val="75000"/>
                  </a:schemeClr>
                </a:solidFill>
              </a:rPr>
              <a:t>ile benzerlik gösterir ancak daha az önceliği vardır. </a:t>
            </a:r>
            <a:r>
              <a:rPr lang="tr-TR" dirty="0" err="1">
                <a:solidFill>
                  <a:schemeClr val="accent1">
                    <a:lumMod val="75000"/>
                  </a:schemeClr>
                </a:solidFill>
              </a:rPr>
              <a:t>Systemd</a:t>
            </a:r>
            <a:r>
              <a:rPr lang="tr-TR" dirty="0">
                <a:solidFill>
                  <a:schemeClr val="accent1">
                    <a:lumMod val="75000"/>
                  </a:schemeClr>
                </a:solidFill>
              </a:rPr>
              <a:t>, bu </a:t>
            </a:r>
            <a:r>
              <a:rPr lang="tr-TR" dirty="0" err="1">
                <a:solidFill>
                  <a:schemeClr val="accent1">
                    <a:lumMod val="75000"/>
                  </a:schemeClr>
                </a:solidFill>
              </a:rPr>
              <a:t>unit</a:t>
            </a:r>
            <a:r>
              <a:rPr lang="tr-TR" dirty="0">
                <a:solidFill>
                  <a:schemeClr val="accent1">
                    <a:lumMod val="75000"/>
                  </a:schemeClr>
                </a:solidFill>
              </a:rPr>
              <a:t> etkinleştirildiğinde, burada belirtilen </a:t>
            </a:r>
            <a:r>
              <a:rPr lang="tr-TR" dirty="0" err="1">
                <a:solidFill>
                  <a:schemeClr val="accent1">
                    <a:lumMod val="75000"/>
                  </a:schemeClr>
                </a:solidFill>
              </a:rPr>
              <a:t>unit’leri</a:t>
            </a:r>
            <a:r>
              <a:rPr lang="tr-TR" dirty="0">
                <a:solidFill>
                  <a:schemeClr val="accent1">
                    <a:lumMod val="75000"/>
                  </a:schemeClr>
                </a:solidFill>
              </a:rPr>
              <a:t> etkinleştirmeye çalışır. Buradaki </a:t>
            </a:r>
            <a:r>
              <a:rPr lang="tr-TR" dirty="0" err="1">
                <a:solidFill>
                  <a:schemeClr val="accent1">
                    <a:lumMod val="75000"/>
                  </a:schemeClr>
                </a:solidFill>
              </a:rPr>
              <a:t>unit’ler</a:t>
            </a:r>
            <a:r>
              <a:rPr lang="tr-TR" dirty="0">
                <a:solidFill>
                  <a:schemeClr val="accent1">
                    <a:lumMod val="75000"/>
                  </a:schemeClr>
                </a:solidFill>
              </a:rPr>
              <a:t> başlatılamazsa geçerli </a:t>
            </a:r>
            <a:r>
              <a:rPr lang="tr-TR" dirty="0" err="1">
                <a:solidFill>
                  <a:schemeClr val="accent1">
                    <a:lumMod val="75000"/>
                  </a:schemeClr>
                </a:solidFill>
              </a:rPr>
              <a:t>unit</a:t>
            </a:r>
            <a:r>
              <a:rPr lang="tr-TR" dirty="0">
                <a:solidFill>
                  <a:schemeClr val="accent1">
                    <a:lumMod val="75000"/>
                  </a:schemeClr>
                </a:solidFill>
              </a:rPr>
              <a:t> çalışmaya devam eder. Önerilen yol bunu kullanmaktadır.</a:t>
            </a:r>
          </a:p>
        </p:txBody>
      </p:sp>
      <p:sp>
        <p:nvSpPr>
          <p:cNvPr id="8" name="Altbilgi Yer Tutucusu 7"/>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86160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a:t>
            </a:r>
            <a:r>
              <a:rPr lang="tr-TR" b="1" dirty="0" err="1" smtClean="0">
                <a:solidFill>
                  <a:schemeClr val="accent1">
                    <a:lumMod val="75000"/>
                  </a:schemeClr>
                </a:solidFill>
              </a:rPr>
              <a:t>ystemd</a:t>
            </a:r>
            <a:r>
              <a:rPr lang="tr-TR" b="1" dirty="0" smtClean="0">
                <a:solidFill>
                  <a:schemeClr val="accent1">
                    <a:lumMod val="75000"/>
                  </a:schemeClr>
                </a:solidFill>
              </a:rPr>
              <a:t> Nedir ?</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92500" lnSpcReduction="20000"/>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Systemd</a:t>
            </a:r>
            <a:r>
              <a:rPr lang="tr-TR" dirty="0">
                <a:solidFill>
                  <a:schemeClr val="accent1">
                    <a:lumMod val="75000"/>
                  </a:schemeClr>
                </a:solidFill>
              </a:rPr>
              <a:t>, Linux için temel yapı taşlarından olan bir pakettir. PID1 </a:t>
            </a:r>
            <a:r>
              <a:rPr lang="tr-TR" dirty="0" smtClean="0">
                <a:solidFill>
                  <a:schemeClr val="accent1">
                    <a:lumMod val="75000"/>
                  </a:schemeClr>
                </a:solidFill>
              </a:rPr>
              <a:t>olarak çalışır </a:t>
            </a:r>
            <a:r>
              <a:rPr lang="tr-TR" dirty="0">
                <a:solidFill>
                  <a:schemeClr val="accent1">
                    <a:lumMod val="75000"/>
                  </a:schemeClr>
                </a:solidFill>
              </a:rPr>
              <a:t>ve sistemin geri kalanını başlatan bir sistem ve servis yöneticisi ve organizatörüdür. Bu yönetimi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journalctl</a:t>
            </a:r>
            <a:r>
              <a:rPr lang="tr-TR" dirty="0">
                <a:solidFill>
                  <a:schemeClr val="accent1">
                    <a:lumMod val="75000"/>
                  </a:schemeClr>
                </a:solidFill>
              </a:rPr>
              <a:t>, </a:t>
            </a:r>
            <a:r>
              <a:rPr lang="tr-TR" dirty="0" err="1">
                <a:solidFill>
                  <a:schemeClr val="accent1">
                    <a:lumMod val="75000"/>
                  </a:schemeClr>
                </a:solidFill>
              </a:rPr>
              <a:t>cgtop</a:t>
            </a:r>
            <a:r>
              <a:rPr lang="tr-TR" dirty="0">
                <a:solidFill>
                  <a:schemeClr val="accent1">
                    <a:lumMod val="75000"/>
                  </a:schemeClr>
                </a:solidFill>
              </a:rPr>
              <a:t>, </a:t>
            </a:r>
            <a:r>
              <a:rPr lang="tr-TR" dirty="0" err="1">
                <a:solidFill>
                  <a:schemeClr val="accent1">
                    <a:lumMod val="75000"/>
                  </a:schemeClr>
                </a:solidFill>
              </a:rPr>
              <a:t>nspawn</a:t>
            </a:r>
            <a:r>
              <a:rPr lang="tr-TR" dirty="0">
                <a:solidFill>
                  <a:schemeClr val="accent1">
                    <a:lumMod val="75000"/>
                  </a:schemeClr>
                </a:solidFill>
              </a:rPr>
              <a:t> </a:t>
            </a:r>
            <a:r>
              <a:rPr lang="tr-TR" dirty="0" err="1">
                <a:solidFill>
                  <a:schemeClr val="accent1">
                    <a:lumMod val="75000"/>
                  </a:schemeClr>
                </a:solidFill>
              </a:rPr>
              <a:t>vb</a:t>
            </a:r>
            <a:r>
              <a:rPr lang="tr-TR" dirty="0">
                <a:solidFill>
                  <a:schemeClr val="accent1">
                    <a:lumMod val="75000"/>
                  </a:schemeClr>
                </a:solidFill>
              </a:rPr>
              <a:t> araçlar sayesinde gerçekleştirmektedir.</a:t>
            </a:r>
          </a:p>
          <a:p>
            <a:pPr algn="just"/>
            <a:endParaRPr lang="tr-TR" dirty="0">
              <a:solidFill>
                <a:schemeClr val="accent1">
                  <a:lumMod val="75000"/>
                </a:schemeClr>
              </a:solidFill>
            </a:endParaRP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Systemd</a:t>
            </a:r>
            <a:r>
              <a:rPr lang="tr-TR" dirty="0">
                <a:solidFill>
                  <a:schemeClr val="accent1">
                    <a:lumMod val="75000"/>
                  </a:schemeClr>
                </a:solidFill>
              </a:rPr>
              <a:t>, servisleri başlatmak için soket ve D-</a:t>
            </a:r>
            <a:r>
              <a:rPr lang="tr-TR" dirty="0" err="1">
                <a:solidFill>
                  <a:schemeClr val="accent1">
                    <a:lumMod val="75000"/>
                  </a:schemeClr>
                </a:solidFill>
              </a:rPr>
              <a:t>Bus</a:t>
            </a:r>
            <a:r>
              <a:rPr lang="tr-TR" dirty="0">
                <a:solidFill>
                  <a:schemeClr val="accent1">
                    <a:lumMod val="75000"/>
                  </a:schemeClr>
                </a:solidFill>
              </a:rPr>
              <a:t> aktivasyonunu kullanır, tercihe bağlı </a:t>
            </a:r>
            <a:r>
              <a:rPr lang="tr-TR" dirty="0" err="1">
                <a:solidFill>
                  <a:schemeClr val="accent1">
                    <a:lumMod val="75000"/>
                  </a:schemeClr>
                </a:solidFill>
              </a:rPr>
              <a:t>daemon</a:t>
            </a:r>
            <a:r>
              <a:rPr lang="tr-TR" dirty="0">
                <a:solidFill>
                  <a:schemeClr val="accent1">
                    <a:lumMod val="75000"/>
                  </a:schemeClr>
                </a:solidFill>
              </a:rPr>
              <a:t> başlatılmasını sunar ve Linux kontrol gruplarını kullanarak süreçleri takip etmektedir. </a:t>
            </a:r>
            <a:r>
              <a:rPr lang="tr-TR" dirty="0" err="1">
                <a:solidFill>
                  <a:schemeClr val="accent1">
                    <a:lumMod val="75000"/>
                  </a:schemeClr>
                </a:solidFill>
              </a:rPr>
              <a:t>Mount</a:t>
            </a:r>
            <a:r>
              <a:rPr lang="tr-TR" dirty="0">
                <a:solidFill>
                  <a:schemeClr val="accent1">
                    <a:lumMod val="75000"/>
                  </a:schemeClr>
                </a:solidFill>
              </a:rPr>
              <a:t> ve </a:t>
            </a:r>
            <a:r>
              <a:rPr lang="tr-TR" dirty="0" err="1">
                <a:solidFill>
                  <a:schemeClr val="accent1">
                    <a:lumMod val="75000"/>
                  </a:schemeClr>
                </a:solidFill>
              </a:rPr>
              <a:t>automount</a:t>
            </a:r>
            <a:r>
              <a:rPr lang="tr-TR" dirty="0">
                <a:solidFill>
                  <a:schemeClr val="accent1">
                    <a:lumMod val="75000"/>
                  </a:schemeClr>
                </a:solidFill>
              </a:rPr>
              <a:t> noktalarını korur ve ayrıntılı bir </a:t>
            </a:r>
            <a:r>
              <a:rPr lang="tr-TR" dirty="0" err="1">
                <a:solidFill>
                  <a:schemeClr val="accent1">
                    <a:lumMod val="75000"/>
                  </a:schemeClr>
                </a:solidFill>
              </a:rPr>
              <a:t>işlemsel</a:t>
            </a:r>
            <a:r>
              <a:rPr lang="tr-TR" dirty="0">
                <a:solidFill>
                  <a:schemeClr val="accent1">
                    <a:lumMod val="75000"/>
                  </a:schemeClr>
                </a:solidFill>
              </a:rPr>
              <a:t> bağımlılık tabanlı hizmet kontrol mantığını uygulamaktadır. </a:t>
            </a:r>
            <a:r>
              <a:rPr lang="tr-TR" dirty="0" err="1">
                <a:solidFill>
                  <a:schemeClr val="accent1">
                    <a:lumMod val="75000"/>
                  </a:schemeClr>
                </a:solidFill>
              </a:rPr>
              <a:t>Systemd</a:t>
            </a:r>
            <a:r>
              <a:rPr lang="tr-TR" dirty="0">
                <a:solidFill>
                  <a:schemeClr val="accent1">
                    <a:lumMod val="75000"/>
                  </a:schemeClr>
                </a:solidFill>
              </a:rPr>
              <a:t> </a:t>
            </a:r>
            <a:r>
              <a:rPr lang="tr-TR" dirty="0" err="1">
                <a:solidFill>
                  <a:schemeClr val="accent1">
                    <a:lumMod val="75000"/>
                  </a:schemeClr>
                </a:solidFill>
              </a:rPr>
              <a:t>Linux’da</a:t>
            </a:r>
            <a:r>
              <a:rPr lang="tr-TR" dirty="0">
                <a:solidFill>
                  <a:schemeClr val="accent1">
                    <a:lumMod val="75000"/>
                  </a:schemeClr>
                </a:solidFill>
              </a:rPr>
              <a:t> </a:t>
            </a:r>
            <a:r>
              <a:rPr lang="tr-TR" dirty="0" err="1">
                <a:solidFill>
                  <a:schemeClr val="accent1">
                    <a:lumMod val="75000"/>
                  </a:schemeClr>
                </a:solidFill>
              </a:rPr>
              <a:t>kernel</a:t>
            </a:r>
            <a:r>
              <a:rPr lang="tr-TR" dirty="0">
                <a:solidFill>
                  <a:schemeClr val="accent1">
                    <a:lumMod val="75000"/>
                  </a:schemeClr>
                </a:solidFill>
              </a:rPr>
              <a:t> tarafından başlatılmaktadır. Sonundaki d harfi </a:t>
            </a:r>
            <a:r>
              <a:rPr lang="tr-TR" dirty="0" err="1">
                <a:solidFill>
                  <a:schemeClr val="accent1">
                    <a:lumMod val="75000"/>
                  </a:schemeClr>
                </a:solidFill>
              </a:rPr>
              <a:t>daemon’dan</a:t>
            </a:r>
            <a:r>
              <a:rPr lang="tr-TR" dirty="0">
                <a:solidFill>
                  <a:schemeClr val="accent1">
                    <a:lumMod val="75000"/>
                  </a:schemeClr>
                </a:solidFill>
              </a:rPr>
              <a:t> gelmektedir. </a:t>
            </a:r>
            <a:r>
              <a:rPr lang="tr-TR" dirty="0" err="1">
                <a:solidFill>
                  <a:schemeClr val="accent1">
                    <a:lumMod val="75000"/>
                  </a:schemeClr>
                </a:solidFill>
              </a:rPr>
              <a:t>Daemon’lar</a:t>
            </a:r>
            <a:r>
              <a:rPr lang="tr-TR" dirty="0">
                <a:solidFill>
                  <a:schemeClr val="accent1">
                    <a:lumMod val="75000"/>
                  </a:schemeClr>
                </a:solidFill>
              </a:rPr>
              <a:t> otomatik olarak başlatılan, kullanıcı ile interaktif etkileşimde olmadan arka planda çalışan ve sürekli çalışan programlara denmektedir. Genelde bir olayı beklerler ve o olay olduğunda ona cevap olarak çeşitli işlemleri gerçekleştirirler.</a:t>
            </a:r>
          </a:p>
          <a:p>
            <a:pPr algn="just"/>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60485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Unit</a:t>
            </a:r>
            <a:r>
              <a:rPr lang="tr-TR" b="1" dirty="0">
                <a:solidFill>
                  <a:schemeClr val="accent1">
                    <a:lumMod val="75000"/>
                  </a:schemeClr>
                </a:solidFill>
              </a:rPr>
              <a:t> Dosya içi </a:t>
            </a:r>
            <a:r>
              <a:rPr lang="tr-TR" b="1" dirty="0" smtClean="0">
                <a:solidFill>
                  <a:schemeClr val="accent1">
                    <a:lumMod val="75000"/>
                  </a:schemeClr>
                </a:solidFill>
              </a:rPr>
              <a:t>Tanımlar</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85000" lnSpcReduction="20000"/>
          </a:bodyPr>
          <a:lstStyle/>
          <a:p>
            <a:pPr algn="just"/>
            <a:r>
              <a:rPr lang="tr-TR" dirty="0">
                <a:solidFill>
                  <a:schemeClr val="accent1">
                    <a:lumMod val="75000"/>
                  </a:schemeClr>
                </a:solidFill>
              </a:rPr>
              <a:t>[</a:t>
            </a:r>
            <a:r>
              <a:rPr lang="tr-TR" dirty="0" err="1">
                <a:solidFill>
                  <a:schemeClr val="accent1">
                    <a:lumMod val="75000"/>
                  </a:schemeClr>
                </a:solidFill>
              </a:rPr>
              <a:t>BindsTo</a:t>
            </a:r>
            <a:r>
              <a:rPr lang="tr-TR" dirty="0">
                <a:solidFill>
                  <a:schemeClr val="accent1">
                    <a:lumMod val="75000"/>
                  </a:schemeClr>
                </a:solidFill>
              </a:rPr>
              <a:t>]</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Requires</a:t>
            </a:r>
            <a:r>
              <a:rPr lang="tr-TR" dirty="0" smtClean="0">
                <a:solidFill>
                  <a:schemeClr val="accent1">
                    <a:lumMod val="75000"/>
                  </a:schemeClr>
                </a:solidFill>
              </a:rPr>
              <a:t> ile benzerlik gösterir fakat ondan daha güçlüdür. İlgili </a:t>
            </a:r>
            <a:r>
              <a:rPr lang="tr-TR" dirty="0" err="1" smtClean="0">
                <a:solidFill>
                  <a:schemeClr val="accent1">
                    <a:lumMod val="75000"/>
                  </a:schemeClr>
                </a:solidFill>
              </a:rPr>
              <a:t>unit</a:t>
            </a:r>
            <a:r>
              <a:rPr lang="tr-TR" dirty="0" smtClean="0">
                <a:solidFill>
                  <a:schemeClr val="accent1">
                    <a:lumMod val="75000"/>
                  </a:schemeClr>
                </a:solidFill>
              </a:rPr>
              <a:t> sonlandığında geçerli birimin durmasına sebep olmaktadır. Bu, aniden </a:t>
            </a:r>
            <a:r>
              <a:rPr lang="tr-TR" dirty="0" err="1" smtClean="0">
                <a:solidFill>
                  <a:schemeClr val="accent1">
                    <a:lumMod val="75000"/>
                  </a:schemeClr>
                </a:solidFill>
              </a:rPr>
              <a:t>inaktif</a:t>
            </a:r>
            <a:r>
              <a:rPr lang="tr-TR" dirty="0" smtClean="0">
                <a:solidFill>
                  <a:schemeClr val="accent1">
                    <a:lumMod val="75000"/>
                  </a:schemeClr>
                </a:solidFill>
              </a:rPr>
              <a:t> duruma geçen başka bir birime bağlı bir birimin de duracağı anlamına gelmektedir.</a:t>
            </a:r>
          </a:p>
          <a:p>
            <a:pPr algn="just"/>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Before</a:t>
            </a:r>
            <a:r>
              <a:rPr lang="tr-TR" dirty="0">
                <a:solidFill>
                  <a:schemeClr val="accent1">
                    <a:lumMod val="75000"/>
                  </a:schemeClr>
                </a:solidFill>
              </a:rPr>
              <a:t>]</a:t>
            </a:r>
          </a:p>
          <a:p>
            <a:pPr marL="0" indent="0" algn="just">
              <a:buNone/>
            </a:pPr>
            <a:r>
              <a:rPr lang="tr-TR" dirty="0" smtClean="0">
                <a:solidFill>
                  <a:schemeClr val="accent1">
                    <a:lumMod val="75000"/>
                  </a:schemeClr>
                </a:solidFill>
              </a:rPr>
              <a:t>	Burada </a:t>
            </a:r>
            <a:r>
              <a:rPr lang="tr-TR" dirty="0">
                <a:solidFill>
                  <a:schemeClr val="accent1">
                    <a:lumMod val="75000"/>
                  </a:schemeClr>
                </a:solidFill>
              </a:rPr>
              <a:t>belirtilen </a:t>
            </a:r>
            <a:r>
              <a:rPr lang="tr-TR" dirty="0" err="1">
                <a:solidFill>
                  <a:schemeClr val="accent1">
                    <a:lumMod val="75000"/>
                  </a:schemeClr>
                </a:solidFill>
              </a:rPr>
              <a:t>unit’ler</a:t>
            </a:r>
            <a:r>
              <a:rPr lang="tr-TR" dirty="0">
                <a:solidFill>
                  <a:schemeClr val="accent1">
                    <a:lumMod val="75000"/>
                  </a:schemeClr>
                </a:solidFill>
              </a:rPr>
              <a:t> aynı zamanda etkinleştirildiyse geçerli </a:t>
            </a:r>
            <a:r>
              <a:rPr lang="tr-TR" dirty="0" err="1">
                <a:solidFill>
                  <a:schemeClr val="accent1">
                    <a:lumMod val="75000"/>
                  </a:schemeClr>
                </a:solidFill>
              </a:rPr>
              <a:t>unit</a:t>
            </a:r>
            <a:r>
              <a:rPr lang="tr-TR" dirty="0">
                <a:solidFill>
                  <a:schemeClr val="accent1">
                    <a:lumMod val="75000"/>
                  </a:schemeClr>
                </a:solidFill>
              </a:rPr>
              <a:t> başlatılmadan başlatılmazlar. Bu, bir bağımlılık ilişkisi, </a:t>
            </a:r>
            <a:r>
              <a:rPr lang="tr-TR" dirty="0" err="1">
                <a:solidFill>
                  <a:schemeClr val="accent1">
                    <a:lumMod val="75000"/>
                  </a:schemeClr>
                </a:solidFill>
              </a:rPr>
              <a:t>requires</a:t>
            </a:r>
            <a:r>
              <a:rPr lang="tr-TR" dirty="0">
                <a:solidFill>
                  <a:schemeClr val="accent1">
                    <a:lumMod val="75000"/>
                  </a:schemeClr>
                </a:solidFill>
              </a:rPr>
              <a:t>, anlamına gelmemektedir</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a:t>
            </a:r>
            <a:r>
              <a:rPr lang="tr-TR" dirty="0" err="1">
                <a:solidFill>
                  <a:schemeClr val="accent1">
                    <a:lumMod val="75000"/>
                  </a:schemeClr>
                </a:solidFill>
              </a:rPr>
              <a:t>After</a:t>
            </a:r>
            <a:r>
              <a:rPr lang="tr-TR" dirty="0">
                <a:solidFill>
                  <a:schemeClr val="accent1">
                    <a:lumMod val="75000"/>
                  </a:schemeClr>
                </a:solidFill>
              </a:rPr>
              <a:t>]</a:t>
            </a:r>
          </a:p>
          <a:p>
            <a:pPr marL="0" indent="0" algn="just">
              <a:buNone/>
            </a:pPr>
            <a:r>
              <a:rPr lang="tr-TR" dirty="0" smtClean="0">
                <a:solidFill>
                  <a:schemeClr val="accent1">
                    <a:lumMod val="75000"/>
                  </a:schemeClr>
                </a:solidFill>
              </a:rPr>
              <a:t>	Burada </a:t>
            </a:r>
            <a:r>
              <a:rPr lang="tr-TR" dirty="0">
                <a:solidFill>
                  <a:schemeClr val="accent1">
                    <a:lumMod val="75000"/>
                  </a:schemeClr>
                </a:solidFill>
              </a:rPr>
              <a:t>belirtilen </a:t>
            </a:r>
            <a:r>
              <a:rPr lang="tr-TR" dirty="0" err="1">
                <a:solidFill>
                  <a:schemeClr val="accent1">
                    <a:lumMod val="75000"/>
                  </a:schemeClr>
                </a:solidFill>
              </a:rPr>
              <a:t>unit’ler</a:t>
            </a:r>
            <a:r>
              <a:rPr lang="tr-TR" dirty="0">
                <a:solidFill>
                  <a:schemeClr val="accent1">
                    <a:lumMod val="75000"/>
                  </a:schemeClr>
                </a:solidFill>
              </a:rPr>
              <a:t> geçerli </a:t>
            </a:r>
            <a:r>
              <a:rPr lang="tr-TR" dirty="0" err="1">
                <a:solidFill>
                  <a:schemeClr val="accent1">
                    <a:lumMod val="75000"/>
                  </a:schemeClr>
                </a:solidFill>
              </a:rPr>
              <a:t>unit</a:t>
            </a:r>
            <a:r>
              <a:rPr lang="tr-TR" dirty="0">
                <a:solidFill>
                  <a:schemeClr val="accent1">
                    <a:lumMod val="75000"/>
                  </a:schemeClr>
                </a:solidFill>
              </a:rPr>
              <a:t> başlatılmadan önce başlatılırlar.</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33485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Unit</a:t>
            </a:r>
            <a:r>
              <a:rPr lang="tr-TR" b="1" dirty="0">
                <a:solidFill>
                  <a:schemeClr val="accent1">
                    <a:lumMod val="75000"/>
                  </a:schemeClr>
                </a:solidFill>
              </a:rPr>
              <a:t> Dosya içi </a:t>
            </a:r>
            <a:r>
              <a:rPr lang="tr-TR" b="1" dirty="0" smtClean="0">
                <a:solidFill>
                  <a:schemeClr val="accent1">
                    <a:lumMod val="75000"/>
                  </a:schemeClr>
                </a:solidFill>
              </a:rPr>
              <a:t>Tanımlar</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92500"/>
          </a:bodyPr>
          <a:lstStyle/>
          <a:p>
            <a:pPr marL="0" indent="0" algn="just">
              <a:buNone/>
            </a:pPr>
            <a:r>
              <a:rPr lang="tr-TR" dirty="0" smtClean="0">
                <a:solidFill>
                  <a:schemeClr val="accent1">
                    <a:lumMod val="75000"/>
                  </a:schemeClr>
                </a:solidFill>
              </a:rPr>
              <a:t>Servis </a:t>
            </a:r>
            <a:r>
              <a:rPr lang="tr-TR" dirty="0">
                <a:solidFill>
                  <a:schemeClr val="accent1">
                    <a:lumMod val="75000"/>
                  </a:schemeClr>
                </a:solidFill>
              </a:rPr>
              <a:t>altında kullanılabilecek parametrelerden birkaçı alttaki gibidir.</a:t>
            </a:r>
          </a:p>
          <a:p>
            <a:pPr algn="just"/>
            <a:r>
              <a:rPr lang="tr-TR" dirty="0" err="1">
                <a:solidFill>
                  <a:schemeClr val="accent1">
                    <a:lumMod val="75000"/>
                  </a:schemeClr>
                </a:solidFill>
              </a:rPr>
              <a:t>Restart</a:t>
            </a:r>
            <a:r>
              <a:rPr lang="tr-TR" dirty="0">
                <a:solidFill>
                  <a:schemeClr val="accent1">
                    <a:lumMod val="75000"/>
                  </a:schemeClr>
                </a:solidFill>
              </a:rPr>
              <a:t> : Birkaç tane değer alabilmektedir. Bunlardan bir tanesi on-</a:t>
            </a:r>
            <a:r>
              <a:rPr lang="tr-TR" dirty="0" err="1">
                <a:solidFill>
                  <a:schemeClr val="accent1">
                    <a:lumMod val="75000"/>
                  </a:schemeClr>
                </a:solidFill>
              </a:rPr>
              <a:t>failure</a:t>
            </a:r>
            <a:r>
              <a:rPr lang="tr-TR" dirty="0">
                <a:solidFill>
                  <a:schemeClr val="accent1">
                    <a:lumMod val="75000"/>
                  </a:schemeClr>
                </a:solidFill>
              </a:rPr>
              <a:t> parametresidir. İlgili servis başarısız çıkış yaptığında yeniden başlatılacaktır.</a:t>
            </a:r>
          </a:p>
          <a:p>
            <a:pPr algn="just"/>
            <a:r>
              <a:rPr lang="tr-TR" dirty="0" err="1">
                <a:solidFill>
                  <a:schemeClr val="accent1">
                    <a:lumMod val="75000"/>
                  </a:schemeClr>
                </a:solidFill>
              </a:rPr>
              <a:t>RestartSec</a:t>
            </a:r>
            <a:r>
              <a:rPr lang="tr-TR" dirty="0">
                <a:solidFill>
                  <a:schemeClr val="accent1">
                    <a:lumMod val="75000"/>
                  </a:schemeClr>
                </a:solidFill>
              </a:rPr>
              <a:t> : Tamsayı olarak saniye biriminde değer alır. Servisten (</a:t>
            </a:r>
            <a:r>
              <a:rPr lang="tr-TR" dirty="0" err="1">
                <a:solidFill>
                  <a:schemeClr val="accent1">
                    <a:lumMod val="75000"/>
                  </a:schemeClr>
                </a:solidFill>
              </a:rPr>
              <a:t>process</a:t>
            </a:r>
            <a:r>
              <a:rPr lang="tr-TR" dirty="0">
                <a:solidFill>
                  <a:schemeClr val="accent1">
                    <a:lumMod val="75000"/>
                  </a:schemeClr>
                </a:solidFill>
              </a:rPr>
              <a:t>) çıkış yapıldıktan sonra yeniden başlamak için beklenmesi gereken süreyi ifade eder.</a:t>
            </a:r>
          </a:p>
          <a:p>
            <a:pPr algn="just"/>
            <a:r>
              <a:rPr lang="tr-TR" dirty="0" err="1">
                <a:solidFill>
                  <a:schemeClr val="accent1">
                    <a:lumMod val="75000"/>
                  </a:schemeClr>
                </a:solidFill>
              </a:rPr>
              <a:t>WorkingDirectory</a:t>
            </a:r>
            <a:r>
              <a:rPr lang="tr-TR" dirty="0">
                <a:solidFill>
                  <a:schemeClr val="accent1">
                    <a:lumMod val="75000"/>
                  </a:schemeClr>
                </a:solidFill>
              </a:rPr>
              <a:t> : Başlatılan servisin çalışma klasörünün yolunu belirtir.</a:t>
            </a:r>
          </a:p>
          <a:p>
            <a:pPr algn="just"/>
            <a:r>
              <a:rPr lang="tr-TR" dirty="0" err="1">
                <a:solidFill>
                  <a:schemeClr val="accent1">
                    <a:lumMod val="75000"/>
                  </a:schemeClr>
                </a:solidFill>
              </a:rPr>
              <a:t>ExecStart</a:t>
            </a:r>
            <a:r>
              <a:rPr lang="tr-TR" dirty="0">
                <a:solidFill>
                  <a:schemeClr val="accent1">
                    <a:lumMod val="75000"/>
                  </a:schemeClr>
                </a:solidFill>
              </a:rPr>
              <a:t> : Servis başlatılırken çalıştırılacak komut belirtilmektedir.</a:t>
            </a:r>
          </a:p>
          <a:p>
            <a:pPr algn="just"/>
            <a:r>
              <a:rPr lang="tr-TR" dirty="0" err="1">
                <a:solidFill>
                  <a:schemeClr val="accent1">
                    <a:lumMod val="75000"/>
                  </a:schemeClr>
                </a:solidFill>
              </a:rPr>
              <a:t>ExecStop</a:t>
            </a:r>
            <a:r>
              <a:rPr lang="tr-TR" dirty="0">
                <a:solidFill>
                  <a:schemeClr val="accent1">
                    <a:lumMod val="75000"/>
                  </a:schemeClr>
                </a:solidFill>
              </a:rPr>
              <a:t> : Servis durdurulduğunda çalıştırılacak komut </a:t>
            </a:r>
            <a:r>
              <a:rPr lang="tr-TR" dirty="0" smtClean="0">
                <a:solidFill>
                  <a:schemeClr val="accent1">
                    <a:lumMod val="75000"/>
                  </a:schemeClr>
                </a:solidFill>
              </a:rPr>
              <a:t>belirtilmektedir.</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66398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1">
                    <a:lumMod val="75000"/>
                  </a:schemeClr>
                </a:solidFill>
              </a:rPr>
              <a:t>Temel </a:t>
            </a:r>
            <a:r>
              <a:rPr lang="tr-TR" b="1" dirty="0" err="1" smtClean="0">
                <a:solidFill>
                  <a:schemeClr val="accent1">
                    <a:lumMod val="75000"/>
                  </a:schemeClr>
                </a:solidFill>
              </a:rPr>
              <a:t>systemctl</a:t>
            </a:r>
            <a:r>
              <a:rPr lang="tr-TR" b="1" dirty="0" smtClean="0">
                <a:solidFill>
                  <a:schemeClr val="accent1">
                    <a:lumMod val="75000"/>
                  </a:schemeClr>
                </a:solidFill>
              </a:rPr>
              <a:t> Komut Örnekleri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85000" lnSpcReduction="20000"/>
          </a:bodyPr>
          <a:lstStyle/>
          <a:p>
            <a:pPr algn="just"/>
            <a:r>
              <a:rPr lang="tr-TR" dirty="0">
                <a:solidFill>
                  <a:schemeClr val="accent1">
                    <a:lumMod val="75000"/>
                  </a:schemeClr>
                </a:solidFill>
              </a:rPr>
              <a:t>Ön tanımlı </a:t>
            </a:r>
            <a:r>
              <a:rPr lang="tr-TR" dirty="0" err="1">
                <a:solidFill>
                  <a:schemeClr val="accent1">
                    <a:lumMod val="75000"/>
                  </a:schemeClr>
                </a:solidFill>
              </a:rPr>
              <a:t>target’ın</a:t>
            </a:r>
            <a:r>
              <a:rPr lang="tr-TR" dirty="0">
                <a:solidFill>
                  <a:schemeClr val="accent1">
                    <a:lumMod val="75000"/>
                  </a:schemeClr>
                </a:solidFill>
              </a:rPr>
              <a:t> hangisi olduğunu öğrenmek için</a:t>
            </a:r>
            <a:r>
              <a:rPr lang="tr-TR" dirty="0" smtClean="0">
                <a:solidFill>
                  <a:schemeClr val="accent1">
                    <a:lumMod val="75000"/>
                  </a:schemeClr>
                </a:solidFill>
              </a:rPr>
              <a:t>,</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smtClean="0">
                <a:solidFill>
                  <a:schemeClr val="accent1">
                    <a:lumMod val="75000"/>
                  </a:schemeClr>
                </a:solidFill>
              </a:rPr>
              <a:t>get-default</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Sistemdeki tüm </a:t>
            </a:r>
            <a:r>
              <a:rPr lang="tr-TR" dirty="0" err="1">
                <a:solidFill>
                  <a:schemeClr val="accent1">
                    <a:lumMod val="75000"/>
                  </a:schemeClr>
                </a:solidFill>
              </a:rPr>
              <a:t>target’ları</a:t>
            </a:r>
            <a:r>
              <a:rPr lang="tr-TR" dirty="0">
                <a:solidFill>
                  <a:schemeClr val="accent1">
                    <a:lumMod val="75000"/>
                  </a:schemeClr>
                </a:solidFill>
              </a:rPr>
              <a:t> görüntülemek için,</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list-units</a:t>
            </a:r>
            <a:r>
              <a:rPr lang="tr-TR" dirty="0">
                <a:solidFill>
                  <a:schemeClr val="accent1">
                    <a:lumMod val="75000"/>
                  </a:schemeClr>
                </a:solidFill>
              </a:rPr>
              <a:t> --</a:t>
            </a:r>
            <a:r>
              <a:rPr lang="tr-TR" dirty="0" err="1">
                <a:solidFill>
                  <a:schemeClr val="accent1">
                    <a:lumMod val="75000"/>
                  </a:schemeClr>
                </a:solidFill>
              </a:rPr>
              <a:t>type</a:t>
            </a:r>
            <a:r>
              <a:rPr lang="tr-TR" dirty="0">
                <a:solidFill>
                  <a:schemeClr val="accent1">
                    <a:lumMod val="75000"/>
                  </a:schemeClr>
                </a:solidFill>
              </a:rPr>
              <a:t> </a:t>
            </a:r>
            <a:r>
              <a:rPr lang="tr-TR" dirty="0" err="1" smtClean="0">
                <a:solidFill>
                  <a:schemeClr val="accent1">
                    <a:lumMod val="75000"/>
                  </a:schemeClr>
                </a:solidFill>
              </a:rPr>
              <a:t>target</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a:p>
            <a:pPr algn="just"/>
            <a:r>
              <a:rPr lang="tr-TR" dirty="0" err="1">
                <a:solidFill>
                  <a:schemeClr val="accent1">
                    <a:lumMod val="75000"/>
                  </a:schemeClr>
                </a:solidFill>
              </a:rPr>
              <a:t>Default</a:t>
            </a:r>
            <a:r>
              <a:rPr lang="tr-TR" dirty="0">
                <a:solidFill>
                  <a:schemeClr val="accent1">
                    <a:lumMod val="75000"/>
                  </a:schemeClr>
                </a:solidFill>
              </a:rPr>
              <a:t> </a:t>
            </a:r>
            <a:r>
              <a:rPr lang="tr-TR" dirty="0" err="1">
                <a:solidFill>
                  <a:schemeClr val="accent1">
                    <a:lumMod val="75000"/>
                  </a:schemeClr>
                </a:solidFill>
              </a:rPr>
              <a:t>target’ı</a:t>
            </a:r>
            <a:r>
              <a:rPr lang="tr-TR" dirty="0">
                <a:solidFill>
                  <a:schemeClr val="accent1">
                    <a:lumMod val="75000"/>
                  </a:schemeClr>
                </a:solidFill>
              </a:rPr>
              <a:t> değiştirmek için,</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set-</a:t>
            </a:r>
            <a:r>
              <a:rPr lang="tr-TR" dirty="0" err="1">
                <a:solidFill>
                  <a:schemeClr val="accent1">
                    <a:lumMod val="75000"/>
                  </a:schemeClr>
                </a:solidFill>
              </a:rPr>
              <a:t>default</a:t>
            </a:r>
            <a:r>
              <a:rPr lang="tr-TR" dirty="0">
                <a:solidFill>
                  <a:schemeClr val="accent1">
                    <a:lumMod val="75000"/>
                  </a:schemeClr>
                </a:solidFill>
              </a:rPr>
              <a:t> </a:t>
            </a:r>
            <a:r>
              <a:rPr lang="tr-TR" dirty="0" err="1" smtClean="0">
                <a:solidFill>
                  <a:schemeClr val="accent1">
                    <a:lumMod val="75000"/>
                  </a:schemeClr>
                </a:solidFill>
              </a:rPr>
              <a:t>newTarget.target</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Mevcut oturum için </a:t>
            </a:r>
            <a:r>
              <a:rPr lang="tr-TR" dirty="0" err="1">
                <a:solidFill>
                  <a:schemeClr val="accent1">
                    <a:lumMod val="75000"/>
                  </a:schemeClr>
                </a:solidFill>
              </a:rPr>
              <a:t>target</a:t>
            </a:r>
            <a:r>
              <a:rPr lang="tr-TR" dirty="0">
                <a:solidFill>
                  <a:schemeClr val="accent1">
                    <a:lumMod val="75000"/>
                  </a:schemeClr>
                </a:solidFill>
              </a:rPr>
              <a:t> değişikliği yapmak için,</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isolate</a:t>
            </a:r>
            <a:r>
              <a:rPr lang="tr-TR" dirty="0">
                <a:solidFill>
                  <a:schemeClr val="accent1">
                    <a:lumMod val="75000"/>
                  </a:schemeClr>
                </a:solidFill>
              </a:rPr>
              <a:t> </a:t>
            </a:r>
            <a:r>
              <a:rPr lang="tr-TR" dirty="0" err="1" smtClean="0">
                <a:solidFill>
                  <a:schemeClr val="accent1">
                    <a:lumMod val="75000"/>
                  </a:schemeClr>
                </a:solidFill>
              </a:rPr>
              <a:t>newTarget.target</a:t>
            </a:r>
            <a:endParaRPr lang="tr-TR" dirty="0" smtClean="0">
              <a:solidFill>
                <a:schemeClr val="accent1">
                  <a:lumMod val="75000"/>
                </a:schemeClr>
              </a:solidFill>
            </a:endParaRPr>
          </a:p>
          <a:p>
            <a:pPr algn="just"/>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33167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1">
                    <a:lumMod val="75000"/>
                  </a:schemeClr>
                </a:solidFill>
              </a:rPr>
              <a:t>Temel </a:t>
            </a:r>
            <a:r>
              <a:rPr lang="tr-TR" b="1" dirty="0" err="1" smtClean="0">
                <a:solidFill>
                  <a:schemeClr val="accent1">
                    <a:lumMod val="75000"/>
                  </a:schemeClr>
                </a:solidFill>
              </a:rPr>
              <a:t>systemctl</a:t>
            </a:r>
            <a:r>
              <a:rPr lang="tr-TR" b="1" dirty="0" smtClean="0">
                <a:solidFill>
                  <a:schemeClr val="accent1">
                    <a:lumMod val="75000"/>
                  </a:schemeClr>
                </a:solidFill>
              </a:rPr>
              <a:t> Komut Örnekleri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a:bodyPr>
          <a:lstStyle/>
          <a:p>
            <a:pPr algn="just"/>
            <a:r>
              <a:rPr lang="tr-TR" dirty="0">
                <a:solidFill>
                  <a:schemeClr val="accent1">
                    <a:lumMod val="75000"/>
                  </a:schemeClr>
                </a:solidFill>
              </a:rPr>
              <a:t>Servis başlatmak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start </a:t>
            </a:r>
            <a:r>
              <a:rPr lang="tr-TR" dirty="0" err="1" smtClean="0">
                <a:solidFill>
                  <a:schemeClr val="accent1">
                    <a:lumMod val="75000"/>
                  </a:schemeClr>
                </a:solidFill>
              </a:rPr>
              <a:t>serviceName.service</a:t>
            </a:r>
            <a:endParaRPr lang="tr-TR" dirty="0" smtClean="0">
              <a:solidFill>
                <a:schemeClr val="accent1">
                  <a:lumMod val="75000"/>
                </a:schemeClr>
              </a:solidFill>
            </a:endParaRPr>
          </a:p>
          <a:p>
            <a:pPr algn="just"/>
            <a:endParaRPr lang="tr-TR" dirty="0">
              <a:solidFill>
                <a:schemeClr val="accent1">
                  <a:lumMod val="75000"/>
                </a:schemeClr>
              </a:solidFill>
            </a:endParaRPr>
          </a:p>
          <a:p>
            <a:pPr algn="just"/>
            <a:r>
              <a:rPr lang="tr-TR" dirty="0">
                <a:solidFill>
                  <a:schemeClr val="accent1">
                    <a:lumMod val="75000"/>
                  </a:schemeClr>
                </a:solidFill>
              </a:rPr>
              <a:t>Servisi durdurmak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stop </a:t>
            </a:r>
            <a:r>
              <a:rPr lang="tr-TR" dirty="0" err="1" smtClean="0">
                <a:solidFill>
                  <a:schemeClr val="accent1">
                    <a:lumMod val="75000"/>
                  </a:schemeClr>
                </a:solidFill>
              </a:rPr>
              <a:t>serviceName.service</a:t>
            </a:r>
            <a:endParaRPr lang="tr-TR" dirty="0" smtClean="0">
              <a:solidFill>
                <a:schemeClr val="accent1">
                  <a:lumMod val="75000"/>
                </a:schemeClr>
              </a:solidFill>
            </a:endParaRPr>
          </a:p>
          <a:p>
            <a:pPr algn="just"/>
            <a:endParaRPr lang="tr-TR" dirty="0">
              <a:solidFill>
                <a:schemeClr val="accent1">
                  <a:lumMod val="75000"/>
                </a:schemeClr>
              </a:solidFill>
            </a:endParaRPr>
          </a:p>
          <a:p>
            <a:pPr algn="just"/>
            <a:r>
              <a:rPr lang="tr-TR" dirty="0">
                <a:solidFill>
                  <a:schemeClr val="accent1">
                    <a:lumMod val="75000"/>
                  </a:schemeClr>
                </a:solidFill>
              </a:rPr>
              <a:t>Servisi yeniden başlatmak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restart</a:t>
            </a:r>
            <a:r>
              <a:rPr lang="tr-TR" dirty="0">
                <a:solidFill>
                  <a:schemeClr val="accent1">
                    <a:lumMod val="75000"/>
                  </a:schemeClr>
                </a:solidFill>
              </a:rPr>
              <a:t> </a:t>
            </a:r>
            <a:r>
              <a:rPr lang="tr-TR" dirty="0" err="1" smtClean="0">
                <a:solidFill>
                  <a:schemeClr val="accent1">
                    <a:lumMod val="75000"/>
                  </a:schemeClr>
                </a:solidFill>
              </a:rPr>
              <a:t>serviceName.service</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57839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1">
                    <a:lumMod val="75000"/>
                  </a:schemeClr>
                </a:solidFill>
              </a:rPr>
              <a:t>Temel </a:t>
            </a:r>
            <a:r>
              <a:rPr lang="tr-TR" b="1" dirty="0" err="1" smtClean="0">
                <a:solidFill>
                  <a:schemeClr val="accent1">
                    <a:lumMod val="75000"/>
                  </a:schemeClr>
                </a:solidFill>
              </a:rPr>
              <a:t>systemctl</a:t>
            </a:r>
            <a:r>
              <a:rPr lang="tr-TR" b="1" dirty="0" smtClean="0">
                <a:solidFill>
                  <a:schemeClr val="accent1">
                    <a:lumMod val="75000"/>
                  </a:schemeClr>
                </a:solidFill>
              </a:rPr>
              <a:t> Komut Örnekleri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lnSpcReduction="10000"/>
          </a:bodyPr>
          <a:lstStyle/>
          <a:p>
            <a:pPr algn="just"/>
            <a:r>
              <a:rPr lang="tr-TR" dirty="0">
                <a:solidFill>
                  <a:schemeClr val="accent1">
                    <a:lumMod val="75000"/>
                  </a:schemeClr>
                </a:solidFill>
              </a:rPr>
              <a:t>Servisi </a:t>
            </a:r>
            <a:r>
              <a:rPr lang="tr-TR" dirty="0" err="1">
                <a:solidFill>
                  <a:schemeClr val="accent1">
                    <a:lumMod val="75000"/>
                  </a:schemeClr>
                </a:solidFill>
              </a:rPr>
              <a:t>reboot</a:t>
            </a:r>
            <a:r>
              <a:rPr lang="tr-TR" dirty="0">
                <a:solidFill>
                  <a:schemeClr val="accent1">
                    <a:lumMod val="75000"/>
                  </a:schemeClr>
                </a:solidFill>
              </a:rPr>
              <a:t> sonrası otomatik başlaması ve/veya aktifleştirmek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enable</a:t>
            </a:r>
            <a:r>
              <a:rPr lang="tr-TR" dirty="0">
                <a:solidFill>
                  <a:schemeClr val="accent1">
                    <a:lumMod val="75000"/>
                  </a:schemeClr>
                </a:solidFill>
              </a:rPr>
              <a:t> </a:t>
            </a:r>
            <a:r>
              <a:rPr lang="tr-TR" dirty="0" err="1" smtClean="0">
                <a:solidFill>
                  <a:schemeClr val="accent1">
                    <a:lumMod val="75000"/>
                  </a:schemeClr>
                </a:solidFill>
              </a:rPr>
              <a:t>serviceName.service</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Servisi </a:t>
            </a:r>
            <a:r>
              <a:rPr lang="tr-TR" dirty="0" err="1">
                <a:solidFill>
                  <a:schemeClr val="accent1">
                    <a:lumMod val="75000"/>
                  </a:schemeClr>
                </a:solidFill>
              </a:rPr>
              <a:t>reboot</a:t>
            </a:r>
            <a:r>
              <a:rPr lang="tr-TR" dirty="0">
                <a:solidFill>
                  <a:schemeClr val="accent1">
                    <a:lumMod val="75000"/>
                  </a:schemeClr>
                </a:solidFill>
              </a:rPr>
              <a:t> sonrası otomatik başlamaması ve/veya devre dışı bırakmak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disable</a:t>
            </a:r>
            <a:r>
              <a:rPr lang="tr-TR" dirty="0">
                <a:solidFill>
                  <a:schemeClr val="accent1">
                    <a:lumMod val="75000"/>
                  </a:schemeClr>
                </a:solidFill>
              </a:rPr>
              <a:t> </a:t>
            </a:r>
            <a:r>
              <a:rPr lang="tr-TR" dirty="0" err="1" smtClean="0">
                <a:solidFill>
                  <a:schemeClr val="accent1">
                    <a:lumMod val="75000"/>
                  </a:schemeClr>
                </a:solidFill>
              </a:rPr>
              <a:t>serviceName.service</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Servisin durumunu kontrol etmek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status</a:t>
            </a:r>
            <a:r>
              <a:rPr lang="tr-TR" dirty="0">
                <a:solidFill>
                  <a:schemeClr val="accent1">
                    <a:lumMod val="75000"/>
                  </a:schemeClr>
                </a:solidFill>
              </a:rPr>
              <a:t> </a:t>
            </a:r>
            <a:r>
              <a:rPr lang="tr-TR" dirty="0" err="1">
                <a:solidFill>
                  <a:schemeClr val="accent1">
                    <a:lumMod val="75000"/>
                  </a:schemeClr>
                </a:solidFill>
              </a:rPr>
              <a:t>serviceName.service</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57056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1">
                    <a:lumMod val="75000"/>
                  </a:schemeClr>
                </a:solidFill>
              </a:rPr>
              <a:t>Temel </a:t>
            </a:r>
            <a:r>
              <a:rPr lang="tr-TR" b="1" dirty="0" err="1" smtClean="0">
                <a:solidFill>
                  <a:schemeClr val="accent1">
                    <a:lumMod val="75000"/>
                  </a:schemeClr>
                </a:solidFill>
              </a:rPr>
              <a:t>systemctl</a:t>
            </a:r>
            <a:r>
              <a:rPr lang="tr-TR" b="1" dirty="0" smtClean="0">
                <a:solidFill>
                  <a:schemeClr val="accent1">
                    <a:lumMod val="75000"/>
                  </a:schemeClr>
                </a:solidFill>
              </a:rPr>
              <a:t> Komut Örnekleri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a:bodyPr>
          <a:lstStyle/>
          <a:p>
            <a:pPr algn="just"/>
            <a:r>
              <a:rPr lang="tr-TR" dirty="0">
                <a:solidFill>
                  <a:schemeClr val="accent1">
                    <a:lumMod val="75000"/>
                  </a:schemeClr>
                </a:solidFill>
              </a:rPr>
              <a:t>Tüm servisleri görmek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list-units</a:t>
            </a:r>
            <a:r>
              <a:rPr lang="tr-TR" dirty="0">
                <a:solidFill>
                  <a:schemeClr val="accent1">
                    <a:lumMod val="75000"/>
                  </a:schemeClr>
                </a:solidFill>
              </a:rPr>
              <a:t> --</a:t>
            </a:r>
            <a:r>
              <a:rPr lang="tr-TR" dirty="0" err="1">
                <a:solidFill>
                  <a:schemeClr val="accent1">
                    <a:lumMod val="75000"/>
                  </a:schemeClr>
                </a:solidFill>
              </a:rPr>
              <a:t>type</a:t>
            </a:r>
            <a:r>
              <a:rPr lang="tr-TR" dirty="0">
                <a:solidFill>
                  <a:schemeClr val="accent1">
                    <a:lumMod val="75000"/>
                  </a:schemeClr>
                </a:solidFill>
              </a:rPr>
              <a:t>=service </a:t>
            </a:r>
            <a:r>
              <a:rPr lang="tr-TR" dirty="0" smtClean="0">
                <a:solidFill>
                  <a:schemeClr val="accent1">
                    <a:lumMod val="75000"/>
                  </a:schemeClr>
                </a:solidFill>
              </a:rPr>
              <a:t>–</a:t>
            </a:r>
            <a:r>
              <a:rPr lang="tr-TR" dirty="0" err="1" smtClean="0">
                <a:solidFill>
                  <a:schemeClr val="accent1">
                    <a:lumMod val="75000"/>
                  </a:schemeClr>
                </a:solidFill>
              </a:rPr>
              <a:t>all</a:t>
            </a:r>
            <a:endParaRPr lang="tr-TR" dirty="0" smtClean="0">
              <a:solidFill>
                <a:schemeClr val="accent1">
                  <a:lumMod val="75000"/>
                </a:schemeClr>
              </a:solidFill>
            </a:endParaRPr>
          </a:p>
          <a:p>
            <a:pPr algn="just"/>
            <a:endParaRPr lang="tr-TR" dirty="0">
              <a:solidFill>
                <a:schemeClr val="accent1">
                  <a:lumMod val="75000"/>
                </a:schemeClr>
              </a:solidFill>
            </a:endParaRPr>
          </a:p>
          <a:p>
            <a:pPr algn="just"/>
            <a:r>
              <a:rPr lang="tr-TR" dirty="0">
                <a:solidFill>
                  <a:schemeClr val="accent1">
                    <a:lumMod val="75000"/>
                  </a:schemeClr>
                </a:solidFill>
              </a:rPr>
              <a:t>Servis detaylarını görmek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cat</a:t>
            </a:r>
            <a:r>
              <a:rPr lang="tr-TR" dirty="0">
                <a:solidFill>
                  <a:schemeClr val="accent1">
                    <a:lumMod val="75000"/>
                  </a:schemeClr>
                </a:solidFill>
              </a:rPr>
              <a:t> </a:t>
            </a:r>
            <a:r>
              <a:rPr lang="tr-TR" dirty="0" err="1" smtClean="0">
                <a:solidFill>
                  <a:schemeClr val="accent1">
                    <a:lumMod val="75000"/>
                  </a:schemeClr>
                </a:solidFill>
              </a:rPr>
              <a:t>serviceName.service</a:t>
            </a:r>
            <a:endParaRPr lang="tr-TR" dirty="0">
              <a:solidFill>
                <a:schemeClr val="accent1">
                  <a:lumMod val="75000"/>
                </a:schemeClr>
              </a:solidFill>
            </a:endParaRPr>
          </a:p>
          <a:p>
            <a:pPr marL="0" indent="0" algn="just">
              <a:buNone/>
            </a:pPr>
            <a:r>
              <a:rPr lang="tr-TR" dirty="0" smtClean="0">
                <a:solidFill>
                  <a:schemeClr val="accent1">
                    <a:lumMod val="75000"/>
                  </a:schemeClr>
                </a:solidFill>
              </a:rPr>
              <a:t>Veya</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show</a:t>
            </a:r>
            <a:r>
              <a:rPr lang="tr-TR" dirty="0">
                <a:solidFill>
                  <a:schemeClr val="accent1">
                    <a:lumMod val="75000"/>
                  </a:schemeClr>
                </a:solidFill>
              </a:rPr>
              <a:t> </a:t>
            </a:r>
            <a:r>
              <a:rPr lang="tr-TR" dirty="0" err="1">
                <a:solidFill>
                  <a:schemeClr val="accent1">
                    <a:lumMod val="75000"/>
                  </a:schemeClr>
                </a:solidFill>
              </a:rPr>
              <a:t>serviceName.service</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19550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1">
                    <a:lumMod val="75000"/>
                  </a:schemeClr>
                </a:solidFill>
              </a:rPr>
              <a:t>Temel </a:t>
            </a:r>
            <a:r>
              <a:rPr lang="tr-TR" b="1" dirty="0" err="1" smtClean="0">
                <a:solidFill>
                  <a:schemeClr val="accent1">
                    <a:lumMod val="75000"/>
                  </a:schemeClr>
                </a:solidFill>
              </a:rPr>
              <a:t>systemctl</a:t>
            </a:r>
            <a:r>
              <a:rPr lang="tr-TR" b="1" dirty="0" smtClean="0">
                <a:solidFill>
                  <a:schemeClr val="accent1">
                    <a:lumMod val="75000"/>
                  </a:schemeClr>
                </a:solidFill>
              </a:rPr>
              <a:t> Komut Örnekleri</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Disable</a:t>
            </a:r>
            <a:r>
              <a:rPr lang="tr-TR" dirty="0" smtClean="0">
                <a:solidFill>
                  <a:schemeClr val="accent1">
                    <a:lumMod val="75000"/>
                  </a:schemeClr>
                </a:solidFill>
              </a:rPr>
              <a:t> </a:t>
            </a:r>
            <a:r>
              <a:rPr lang="tr-TR" dirty="0">
                <a:solidFill>
                  <a:schemeClr val="accent1">
                    <a:lumMod val="75000"/>
                  </a:schemeClr>
                </a:solidFill>
              </a:rPr>
              <a:t>edilen bir servisin, servis veya sistem yöneticisi tarafından </a:t>
            </a:r>
            <a:r>
              <a:rPr lang="tr-TR" dirty="0" err="1">
                <a:solidFill>
                  <a:schemeClr val="accent1">
                    <a:lumMod val="75000"/>
                  </a:schemeClr>
                </a:solidFill>
              </a:rPr>
              <a:t>manual</a:t>
            </a:r>
            <a:r>
              <a:rPr lang="tr-TR" dirty="0">
                <a:solidFill>
                  <a:schemeClr val="accent1">
                    <a:lumMod val="75000"/>
                  </a:schemeClr>
                </a:solidFill>
              </a:rPr>
              <a:t> olarak başlatılmasını engellemek için </a:t>
            </a:r>
            <a:r>
              <a:rPr lang="tr-TR" dirty="0" err="1">
                <a:solidFill>
                  <a:schemeClr val="accent1">
                    <a:lumMod val="75000"/>
                  </a:schemeClr>
                </a:solidFill>
              </a:rPr>
              <a:t>disable</a:t>
            </a:r>
            <a:r>
              <a:rPr lang="tr-TR" dirty="0">
                <a:solidFill>
                  <a:schemeClr val="accent1">
                    <a:lumMod val="75000"/>
                  </a:schemeClr>
                </a:solidFill>
              </a:rPr>
              <a:t> ettikten sonra mask ile sabitleyebiliriz. Bu işlem sonrası ilgili servisin </a:t>
            </a:r>
            <a:r>
              <a:rPr lang="tr-TR" dirty="0" err="1">
                <a:solidFill>
                  <a:schemeClr val="accent1">
                    <a:lumMod val="75000"/>
                  </a:schemeClr>
                </a:solidFill>
              </a:rPr>
              <a:t>unit</a:t>
            </a:r>
            <a:r>
              <a:rPr lang="tr-TR" dirty="0">
                <a:solidFill>
                  <a:schemeClr val="accent1">
                    <a:lumMod val="75000"/>
                  </a:schemeClr>
                </a:solidFill>
              </a:rPr>
              <a:t> </a:t>
            </a:r>
            <a:r>
              <a:rPr lang="tr-TR" dirty="0" err="1">
                <a:solidFill>
                  <a:schemeClr val="accent1">
                    <a:lumMod val="75000"/>
                  </a:schemeClr>
                </a:solidFill>
              </a:rPr>
              <a:t>file’ı</a:t>
            </a:r>
            <a:r>
              <a:rPr lang="tr-TR" dirty="0">
                <a:solidFill>
                  <a:schemeClr val="accent1">
                    <a:lumMod val="75000"/>
                  </a:schemeClr>
                </a:solidFill>
              </a:rPr>
              <a:t> /dev/</a:t>
            </a:r>
            <a:r>
              <a:rPr lang="tr-TR" dirty="0" err="1">
                <a:solidFill>
                  <a:schemeClr val="accent1">
                    <a:lumMod val="75000"/>
                  </a:schemeClr>
                </a:solidFill>
              </a:rPr>
              <a:t>null’a</a:t>
            </a:r>
            <a:r>
              <a:rPr lang="tr-TR" dirty="0">
                <a:solidFill>
                  <a:schemeClr val="accent1">
                    <a:lumMod val="75000"/>
                  </a:schemeClr>
                </a:solidFill>
              </a:rPr>
              <a:t> </a:t>
            </a:r>
            <a:r>
              <a:rPr lang="tr-TR" dirty="0" err="1">
                <a:solidFill>
                  <a:schemeClr val="accent1">
                    <a:lumMod val="75000"/>
                  </a:schemeClr>
                </a:solidFill>
              </a:rPr>
              <a:t>linklenecek</a:t>
            </a:r>
            <a:r>
              <a:rPr lang="tr-TR" dirty="0">
                <a:solidFill>
                  <a:schemeClr val="accent1">
                    <a:lumMod val="75000"/>
                  </a:schemeClr>
                </a:solidFill>
              </a:rPr>
              <a:t> ve devre dışı kalmış olacaktır.</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mask </a:t>
            </a:r>
            <a:r>
              <a:rPr lang="tr-TR" dirty="0" err="1" smtClean="0">
                <a:solidFill>
                  <a:schemeClr val="accent1">
                    <a:lumMod val="75000"/>
                  </a:schemeClr>
                </a:solidFill>
              </a:rPr>
              <a:t>serviceName.service</a:t>
            </a:r>
            <a:endParaRPr lang="tr-TR" dirty="0" smtClean="0">
              <a:solidFill>
                <a:schemeClr val="accent1">
                  <a:lumMod val="75000"/>
                </a:schemeClr>
              </a:solidFill>
            </a:endParaRP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Mask edilen servisi eski haline getirmek için,</a:t>
            </a:r>
          </a:p>
          <a:p>
            <a:pPr marL="0" indent="0" algn="just">
              <a:buNone/>
            </a:pPr>
            <a:r>
              <a:rPr lang="tr-TR" dirty="0">
                <a:solidFill>
                  <a:schemeClr val="accent1">
                    <a:lumMod val="75000"/>
                  </a:schemeClr>
                </a:solidFill>
              </a:rPr>
              <a:t># </a:t>
            </a:r>
            <a:r>
              <a:rPr lang="tr-TR" dirty="0" err="1">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unmask</a:t>
            </a:r>
            <a:r>
              <a:rPr lang="tr-TR" dirty="0">
                <a:solidFill>
                  <a:schemeClr val="accent1">
                    <a:lumMod val="75000"/>
                  </a:schemeClr>
                </a:solidFill>
              </a:rPr>
              <a:t> </a:t>
            </a:r>
            <a:r>
              <a:rPr lang="tr-TR" dirty="0" err="1">
                <a:solidFill>
                  <a:schemeClr val="accent1">
                    <a:lumMod val="75000"/>
                  </a:schemeClr>
                </a:solidFill>
              </a:rPr>
              <a:t>serviceName.service</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90152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ea typeface="+mn-ea"/>
                <a:cs typeface="+mn-cs"/>
              </a:rPr>
              <a:t>systemc</a:t>
            </a:r>
            <a:r>
              <a:rPr lang="tr-TR" b="1" dirty="0" err="1" smtClean="0">
                <a:solidFill>
                  <a:schemeClr val="accent1">
                    <a:lumMod val="75000"/>
                  </a:schemeClr>
                </a:solidFill>
              </a:rPr>
              <a:t>tl</a:t>
            </a:r>
            <a:r>
              <a:rPr lang="tr-TR" b="1" dirty="0" smtClean="0">
                <a:solidFill>
                  <a:schemeClr val="accent1">
                    <a:lumMod val="75000"/>
                  </a:schemeClr>
                </a:solidFill>
              </a:rPr>
              <a:t> </a:t>
            </a:r>
            <a:r>
              <a:rPr lang="tr-TR" b="1" dirty="0" smtClean="0">
                <a:solidFill>
                  <a:schemeClr val="accent1">
                    <a:lumMod val="75000"/>
                  </a:schemeClr>
                </a:solidFill>
              </a:rPr>
              <a:t>Örnek Sorular</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a:bodyPr>
          <a:lstStyle/>
          <a:p>
            <a:pPr marL="0" indent="0" algn="just">
              <a:buNone/>
            </a:pPr>
            <a:r>
              <a:rPr lang="tr-TR" dirty="0" smtClean="0">
                <a:solidFill>
                  <a:schemeClr val="accent1">
                    <a:lumMod val="75000"/>
                  </a:schemeClr>
                </a:solidFill>
              </a:rPr>
              <a:t>	Genel bu bilgileri topluca kullanacağımız birkaç soru ile bilgileri pekiştirelim.</a:t>
            </a:r>
            <a:endParaRPr lang="tr-TR" dirty="0">
              <a:solidFill>
                <a:schemeClr val="accent1">
                  <a:lumMod val="75000"/>
                </a:schemeClr>
              </a:solidFill>
            </a:endParaRPr>
          </a:p>
          <a:p>
            <a:pPr marL="0" indent="0" algn="just">
              <a:buNone/>
            </a:pPr>
            <a:endParaRPr lang="tr-TR" dirty="0" smtClean="0">
              <a:solidFill>
                <a:schemeClr val="accent1">
                  <a:lumMod val="75000"/>
                </a:schemeClr>
              </a:solidFill>
            </a:endParaRPr>
          </a:p>
          <a:p>
            <a:pPr marL="514350" indent="-514350" algn="just">
              <a:buFont typeface="+mj-lt"/>
              <a:buAutoNum type="arabicPeriod"/>
            </a:pPr>
            <a:r>
              <a:rPr lang="tr-TR" dirty="0">
                <a:solidFill>
                  <a:schemeClr val="accent1">
                    <a:lumMod val="75000"/>
                  </a:schemeClr>
                </a:solidFill>
              </a:rPr>
              <a:t>	</a:t>
            </a:r>
            <a:r>
              <a:rPr lang="tr-TR" sz="2600" dirty="0" smtClean="0">
                <a:solidFill>
                  <a:schemeClr val="accent1">
                    <a:lumMod val="75000"/>
                  </a:schemeClr>
                </a:solidFill>
              </a:rPr>
              <a:t>Her </a:t>
            </a:r>
            <a:r>
              <a:rPr lang="tr-TR" sz="2600" dirty="0">
                <a:solidFill>
                  <a:schemeClr val="accent1">
                    <a:lumMod val="75000"/>
                  </a:schemeClr>
                </a:solidFill>
              </a:rPr>
              <a:t>10 saniyede bir çalışan ve </a:t>
            </a:r>
            <a:r>
              <a:rPr lang="tr-TR" sz="2600" dirty="0" err="1">
                <a:solidFill>
                  <a:schemeClr val="accent1">
                    <a:lumMod val="75000"/>
                  </a:schemeClr>
                </a:solidFill>
              </a:rPr>
              <a:t>ntp</a:t>
            </a:r>
            <a:r>
              <a:rPr lang="tr-TR" sz="2600" dirty="0">
                <a:solidFill>
                  <a:schemeClr val="accent1">
                    <a:lumMod val="75000"/>
                  </a:schemeClr>
                </a:solidFill>
              </a:rPr>
              <a:t> </a:t>
            </a:r>
            <a:r>
              <a:rPr lang="tr-TR" sz="2600" dirty="0" err="1">
                <a:solidFill>
                  <a:schemeClr val="accent1">
                    <a:lumMod val="75000"/>
                  </a:schemeClr>
                </a:solidFill>
              </a:rPr>
              <a:t>serivisinden</a:t>
            </a:r>
            <a:r>
              <a:rPr lang="tr-TR" sz="2600" dirty="0">
                <a:solidFill>
                  <a:schemeClr val="accent1">
                    <a:lumMod val="75000"/>
                  </a:schemeClr>
                </a:solidFill>
              </a:rPr>
              <a:t> sonra başlayacak olan , /var/</a:t>
            </a:r>
            <a:r>
              <a:rPr lang="tr-TR" sz="2600" dirty="0" err="1">
                <a:solidFill>
                  <a:schemeClr val="accent1">
                    <a:lumMod val="75000"/>
                  </a:schemeClr>
                </a:solidFill>
              </a:rPr>
              <a:t>log</a:t>
            </a:r>
            <a:r>
              <a:rPr lang="tr-TR" sz="2600" dirty="0">
                <a:solidFill>
                  <a:schemeClr val="accent1">
                    <a:lumMod val="75000"/>
                  </a:schemeClr>
                </a:solidFill>
              </a:rPr>
              <a:t> dizinindeki </a:t>
            </a:r>
            <a:r>
              <a:rPr lang="tr-TR" sz="2600" dirty="0" err="1">
                <a:solidFill>
                  <a:schemeClr val="accent1">
                    <a:lumMod val="75000"/>
                  </a:schemeClr>
                </a:solidFill>
              </a:rPr>
              <a:t>logların</a:t>
            </a:r>
            <a:r>
              <a:rPr lang="tr-TR" sz="2600" dirty="0">
                <a:solidFill>
                  <a:schemeClr val="accent1">
                    <a:lumMod val="75000"/>
                  </a:schemeClr>
                </a:solidFill>
              </a:rPr>
              <a:t> toplam satır sayısını /</a:t>
            </a:r>
            <a:r>
              <a:rPr lang="tr-TR" sz="2600" dirty="0" err="1" smtClean="0">
                <a:solidFill>
                  <a:schemeClr val="accent1">
                    <a:lumMod val="75000"/>
                  </a:schemeClr>
                </a:solidFill>
              </a:rPr>
              <a:t>tmp</a:t>
            </a:r>
            <a:r>
              <a:rPr lang="tr-TR" sz="2600" dirty="0" smtClean="0">
                <a:solidFill>
                  <a:schemeClr val="accent1">
                    <a:lumMod val="75000"/>
                  </a:schemeClr>
                </a:solidFill>
              </a:rPr>
              <a:t>/total_log_count.txt </a:t>
            </a:r>
            <a:r>
              <a:rPr lang="tr-TR" sz="2600" dirty="0">
                <a:solidFill>
                  <a:schemeClr val="accent1">
                    <a:lumMod val="75000"/>
                  </a:schemeClr>
                </a:solidFill>
              </a:rPr>
              <a:t>dosyasına yazan bir </a:t>
            </a:r>
            <a:r>
              <a:rPr lang="tr-TR" sz="2600" dirty="0" err="1">
                <a:solidFill>
                  <a:schemeClr val="accent1">
                    <a:lumMod val="75000"/>
                  </a:schemeClr>
                </a:solidFill>
              </a:rPr>
              <a:t>script</a:t>
            </a:r>
            <a:r>
              <a:rPr lang="tr-TR" sz="2600" dirty="0">
                <a:solidFill>
                  <a:schemeClr val="accent1">
                    <a:lumMod val="75000"/>
                  </a:schemeClr>
                </a:solidFill>
              </a:rPr>
              <a:t> için nasıl bir </a:t>
            </a:r>
            <a:r>
              <a:rPr lang="tr-TR" sz="2600" dirty="0" err="1">
                <a:solidFill>
                  <a:schemeClr val="accent1">
                    <a:lumMod val="75000"/>
                  </a:schemeClr>
                </a:solidFill>
              </a:rPr>
              <a:t>systemd</a:t>
            </a:r>
            <a:r>
              <a:rPr lang="tr-TR" sz="2600" dirty="0">
                <a:solidFill>
                  <a:schemeClr val="accent1">
                    <a:lumMod val="75000"/>
                  </a:schemeClr>
                </a:solidFill>
              </a:rPr>
              <a:t> dosyası </a:t>
            </a:r>
            <a:r>
              <a:rPr lang="tr-TR" sz="2600" dirty="0" smtClean="0">
                <a:solidFill>
                  <a:schemeClr val="accent1">
                    <a:lumMod val="75000"/>
                  </a:schemeClr>
                </a:solidFill>
              </a:rPr>
              <a:t>yapmamız </a:t>
            </a:r>
            <a:r>
              <a:rPr lang="tr-TR" sz="2600" dirty="0">
                <a:solidFill>
                  <a:schemeClr val="accent1">
                    <a:lumMod val="75000"/>
                  </a:schemeClr>
                </a:solidFill>
              </a:rPr>
              <a:t>lazım ( hangi dizinde ve içeriği ne olmalı</a:t>
            </a:r>
            <a:r>
              <a:rPr lang="tr-TR" sz="2600" dirty="0" smtClean="0">
                <a:solidFill>
                  <a:schemeClr val="accent1">
                    <a:lumMod val="75000"/>
                  </a:schemeClr>
                </a:solidFill>
              </a:rPr>
              <a:t>) ?</a:t>
            </a:r>
            <a:endParaRPr lang="tr-TR" sz="2600"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63961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-1</a:t>
            </a:r>
            <a:endParaRPr lang="tr-TR" dirty="0"/>
          </a:p>
        </p:txBody>
      </p:sp>
      <p:sp>
        <p:nvSpPr>
          <p:cNvPr id="3" name="İçerik Yer Tutucusu 2"/>
          <p:cNvSpPr>
            <a:spLocks noGrp="1"/>
          </p:cNvSpPr>
          <p:nvPr>
            <p:ph idx="1"/>
          </p:nvPr>
        </p:nvSpPr>
        <p:spPr/>
        <p:txBody>
          <a:bodyPr>
            <a:normAutofit fontScale="92500" lnSpcReduction="10000"/>
          </a:bodyPr>
          <a:lstStyle/>
          <a:p>
            <a:r>
              <a:rPr lang="tr-TR" dirty="0">
                <a:solidFill>
                  <a:schemeClr val="accent1">
                    <a:lumMod val="75000"/>
                  </a:schemeClr>
                </a:solidFill>
              </a:rPr>
              <a:t>Öncelikle “/</a:t>
            </a:r>
            <a:r>
              <a:rPr lang="tr-TR" dirty="0" err="1">
                <a:solidFill>
                  <a:schemeClr val="accent1">
                    <a:lumMod val="75000"/>
                  </a:schemeClr>
                </a:solidFill>
              </a:rPr>
              <a:t>usr</a:t>
            </a:r>
            <a:r>
              <a:rPr lang="tr-TR" dirty="0">
                <a:solidFill>
                  <a:schemeClr val="accent1">
                    <a:lumMod val="75000"/>
                  </a:schemeClr>
                </a:solidFill>
              </a:rPr>
              <a:t>/</a:t>
            </a:r>
            <a:r>
              <a:rPr lang="tr-TR" dirty="0" err="1">
                <a:solidFill>
                  <a:schemeClr val="accent1">
                    <a:lumMod val="75000"/>
                  </a:schemeClr>
                </a:solidFill>
              </a:rPr>
              <a:t>local</a:t>
            </a:r>
            <a:r>
              <a:rPr lang="tr-TR" dirty="0">
                <a:solidFill>
                  <a:schemeClr val="accent1">
                    <a:lumMod val="75000"/>
                  </a:schemeClr>
                </a:solidFill>
              </a:rPr>
              <a:t>/bin” dizininde bir </a:t>
            </a:r>
            <a:r>
              <a:rPr lang="tr-TR" dirty="0" err="1">
                <a:solidFill>
                  <a:schemeClr val="accent1">
                    <a:lumMod val="75000"/>
                  </a:schemeClr>
                </a:solidFill>
              </a:rPr>
              <a:t>script</a:t>
            </a:r>
            <a:r>
              <a:rPr lang="tr-TR" dirty="0">
                <a:solidFill>
                  <a:schemeClr val="accent1">
                    <a:lumMod val="75000"/>
                  </a:schemeClr>
                </a:solidFill>
              </a:rPr>
              <a:t> dosyası oluşturalım.</a:t>
            </a:r>
          </a:p>
          <a:p>
            <a:pPr marL="0" indent="0">
              <a:buNone/>
            </a:pPr>
            <a:r>
              <a:rPr lang="tr-TR" dirty="0">
                <a:solidFill>
                  <a:schemeClr val="accent1">
                    <a:lumMod val="75000"/>
                  </a:schemeClr>
                </a:solidFill>
              </a:rPr>
              <a:t># vim /usr/local/bin/log_count.sh</a:t>
            </a:r>
          </a:p>
          <a:p>
            <a:pPr marL="0" indent="0">
              <a:buNone/>
            </a:pPr>
            <a:r>
              <a:rPr lang="tr-TR" dirty="0">
                <a:solidFill>
                  <a:schemeClr val="accent1">
                    <a:lumMod val="75000"/>
                  </a:schemeClr>
                </a:solidFill>
              </a:rPr>
              <a:t>#!/bin/</a:t>
            </a:r>
            <a:r>
              <a:rPr lang="tr-TR" dirty="0" err="1">
                <a:solidFill>
                  <a:schemeClr val="accent1">
                    <a:lumMod val="75000"/>
                  </a:schemeClr>
                </a:solidFill>
              </a:rPr>
              <a:t>bash</a:t>
            </a:r>
            <a:endParaRPr lang="tr-TR" dirty="0">
              <a:solidFill>
                <a:schemeClr val="accent1">
                  <a:lumMod val="75000"/>
                </a:schemeClr>
              </a:solidFill>
            </a:endParaRPr>
          </a:p>
          <a:p>
            <a:pPr marL="0" indent="0">
              <a:buNone/>
            </a:pPr>
            <a:r>
              <a:rPr lang="tr-TR" dirty="0">
                <a:solidFill>
                  <a:schemeClr val="accent1">
                    <a:lumMod val="75000"/>
                  </a:schemeClr>
                </a:solidFill>
              </a:rPr>
              <a:t>## /var/</a:t>
            </a:r>
            <a:r>
              <a:rPr lang="tr-TR" dirty="0" err="1">
                <a:solidFill>
                  <a:schemeClr val="accent1">
                    <a:lumMod val="75000"/>
                  </a:schemeClr>
                </a:solidFill>
              </a:rPr>
              <a:t>log</a:t>
            </a:r>
            <a:r>
              <a:rPr lang="tr-TR" dirty="0">
                <a:solidFill>
                  <a:schemeClr val="accent1">
                    <a:lumMod val="75000"/>
                  </a:schemeClr>
                </a:solidFill>
              </a:rPr>
              <a:t> dizinindeki </a:t>
            </a:r>
            <a:r>
              <a:rPr lang="tr-TR" dirty="0" err="1">
                <a:solidFill>
                  <a:schemeClr val="accent1">
                    <a:lumMod val="75000"/>
                  </a:schemeClr>
                </a:solidFill>
              </a:rPr>
              <a:t>log</a:t>
            </a:r>
            <a:r>
              <a:rPr lang="tr-TR" dirty="0">
                <a:solidFill>
                  <a:schemeClr val="accent1">
                    <a:lumMod val="75000"/>
                  </a:schemeClr>
                </a:solidFill>
              </a:rPr>
              <a:t> </a:t>
            </a:r>
            <a:r>
              <a:rPr lang="tr-TR" dirty="0" err="1">
                <a:solidFill>
                  <a:schemeClr val="accent1">
                    <a:lumMod val="75000"/>
                  </a:schemeClr>
                </a:solidFill>
              </a:rPr>
              <a:t>dosyalarinin</a:t>
            </a:r>
            <a:r>
              <a:rPr lang="tr-TR" dirty="0">
                <a:solidFill>
                  <a:schemeClr val="accent1">
                    <a:lumMod val="75000"/>
                  </a:schemeClr>
                </a:solidFill>
              </a:rPr>
              <a:t> toplam satir </a:t>
            </a:r>
            <a:r>
              <a:rPr lang="tr-TR" dirty="0" err="1">
                <a:solidFill>
                  <a:schemeClr val="accent1">
                    <a:lumMod val="75000"/>
                  </a:schemeClr>
                </a:solidFill>
              </a:rPr>
              <a:t>sayisini</a:t>
            </a:r>
            <a:r>
              <a:rPr lang="tr-TR" dirty="0">
                <a:solidFill>
                  <a:schemeClr val="accent1">
                    <a:lumMod val="75000"/>
                  </a:schemeClr>
                </a:solidFill>
              </a:rPr>
              <a:t> hesaplama</a:t>
            </a:r>
          </a:p>
          <a:p>
            <a:pPr marL="0" indent="0">
              <a:buNone/>
            </a:pPr>
            <a:r>
              <a:rPr lang="tr-TR" dirty="0" err="1">
                <a:solidFill>
                  <a:schemeClr val="accent1">
                    <a:lumMod val="75000"/>
                  </a:schemeClr>
                </a:solidFill>
              </a:rPr>
              <a:t>total_lines</a:t>
            </a:r>
            <a:r>
              <a:rPr lang="tr-TR" dirty="0">
                <a:solidFill>
                  <a:schemeClr val="accent1">
                    <a:lumMod val="75000"/>
                  </a:schemeClr>
                </a:solidFill>
              </a:rPr>
              <a:t>=$(</a:t>
            </a:r>
            <a:r>
              <a:rPr lang="tr-TR" dirty="0" err="1">
                <a:solidFill>
                  <a:schemeClr val="accent1">
                    <a:lumMod val="75000"/>
                  </a:schemeClr>
                </a:solidFill>
              </a:rPr>
              <a:t>find</a:t>
            </a:r>
            <a:r>
              <a:rPr lang="tr-TR" dirty="0">
                <a:solidFill>
                  <a:schemeClr val="accent1">
                    <a:lumMod val="75000"/>
                  </a:schemeClr>
                </a:solidFill>
              </a:rPr>
              <a:t> /var/</a:t>
            </a:r>
            <a:r>
              <a:rPr lang="tr-TR" dirty="0" err="1">
                <a:solidFill>
                  <a:schemeClr val="accent1">
                    <a:lumMod val="75000"/>
                  </a:schemeClr>
                </a:solidFill>
              </a:rPr>
              <a:t>log</a:t>
            </a:r>
            <a:r>
              <a:rPr lang="tr-TR" dirty="0">
                <a:solidFill>
                  <a:schemeClr val="accent1">
                    <a:lumMod val="75000"/>
                  </a:schemeClr>
                </a:solidFill>
              </a:rPr>
              <a:t> –</a:t>
            </a:r>
            <a:r>
              <a:rPr lang="tr-TR" dirty="0" err="1">
                <a:solidFill>
                  <a:schemeClr val="accent1">
                    <a:lumMod val="75000"/>
                  </a:schemeClr>
                </a:solidFill>
              </a:rPr>
              <a:t>type</a:t>
            </a:r>
            <a:r>
              <a:rPr lang="tr-TR" dirty="0">
                <a:solidFill>
                  <a:schemeClr val="accent1">
                    <a:lumMod val="75000"/>
                  </a:schemeClr>
                </a:solidFill>
              </a:rPr>
              <a:t> f –</a:t>
            </a:r>
            <a:r>
              <a:rPr lang="tr-TR" dirty="0" err="1">
                <a:solidFill>
                  <a:schemeClr val="accent1">
                    <a:lumMod val="75000"/>
                  </a:schemeClr>
                </a:solidFill>
              </a:rPr>
              <a:t>exec</a:t>
            </a:r>
            <a:r>
              <a:rPr lang="tr-TR" dirty="0">
                <a:solidFill>
                  <a:schemeClr val="accent1">
                    <a:lumMod val="75000"/>
                  </a:schemeClr>
                </a:solidFill>
              </a:rPr>
              <a:t> </a:t>
            </a:r>
            <a:r>
              <a:rPr lang="tr-TR" dirty="0" err="1">
                <a:solidFill>
                  <a:schemeClr val="accent1">
                    <a:lumMod val="75000"/>
                  </a:schemeClr>
                </a:solidFill>
              </a:rPr>
              <a:t>wc</a:t>
            </a:r>
            <a:r>
              <a:rPr lang="tr-TR" dirty="0">
                <a:solidFill>
                  <a:schemeClr val="accent1">
                    <a:lumMod val="75000"/>
                  </a:schemeClr>
                </a:solidFill>
              </a:rPr>
              <a:t> –l {} + | </a:t>
            </a:r>
            <a:r>
              <a:rPr lang="tr-TR" dirty="0" err="1">
                <a:solidFill>
                  <a:schemeClr val="accent1">
                    <a:lumMod val="75000"/>
                  </a:schemeClr>
                </a:solidFill>
              </a:rPr>
              <a:t>awk</a:t>
            </a:r>
            <a:r>
              <a:rPr lang="tr-TR" dirty="0">
                <a:solidFill>
                  <a:schemeClr val="accent1">
                    <a:lumMod val="75000"/>
                  </a:schemeClr>
                </a:solidFill>
              </a:rPr>
              <a:t> ‘{s+=$1} END {</a:t>
            </a:r>
            <a:r>
              <a:rPr lang="tr-TR" dirty="0" err="1">
                <a:solidFill>
                  <a:schemeClr val="accent1">
                    <a:lumMod val="75000"/>
                  </a:schemeClr>
                </a:solidFill>
              </a:rPr>
              <a:t>print</a:t>
            </a:r>
            <a:r>
              <a:rPr lang="tr-TR" dirty="0">
                <a:solidFill>
                  <a:schemeClr val="accent1">
                    <a:lumMod val="75000"/>
                  </a:schemeClr>
                </a:solidFill>
              </a:rPr>
              <a:t> s}’)</a:t>
            </a:r>
          </a:p>
          <a:p>
            <a:pPr marL="0" indent="0">
              <a:buNone/>
            </a:pPr>
            <a:r>
              <a:rPr lang="tr-TR" dirty="0">
                <a:solidFill>
                  <a:schemeClr val="accent1">
                    <a:lumMod val="75000"/>
                  </a:schemeClr>
                </a:solidFill>
              </a:rPr>
              <a:t>## Sonucu /</a:t>
            </a:r>
            <a:r>
              <a:rPr lang="tr-TR" dirty="0" err="1">
                <a:solidFill>
                  <a:schemeClr val="accent1">
                    <a:lumMod val="75000"/>
                  </a:schemeClr>
                </a:solidFill>
              </a:rPr>
              <a:t>tmp</a:t>
            </a:r>
            <a:r>
              <a:rPr lang="tr-TR" dirty="0">
                <a:solidFill>
                  <a:schemeClr val="accent1">
                    <a:lumMod val="75000"/>
                  </a:schemeClr>
                </a:solidFill>
              </a:rPr>
              <a:t>/total_log_count.txt dosyasına yaz</a:t>
            </a:r>
          </a:p>
          <a:p>
            <a:pPr marL="0" indent="0">
              <a:buNone/>
            </a:pPr>
            <a:r>
              <a:rPr lang="tr-TR" dirty="0" err="1">
                <a:solidFill>
                  <a:schemeClr val="accent1">
                    <a:lumMod val="75000"/>
                  </a:schemeClr>
                </a:solidFill>
              </a:rPr>
              <a:t>echo</a:t>
            </a:r>
            <a:r>
              <a:rPr lang="tr-TR" dirty="0">
                <a:solidFill>
                  <a:schemeClr val="accent1">
                    <a:lumMod val="75000"/>
                  </a:schemeClr>
                </a:solidFill>
              </a:rPr>
              <a:t> $</a:t>
            </a:r>
            <a:r>
              <a:rPr lang="tr-TR" dirty="0" err="1">
                <a:solidFill>
                  <a:schemeClr val="accent1">
                    <a:lumMod val="75000"/>
                  </a:schemeClr>
                </a:solidFill>
              </a:rPr>
              <a:t>total_lines</a:t>
            </a:r>
            <a:r>
              <a:rPr lang="tr-TR" dirty="0">
                <a:solidFill>
                  <a:schemeClr val="accent1">
                    <a:lumMod val="75000"/>
                  </a:schemeClr>
                </a:solidFill>
              </a:rPr>
              <a:t> &gt; /</a:t>
            </a:r>
            <a:r>
              <a:rPr lang="tr-TR" dirty="0" err="1">
                <a:solidFill>
                  <a:schemeClr val="accent1">
                    <a:lumMod val="75000"/>
                  </a:schemeClr>
                </a:solidFill>
              </a:rPr>
              <a:t>tmp</a:t>
            </a:r>
            <a:r>
              <a:rPr lang="tr-TR" dirty="0">
                <a:solidFill>
                  <a:schemeClr val="accent1">
                    <a:lumMod val="75000"/>
                  </a:schemeClr>
                </a:solidFill>
              </a:rPr>
              <a:t>/total_log_count.txt</a:t>
            </a:r>
          </a:p>
          <a:p>
            <a:r>
              <a:rPr lang="tr-TR" dirty="0">
                <a:solidFill>
                  <a:schemeClr val="accent1">
                    <a:lumMod val="75000"/>
                  </a:schemeClr>
                </a:solidFill>
              </a:rPr>
              <a:t>Dosyayı kaydedip çıkalım ve çalıştırma yetkisini tanımlayalım.</a:t>
            </a:r>
          </a:p>
          <a:p>
            <a:pPr marL="0" indent="0">
              <a:buNone/>
            </a:pPr>
            <a:r>
              <a:rPr lang="tr-TR" dirty="0">
                <a:solidFill>
                  <a:schemeClr val="accent1">
                    <a:lumMod val="75000"/>
                  </a:schemeClr>
                </a:solidFill>
              </a:rPr>
              <a:t># </a:t>
            </a:r>
            <a:r>
              <a:rPr lang="tr-TR" dirty="0" err="1">
                <a:solidFill>
                  <a:schemeClr val="accent1">
                    <a:lumMod val="75000"/>
                  </a:schemeClr>
                </a:solidFill>
              </a:rPr>
              <a:t>chmod</a:t>
            </a:r>
            <a:r>
              <a:rPr lang="tr-TR" dirty="0">
                <a:solidFill>
                  <a:schemeClr val="accent1">
                    <a:lumMod val="75000"/>
                  </a:schemeClr>
                </a:solidFill>
              </a:rPr>
              <a:t> +x /usr/local/bin/log_count.sh</a:t>
            </a:r>
          </a:p>
          <a:p>
            <a:endParaRPr lang="tr-TR" dirty="0"/>
          </a:p>
        </p:txBody>
      </p:sp>
    </p:spTree>
    <p:extLst>
      <p:ext uri="{BB962C8B-B14F-4D97-AF65-F5344CB8AC3E}">
        <p14:creationId xmlns:p14="http://schemas.microsoft.com/office/powerpoint/2010/main" val="1322868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-1</a:t>
            </a:r>
            <a:endParaRPr lang="tr-TR" dirty="0"/>
          </a:p>
        </p:txBody>
      </p:sp>
      <p:sp>
        <p:nvSpPr>
          <p:cNvPr id="3" name="İçerik Yer Tutucusu 2"/>
          <p:cNvSpPr>
            <a:spLocks noGrp="1"/>
          </p:cNvSpPr>
          <p:nvPr>
            <p:ph sz="half" idx="1"/>
          </p:nvPr>
        </p:nvSpPr>
        <p:spPr/>
        <p:txBody>
          <a:bodyPr>
            <a:normAutofit fontScale="62500" lnSpcReduction="20000"/>
          </a:bodyPr>
          <a:lstStyle/>
          <a:p>
            <a:r>
              <a:rPr lang="tr-TR" dirty="0">
                <a:solidFill>
                  <a:schemeClr val="accent1">
                    <a:lumMod val="75000"/>
                  </a:schemeClr>
                </a:solidFill>
              </a:rPr>
              <a:t>“/</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 dizininde servis ve </a:t>
            </a:r>
            <a:r>
              <a:rPr lang="tr-TR" dirty="0" err="1">
                <a:solidFill>
                  <a:schemeClr val="accent1">
                    <a:lumMod val="75000"/>
                  </a:schemeClr>
                </a:solidFill>
              </a:rPr>
              <a:t>timer</a:t>
            </a:r>
            <a:r>
              <a:rPr lang="tr-TR" dirty="0">
                <a:solidFill>
                  <a:schemeClr val="accent1">
                    <a:lumMod val="75000"/>
                  </a:schemeClr>
                </a:solidFill>
              </a:rPr>
              <a:t> dosyalarını oluşturalım.</a:t>
            </a:r>
          </a:p>
          <a:p>
            <a:r>
              <a:rPr lang="tr-TR" dirty="0" smtClean="0">
                <a:solidFill>
                  <a:schemeClr val="accent1">
                    <a:lumMod val="75000"/>
                  </a:schemeClr>
                </a:solidFill>
              </a:rPr>
              <a:t>İlk olarak bir </a:t>
            </a:r>
            <a:r>
              <a:rPr lang="tr-TR" dirty="0" err="1" smtClean="0">
                <a:solidFill>
                  <a:schemeClr val="accent1">
                    <a:lumMod val="75000"/>
                  </a:schemeClr>
                </a:solidFill>
              </a:rPr>
              <a:t>systemd</a:t>
            </a:r>
            <a:r>
              <a:rPr lang="tr-TR" dirty="0" smtClean="0">
                <a:solidFill>
                  <a:schemeClr val="accent1">
                    <a:lumMod val="75000"/>
                  </a:schemeClr>
                </a:solidFill>
              </a:rPr>
              <a:t> dosyası oluşturarak </a:t>
            </a:r>
            <a:r>
              <a:rPr lang="tr-TR" dirty="0" err="1" smtClean="0">
                <a:solidFill>
                  <a:schemeClr val="accent1">
                    <a:lumMod val="75000"/>
                  </a:schemeClr>
                </a:solidFill>
              </a:rPr>
              <a:t>script’in</a:t>
            </a:r>
            <a:r>
              <a:rPr lang="tr-TR" dirty="0" smtClean="0">
                <a:solidFill>
                  <a:schemeClr val="accent1">
                    <a:lumMod val="75000"/>
                  </a:schemeClr>
                </a:solidFill>
              </a:rPr>
              <a:t> her 10 saniyede bir çalışmasını sağlayalım.</a:t>
            </a:r>
          </a:p>
          <a:p>
            <a:pPr marL="0" indent="0">
              <a:buNone/>
            </a:pPr>
            <a:r>
              <a:rPr lang="tr-TR" dirty="0" smtClean="0">
                <a:solidFill>
                  <a:schemeClr val="accent1">
                    <a:lumMod val="75000"/>
                  </a:schemeClr>
                </a:solidFill>
              </a:rPr>
              <a:t># </a:t>
            </a:r>
            <a:r>
              <a:rPr lang="tr-TR" dirty="0">
                <a:solidFill>
                  <a:schemeClr val="accent1">
                    <a:lumMod val="75000"/>
                  </a:schemeClr>
                </a:solidFill>
              </a:rPr>
              <a:t>vim /</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a:t>
            </a:r>
            <a:r>
              <a:rPr lang="tr-TR" dirty="0" err="1">
                <a:solidFill>
                  <a:schemeClr val="accent1">
                    <a:lumMod val="75000"/>
                  </a:schemeClr>
                </a:solidFill>
              </a:rPr>
              <a:t>log_count.service</a:t>
            </a:r>
            <a:endParaRPr lang="tr-TR" dirty="0">
              <a:solidFill>
                <a:schemeClr val="accent1">
                  <a:lumMod val="75000"/>
                </a:schemeClr>
              </a:solidFill>
            </a:endParaRPr>
          </a:p>
          <a:p>
            <a:pPr marL="0" indent="0">
              <a:buNone/>
            </a:pPr>
            <a:r>
              <a:rPr lang="tr-TR" dirty="0">
                <a:solidFill>
                  <a:schemeClr val="accent1">
                    <a:lumMod val="75000"/>
                  </a:schemeClr>
                </a:solidFill>
              </a:rPr>
              <a:t>[</a:t>
            </a:r>
            <a:r>
              <a:rPr lang="tr-TR" dirty="0" err="1">
                <a:solidFill>
                  <a:schemeClr val="accent1">
                    <a:lumMod val="75000"/>
                  </a:schemeClr>
                </a:solidFill>
              </a:rPr>
              <a:t>Unit</a:t>
            </a:r>
            <a:r>
              <a:rPr lang="tr-TR" dirty="0">
                <a:solidFill>
                  <a:schemeClr val="accent1">
                    <a:lumMod val="75000"/>
                  </a:schemeClr>
                </a:solidFill>
              </a:rPr>
              <a:t>]</a:t>
            </a:r>
          </a:p>
          <a:p>
            <a:pPr marL="0" indent="0">
              <a:buNone/>
            </a:pPr>
            <a:r>
              <a:rPr lang="tr-TR" dirty="0" err="1">
                <a:solidFill>
                  <a:schemeClr val="accent1">
                    <a:lumMod val="75000"/>
                  </a:schemeClr>
                </a:solidFill>
              </a:rPr>
              <a:t>Desciption</a:t>
            </a:r>
            <a:r>
              <a:rPr lang="tr-TR" dirty="0">
                <a:solidFill>
                  <a:schemeClr val="accent1">
                    <a:lumMod val="75000"/>
                  </a:schemeClr>
                </a:solidFill>
              </a:rPr>
              <a:t>=</a:t>
            </a:r>
            <a:r>
              <a:rPr lang="tr-TR" dirty="0" err="1">
                <a:solidFill>
                  <a:schemeClr val="accent1">
                    <a:lumMod val="75000"/>
                  </a:schemeClr>
                </a:solidFill>
              </a:rPr>
              <a:t>Count</a:t>
            </a:r>
            <a:r>
              <a:rPr lang="tr-TR" dirty="0">
                <a:solidFill>
                  <a:schemeClr val="accent1">
                    <a:lumMod val="75000"/>
                  </a:schemeClr>
                </a:solidFill>
              </a:rPr>
              <a:t> </a:t>
            </a:r>
            <a:r>
              <a:rPr lang="tr-TR" dirty="0" err="1">
                <a:solidFill>
                  <a:schemeClr val="accent1">
                    <a:lumMod val="75000"/>
                  </a:schemeClr>
                </a:solidFill>
              </a:rPr>
              <a:t>log</a:t>
            </a:r>
            <a:r>
              <a:rPr lang="tr-TR" dirty="0">
                <a:solidFill>
                  <a:schemeClr val="accent1">
                    <a:lumMod val="75000"/>
                  </a:schemeClr>
                </a:solidFill>
              </a:rPr>
              <a:t> Service</a:t>
            </a:r>
          </a:p>
          <a:p>
            <a:pPr marL="0" indent="0">
              <a:buNone/>
            </a:pPr>
            <a:r>
              <a:rPr lang="tr-TR" dirty="0" err="1">
                <a:solidFill>
                  <a:schemeClr val="accent1">
                    <a:lumMod val="75000"/>
                  </a:schemeClr>
                </a:solidFill>
              </a:rPr>
              <a:t>After</a:t>
            </a:r>
            <a:r>
              <a:rPr lang="tr-TR" dirty="0">
                <a:solidFill>
                  <a:schemeClr val="accent1">
                    <a:lumMod val="75000"/>
                  </a:schemeClr>
                </a:solidFill>
              </a:rPr>
              <a:t>=</a:t>
            </a:r>
            <a:r>
              <a:rPr lang="tr-TR" dirty="0" err="1">
                <a:solidFill>
                  <a:schemeClr val="accent1">
                    <a:lumMod val="75000"/>
                  </a:schemeClr>
                </a:solidFill>
              </a:rPr>
              <a:t>ntp.service</a:t>
            </a:r>
            <a:endParaRPr lang="tr-TR" dirty="0">
              <a:solidFill>
                <a:schemeClr val="accent1">
                  <a:lumMod val="75000"/>
                </a:schemeClr>
              </a:solidFill>
            </a:endParaRPr>
          </a:p>
          <a:p>
            <a:pPr marL="0" indent="0">
              <a:buNone/>
            </a:pPr>
            <a:r>
              <a:rPr lang="tr-TR" dirty="0">
                <a:solidFill>
                  <a:schemeClr val="accent1">
                    <a:lumMod val="75000"/>
                  </a:schemeClr>
                </a:solidFill>
              </a:rPr>
              <a:t> </a:t>
            </a:r>
          </a:p>
          <a:p>
            <a:pPr marL="0" indent="0">
              <a:buNone/>
            </a:pPr>
            <a:r>
              <a:rPr lang="tr-TR" dirty="0">
                <a:solidFill>
                  <a:schemeClr val="accent1">
                    <a:lumMod val="75000"/>
                  </a:schemeClr>
                </a:solidFill>
              </a:rPr>
              <a:t>[Service]</a:t>
            </a:r>
          </a:p>
          <a:p>
            <a:pPr marL="0" indent="0">
              <a:buNone/>
            </a:pPr>
            <a:r>
              <a:rPr lang="tr-TR" dirty="0">
                <a:solidFill>
                  <a:schemeClr val="accent1">
                    <a:lumMod val="75000"/>
                  </a:schemeClr>
                </a:solidFill>
              </a:rPr>
              <a:t>ExecStart=/usr/local/bin/log_count.sh</a:t>
            </a:r>
          </a:p>
          <a:p>
            <a:r>
              <a:rPr lang="tr-TR" dirty="0">
                <a:solidFill>
                  <a:schemeClr val="accent1">
                    <a:lumMod val="75000"/>
                  </a:schemeClr>
                </a:solidFill>
              </a:rPr>
              <a:t>Dosyayı kaydedip çıkalım</a:t>
            </a:r>
            <a:r>
              <a:rPr lang="tr-TR" dirty="0" smtClean="0">
                <a:solidFill>
                  <a:schemeClr val="accent1">
                    <a:lumMod val="75000"/>
                  </a:schemeClr>
                </a:solidFill>
              </a:rPr>
              <a:t>.</a:t>
            </a:r>
            <a:endParaRPr lang="tr-TR" dirty="0">
              <a:solidFill>
                <a:schemeClr val="accent1">
                  <a:lumMod val="75000"/>
                </a:schemeClr>
              </a:solidFill>
            </a:endParaRPr>
          </a:p>
        </p:txBody>
      </p:sp>
      <p:sp>
        <p:nvSpPr>
          <p:cNvPr id="4" name="İçerik Yer Tutucusu 3"/>
          <p:cNvSpPr>
            <a:spLocks noGrp="1"/>
          </p:cNvSpPr>
          <p:nvPr>
            <p:ph sz="half" idx="2"/>
          </p:nvPr>
        </p:nvSpPr>
        <p:spPr/>
        <p:txBody>
          <a:bodyPr>
            <a:normAutofit fontScale="62500" lnSpcReduction="20000"/>
          </a:bodyPr>
          <a:lstStyle/>
          <a:p>
            <a:r>
              <a:rPr lang="tr-TR" dirty="0">
                <a:solidFill>
                  <a:schemeClr val="accent1">
                    <a:lumMod val="75000"/>
                  </a:schemeClr>
                </a:solidFill>
              </a:rPr>
              <a:t>Bu servisin her 10 saniyede bir çalışması için bir </a:t>
            </a:r>
            <a:r>
              <a:rPr lang="tr-TR" dirty="0" err="1">
                <a:solidFill>
                  <a:schemeClr val="accent1">
                    <a:lumMod val="75000"/>
                  </a:schemeClr>
                </a:solidFill>
              </a:rPr>
              <a:t>timer</a:t>
            </a:r>
            <a:r>
              <a:rPr lang="tr-TR" dirty="0">
                <a:solidFill>
                  <a:schemeClr val="accent1">
                    <a:lumMod val="75000"/>
                  </a:schemeClr>
                </a:solidFill>
              </a:rPr>
              <a:t> dosyası oluşturalım.</a:t>
            </a:r>
          </a:p>
          <a:p>
            <a:pPr marL="0" indent="0">
              <a:buNone/>
            </a:pPr>
            <a:r>
              <a:rPr lang="tr-TR" dirty="0">
                <a:solidFill>
                  <a:schemeClr val="accent1">
                    <a:lumMod val="75000"/>
                  </a:schemeClr>
                </a:solidFill>
              </a:rPr>
              <a:t># vim /</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a:t>
            </a:r>
            <a:r>
              <a:rPr lang="tr-TR" dirty="0" err="1">
                <a:solidFill>
                  <a:schemeClr val="accent1">
                    <a:lumMod val="75000"/>
                  </a:schemeClr>
                </a:solidFill>
              </a:rPr>
              <a:t>log_count.timer</a:t>
            </a:r>
            <a:endParaRPr lang="tr-TR" dirty="0">
              <a:solidFill>
                <a:schemeClr val="accent1">
                  <a:lumMod val="75000"/>
                </a:schemeClr>
              </a:solidFill>
            </a:endParaRPr>
          </a:p>
          <a:p>
            <a:pPr marL="0" indent="0">
              <a:buNone/>
            </a:pPr>
            <a:r>
              <a:rPr lang="tr-TR" dirty="0">
                <a:solidFill>
                  <a:schemeClr val="accent1">
                    <a:lumMod val="75000"/>
                  </a:schemeClr>
                </a:solidFill>
              </a:rPr>
              <a:t>[</a:t>
            </a:r>
            <a:r>
              <a:rPr lang="tr-TR" dirty="0" err="1">
                <a:solidFill>
                  <a:schemeClr val="accent1">
                    <a:lumMod val="75000"/>
                  </a:schemeClr>
                </a:solidFill>
              </a:rPr>
              <a:t>Unit</a:t>
            </a:r>
            <a:r>
              <a:rPr lang="tr-TR" dirty="0">
                <a:solidFill>
                  <a:schemeClr val="accent1">
                    <a:lumMod val="75000"/>
                  </a:schemeClr>
                </a:solidFill>
              </a:rPr>
              <a:t>]</a:t>
            </a:r>
          </a:p>
          <a:p>
            <a:pPr marL="0" indent="0">
              <a:buNone/>
            </a:pPr>
            <a:r>
              <a:rPr lang="tr-TR" dirty="0" err="1">
                <a:solidFill>
                  <a:schemeClr val="accent1">
                    <a:lumMod val="75000"/>
                  </a:schemeClr>
                </a:solidFill>
              </a:rPr>
              <a:t>Description</a:t>
            </a:r>
            <a:r>
              <a:rPr lang="tr-TR" dirty="0">
                <a:solidFill>
                  <a:schemeClr val="accent1">
                    <a:lumMod val="75000"/>
                  </a:schemeClr>
                </a:solidFill>
              </a:rPr>
              <a:t>= Run </a:t>
            </a:r>
            <a:r>
              <a:rPr lang="tr-TR" dirty="0" err="1">
                <a:solidFill>
                  <a:schemeClr val="accent1">
                    <a:lumMod val="75000"/>
                  </a:schemeClr>
                </a:solidFill>
              </a:rPr>
              <a:t>Log</a:t>
            </a:r>
            <a:r>
              <a:rPr lang="tr-TR" dirty="0">
                <a:solidFill>
                  <a:schemeClr val="accent1">
                    <a:lumMod val="75000"/>
                  </a:schemeClr>
                </a:solidFill>
              </a:rPr>
              <a:t> </a:t>
            </a:r>
            <a:r>
              <a:rPr lang="tr-TR" dirty="0" err="1">
                <a:solidFill>
                  <a:schemeClr val="accent1">
                    <a:lumMod val="75000"/>
                  </a:schemeClr>
                </a:solidFill>
              </a:rPr>
              <a:t>Count</a:t>
            </a:r>
            <a:r>
              <a:rPr lang="tr-TR" dirty="0">
                <a:solidFill>
                  <a:schemeClr val="accent1">
                    <a:lumMod val="75000"/>
                  </a:schemeClr>
                </a:solidFill>
              </a:rPr>
              <a:t> </a:t>
            </a:r>
            <a:r>
              <a:rPr lang="tr-TR" dirty="0" err="1">
                <a:solidFill>
                  <a:schemeClr val="accent1">
                    <a:lumMod val="75000"/>
                  </a:schemeClr>
                </a:solidFill>
              </a:rPr>
              <a:t>Script</a:t>
            </a:r>
            <a:r>
              <a:rPr lang="tr-TR" dirty="0">
                <a:solidFill>
                  <a:schemeClr val="accent1">
                    <a:lumMod val="75000"/>
                  </a:schemeClr>
                </a:solidFill>
              </a:rPr>
              <a:t> </a:t>
            </a:r>
            <a:r>
              <a:rPr lang="tr-TR" dirty="0" err="1">
                <a:solidFill>
                  <a:schemeClr val="accent1">
                    <a:lumMod val="75000"/>
                  </a:schemeClr>
                </a:solidFill>
              </a:rPr>
              <a:t>Every</a:t>
            </a:r>
            <a:r>
              <a:rPr lang="tr-TR" dirty="0">
                <a:solidFill>
                  <a:schemeClr val="accent1">
                    <a:lumMod val="75000"/>
                  </a:schemeClr>
                </a:solidFill>
              </a:rPr>
              <a:t> 10 </a:t>
            </a:r>
            <a:r>
              <a:rPr lang="tr-TR" dirty="0" err="1">
                <a:solidFill>
                  <a:schemeClr val="accent1">
                    <a:lumMod val="75000"/>
                  </a:schemeClr>
                </a:solidFill>
              </a:rPr>
              <a:t>Seconds</a:t>
            </a:r>
            <a:endParaRPr lang="tr-TR" dirty="0">
              <a:solidFill>
                <a:schemeClr val="accent1">
                  <a:lumMod val="75000"/>
                </a:schemeClr>
              </a:solidFill>
            </a:endParaRPr>
          </a:p>
          <a:p>
            <a:pPr marL="0" indent="0">
              <a:buNone/>
            </a:pPr>
            <a:r>
              <a:rPr lang="tr-TR" dirty="0">
                <a:solidFill>
                  <a:schemeClr val="accent1">
                    <a:lumMod val="75000"/>
                  </a:schemeClr>
                </a:solidFill>
              </a:rPr>
              <a:t> </a:t>
            </a:r>
          </a:p>
          <a:p>
            <a:pPr marL="0" indent="0">
              <a:buNone/>
            </a:pPr>
            <a:r>
              <a:rPr lang="tr-TR" dirty="0">
                <a:solidFill>
                  <a:schemeClr val="accent1">
                    <a:lumMod val="75000"/>
                  </a:schemeClr>
                </a:solidFill>
              </a:rPr>
              <a:t>[</a:t>
            </a:r>
            <a:r>
              <a:rPr lang="tr-TR" dirty="0" err="1">
                <a:solidFill>
                  <a:schemeClr val="accent1">
                    <a:lumMod val="75000"/>
                  </a:schemeClr>
                </a:solidFill>
              </a:rPr>
              <a:t>Timer</a:t>
            </a:r>
            <a:r>
              <a:rPr lang="tr-TR" dirty="0">
                <a:solidFill>
                  <a:schemeClr val="accent1">
                    <a:lumMod val="75000"/>
                  </a:schemeClr>
                </a:solidFill>
              </a:rPr>
              <a:t>]</a:t>
            </a:r>
          </a:p>
          <a:p>
            <a:pPr marL="0" indent="0">
              <a:buNone/>
            </a:pPr>
            <a:r>
              <a:rPr lang="tr-TR" dirty="0" err="1">
                <a:solidFill>
                  <a:schemeClr val="accent1">
                    <a:lumMod val="75000"/>
                  </a:schemeClr>
                </a:solidFill>
              </a:rPr>
              <a:t>OnBootSec</a:t>
            </a:r>
            <a:r>
              <a:rPr lang="tr-TR" dirty="0">
                <a:solidFill>
                  <a:schemeClr val="accent1">
                    <a:lumMod val="75000"/>
                  </a:schemeClr>
                </a:solidFill>
              </a:rPr>
              <a:t>=10Sec</a:t>
            </a:r>
          </a:p>
          <a:p>
            <a:pPr marL="0" indent="0">
              <a:buNone/>
            </a:pPr>
            <a:r>
              <a:rPr lang="tr-TR" dirty="0" err="1">
                <a:solidFill>
                  <a:schemeClr val="accent1">
                    <a:lumMod val="75000"/>
                  </a:schemeClr>
                </a:solidFill>
              </a:rPr>
              <a:t>OnUnitActiveSec</a:t>
            </a:r>
            <a:r>
              <a:rPr lang="tr-TR" dirty="0">
                <a:solidFill>
                  <a:schemeClr val="accent1">
                    <a:lumMod val="75000"/>
                  </a:schemeClr>
                </a:solidFill>
              </a:rPr>
              <a:t>=10sec</a:t>
            </a:r>
          </a:p>
          <a:p>
            <a:pPr marL="0" indent="0">
              <a:buNone/>
            </a:pPr>
            <a:r>
              <a:rPr lang="tr-TR" dirty="0" err="1">
                <a:solidFill>
                  <a:schemeClr val="accent1">
                    <a:lumMod val="75000"/>
                  </a:schemeClr>
                </a:solidFill>
              </a:rPr>
              <a:t>Unit</a:t>
            </a:r>
            <a:r>
              <a:rPr lang="tr-TR" dirty="0">
                <a:solidFill>
                  <a:schemeClr val="accent1">
                    <a:lumMod val="75000"/>
                  </a:schemeClr>
                </a:solidFill>
              </a:rPr>
              <a:t>=</a:t>
            </a:r>
            <a:r>
              <a:rPr lang="tr-TR" dirty="0" err="1">
                <a:solidFill>
                  <a:schemeClr val="accent1">
                    <a:lumMod val="75000"/>
                  </a:schemeClr>
                </a:solidFill>
              </a:rPr>
              <a:t>log_count.service</a:t>
            </a:r>
            <a:endParaRPr lang="tr-TR" dirty="0">
              <a:solidFill>
                <a:schemeClr val="accent1">
                  <a:lumMod val="75000"/>
                </a:schemeClr>
              </a:solidFill>
            </a:endParaRPr>
          </a:p>
          <a:p>
            <a:pPr marL="0" indent="0">
              <a:buNone/>
            </a:pPr>
            <a:endParaRPr lang="tr-TR" dirty="0">
              <a:solidFill>
                <a:schemeClr val="accent1">
                  <a:lumMod val="75000"/>
                </a:schemeClr>
              </a:solidFill>
            </a:endParaRPr>
          </a:p>
          <a:p>
            <a:pPr marL="0" indent="0">
              <a:buNone/>
            </a:pPr>
            <a:r>
              <a:rPr lang="tr-TR" dirty="0">
                <a:solidFill>
                  <a:schemeClr val="accent1">
                    <a:lumMod val="75000"/>
                  </a:schemeClr>
                </a:solidFill>
              </a:rPr>
              <a:t>[</a:t>
            </a:r>
            <a:r>
              <a:rPr lang="tr-TR" dirty="0" err="1">
                <a:solidFill>
                  <a:schemeClr val="accent1">
                    <a:lumMod val="75000"/>
                  </a:schemeClr>
                </a:solidFill>
              </a:rPr>
              <a:t>Install</a:t>
            </a:r>
            <a:r>
              <a:rPr lang="tr-TR" dirty="0">
                <a:solidFill>
                  <a:schemeClr val="accent1">
                    <a:lumMod val="75000"/>
                  </a:schemeClr>
                </a:solidFill>
              </a:rPr>
              <a:t>]</a:t>
            </a:r>
          </a:p>
          <a:p>
            <a:pPr marL="0" indent="0">
              <a:buNone/>
            </a:pPr>
            <a:r>
              <a:rPr lang="tr-TR" dirty="0" err="1">
                <a:solidFill>
                  <a:schemeClr val="accent1">
                    <a:lumMod val="75000"/>
                  </a:schemeClr>
                </a:solidFill>
              </a:rPr>
              <a:t>WantedBy</a:t>
            </a:r>
            <a:r>
              <a:rPr lang="tr-TR" dirty="0">
                <a:solidFill>
                  <a:schemeClr val="accent1">
                    <a:lumMod val="75000"/>
                  </a:schemeClr>
                </a:solidFill>
              </a:rPr>
              <a:t>=</a:t>
            </a:r>
            <a:r>
              <a:rPr lang="tr-TR" dirty="0" err="1">
                <a:solidFill>
                  <a:schemeClr val="accent1">
                    <a:lumMod val="75000"/>
                  </a:schemeClr>
                </a:solidFill>
              </a:rPr>
              <a:t>timers.target</a:t>
            </a:r>
            <a:endParaRPr lang="tr-TR" dirty="0">
              <a:solidFill>
                <a:schemeClr val="accent1">
                  <a:lumMod val="75000"/>
                </a:schemeClr>
              </a:solidFill>
            </a:endParaRPr>
          </a:p>
          <a:p>
            <a:r>
              <a:rPr lang="tr-TR" dirty="0">
                <a:solidFill>
                  <a:schemeClr val="accent1">
                    <a:lumMod val="75000"/>
                  </a:schemeClr>
                </a:solidFill>
              </a:rPr>
              <a:t>Dosyayı kaydedip çıkalım</a:t>
            </a:r>
            <a:r>
              <a:rPr lang="tr-TR" dirty="0" smtClean="0">
                <a:solidFill>
                  <a:schemeClr val="accent1">
                    <a:lumMod val="75000"/>
                  </a:schemeClr>
                </a:solidFill>
              </a:rPr>
              <a:t>.</a:t>
            </a:r>
            <a:endParaRPr lang="tr-TR" dirty="0">
              <a:solidFill>
                <a:schemeClr val="accent1">
                  <a:lumMod val="75000"/>
                </a:schemeClr>
              </a:solidFill>
            </a:endParaRPr>
          </a:p>
        </p:txBody>
      </p:sp>
    </p:spTree>
    <p:extLst>
      <p:ext uri="{BB962C8B-B14F-4D97-AF65-F5344CB8AC3E}">
        <p14:creationId xmlns:p14="http://schemas.microsoft.com/office/powerpoint/2010/main" val="349935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17191"/>
          </a:xfrm>
        </p:spPr>
        <p:txBody>
          <a:bodyPr>
            <a:normAutofit fontScale="90000"/>
          </a:bodyPr>
          <a:lstStyle/>
          <a:p>
            <a:endParaRPr lang="tr-TR" dirty="0"/>
          </a:p>
        </p:txBody>
      </p:sp>
      <p:pic>
        <p:nvPicPr>
          <p:cNvPr id="4" name="İçerik Yer Tutucusu 3" descr="C:\Users\semihtolgad\AppData\Local\Microsoft\Windows\INetCache\Content.Word\Systemd-components.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71437" y="1122948"/>
            <a:ext cx="8049126" cy="4903411"/>
          </a:xfrm>
          <a:prstGeom prst="rect">
            <a:avLst/>
          </a:prstGeom>
          <a:noFill/>
          <a:ln>
            <a:noFill/>
          </a:ln>
        </p:spPr>
      </p:pic>
      <p:sp>
        <p:nvSpPr>
          <p:cNvPr id="8" name="Altbilgi Yer Tutucusu 7"/>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34432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-1</a:t>
            </a:r>
            <a:endParaRPr lang="tr-TR" dirty="0"/>
          </a:p>
        </p:txBody>
      </p:sp>
      <p:sp>
        <p:nvSpPr>
          <p:cNvPr id="3" name="İçerik Yer Tutucusu 2"/>
          <p:cNvSpPr>
            <a:spLocks noGrp="1"/>
          </p:cNvSpPr>
          <p:nvPr>
            <p:ph sz="half" idx="1"/>
          </p:nvPr>
        </p:nvSpPr>
        <p:spPr>
          <a:xfrm>
            <a:off x="838200" y="1825625"/>
            <a:ext cx="10515600" cy="4351338"/>
          </a:xfrm>
        </p:spPr>
        <p:txBody>
          <a:bodyPr>
            <a:normAutofit/>
          </a:bodyPr>
          <a:lstStyle/>
          <a:p>
            <a:r>
              <a:rPr lang="tr-TR" sz="2600" dirty="0">
                <a:solidFill>
                  <a:schemeClr val="accent1">
                    <a:lumMod val="75000"/>
                  </a:schemeClr>
                </a:solidFill>
              </a:rPr>
              <a:t>Oluşturduğumuz servis ve </a:t>
            </a:r>
            <a:r>
              <a:rPr lang="tr-TR" sz="2600" dirty="0" err="1">
                <a:solidFill>
                  <a:schemeClr val="accent1">
                    <a:lumMod val="75000"/>
                  </a:schemeClr>
                </a:solidFill>
              </a:rPr>
              <a:t>timer’ı</a:t>
            </a:r>
            <a:r>
              <a:rPr lang="tr-TR" sz="2600" dirty="0">
                <a:solidFill>
                  <a:schemeClr val="accent1">
                    <a:lumMod val="75000"/>
                  </a:schemeClr>
                </a:solidFill>
              </a:rPr>
              <a:t> etkinleştirelim.</a:t>
            </a:r>
          </a:p>
          <a:p>
            <a:pPr marL="0" indent="0">
              <a:buNone/>
            </a:pPr>
            <a:r>
              <a:rPr lang="tr-TR" sz="2600" dirty="0">
                <a:solidFill>
                  <a:schemeClr val="accent1">
                    <a:lumMod val="75000"/>
                  </a:schemeClr>
                </a:solidFill>
              </a:rPr>
              <a:t># </a:t>
            </a:r>
            <a:r>
              <a:rPr lang="tr-TR" sz="2600" dirty="0" err="1">
                <a:solidFill>
                  <a:schemeClr val="accent1">
                    <a:lumMod val="75000"/>
                  </a:schemeClr>
                </a:solidFill>
              </a:rPr>
              <a:t>systemctl</a:t>
            </a:r>
            <a:r>
              <a:rPr lang="tr-TR" sz="2600" dirty="0">
                <a:solidFill>
                  <a:schemeClr val="accent1">
                    <a:lumMod val="75000"/>
                  </a:schemeClr>
                </a:solidFill>
              </a:rPr>
              <a:t> </a:t>
            </a:r>
            <a:r>
              <a:rPr lang="tr-TR" sz="2600" dirty="0" err="1">
                <a:solidFill>
                  <a:schemeClr val="accent1">
                    <a:lumMod val="75000"/>
                  </a:schemeClr>
                </a:solidFill>
              </a:rPr>
              <a:t>daemon-reload</a:t>
            </a:r>
            <a:endParaRPr lang="tr-TR" sz="2600" dirty="0">
              <a:solidFill>
                <a:schemeClr val="accent1">
                  <a:lumMod val="75000"/>
                </a:schemeClr>
              </a:solidFill>
            </a:endParaRPr>
          </a:p>
          <a:p>
            <a:pPr marL="0" indent="0">
              <a:buNone/>
            </a:pPr>
            <a:r>
              <a:rPr lang="tr-TR" sz="2600" dirty="0">
                <a:solidFill>
                  <a:schemeClr val="accent1">
                    <a:lumMod val="75000"/>
                  </a:schemeClr>
                </a:solidFill>
              </a:rPr>
              <a:t># </a:t>
            </a:r>
            <a:r>
              <a:rPr lang="tr-TR" sz="2600" dirty="0" err="1">
                <a:solidFill>
                  <a:schemeClr val="accent1">
                    <a:lumMod val="75000"/>
                  </a:schemeClr>
                </a:solidFill>
              </a:rPr>
              <a:t>systemctl</a:t>
            </a:r>
            <a:r>
              <a:rPr lang="tr-TR" sz="2600" dirty="0">
                <a:solidFill>
                  <a:schemeClr val="accent1">
                    <a:lumMod val="75000"/>
                  </a:schemeClr>
                </a:solidFill>
              </a:rPr>
              <a:t> </a:t>
            </a:r>
            <a:r>
              <a:rPr lang="tr-TR" sz="2600" dirty="0" err="1">
                <a:solidFill>
                  <a:schemeClr val="accent1">
                    <a:lumMod val="75000"/>
                  </a:schemeClr>
                </a:solidFill>
              </a:rPr>
              <a:t>enable</a:t>
            </a:r>
            <a:r>
              <a:rPr lang="tr-TR" sz="2600" dirty="0">
                <a:solidFill>
                  <a:schemeClr val="accent1">
                    <a:lumMod val="75000"/>
                  </a:schemeClr>
                </a:solidFill>
              </a:rPr>
              <a:t> </a:t>
            </a:r>
            <a:r>
              <a:rPr lang="tr-TR" sz="2600" dirty="0" err="1">
                <a:solidFill>
                  <a:schemeClr val="accent1">
                    <a:lumMod val="75000"/>
                  </a:schemeClr>
                </a:solidFill>
              </a:rPr>
              <a:t>log_count.timer</a:t>
            </a:r>
            <a:endParaRPr lang="tr-TR" sz="2600" dirty="0">
              <a:solidFill>
                <a:schemeClr val="accent1">
                  <a:lumMod val="75000"/>
                </a:schemeClr>
              </a:solidFill>
            </a:endParaRPr>
          </a:p>
          <a:p>
            <a:pPr marL="0" indent="0">
              <a:buNone/>
            </a:pPr>
            <a:r>
              <a:rPr lang="tr-TR" sz="2600" dirty="0">
                <a:solidFill>
                  <a:schemeClr val="accent1">
                    <a:lumMod val="75000"/>
                  </a:schemeClr>
                </a:solidFill>
              </a:rPr>
              <a:t># </a:t>
            </a:r>
            <a:r>
              <a:rPr lang="tr-TR" sz="2600" dirty="0" err="1">
                <a:solidFill>
                  <a:schemeClr val="accent1">
                    <a:lumMod val="75000"/>
                  </a:schemeClr>
                </a:solidFill>
              </a:rPr>
              <a:t>systemctl</a:t>
            </a:r>
            <a:r>
              <a:rPr lang="tr-TR" sz="2600" dirty="0">
                <a:solidFill>
                  <a:schemeClr val="accent1">
                    <a:lumMod val="75000"/>
                  </a:schemeClr>
                </a:solidFill>
              </a:rPr>
              <a:t> start </a:t>
            </a:r>
            <a:r>
              <a:rPr lang="tr-TR" sz="2600" dirty="0" err="1">
                <a:solidFill>
                  <a:schemeClr val="accent1">
                    <a:lumMod val="75000"/>
                  </a:schemeClr>
                </a:solidFill>
              </a:rPr>
              <a:t>log_count.timer</a:t>
            </a:r>
            <a:endParaRPr lang="tr-TR" sz="2600" dirty="0">
              <a:solidFill>
                <a:schemeClr val="accent1">
                  <a:lumMod val="75000"/>
                </a:schemeClr>
              </a:solidFill>
            </a:endParaRPr>
          </a:p>
          <a:p>
            <a:pPr marL="0" indent="0">
              <a:buNone/>
            </a:pPr>
            <a:r>
              <a:rPr lang="tr-TR" sz="2600" dirty="0">
                <a:solidFill>
                  <a:schemeClr val="accent1">
                    <a:lumMod val="75000"/>
                  </a:schemeClr>
                </a:solidFill>
              </a:rPr>
              <a:t> </a:t>
            </a:r>
          </a:p>
          <a:p>
            <a:r>
              <a:rPr lang="tr-TR" sz="2600" dirty="0">
                <a:solidFill>
                  <a:schemeClr val="accent1">
                    <a:lumMod val="75000"/>
                  </a:schemeClr>
                </a:solidFill>
              </a:rPr>
              <a:t>Bu işlemlerden sonra, </a:t>
            </a:r>
            <a:r>
              <a:rPr lang="tr-TR" sz="2600" dirty="0" err="1">
                <a:solidFill>
                  <a:schemeClr val="accent1">
                    <a:lumMod val="75000"/>
                  </a:schemeClr>
                </a:solidFill>
              </a:rPr>
              <a:t>script</a:t>
            </a:r>
            <a:r>
              <a:rPr lang="tr-TR" sz="2600" dirty="0">
                <a:solidFill>
                  <a:schemeClr val="accent1">
                    <a:lumMod val="75000"/>
                  </a:schemeClr>
                </a:solidFill>
              </a:rPr>
              <a:t> her 10 saniyede bir çalışarak “/var/</a:t>
            </a:r>
            <a:r>
              <a:rPr lang="tr-TR" sz="2600" dirty="0" err="1">
                <a:solidFill>
                  <a:schemeClr val="accent1">
                    <a:lumMod val="75000"/>
                  </a:schemeClr>
                </a:solidFill>
              </a:rPr>
              <a:t>log</a:t>
            </a:r>
            <a:r>
              <a:rPr lang="tr-TR" sz="2600" dirty="0">
                <a:solidFill>
                  <a:schemeClr val="accent1">
                    <a:lumMod val="75000"/>
                  </a:schemeClr>
                </a:solidFill>
              </a:rPr>
              <a:t>” dizinindeki </a:t>
            </a:r>
            <a:r>
              <a:rPr lang="tr-TR" sz="2600" dirty="0" err="1">
                <a:solidFill>
                  <a:schemeClr val="accent1">
                    <a:lumMod val="75000"/>
                  </a:schemeClr>
                </a:solidFill>
              </a:rPr>
              <a:t>log</a:t>
            </a:r>
            <a:r>
              <a:rPr lang="tr-TR" sz="2600" dirty="0">
                <a:solidFill>
                  <a:schemeClr val="accent1">
                    <a:lumMod val="75000"/>
                  </a:schemeClr>
                </a:solidFill>
              </a:rPr>
              <a:t> dosyalarının toplam satır sayısını “/</a:t>
            </a:r>
            <a:r>
              <a:rPr lang="tr-TR" sz="2600" dirty="0" err="1">
                <a:solidFill>
                  <a:schemeClr val="accent1">
                    <a:lumMod val="75000"/>
                  </a:schemeClr>
                </a:solidFill>
              </a:rPr>
              <a:t>tmp</a:t>
            </a:r>
            <a:r>
              <a:rPr lang="tr-TR" sz="2600" dirty="0">
                <a:solidFill>
                  <a:schemeClr val="accent1">
                    <a:lumMod val="75000"/>
                  </a:schemeClr>
                </a:solidFill>
              </a:rPr>
              <a:t>/total_log_count.txt” dosyasına yazacaktır.</a:t>
            </a:r>
          </a:p>
        </p:txBody>
      </p:sp>
    </p:spTree>
    <p:extLst>
      <p:ext uri="{BB962C8B-B14F-4D97-AF65-F5344CB8AC3E}">
        <p14:creationId xmlns:p14="http://schemas.microsoft.com/office/powerpoint/2010/main" val="312604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-2</a:t>
            </a:r>
            <a:endParaRPr lang="tr-TR" dirty="0"/>
          </a:p>
        </p:txBody>
      </p:sp>
      <p:sp>
        <p:nvSpPr>
          <p:cNvPr id="3" name="İçerik Yer Tutucusu 2"/>
          <p:cNvSpPr>
            <a:spLocks noGrp="1"/>
          </p:cNvSpPr>
          <p:nvPr>
            <p:ph sz="half" idx="1"/>
          </p:nvPr>
        </p:nvSpPr>
        <p:spPr>
          <a:xfrm>
            <a:off x="838200" y="1825625"/>
            <a:ext cx="10515600" cy="4351338"/>
          </a:xfrm>
        </p:spPr>
        <p:txBody>
          <a:bodyPr>
            <a:normAutofit/>
          </a:bodyPr>
          <a:lstStyle/>
          <a:p>
            <a:pPr marL="514350" indent="-514350">
              <a:buFont typeface="+mj-lt"/>
              <a:buAutoNum type="arabicPeriod" startAt="2"/>
            </a:pPr>
            <a:r>
              <a:rPr lang="tr-TR" dirty="0">
                <a:solidFill>
                  <a:schemeClr val="accent1">
                    <a:lumMod val="75000"/>
                  </a:schemeClr>
                </a:solidFill>
              </a:rPr>
              <a:t>Öldüğünde otomatik olarak yeniden başlayacak bir servis yapmak istiyorum, bu servis </a:t>
            </a:r>
            <a:r>
              <a:rPr lang="tr-TR" dirty="0" err="1">
                <a:solidFill>
                  <a:schemeClr val="accent1">
                    <a:lumMod val="75000"/>
                  </a:schemeClr>
                </a:solidFill>
              </a:rPr>
              <a:t>network'ün</a:t>
            </a:r>
            <a:r>
              <a:rPr lang="tr-TR" dirty="0">
                <a:solidFill>
                  <a:schemeClr val="accent1">
                    <a:lumMod val="75000"/>
                  </a:schemeClr>
                </a:solidFill>
              </a:rPr>
              <a:t> 34567  portunu dinleyecek, gelen komutları </a:t>
            </a:r>
            <a:r>
              <a:rPr lang="tr-TR" dirty="0" err="1">
                <a:solidFill>
                  <a:schemeClr val="accent1">
                    <a:lumMod val="75000"/>
                  </a:schemeClr>
                </a:solidFill>
              </a:rPr>
              <a:t>execute</a:t>
            </a:r>
            <a:r>
              <a:rPr lang="tr-TR" dirty="0">
                <a:solidFill>
                  <a:schemeClr val="accent1">
                    <a:lumMod val="75000"/>
                  </a:schemeClr>
                </a:solidFill>
              </a:rPr>
              <a:t> edip sonucu ger gönderen bir </a:t>
            </a:r>
            <a:r>
              <a:rPr lang="tr-TR" dirty="0" err="1">
                <a:solidFill>
                  <a:schemeClr val="accent1">
                    <a:lumMod val="75000"/>
                  </a:schemeClr>
                </a:solidFill>
              </a:rPr>
              <a:t>daemon</a:t>
            </a:r>
            <a:r>
              <a:rPr lang="tr-TR" dirty="0">
                <a:solidFill>
                  <a:schemeClr val="accent1">
                    <a:lumMod val="75000"/>
                  </a:schemeClr>
                </a:solidFill>
              </a:rPr>
              <a:t> olacak (</a:t>
            </a:r>
            <a:r>
              <a:rPr lang="tr-TR" dirty="0" err="1">
                <a:solidFill>
                  <a:schemeClr val="accent1">
                    <a:lumMod val="75000"/>
                  </a:schemeClr>
                </a:solidFill>
              </a:rPr>
              <a:t>python</a:t>
            </a:r>
            <a:r>
              <a:rPr lang="tr-TR" dirty="0">
                <a:solidFill>
                  <a:schemeClr val="accent1">
                    <a:lumMod val="75000"/>
                  </a:schemeClr>
                </a:solidFill>
              </a:rPr>
              <a:t> olabilir). Bunu </a:t>
            </a:r>
            <a:r>
              <a:rPr lang="tr-TR" dirty="0" err="1">
                <a:solidFill>
                  <a:schemeClr val="accent1">
                    <a:lumMod val="75000"/>
                  </a:schemeClr>
                </a:solidFill>
              </a:rPr>
              <a:t>systemd</a:t>
            </a:r>
            <a:r>
              <a:rPr lang="tr-TR" dirty="0">
                <a:solidFill>
                  <a:schemeClr val="accent1">
                    <a:lumMod val="75000"/>
                  </a:schemeClr>
                </a:solidFill>
              </a:rPr>
              <a:t> dosyası nerede duracak ve içeriği ne olacak?</a:t>
            </a:r>
          </a:p>
        </p:txBody>
      </p:sp>
    </p:spTree>
    <p:extLst>
      <p:ext uri="{BB962C8B-B14F-4D97-AF65-F5344CB8AC3E}">
        <p14:creationId xmlns:p14="http://schemas.microsoft.com/office/powerpoint/2010/main" val="671987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-2</a:t>
            </a:r>
            <a:endParaRPr lang="tr-TR" dirty="0"/>
          </a:p>
        </p:txBody>
      </p:sp>
      <p:sp>
        <p:nvSpPr>
          <p:cNvPr id="3" name="İçerik Yer Tutucusu 2"/>
          <p:cNvSpPr>
            <a:spLocks noGrp="1"/>
          </p:cNvSpPr>
          <p:nvPr>
            <p:ph sz="half" idx="1"/>
          </p:nvPr>
        </p:nvSpPr>
        <p:spPr>
          <a:xfrm>
            <a:off x="838200" y="1825625"/>
            <a:ext cx="10001596" cy="4292542"/>
          </a:xfrm>
        </p:spPr>
        <p:txBody>
          <a:bodyPr>
            <a:normAutofit/>
          </a:bodyPr>
          <a:lstStyle/>
          <a:p>
            <a:r>
              <a:rPr lang="tr-TR" dirty="0">
                <a:solidFill>
                  <a:schemeClr val="accent1">
                    <a:lumMod val="75000"/>
                  </a:schemeClr>
                </a:solidFill>
              </a:rPr>
              <a:t>Öncelikle 34567 portunu dinleyen “/</a:t>
            </a:r>
            <a:r>
              <a:rPr lang="tr-TR" dirty="0" err="1">
                <a:solidFill>
                  <a:schemeClr val="accent1">
                    <a:lumMod val="75000"/>
                  </a:schemeClr>
                </a:solidFill>
              </a:rPr>
              <a:t>usr</a:t>
            </a:r>
            <a:r>
              <a:rPr lang="tr-TR" dirty="0">
                <a:solidFill>
                  <a:schemeClr val="accent1">
                    <a:lumMod val="75000"/>
                  </a:schemeClr>
                </a:solidFill>
              </a:rPr>
              <a:t>/</a:t>
            </a:r>
            <a:r>
              <a:rPr lang="tr-TR" dirty="0" err="1">
                <a:solidFill>
                  <a:schemeClr val="accent1">
                    <a:lumMod val="75000"/>
                  </a:schemeClr>
                </a:solidFill>
              </a:rPr>
              <a:t>local</a:t>
            </a:r>
            <a:r>
              <a:rPr lang="tr-TR" dirty="0">
                <a:solidFill>
                  <a:schemeClr val="accent1">
                    <a:lumMod val="75000"/>
                  </a:schemeClr>
                </a:solidFill>
              </a:rPr>
              <a:t>/bin/” dizininde “daemon_service.py” adında bir </a:t>
            </a:r>
            <a:r>
              <a:rPr lang="tr-TR" dirty="0" err="1">
                <a:solidFill>
                  <a:schemeClr val="accent1">
                    <a:lumMod val="75000"/>
                  </a:schemeClr>
                </a:solidFill>
              </a:rPr>
              <a:t>python</a:t>
            </a:r>
            <a:r>
              <a:rPr lang="tr-TR" dirty="0">
                <a:solidFill>
                  <a:schemeClr val="accent1">
                    <a:lumMod val="75000"/>
                  </a:schemeClr>
                </a:solidFill>
              </a:rPr>
              <a:t> </a:t>
            </a:r>
            <a:r>
              <a:rPr lang="tr-TR" dirty="0" err="1">
                <a:solidFill>
                  <a:schemeClr val="accent1">
                    <a:lumMod val="75000"/>
                  </a:schemeClr>
                </a:solidFill>
              </a:rPr>
              <a:t>scriptimiz</a:t>
            </a:r>
            <a:r>
              <a:rPr lang="tr-TR" dirty="0">
                <a:solidFill>
                  <a:schemeClr val="accent1">
                    <a:lumMod val="75000"/>
                  </a:schemeClr>
                </a:solidFill>
              </a:rPr>
              <a:t> var olduğunu varsayalım ve alttaki gibi çalıştırılabilir olduğunu teyit edelim.</a:t>
            </a:r>
          </a:p>
          <a:p>
            <a:pPr marL="0" indent="0">
              <a:buNone/>
            </a:pPr>
            <a:r>
              <a:rPr lang="tr-TR" dirty="0">
                <a:solidFill>
                  <a:schemeClr val="accent1">
                    <a:lumMod val="75000"/>
                  </a:schemeClr>
                </a:solidFill>
              </a:rPr>
              <a:t># </a:t>
            </a:r>
            <a:r>
              <a:rPr lang="tr-TR" dirty="0" err="1">
                <a:solidFill>
                  <a:schemeClr val="accent1">
                    <a:lumMod val="75000"/>
                  </a:schemeClr>
                </a:solidFill>
              </a:rPr>
              <a:t>chmod</a:t>
            </a:r>
            <a:r>
              <a:rPr lang="tr-TR" dirty="0">
                <a:solidFill>
                  <a:schemeClr val="accent1">
                    <a:lumMod val="75000"/>
                  </a:schemeClr>
                </a:solidFill>
              </a:rPr>
              <a:t> +x /usr/local/bin/daemon_service.py</a:t>
            </a:r>
          </a:p>
        </p:txBody>
      </p:sp>
    </p:spTree>
    <p:extLst>
      <p:ext uri="{BB962C8B-B14F-4D97-AF65-F5344CB8AC3E}">
        <p14:creationId xmlns:p14="http://schemas.microsoft.com/office/powerpoint/2010/main" val="3302308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-2</a:t>
            </a:r>
            <a:endParaRPr lang="tr-TR" dirty="0"/>
          </a:p>
        </p:txBody>
      </p:sp>
      <p:sp>
        <p:nvSpPr>
          <p:cNvPr id="3" name="İçerik Yer Tutucusu 2"/>
          <p:cNvSpPr>
            <a:spLocks noGrp="1"/>
          </p:cNvSpPr>
          <p:nvPr>
            <p:ph sz="half" idx="1"/>
          </p:nvPr>
        </p:nvSpPr>
        <p:spPr>
          <a:xfrm>
            <a:off x="838200" y="1825625"/>
            <a:ext cx="10001596" cy="4292542"/>
          </a:xfrm>
        </p:spPr>
        <p:txBody>
          <a:bodyPr>
            <a:normAutofit fontScale="62500" lnSpcReduction="20000"/>
          </a:bodyPr>
          <a:lstStyle/>
          <a:p>
            <a:r>
              <a:rPr lang="tr-TR" dirty="0">
                <a:solidFill>
                  <a:schemeClr val="accent1">
                    <a:lumMod val="75000"/>
                  </a:schemeClr>
                </a:solidFill>
              </a:rPr>
              <a:t>Şimdi bu </a:t>
            </a:r>
            <a:r>
              <a:rPr lang="tr-TR" dirty="0" err="1">
                <a:solidFill>
                  <a:schemeClr val="accent1">
                    <a:lumMod val="75000"/>
                  </a:schemeClr>
                </a:solidFill>
              </a:rPr>
              <a:t>script’i</a:t>
            </a:r>
            <a:r>
              <a:rPr lang="tr-TR" dirty="0">
                <a:solidFill>
                  <a:schemeClr val="accent1">
                    <a:lumMod val="75000"/>
                  </a:schemeClr>
                </a:solidFill>
              </a:rPr>
              <a:t> </a:t>
            </a:r>
            <a:r>
              <a:rPr lang="tr-TR" dirty="0" err="1">
                <a:solidFill>
                  <a:schemeClr val="accent1">
                    <a:lumMod val="75000"/>
                  </a:schemeClr>
                </a:solidFill>
              </a:rPr>
              <a:t>systemd</a:t>
            </a:r>
            <a:r>
              <a:rPr lang="tr-TR" dirty="0">
                <a:solidFill>
                  <a:schemeClr val="accent1">
                    <a:lumMod val="75000"/>
                  </a:schemeClr>
                </a:solidFill>
              </a:rPr>
              <a:t> servisi olarak ayarlayalım.</a:t>
            </a:r>
          </a:p>
          <a:p>
            <a:pPr marL="0" indent="0">
              <a:buNone/>
            </a:pPr>
            <a:r>
              <a:rPr lang="tr-TR" dirty="0">
                <a:solidFill>
                  <a:schemeClr val="accent1">
                    <a:lumMod val="75000"/>
                  </a:schemeClr>
                </a:solidFill>
              </a:rPr>
              <a:t># vim /</a:t>
            </a:r>
            <a:r>
              <a:rPr lang="tr-TR" dirty="0" err="1">
                <a:solidFill>
                  <a:schemeClr val="accent1">
                    <a:lumMod val="75000"/>
                  </a:schemeClr>
                </a:solidFill>
              </a:rPr>
              <a:t>etc</a:t>
            </a:r>
            <a:r>
              <a:rPr lang="tr-TR" dirty="0">
                <a:solidFill>
                  <a:schemeClr val="accent1">
                    <a:lumMod val="75000"/>
                  </a:schemeClr>
                </a:solidFill>
              </a:rPr>
              <a:t>/</a:t>
            </a:r>
            <a:r>
              <a:rPr lang="tr-TR" dirty="0" err="1">
                <a:solidFill>
                  <a:schemeClr val="accent1">
                    <a:lumMod val="75000"/>
                  </a:schemeClr>
                </a:solidFill>
              </a:rPr>
              <a:t>systemd</a:t>
            </a:r>
            <a:r>
              <a:rPr lang="tr-TR" dirty="0">
                <a:solidFill>
                  <a:schemeClr val="accent1">
                    <a:lumMod val="75000"/>
                  </a:schemeClr>
                </a:solidFill>
              </a:rPr>
              <a:t>/</a:t>
            </a:r>
            <a:r>
              <a:rPr lang="tr-TR" dirty="0" err="1">
                <a:solidFill>
                  <a:schemeClr val="accent1">
                    <a:lumMod val="75000"/>
                  </a:schemeClr>
                </a:solidFill>
              </a:rPr>
              <a:t>system</a:t>
            </a:r>
            <a:r>
              <a:rPr lang="tr-TR" dirty="0">
                <a:solidFill>
                  <a:schemeClr val="accent1">
                    <a:lumMod val="75000"/>
                  </a:schemeClr>
                </a:solidFill>
              </a:rPr>
              <a:t>/</a:t>
            </a:r>
            <a:r>
              <a:rPr lang="tr-TR" dirty="0" err="1">
                <a:solidFill>
                  <a:schemeClr val="accent1">
                    <a:lumMod val="75000"/>
                  </a:schemeClr>
                </a:solidFill>
              </a:rPr>
              <a:t>daemon_service.service</a:t>
            </a:r>
            <a:endParaRPr lang="tr-TR" dirty="0">
              <a:solidFill>
                <a:schemeClr val="accent1">
                  <a:lumMod val="75000"/>
                </a:schemeClr>
              </a:solidFill>
            </a:endParaRPr>
          </a:p>
          <a:p>
            <a:pPr marL="0" indent="0">
              <a:buNone/>
            </a:pPr>
            <a:r>
              <a:rPr lang="tr-TR" dirty="0">
                <a:solidFill>
                  <a:schemeClr val="accent1">
                    <a:lumMod val="75000"/>
                  </a:schemeClr>
                </a:solidFill>
              </a:rPr>
              <a:t>[</a:t>
            </a:r>
            <a:r>
              <a:rPr lang="tr-TR" dirty="0" err="1">
                <a:solidFill>
                  <a:schemeClr val="accent1">
                    <a:lumMod val="75000"/>
                  </a:schemeClr>
                </a:solidFill>
              </a:rPr>
              <a:t>Unit</a:t>
            </a:r>
            <a:r>
              <a:rPr lang="tr-TR" dirty="0">
                <a:solidFill>
                  <a:schemeClr val="accent1">
                    <a:lumMod val="75000"/>
                  </a:schemeClr>
                </a:solidFill>
              </a:rPr>
              <a:t>]</a:t>
            </a:r>
          </a:p>
          <a:p>
            <a:pPr marL="0" indent="0">
              <a:buNone/>
            </a:pPr>
            <a:r>
              <a:rPr lang="tr-TR" dirty="0" err="1">
                <a:solidFill>
                  <a:schemeClr val="accent1">
                    <a:lumMod val="75000"/>
                  </a:schemeClr>
                </a:solidFill>
              </a:rPr>
              <a:t>Description</a:t>
            </a:r>
            <a:r>
              <a:rPr lang="tr-TR" dirty="0">
                <a:solidFill>
                  <a:schemeClr val="accent1">
                    <a:lumMod val="75000"/>
                  </a:schemeClr>
                </a:solidFill>
              </a:rPr>
              <a:t>=</a:t>
            </a:r>
            <a:r>
              <a:rPr lang="tr-TR" dirty="0" err="1">
                <a:solidFill>
                  <a:schemeClr val="accent1">
                    <a:lumMod val="75000"/>
                  </a:schemeClr>
                </a:solidFill>
              </a:rPr>
              <a:t>Python</a:t>
            </a:r>
            <a:r>
              <a:rPr lang="tr-TR" dirty="0">
                <a:solidFill>
                  <a:schemeClr val="accent1">
                    <a:lumMod val="75000"/>
                  </a:schemeClr>
                </a:solidFill>
              </a:rPr>
              <a:t> </a:t>
            </a:r>
            <a:r>
              <a:rPr lang="tr-TR" dirty="0" err="1">
                <a:solidFill>
                  <a:schemeClr val="accent1">
                    <a:lumMod val="75000"/>
                  </a:schemeClr>
                </a:solidFill>
              </a:rPr>
              <a:t>Daemon</a:t>
            </a:r>
            <a:r>
              <a:rPr lang="tr-TR" dirty="0">
                <a:solidFill>
                  <a:schemeClr val="accent1">
                    <a:lumMod val="75000"/>
                  </a:schemeClr>
                </a:solidFill>
              </a:rPr>
              <a:t> Service</a:t>
            </a:r>
          </a:p>
          <a:p>
            <a:pPr marL="0" indent="0">
              <a:buNone/>
            </a:pPr>
            <a:r>
              <a:rPr lang="tr-TR" dirty="0" err="1" smtClean="0">
                <a:solidFill>
                  <a:schemeClr val="accent1">
                    <a:lumMod val="75000"/>
                  </a:schemeClr>
                </a:solidFill>
              </a:rPr>
              <a:t>After</a:t>
            </a:r>
            <a:r>
              <a:rPr lang="tr-TR" dirty="0" smtClean="0">
                <a:solidFill>
                  <a:schemeClr val="accent1">
                    <a:lumMod val="75000"/>
                  </a:schemeClr>
                </a:solidFill>
              </a:rPr>
              <a:t>=</a:t>
            </a:r>
            <a:r>
              <a:rPr lang="tr-TR" dirty="0" err="1" smtClean="0">
                <a:solidFill>
                  <a:schemeClr val="accent1">
                    <a:lumMod val="75000"/>
                  </a:schemeClr>
                </a:solidFill>
              </a:rPr>
              <a:t>network.target</a:t>
            </a:r>
            <a:endParaRPr lang="tr-TR" dirty="0">
              <a:solidFill>
                <a:schemeClr val="accent1">
                  <a:lumMod val="75000"/>
                </a:schemeClr>
              </a:solidFill>
            </a:endParaRPr>
          </a:p>
          <a:p>
            <a:pPr marL="0" indent="0">
              <a:buNone/>
            </a:pPr>
            <a:r>
              <a:rPr lang="tr-TR" dirty="0">
                <a:solidFill>
                  <a:schemeClr val="accent1">
                    <a:lumMod val="75000"/>
                  </a:schemeClr>
                </a:solidFill>
              </a:rPr>
              <a:t>[Service]</a:t>
            </a:r>
          </a:p>
          <a:p>
            <a:pPr marL="0" indent="0">
              <a:buNone/>
            </a:pPr>
            <a:r>
              <a:rPr lang="tr-TR" dirty="0" err="1">
                <a:solidFill>
                  <a:schemeClr val="accent1">
                    <a:lumMod val="75000"/>
                  </a:schemeClr>
                </a:solidFill>
              </a:rPr>
              <a:t>ExecStart</a:t>
            </a:r>
            <a:r>
              <a:rPr lang="tr-TR" dirty="0">
                <a:solidFill>
                  <a:schemeClr val="accent1">
                    <a:lumMod val="75000"/>
                  </a:schemeClr>
                </a:solidFill>
              </a:rPr>
              <a:t>=/</a:t>
            </a:r>
            <a:r>
              <a:rPr lang="tr-TR" dirty="0" err="1">
                <a:solidFill>
                  <a:schemeClr val="accent1">
                    <a:lumMod val="75000"/>
                  </a:schemeClr>
                </a:solidFill>
              </a:rPr>
              <a:t>usr</a:t>
            </a:r>
            <a:r>
              <a:rPr lang="tr-TR" dirty="0">
                <a:solidFill>
                  <a:schemeClr val="accent1">
                    <a:lumMod val="75000"/>
                  </a:schemeClr>
                </a:solidFill>
              </a:rPr>
              <a:t>/bin/</a:t>
            </a:r>
            <a:r>
              <a:rPr lang="tr-TR" dirty="0" err="1">
                <a:solidFill>
                  <a:schemeClr val="accent1">
                    <a:lumMod val="75000"/>
                  </a:schemeClr>
                </a:solidFill>
              </a:rPr>
              <a:t>env</a:t>
            </a:r>
            <a:r>
              <a:rPr lang="tr-TR" dirty="0">
                <a:solidFill>
                  <a:schemeClr val="accent1">
                    <a:lumMod val="75000"/>
                  </a:schemeClr>
                </a:solidFill>
              </a:rPr>
              <a:t> python3 /usr/local/bin/daemon_service.py</a:t>
            </a:r>
          </a:p>
          <a:p>
            <a:pPr marL="0" indent="0">
              <a:buNone/>
            </a:pPr>
            <a:r>
              <a:rPr lang="tr-TR" dirty="0" err="1">
                <a:solidFill>
                  <a:schemeClr val="accent1">
                    <a:lumMod val="75000"/>
                  </a:schemeClr>
                </a:solidFill>
              </a:rPr>
              <a:t>Restart</a:t>
            </a:r>
            <a:r>
              <a:rPr lang="tr-TR" dirty="0">
                <a:solidFill>
                  <a:schemeClr val="accent1">
                    <a:lumMod val="75000"/>
                  </a:schemeClr>
                </a:solidFill>
              </a:rPr>
              <a:t>=</a:t>
            </a:r>
            <a:r>
              <a:rPr lang="tr-TR" dirty="0" err="1">
                <a:solidFill>
                  <a:schemeClr val="accent1">
                    <a:lumMod val="75000"/>
                  </a:schemeClr>
                </a:solidFill>
              </a:rPr>
              <a:t>always</a:t>
            </a:r>
            <a:endParaRPr lang="tr-TR" dirty="0">
              <a:solidFill>
                <a:schemeClr val="accent1">
                  <a:lumMod val="75000"/>
                </a:schemeClr>
              </a:solidFill>
            </a:endParaRPr>
          </a:p>
          <a:p>
            <a:pPr marL="0" indent="0">
              <a:buNone/>
            </a:pPr>
            <a:r>
              <a:rPr lang="tr-TR" dirty="0">
                <a:solidFill>
                  <a:schemeClr val="accent1">
                    <a:lumMod val="75000"/>
                  </a:schemeClr>
                </a:solidFill>
              </a:rPr>
              <a:t>User=</a:t>
            </a:r>
            <a:r>
              <a:rPr lang="tr-TR" dirty="0" err="1">
                <a:solidFill>
                  <a:schemeClr val="accent1">
                    <a:lumMod val="75000"/>
                  </a:schemeClr>
                </a:solidFill>
              </a:rPr>
              <a:t>nobody</a:t>
            </a:r>
            <a:endParaRPr lang="tr-TR" dirty="0">
              <a:solidFill>
                <a:schemeClr val="accent1">
                  <a:lumMod val="75000"/>
                </a:schemeClr>
              </a:solidFill>
            </a:endParaRPr>
          </a:p>
          <a:p>
            <a:pPr marL="0" indent="0">
              <a:buNone/>
            </a:pPr>
            <a:r>
              <a:rPr lang="tr-TR" dirty="0" err="1" smtClean="0">
                <a:solidFill>
                  <a:schemeClr val="accent1">
                    <a:lumMod val="75000"/>
                  </a:schemeClr>
                </a:solidFill>
              </a:rPr>
              <a:t>Group</a:t>
            </a:r>
            <a:r>
              <a:rPr lang="tr-TR" dirty="0" smtClean="0">
                <a:solidFill>
                  <a:schemeClr val="accent1">
                    <a:lumMod val="75000"/>
                  </a:schemeClr>
                </a:solidFill>
              </a:rPr>
              <a:t>=</a:t>
            </a:r>
            <a:r>
              <a:rPr lang="tr-TR" dirty="0" err="1" smtClean="0">
                <a:solidFill>
                  <a:schemeClr val="accent1">
                    <a:lumMod val="75000"/>
                  </a:schemeClr>
                </a:solidFill>
              </a:rPr>
              <a:t>nogroup</a:t>
            </a:r>
            <a:endParaRPr lang="tr-TR" dirty="0">
              <a:solidFill>
                <a:schemeClr val="accent1">
                  <a:lumMod val="75000"/>
                </a:schemeClr>
              </a:solidFill>
            </a:endParaRPr>
          </a:p>
          <a:p>
            <a:pPr marL="0" indent="0">
              <a:buNone/>
            </a:pPr>
            <a:r>
              <a:rPr lang="tr-TR" dirty="0">
                <a:solidFill>
                  <a:schemeClr val="accent1">
                    <a:lumMod val="75000"/>
                  </a:schemeClr>
                </a:solidFill>
              </a:rPr>
              <a:t>[</a:t>
            </a:r>
            <a:r>
              <a:rPr lang="tr-TR" dirty="0" err="1">
                <a:solidFill>
                  <a:schemeClr val="accent1">
                    <a:lumMod val="75000"/>
                  </a:schemeClr>
                </a:solidFill>
              </a:rPr>
              <a:t>Install</a:t>
            </a:r>
            <a:r>
              <a:rPr lang="tr-TR" dirty="0">
                <a:solidFill>
                  <a:schemeClr val="accent1">
                    <a:lumMod val="75000"/>
                  </a:schemeClr>
                </a:solidFill>
              </a:rPr>
              <a:t>]</a:t>
            </a:r>
          </a:p>
          <a:p>
            <a:pPr marL="0" indent="0">
              <a:buNone/>
            </a:pPr>
            <a:r>
              <a:rPr lang="tr-TR" dirty="0" err="1" smtClean="0">
                <a:solidFill>
                  <a:schemeClr val="accent1">
                    <a:lumMod val="75000"/>
                  </a:schemeClr>
                </a:solidFill>
              </a:rPr>
              <a:t>WantedBy</a:t>
            </a:r>
            <a:r>
              <a:rPr lang="tr-TR" dirty="0" smtClean="0">
                <a:solidFill>
                  <a:schemeClr val="accent1">
                    <a:lumMod val="75000"/>
                  </a:schemeClr>
                </a:solidFill>
              </a:rPr>
              <a:t>=</a:t>
            </a:r>
            <a:r>
              <a:rPr lang="tr-TR" dirty="0" err="1" smtClean="0">
                <a:solidFill>
                  <a:schemeClr val="accent1">
                    <a:lumMod val="75000"/>
                  </a:schemeClr>
                </a:solidFill>
              </a:rPr>
              <a:t>multi-user.target</a:t>
            </a:r>
            <a:endParaRPr lang="tr-TR" dirty="0">
              <a:solidFill>
                <a:schemeClr val="accent1">
                  <a:lumMod val="75000"/>
                </a:schemeClr>
              </a:solidFill>
            </a:endParaRPr>
          </a:p>
          <a:p>
            <a:r>
              <a:rPr lang="tr-TR" dirty="0">
                <a:solidFill>
                  <a:schemeClr val="accent1">
                    <a:lumMod val="75000"/>
                  </a:schemeClr>
                </a:solidFill>
              </a:rPr>
              <a:t>Dosyayı kaydedip çıkalım.</a:t>
            </a:r>
            <a:endParaRPr lang="tr-TR" dirty="0">
              <a:solidFill>
                <a:schemeClr val="accent1">
                  <a:lumMod val="75000"/>
                </a:schemeClr>
              </a:solidFill>
            </a:endParaRPr>
          </a:p>
        </p:txBody>
      </p:sp>
    </p:spTree>
    <p:extLst>
      <p:ext uri="{BB962C8B-B14F-4D97-AF65-F5344CB8AC3E}">
        <p14:creationId xmlns:p14="http://schemas.microsoft.com/office/powerpoint/2010/main" val="965721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systemc</a:t>
            </a:r>
            <a:r>
              <a:rPr lang="tr-TR" b="1" dirty="0" err="1">
                <a:solidFill>
                  <a:schemeClr val="accent1">
                    <a:lumMod val="75000"/>
                  </a:schemeClr>
                </a:solidFill>
              </a:rPr>
              <a:t>tl</a:t>
            </a:r>
            <a:r>
              <a:rPr lang="tr-TR" b="1" dirty="0">
                <a:solidFill>
                  <a:schemeClr val="accent1">
                    <a:lumMod val="75000"/>
                  </a:schemeClr>
                </a:solidFill>
              </a:rPr>
              <a:t> Örnek </a:t>
            </a:r>
            <a:r>
              <a:rPr lang="tr-TR" b="1" dirty="0" smtClean="0">
                <a:solidFill>
                  <a:schemeClr val="accent1">
                    <a:lumMod val="75000"/>
                  </a:schemeClr>
                </a:solidFill>
              </a:rPr>
              <a:t>Sorular -2</a:t>
            </a:r>
            <a:endParaRPr lang="tr-TR" dirty="0"/>
          </a:p>
        </p:txBody>
      </p:sp>
      <p:sp>
        <p:nvSpPr>
          <p:cNvPr id="3" name="İçerik Yer Tutucusu 2"/>
          <p:cNvSpPr>
            <a:spLocks noGrp="1"/>
          </p:cNvSpPr>
          <p:nvPr>
            <p:ph sz="half" idx="1"/>
          </p:nvPr>
        </p:nvSpPr>
        <p:spPr>
          <a:xfrm>
            <a:off x="838200" y="1825625"/>
            <a:ext cx="10001596" cy="4292542"/>
          </a:xfrm>
        </p:spPr>
        <p:txBody>
          <a:bodyPr>
            <a:normAutofit/>
          </a:bodyPr>
          <a:lstStyle/>
          <a:p>
            <a:r>
              <a:rPr lang="tr-TR" sz="2600" dirty="0">
                <a:solidFill>
                  <a:schemeClr val="accent1">
                    <a:lumMod val="75000"/>
                  </a:schemeClr>
                </a:solidFill>
              </a:rPr>
              <a:t>Oluşturduğumuz servisi etkinleştirip başlatalım.</a:t>
            </a:r>
          </a:p>
          <a:p>
            <a:pPr marL="0" indent="0">
              <a:buNone/>
            </a:pPr>
            <a:r>
              <a:rPr lang="tr-TR" sz="2600" dirty="0">
                <a:solidFill>
                  <a:schemeClr val="accent1">
                    <a:lumMod val="75000"/>
                  </a:schemeClr>
                </a:solidFill>
              </a:rPr>
              <a:t># </a:t>
            </a:r>
            <a:r>
              <a:rPr lang="tr-TR" sz="2600" dirty="0" err="1">
                <a:solidFill>
                  <a:schemeClr val="accent1">
                    <a:lumMod val="75000"/>
                  </a:schemeClr>
                </a:solidFill>
              </a:rPr>
              <a:t>systemctl</a:t>
            </a:r>
            <a:r>
              <a:rPr lang="tr-TR" sz="2600" dirty="0">
                <a:solidFill>
                  <a:schemeClr val="accent1">
                    <a:lumMod val="75000"/>
                  </a:schemeClr>
                </a:solidFill>
              </a:rPr>
              <a:t> </a:t>
            </a:r>
            <a:r>
              <a:rPr lang="tr-TR" sz="2600" dirty="0" err="1">
                <a:solidFill>
                  <a:schemeClr val="accent1">
                    <a:lumMod val="75000"/>
                  </a:schemeClr>
                </a:solidFill>
              </a:rPr>
              <a:t>daemon-reload</a:t>
            </a:r>
            <a:endParaRPr lang="tr-TR" sz="2600" dirty="0">
              <a:solidFill>
                <a:schemeClr val="accent1">
                  <a:lumMod val="75000"/>
                </a:schemeClr>
              </a:solidFill>
            </a:endParaRPr>
          </a:p>
          <a:p>
            <a:pPr marL="0" indent="0">
              <a:buNone/>
            </a:pPr>
            <a:r>
              <a:rPr lang="tr-TR" sz="2600" dirty="0">
                <a:solidFill>
                  <a:schemeClr val="accent1">
                    <a:lumMod val="75000"/>
                  </a:schemeClr>
                </a:solidFill>
              </a:rPr>
              <a:t># </a:t>
            </a:r>
            <a:r>
              <a:rPr lang="tr-TR" sz="2600" dirty="0" err="1">
                <a:solidFill>
                  <a:schemeClr val="accent1">
                    <a:lumMod val="75000"/>
                  </a:schemeClr>
                </a:solidFill>
              </a:rPr>
              <a:t>systemctl</a:t>
            </a:r>
            <a:r>
              <a:rPr lang="tr-TR" sz="2600" dirty="0">
                <a:solidFill>
                  <a:schemeClr val="accent1">
                    <a:lumMod val="75000"/>
                  </a:schemeClr>
                </a:solidFill>
              </a:rPr>
              <a:t> </a:t>
            </a:r>
            <a:r>
              <a:rPr lang="tr-TR" sz="2600" dirty="0" err="1">
                <a:solidFill>
                  <a:schemeClr val="accent1">
                    <a:lumMod val="75000"/>
                  </a:schemeClr>
                </a:solidFill>
              </a:rPr>
              <a:t>enable</a:t>
            </a:r>
            <a:r>
              <a:rPr lang="tr-TR" sz="2600" dirty="0">
                <a:solidFill>
                  <a:schemeClr val="accent1">
                    <a:lumMod val="75000"/>
                  </a:schemeClr>
                </a:solidFill>
              </a:rPr>
              <a:t> </a:t>
            </a:r>
            <a:r>
              <a:rPr lang="tr-TR" sz="2600" dirty="0" err="1">
                <a:solidFill>
                  <a:schemeClr val="accent1">
                    <a:lumMod val="75000"/>
                  </a:schemeClr>
                </a:solidFill>
              </a:rPr>
              <a:t>daemon_service.service</a:t>
            </a:r>
            <a:endParaRPr lang="tr-TR" sz="2600" dirty="0">
              <a:solidFill>
                <a:schemeClr val="accent1">
                  <a:lumMod val="75000"/>
                </a:schemeClr>
              </a:solidFill>
            </a:endParaRPr>
          </a:p>
          <a:p>
            <a:pPr marL="0" indent="0">
              <a:buNone/>
            </a:pPr>
            <a:r>
              <a:rPr lang="tr-TR" sz="2600" dirty="0">
                <a:solidFill>
                  <a:schemeClr val="accent1">
                    <a:lumMod val="75000"/>
                  </a:schemeClr>
                </a:solidFill>
              </a:rPr>
              <a:t># </a:t>
            </a:r>
            <a:r>
              <a:rPr lang="tr-TR" sz="2600" dirty="0" err="1">
                <a:solidFill>
                  <a:schemeClr val="accent1">
                    <a:lumMod val="75000"/>
                  </a:schemeClr>
                </a:solidFill>
              </a:rPr>
              <a:t>systemctl</a:t>
            </a:r>
            <a:r>
              <a:rPr lang="tr-TR" sz="2600" dirty="0">
                <a:solidFill>
                  <a:schemeClr val="accent1">
                    <a:lumMod val="75000"/>
                  </a:schemeClr>
                </a:solidFill>
              </a:rPr>
              <a:t> start </a:t>
            </a:r>
            <a:r>
              <a:rPr lang="tr-TR" sz="2600" dirty="0" err="1">
                <a:solidFill>
                  <a:schemeClr val="accent1">
                    <a:lumMod val="75000"/>
                  </a:schemeClr>
                </a:solidFill>
              </a:rPr>
              <a:t>daemon_service.service</a:t>
            </a:r>
            <a:endParaRPr lang="tr-TR" sz="2600" dirty="0">
              <a:solidFill>
                <a:schemeClr val="accent1">
                  <a:lumMod val="75000"/>
                </a:schemeClr>
              </a:solidFill>
            </a:endParaRPr>
          </a:p>
          <a:p>
            <a:pPr marL="0" indent="0">
              <a:buNone/>
            </a:pPr>
            <a:r>
              <a:rPr lang="tr-TR" sz="2600" dirty="0">
                <a:solidFill>
                  <a:schemeClr val="accent1">
                    <a:lumMod val="75000"/>
                  </a:schemeClr>
                </a:solidFill>
              </a:rPr>
              <a:t> </a:t>
            </a:r>
          </a:p>
          <a:p>
            <a:r>
              <a:rPr lang="tr-TR" sz="2600" dirty="0">
                <a:solidFill>
                  <a:schemeClr val="accent1">
                    <a:lumMod val="75000"/>
                  </a:schemeClr>
                </a:solidFill>
              </a:rPr>
              <a:t>Bu işlemlerden sonra, </a:t>
            </a:r>
            <a:r>
              <a:rPr lang="tr-TR" sz="2600" dirty="0" err="1">
                <a:solidFill>
                  <a:schemeClr val="accent1">
                    <a:lumMod val="75000"/>
                  </a:schemeClr>
                </a:solidFill>
              </a:rPr>
              <a:t>Python</a:t>
            </a:r>
            <a:r>
              <a:rPr lang="tr-TR" sz="2600" dirty="0">
                <a:solidFill>
                  <a:schemeClr val="accent1">
                    <a:lumMod val="75000"/>
                  </a:schemeClr>
                </a:solidFill>
              </a:rPr>
              <a:t> </a:t>
            </a:r>
            <a:r>
              <a:rPr lang="tr-TR" sz="2600" dirty="0" err="1">
                <a:solidFill>
                  <a:schemeClr val="accent1">
                    <a:lumMod val="75000"/>
                  </a:schemeClr>
                </a:solidFill>
              </a:rPr>
              <a:t>daemon</a:t>
            </a:r>
            <a:r>
              <a:rPr lang="tr-TR" sz="2600" dirty="0">
                <a:solidFill>
                  <a:schemeClr val="accent1">
                    <a:lumMod val="75000"/>
                  </a:schemeClr>
                </a:solidFill>
              </a:rPr>
              <a:t> </a:t>
            </a:r>
            <a:r>
              <a:rPr lang="tr-TR" sz="2600" dirty="0" err="1">
                <a:solidFill>
                  <a:schemeClr val="accent1">
                    <a:lumMod val="75000"/>
                  </a:schemeClr>
                </a:solidFill>
              </a:rPr>
              <a:t>script’imiz</a:t>
            </a:r>
            <a:r>
              <a:rPr lang="tr-TR" sz="2600" dirty="0">
                <a:solidFill>
                  <a:schemeClr val="accent1">
                    <a:lumMod val="75000"/>
                  </a:schemeClr>
                </a:solidFill>
              </a:rPr>
              <a:t> belirtilen portu dinleyecek ve gelen komutları çalıştırarak sonucu geri gönderecek şekilde sürekli çalışır durumda olacaktır. Ayrıca, servis  herhangi bir nedenle durduğunda otomatik olarak yeniden başlayacaktır.</a:t>
            </a:r>
          </a:p>
        </p:txBody>
      </p:sp>
    </p:spTree>
    <p:extLst>
      <p:ext uri="{BB962C8B-B14F-4D97-AF65-F5344CB8AC3E}">
        <p14:creationId xmlns:p14="http://schemas.microsoft.com/office/powerpoint/2010/main" val="365385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marL="0" indent="0" algn="just">
              <a:buNone/>
            </a:pPr>
            <a:r>
              <a:rPr lang="tr-TR" sz="5400" b="1" dirty="0" smtClean="0">
                <a:solidFill>
                  <a:schemeClr val="accent1">
                    <a:lumMod val="75000"/>
                  </a:schemeClr>
                </a:solidFill>
              </a:rPr>
              <a:t>				</a:t>
            </a:r>
          </a:p>
          <a:p>
            <a:pPr marL="0" indent="0" algn="just">
              <a:buNone/>
            </a:pPr>
            <a:r>
              <a:rPr lang="tr-TR" sz="7200" b="1" dirty="0" smtClean="0">
                <a:solidFill>
                  <a:schemeClr val="accent1">
                    <a:lumMod val="75000"/>
                  </a:schemeClr>
                </a:solidFill>
              </a:rPr>
              <a:t>			TEŞEKKÜRLER</a:t>
            </a:r>
          </a:p>
          <a:p>
            <a:pPr marL="0" indent="0" algn="just">
              <a:buNone/>
            </a:pPr>
            <a:endParaRPr lang="tr-TR" sz="5400" b="1" dirty="0">
              <a:solidFill>
                <a:schemeClr val="accent1">
                  <a:lumMod val="75000"/>
                </a:schemeClr>
              </a:solidFill>
            </a:endParaRPr>
          </a:p>
          <a:p>
            <a:pPr marL="0" indent="0" algn="just">
              <a:buNone/>
            </a:pPr>
            <a:endParaRPr lang="tr-TR" sz="5400" b="1" dirty="0" smtClean="0">
              <a:solidFill>
                <a:schemeClr val="accent1">
                  <a:lumMod val="75000"/>
                </a:schemeClr>
              </a:solidFill>
            </a:endParaRPr>
          </a:p>
          <a:p>
            <a:pPr marL="0" indent="0" algn="just">
              <a:buNone/>
            </a:pPr>
            <a:r>
              <a:rPr lang="tr-TR" sz="5400" b="1" dirty="0">
                <a:solidFill>
                  <a:schemeClr val="accent1">
                    <a:lumMod val="75000"/>
                  </a:schemeClr>
                </a:solidFill>
              </a:rPr>
              <a:t>	</a:t>
            </a:r>
            <a:r>
              <a:rPr lang="tr-TR" sz="5400" b="1" dirty="0" smtClean="0">
                <a:solidFill>
                  <a:schemeClr val="accent1">
                    <a:lumMod val="75000"/>
                  </a:schemeClr>
                </a:solidFill>
              </a:rPr>
              <a:t>						</a:t>
            </a:r>
            <a:r>
              <a:rPr lang="tr-TR" sz="3600" b="1" dirty="0" smtClean="0">
                <a:solidFill>
                  <a:schemeClr val="accent1">
                    <a:lumMod val="75000"/>
                  </a:schemeClr>
                </a:solidFill>
              </a:rPr>
              <a:t>Semih Tolga DEMİR</a:t>
            </a:r>
            <a:endParaRPr lang="tr-TR" sz="3600" b="1"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49019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Neden Önemli ?</a:t>
            </a:r>
            <a:endParaRPr lang="tr-TR" b="1" dirty="0">
              <a:solidFill>
                <a:schemeClr val="accent1">
                  <a:lumMod val="75000"/>
                </a:schemeClr>
              </a:solidFill>
            </a:endParaRPr>
          </a:p>
        </p:txBody>
      </p:sp>
      <p:sp>
        <p:nvSpPr>
          <p:cNvPr id="3" name="İçerik Yer Tutucusu 2"/>
          <p:cNvSpPr>
            <a:spLocks noGrp="1"/>
          </p:cNvSpPr>
          <p:nvPr>
            <p:ph idx="1"/>
          </p:nvPr>
        </p:nvSpPr>
        <p:spPr/>
        <p:txBody>
          <a:bodyPr>
            <a:normAutofit fontScale="70000" lnSpcReduction="20000"/>
          </a:bodyPr>
          <a:lstStyle/>
          <a:p>
            <a:pPr marL="0" indent="0" algn="just">
              <a:buNone/>
            </a:pPr>
            <a:r>
              <a:rPr lang="tr-TR" dirty="0" smtClean="0">
                <a:solidFill>
                  <a:schemeClr val="accent1">
                    <a:lumMod val="75000"/>
                  </a:schemeClr>
                </a:solidFill>
              </a:rPr>
              <a:t>	Kısaca </a:t>
            </a:r>
            <a:r>
              <a:rPr lang="tr-TR" dirty="0" err="1">
                <a:solidFill>
                  <a:schemeClr val="accent1">
                    <a:lumMod val="75000"/>
                  </a:schemeClr>
                </a:solidFill>
              </a:rPr>
              <a:t>systemd</a:t>
            </a:r>
            <a:r>
              <a:rPr lang="tr-TR" dirty="0">
                <a:solidFill>
                  <a:schemeClr val="accent1">
                    <a:lumMod val="75000"/>
                  </a:schemeClr>
                </a:solidFill>
              </a:rPr>
              <a:t> kullanmayan ve kullanan Linux sistemlerine örneklerle çalışma mantığına değinelim. </a:t>
            </a:r>
            <a:r>
              <a:rPr lang="tr-TR" dirty="0" err="1">
                <a:solidFill>
                  <a:schemeClr val="accent1">
                    <a:lumMod val="75000"/>
                  </a:schemeClr>
                </a:solidFill>
              </a:rPr>
              <a:t>Systemd</a:t>
            </a:r>
            <a:r>
              <a:rPr lang="tr-TR" dirty="0">
                <a:solidFill>
                  <a:schemeClr val="accent1">
                    <a:lumMod val="75000"/>
                  </a:schemeClr>
                </a:solidFill>
              </a:rPr>
              <a:t> kullanmayan bir Linux sistemimizde açılış yöneticisi PID1 olarak önce açılış işlemlerini yönetecek </a:t>
            </a:r>
            <a:r>
              <a:rPr lang="tr-TR" dirty="0" err="1">
                <a:solidFill>
                  <a:schemeClr val="accent1">
                    <a:lumMod val="75000"/>
                  </a:schemeClr>
                </a:solidFill>
              </a:rPr>
              <a:t>init’i</a:t>
            </a:r>
            <a:r>
              <a:rPr lang="tr-TR" dirty="0">
                <a:solidFill>
                  <a:schemeClr val="accent1">
                    <a:lumMod val="75000"/>
                  </a:schemeClr>
                </a:solidFill>
              </a:rPr>
              <a:t> çalıştırır. Sonrasında, diğer servislerin başlatılmasına geçer. Örneğin, D-</a:t>
            </a:r>
            <a:r>
              <a:rPr lang="tr-TR" dirty="0" err="1">
                <a:solidFill>
                  <a:schemeClr val="accent1">
                    <a:lumMod val="75000"/>
                  </a:schemeClr>
                </a:solidFill>
              </a:rPr>
              <a:t>bus</a:t>
            </a:r>
            <a:r>
              <a:rPr lang="tr-TR" dirty="0">
                <a:solidFill>
                  <a:schemeClr val="accent1">
                    <a:lumMod val="75000"/>
                  </a:schemeClr>
                </a:solidFill>
              </a:rPr>
              <a:t> hizmet gereksinimi olan bir X servisinin çalışmasından önce D-</a:t>
            </a:r>
            <a:r>
              <a:rPr lang="tr-TR" dirty="0" err="1">
                <a:solidFill>
                  <a:schemeClr val="accent1">
                    <a:lumMod val="75000"/>
                  </a:schemeClr>
                </a:solidFill>
              </a:rPr>
              <a:t>bus</a:t>
            </a:r>
            <a:r>
              <a:rPr lang="tr-TR" dirty="0">
                <a:solidFill>
                  <a:schemeClr val="accent1">
                    <a:lumMod val="75000"/>
                  </a:schemeClr>
                </a:solidFill>
              </a:rPr>
              <a:t> çalışmasını beklemesi zorunluluğu bulunmaktadır veya X11 servisi HAL hizmetine ihtiyaç duyduğu için önce HAL servisinin başlamasını beklemek zorundadır. Ve tüm bu servisler </a:t>
            </a:r>
            <a:r>
              <a:rPr lang="tr-TR" dirty="0" err="1">
                <a:solidFill>
                  <a:schemeClr val="accent1">
                    <a:lumMod val="75000"/>
                  </a:schemeClr>
                </a:solidFill>
              </a:rPr>
              <a:t>syslog</a:t>
            </a:r>
            <a:r>
              <a:rPr lang="tr-TR" dirty="0">
                <a:solidFill>
                  <a:schemeClr val="accent1">
                    <a:lumMod val="75000"/>
                  </a:schemeClr>
                </a:solidFill>
              </a:rPr>
              <a:t> servisine ihtiyaç duydukları içinde hepsinden önce </a:t>
            </a:r>
            <a:r>
              <a:rPr lang="tr-TR" dirty="0" err="1">
                <a:solidFill>
                  <a:schemeClr val="accent1">
                    <a:lumMod val="75000"/>
                  </a:schemeClr>
                </a:solidFill>
              </a:rPr>
              <a:t>syslog</a:t>
            </a:r>
            <a:r>
              <a:rPr lang="tr-TR" dirty="0">
                <a:solidFill>
                  <a:schemeClr val="accent1">
                    <a:lumMod val="75000"/>
                  </a:schemeClr>
                </a:solidFill>
              </a:rPr>
              <a:t> servisinin çalışmasını beklemeleri gerekmektedir. Genel Linux açılış adımlarını bu şekilde özetleyebiliriz. Bu programlar soketler üzerinden iletişim halindedirler ve </a:t>
            </a:r>
            <a:r>
              <a:rPr lang="tr-TR" dirty="0" err="1">
                <a:solidFill>
                  <a:schemeClr val="accent1">
                    <a:lumMod val="75000"/>
                  </a:schemeClr>
                </a:solidFill>
              </a:rPr>
              <a:t>Dbus</a:t>
            </a:r>
            <a:r>
              <a:rPr lang="tr-TR" dirty="0">
                <a:solidFill>
                  <a:schemeClr val="accent1">
                    <a:lumMod val="75000"/>
                  </a:schemeClr>
                </a:solidFill>
              </a:rPr>
              <a:t> başlamadan soketi açılmaz ve X servisimiz </a:t>
            </a:r>
            <a:r>
              <a:rPr lang="tr-TR" dirty="0" err="1">
                <a:solidFill>
                  <a:schemeClr val="accent1">
                    <a:lumMod val="75000"/>
                  </a:schemeClr>
                </a:solidFill>
              </a:rPr>
              <a:t>Dbus</a:t>
            </a:r>
            <a:r>
              <a:rPr lang="tr-TR" dirty="0">
                <a:solidFill>
                  <a:schemeClr val="accent1">
                    <a:lumMod val="75000"/>
                  </a:schemeClr>
                </a:solidFill>
              </a:rPr>
              <a:t> soketine bağlanamaz. </a:t>
            </a:r>
            <a:r>
              <a:rPr lang="tr-TR" dirty="0" err="1">
                <a:solidFill>
                  <a:schemeClr val="accent1">
                    <a:lumMod val="75000"/>
                  </a:schemeClr>
                </a:solidFill>
              </a:rPr>
              <a:t>Systemd</a:t>
            </a:r>
            <a:r>
              <a:rPr lang="tr-TR" dirty="0">
                <a:solidFill>
                  <a:schemeClr val="accent1">
                    <a:lumMod val="75000"/>
                  </a:schemeClr>
                </a:solidFill>
              </a:rPr>
              <a:t> bu yaklaşımın değişmesi düşüncesiyle ortaya çıkmıştır. </a:t>
            </a:r>
            <a:r>
              <a:rPr lang="tr-TR" dirty="0" err="1">
                <a:solidFill>
                  <a:schemeClr val="accent1">
                    <a:lumMod val="75000"/>
                  </a:schemeClr>
                </a:solidFill>
              </a:rPr>
              <a:t>Systemd</a:t>
            </a:r>
            <a:r>
              <a:rPr lang="tr-TR" dirty="0">
                <a:solidFill>
                  <a:schemeClr val="accent1">
                    <a:lumMod val="75000"/>
                  </a:schemeClr>
                </a:solidFill>
              </a:rPr>
              <a:t>, tüm hizmet ve servislerin ihtiyaç duyduğu soketleri ilgili hizmet başlamasa bile önceden başlatma ve diğer bekleyen programların sırada beklemesini ortadan kaldırarak gereksiz zaman kaybının önüne geçmeyi hedeflemektedir. X11 başlamak için HAL soketinin açılmasını bekliyorsa, HAL servisi henüz başlamamış olsa bile X11 servisine bağlanacağı bir soket verilir. Bilgisayarın ve/veya sunucunun o anda boşta bekleyen işlem gücü, mümkün olan kapasiteyle azami oranda kullanılarak servislerin birbirini beklemesinden ortaya çıkan zaman kaybı en aza indirilmeye çalışılmış olur. Bahsettiğimiz bu işlemler sadece başlangıç anı ile kısıtlı değildir. İşletim sistemi çalışıyorken de </a:t>
            </a:r>
            <a:r>
              <a:rPr lang="tr-TR" dirty="0" err="1">
                <a:solidFill>
                  <a:schemeClr val="accent1">
                    <a:lumMod val="75000"/>
                  </a:schemeClr>
                </a:solidFill>
              </a:rPr>
              <a:t>systemd</a:t>
            </a:r>
            <a:r>
              <a:rPr lang="tr-TR" dirty="0">
                <a:solidFill>
                  <a:schemeClr val="accent1">
                    <a:lumMod val="75000"/>
                  </a:schemeClr>
                </a:solidFill>
              </a:rPr>
              <a:t> servisinin çalışan yazılım ve donanımlarla ilgili birçok işlevi bulunmaktadır. </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38500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s</a:t>
            </a:r>
            <a:r>
              <a:rPr lang="tr-TR" b="1" dirty="0" err="1" smtClean="0">
                <a:solidFill>
                  <a:schemeClr val="accent1">
                    <a:lumMod val="75000"/>
                  </a:schemeClr>
                </a:solidFill>
              </a:rPr>
              <a:t>ystemctl</a:t>
            </a:r>
            <a:endParaRPr lang="tr-TR" b="1" dirty="0">
              <a:solidFill>
                <a:schemeClr val="accent1">
                  <a:lumMod val="75000"/>
                </a:schemeClr>
              </a:solidFill>
            </a:endParaRPr>
          </a:p>
        </p:txBody>
      </p:sp>
      <p:sp>
        <p:nvSpPr>
          <p:cNvPr id="3" name="İçerik Yer Tutucusu 2"/>
          <p:cNvSpPr>
            <a:spLocks noGrp="1"/>
          </p:cNvSpPr>
          <p:nvPr>
            <p:ph idx="1"/>
          </p:nvPr>
        </p:nvSpPr>
        <p:spPr/>
        <p:txBody>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systemctl</a:t>
            </a:r>
            <a:r>
              <a:rPr lang="tr-TR" dirty="0">
                <a:solidFill>
                  <a:schemeClr val="accent1">
                    <a:lumMod val="75000"/>
                  </a:schemeClr>
                </a:solidFill>
              </a:rPr>
              <a:t>, </a:t>
            </a:r>
            <a:r>
              <a:rPr lang="tr-TR" dirty="0" err="1">
                <a:solidFill>
                  <a:schemeClr val="accent1">
                    <a:lumMod val="75000"/>
                  </a:schemeClr>
                </a:solidFill>
              </a:rPr>
              <a:t>systemd</a:t>
            </a:r>
            <a:r>
              <a:rPr lang="tr-TR" dirty="0">
                <a:solidFill>
                  <a:schemeClr val="accent1">
                    <a:lumMod val="75000"/>
                  </a:schemeClr>
                </a:solidFill>
              </a:rPr>
              <a:t> servislerini yönetmek, durdurmak, başlatmak ve durumlarını kontrol etmek gibi işlemlerin yapılmasını sağlayan bir araçtır.</a:t>
            </a:r>
          </a:p>
          <a:p>
            <a:pPr algn="just"/>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0476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chemeClr val="accent1">
                    <a:lumMod val="75000"/>
                  </a:schemeClr>
                </a:solidFill>
              </a:rPr>
              <a:t>j</a:t>
            </a:r>
            <a:r>
              <a:rPr lang="tr-TR" b="1" dirty="0" err="1" smtClean="0">
                <a:solidFill>
                  <a:schemeClr val="accent1">
                    <a:lumMod val="75000"/>
                  </a:schemeClr>
                </a:solidFill>
              </a:rPr>
              <a:t>ournalctl</a:t>
            </a:r>
            <a:endParaRPr lang="tr-TR" b="1" dirty="0">
              <a:solidFill>
                <a:schemeClr val="accent1">
                  <a:lumMod val="75000"/>
                </a:schemeClr>
              </a:solidFill>
            </a:endParaRPr>
          </a:p>
        </p:txBody>
      </p:sp>
      <p:sp>
        <p:nvSpPr>
          <p:cNvPr id="3" name="İçerik Yer Tutucusu 2"/>
          <p:cNvSpPr>
            <a:spLocks noGrp="1"/>
          </p:cNvSpPr>
          <p:nvPr>
            <p:ph idx="1"/>
          </p:nvPr>
        </p:nvSpPr>
        <p:spPr/>
        <p:txBody>
          <a:bodyPr/>
          <a:lstStyle/>
          <a:p>
            <a:pPr marL="0" indent="0" algn="just">
              <a:buNone/>
            </a:pPr>
            <a:r>
              <a:rPr lang="tr-TR" dirty="0">
                <a:solidFill>
                  <a:schemeClr val="accent1">
                    <a:lumMod val="75000"/>
                  </a:schemeClr>
                </a:solidFill>
              </a:rPr>
              <a:t>Servislerin geçmişe dönük </a:t>
            </a:r>
            <a:r>
              <a:rPr lang="tr-TR" dirty="0" err="1">
                <a:solidFill>
                  <a:schemeClr val="accent1">
                    <a:lumMod val="75000"/>
                  </a:schemeClr>
                </a:solidFill>
              </a:rPr>
              <a:t>loglarını</a:t>
            </a:r>
            <a:r>
              <a:rPr lang="tr-TR" dirty="0">
                <a:solidFill>
                  <a:schemeClr val="accent1">
                    <a:lumMod val="75000"/>
                  </a:schemeClr>
                </a:solidFill>
              </a:rPr>
              <a:t> görüntülemekte kullanılır</a:t>
            </a:r>
            <a:r>
              <a:rPr lang="tr-TR" dirty="0" smtClean="0">
                <a:solidFill>
                  <a:schemeClr val="accent1">
                    <a:lumMod val="75000"/>
                  </a:schemeClr>
                </a:solidFill>
              </a:rPr>
              <a:t>.</a:t>
            </a:r>
          </a:p>
          <a:p>
            <a:pPr algn="just"/>
            <a:endParaRPr lang="tr-TR" dirty="0">
              <a:solidFill>
                <a:schemeClr val="accent1">
                  <a:lumMod val="75000"/>
                </a:schemeClr>
              </a:solidFill>
            </a:endParaRPr>
          </a:p>
          <a:p>
            <a:pPr algn="just"/>
            <a:r>
              <a:rPr lang="tr-TR" dirty="0">
                <a:solidFill>
                  <a:schemeClr val="accent1">
                    <a:lumMod val="75000"/>
                  </a:schemeClr>
                </a:solidFill>
              </a:rPr>
              <a:t>Servis </a:t>
            </a:r>
            <a:r>
              <a:rPr lang="tr-TR" dirty="0" err="1">
                <a:solidFill>
                  <a:schemeClr val="accent1">
                    <a:lumMod val="75000"/>
                  </a:schemeClr>
                </a:solidFill>
              </a:rPr>
              <a:t>loglarını</a:t>
            </a:r>
            <a:r>
              <a:rPr lang="tr-TR" dirty="0">
                <a:solidFill>
                  <a:schemeClr val="accent1">
                    <a:lumMod val="75000"/>
                  </a:schemeClr>
                </a:solidFill>
              </a:rPr>
              <a:t> görüntülemek için</a:t>
            </a:r>
            <a:r>
              <a:rPr lang="tr-TR" dirty="0" smtClean="0">
                <a:solidFill>
                  <a:schemeClr val="accent1">
                    <a:lumMod val="75000"/>
                  </a:schemeClr>
                </a:solidFill>
              </a:rPr>
              <a:t>,</a:t>
            </a:r>
          </a:p>
          <a:p>
            <a:pPr marL="0" indent="0" algn="just">
              <a:buNone/>
            </a:pPr>
            <a:r>
              <a:rPr lang="tr-TR" dirty="0" smtClean="0">
                <a:solidFill>
                  <a:schemeClr val="accent1">
                    <a:lumMod val="75000"/>
                  </a:schemeClr>
                </a:solidFill>
              </a:rPr>
              <a:t># </a:t>
            </a:r>
            <a:r>
              <a:rPr lang="tr-TR" dirty="0" err="1">
                <a:solidFill>
                  <a:schemeClr val="accent1">
                    <a:lumMod val="75000"/>
                  </a:schemeClr>
                </a:solidFill>
              </a:rPr>
              <a:t>journalctl</a:t>
            </a:r>
            <a:r>
              <a:rPr lang="tr-TR" dirty="0">
                <a:solidFill>
                  <a:schemeClr val="accent1">
                    <a:lumMod val="75000"/>
                  </a:schemeClr>
                </a:solidFill>
              </a:rPr>
              <a:t> –u </a:t>
            </a:r>
            <a:r>
              <a:rPr lang="tr-TR" dirty="0" err="1">
                <a:solidFill>
                  <a:schemeClr val="accent1">
                    <a:lumMod val="75000"/>
                  </a:schemeClr>
                </a:solidFill>
              </a:rPr>
              <a:t>serviceName</a:t>
            </a:r>
            <a:endParaRPr lang="tr-TR" dirty="0">
              <a:solidFill>
                <a:schemeClr val="accent1">
                  <a:lumMod val="75000"/>
                </a:schemeClr>
              </a:solidFill>
            </a:endParaRPr>
          </a:p>
          <a:p>
            <a:pPr algn="just"/>
            <a:r>
              <a:rPr lang="tr-TR" dirty="0">
                <a:solidFill>
                  <a:schemeClr val="accent1">
                    <a:lumMod val="75000"/>
                  </a:schemeClr>
                </a:solidFill>
              </a:rPr>
              <a:t>Servisin terminale yazdırdığı uyarıları görmek için,</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journalctl</a:t>
            </a:r>
            <a:r>
              <a:rPr lang="tr-TR" dirty="0" smtClean="0">
                <a:solidFill>
                  <a:schemeClr val="accent1">
                    <a:lumMod val="75000"/>
                  </a:schemeClr>
                </a:solidFill>
              </a:rPr>
              <a:t> </a:t>
            </a:r>
            <a:r>
              <a:rPr lang="tr-TR" dirty="0">
                <a:solidFill>
                  <a:schemeClr val="accent1">
                    <a:lumMod val="75000"/>
                  </a:schemeClr>
                </a:solidFill>
              </a:rPr>
              <a:t>–u </a:t>
            </a:r>
            <a:r>
              <a:rPr lang="tr-TR" dirty="0" err="1">
                <a:solidFill>
                  <a:schemeClr val="accent1">
                    <a:lumMod val="75000"/>
                  </a:schemeClr>
                </a:solidFill>
              </a:rPr>
              <a:t>serviceName</a:t>
            </a:r>
            <a:r>
              <a:rPr lang="tr-TR" dirty="0">
                <a:solidFill>
                  <a:schemeClr val="accent1">
                    <a:lumMod val="75000"/>
                  </a:schemeClr>
                </a:solidFill>
              </a:rPr>
              <a:t> -</a:t>
            </a:r>
            <a:r>
              <a:rPr lang="tr-TR" dirty="0" smtClean="0">
                <a:solidFill>
                  <a:schemeClr val="accent1">
                    <a:lumMod val="75000"/>
                  </a:schemeClr>
                </a:solidFill>
              </a:rPr>
              <a:t>f</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9653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a:t>
            </a:r>
            <a:r>
              <a:rPr lang="tr-TR" b="1" dirty="0" err="1" smtClean="0">
                <a:solidFill>
                  <a:schemeClr val="accent1">
                    <a:lumMod val="75000"/>
                  </a:schemeClr>
                </a:solidFill>
              </a:rPr>
              <a:t>unit</a:t>
            </a:r>
            <a:endParaRPr lang="tr-TR" b="1" dirty="0">
              <a:solidFill>
                <a:schemeClr val="accent1">
                  <a:lumMod val="75000"/>
                </a:schemeClr>
              </a:solidFill>
            </a:endParaRPr>
          </a:p>
        </p:txBody>
      </p:sp>
      <p:sp>
        <p:nvSpPr>
          <p:cNvPr id="3" name="İçerik Yer Tutucusu 2"/>
          <p:cNvSpPr>
            <a:spLocks noGrp="1"/>
          </p:cNvSpPr>
          <p:nvPr>
            <p:ph idx="1"/>
          </p:nvPr>
        </p:nvSpPr>
        <p:spPr/>
        <p:txBody>
          <a:bodyPr/>
          <a:lstStyle/>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Systemd’de</a:t>
            </a:r>
            <a:r>
              <a:rPr lang="tr-TR" dirty="0" smtClean="0">
                <a:solidFill>
                  <a:schemeClr val="accent1">
                    <a:lumMod val="75000"/>
                  </a:schemeClr>
                </a:solidFill>
              </a:rPr>
              <a:t> </a:t>
            </a:r>
            <a:r>
              <a:rPr lang="tr-TR" dirty="0">
                <a:solidFill>
                  <a:schemeClr val="accent1">
                    <a:lumMod val="75000"/>
                  </a:schemeClr>
                </a:solidFill>
              </a:rPr>
              <a:t>bir </a:t>
            </a:r>
            <a:r>
              <a:rPr lang="tr-TR" dirty="0" err="1">
                <a:solidFill>
                  <a:schemeClr val="accent1">
                    <a:lumMod val="75000"/>
                  </a:schemeClr>
                </a:solidFill>
              </a:rPr>
              <a:t>unit</a:t>
            </a:r>
            <a:r>
              <a:rPr lang="tr-TR" dirty="0">
                <a:solidFill>
                  <a:schemeClr val="accent1">
                    <a:lumMod val="75000"/>
                  </a:schemeClr>
                </a:solidFill>
              </a:rPr>
              <a:t>, sistemin üzerinde nasıl çalışıp yönetileceğini bilen herhangi bir kaynağa denmektedir. Bu kaynaklar, </a:t>
            </a:r>
            <a:r>
              <a:rPr lang="tr-TR" dirty="0" err="1">
                <a:solidFill>
                  <a:schemeClr val="accent1">
                    <a:lumMod val="75000"/>
                  </a:schemeClr>
                </a:solidFill>
              </a:rPr>
              <a:t>unit</a:t>
            </a:r>
            <a:r>
              <a:rPr lang="tr-TR" dirty="0">
                <a:solidFill>
                  <a:schemeClr val="accent1">
                    <a:lumMod val="75000"/>
                  </a:schemeClr>
                </a:solidFill>
              </a:rPr>
              <a:t> dosyaları adı verilen yapılandırma dosyaları kullanılarak tanımlanır.</a:t>
            </a:r>
          </a:p>
          <a:p>
            <a:pPr marL="0" indent="0" algn="just">
              <a:buNone/>
            </a:pPr>
            <a:r>
              <a:rPr lang="tr-TR" dirty="0" smtClean="0">
                <a:solidFill>
                  <a:schemeClr val="accent1">
                    <a:lumMod val="75000"/>
                  </a:schemeClr>
                </a:solidFill>
              </a:rPr>
              <a:t>	</a:t>
            </a:r>
          </a:p>
          <a:p>
            <a:pPr marL="0" indent="0" algn="just">
              <a:buNone/>
            </a:pPr>
            <a:r>
              <a:rPr lang="tr-TR" dirty="0">
                <a:solidFill>
                  <a:schemeClr val="accent1">
                    <a:lumMod val="75000"/>
                  </a:schemeClr>
                </a:solidFill>
              </a:rPr>
              <a:t>	</a:t>
            </a:r>
            <a:r>
              <a:rPr lang="tr-TR" dirty="0" err="1" smtClean="0">
                <a:solidFill>
                  <a:schemeClr val="accent1">
                    <a:lumMod val="75000"/>
                  </a:schemeClr>
                </a:solidFill>
              </a:rPr>
              <a:t>Unit’ler</a:t>
            </a:r>
            <a:r>
              <a:rPr lang="tr-TR" dirty="0" smtClean="0">
                <a:solidFill>
                  <a:schemeClr val="accent1">
                    <a:lumMod val="75000"/>
                  </a:schemeClr>
                </a:solidFill>
              </a:rPr>
              <a:t> </a:t>
            </a:r>
            <a:r>
              <a:rPr lang="tr-TR" dirty="0">
                <a:solidFill>
                  <a:schemeClr val="accent1">
                    <a:lumMod val="75000"/>
                  </a:schemeClr>
                </a:solidFill>
              </a:rPr>
              <a:t>görevlerine göre farklı kategorilere ayrılmaktadır. Bu şekilde kolayca etkinleştirme, devre dışı bırakma veya genişletme yapılabilmektedir</a:t>
            </a:r>
            <a:r>
              <a:rPr lang="tr-TR" dirty="0" smtClean="0">
                <a:solidFill>
                  <a:schemeClr val="accent1">
                    <a:lumMod val="75000"/>
                  </a:schemeClr>
                </a:solidFill>
              </a:rPr>
              <a:t>.</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56341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a:t>
            </a:r>
            <a:r>
              <a:rPr lang="tr-TR" b="1" dirty="0" err="1" smtClean="0">
                <a:solidFill>
                  <a:schemeClr val="accent1">
                    <a:lumMod val="75000"/>
                  </a:schemeClr>
                </a:solidFill>
              </a:rPr>
              <a:t>unit</a:t>
            </a:r>
            <a:endParaRPr lang="tr-TR" dirty="0"/>
          </a:p>
        </p:txBody>
      </p:sp>
      <p:sp>
        <p:nvSpPr>
          <p:cNvPr id="3" name="İçerik Yer Tutucusu 2"/>
          <p:cNvSpPr>
            <a:spLocks noGrp="1"/>
          </p:cNvSpPr>
          <p:nvPr>
            <p:ph idx="1"/>
          </p:nvPr>
        </p:nvSpPr>
        <p:spPr/>
        <p:txBody>
          <a:bodyPr>
            <a:normAutofit fontScale="92500" lnSpcReduction="10000"/>
          </a:bodyPr>
          <a:lstStyle/>
          <a:p>
            <a:pPr algn="just"/>
            <a:r>
              <a:rPr lang="tr-TR" dirty="0">
                <a:solidFill>
                  <a:schemeClr val="accent1">
                    <a:lumMod val="75000"/>
                  </a:schemeClr>
                </a:solidFill>
              </a:rPr>
              <a:t>Soket bazlı etkinleştirme,</a:t>
            </a:r>
          </a:p>
          <a:p>
            <a:pPr marL="0" indent="0" algn="just">
              <a:buNone/>
            </a:pPr>
            <a:r>
              <a:rPr lang="tr-TR" dirty="0" smtClean="0">
                <a:solidFill>
                  <a:schemeClr val="accent1">
                    <a:lumMod val="75000"/>
                  </a:schemeClr>
                </a:solidFill>
              </a:rPr>
              <a:t>	Bir </a:t>
            </a:r>
            <a:r>
              <a:rPr lang="tr-TR" dirty="0">
                <a:solidFill>
                  <a:schemeClr val="accent1">
                    <a:lumMod val="75000"/>
                  </a:schemeClr>
                </a:solidFill>
              </a:rPr>
              <a:t>servisle ilişkili soketler ayrı ayrı ele alınması için servisin kendisinden en iyi şekilde koparılır. Bu, ilişkili sokete ilk erişime kadar bir hizmetin başlamasını geciktirmek gibi bir takım avantajlar sağlar. Bu aynı zamanda sistemin önyükleme işleminin başlangıcında tüm soketleri oluşturmasına olanak tanır ve ilişkili servisleri paralel olarak önyüklemeyi mümkün kılar</a:t>
            </a:r>
            <a:r>
              <a:rPr lang="tr-TR" dirty="0" smtClean="0">
                <a:solidFill>
                  <a:schemeClr val="accent1">
                    <a:lumMod val="75000"/>
                  </a:schemeClr>
                </a:solidFill>
              </a:rPr>
              <a:t>.</a:t>
            </a:r>
          </a:p>
          <a:p>
            <a:pPr marL="0" indent="0" algn="just">
              <a:buNone/>
            </a:pPr>
            <a:endParaRPr lang="tr-TR" dirty="0">
              <a:solidFill>
                <a:schemeClr val="accent1">
                  <a:lumMod val="75000"/>
                </a:schemeClr>
              </a:solidFill>
            </a:endParaRPr>
          </a:p>
          <a:p>
            <a:pPr algn="just"/>
            <a:r>
              <a:rPr lang="tr-TR" dirty="0" err="1">
                <a:solidFill>
                  <a:schemeClr val="accent1">
                    <a:lumMod val="75000"/>
                  </a:schemeClr>
                </a:solidFill>
              </a:rPr>
              <a:t>Bus</a:t>
            </a:r>
            <a:r>
              <a:rPr lang="tr-TR" dirty="0">
                <a:solidFill>
                  <a:schemeClr val="accent1">
                    <a:lumMod val="75000"/>
                  </a:schemeClr>
                </a:solidFill>
              </a:rPr>
              <a:t> bazlı etkinleştirme,</a:t>
            </a:r>
          </a:p>
          <a:p>
            <a:pPr marL="0" indent="0" algn="just">
              <a:buNone/>
            </a:pPr>
            <a:r>
              <a:rPr lang="tr-TR" dirty="0" smtClean="0">
                <a:solidFill>
                  <a:schemeClr val="accent1">
                    <a:lumMod val="75000"/>
                  </a:schemeClr>
                </a:solidFill>
              </a:rPr>
              <a:t>	D-</a:t>
            </a:r>
            <a:r>
              <a:rPr lang="tr-TR" dirty="0" err="1" smtClean="0">
                <a:solidFill>
                  <a:schemeClr val="accent1">
                    <a:lumMod val="75000"/>
                  </a:schemeClr>
                </a:solidFill>
              </a:rPr>
              <a:t>bus</a:t>
            </a:r>
            <a:r>
              <a:rPr lang="tr-TR" dirty="0" smtClean="0">
                <a:solidFill>
                  <a:schemeClr val="accent1">
                    <a:lumMod val="75000"/>
                  </a:schemeClr>
                </a:solidFill>
              </a:rPr>
              <a:t> </a:t>
            </a:r>
            <a:r>
              <a:rPr lang="tr-TR" dirty="0">
                <a:solidFill>
                  <a:schemeClr val="accent1">
                    <a:lumMod val="75000"/>
                  </a:schemeClr>
                </a:solidFill>
              </a:rPr>
              <a:t>tarafından sağlanan veri yolu üzerinden etkinleştirilebilir. </a:t>
            </a:r>
            <a:r>
              <a:rPr lang="tr-TR" dirty="0" err="1">
                <a:solidFill>
                  <a:schemeClr val="accent1">
                    <a:lumMod val="75000"/>
                  </a:schemeClr>
                </a:solidFill>
              </a:rPr>
              <a:t>Unit</a:t>
            </a:r>
            <a:r>
              <a:rPr lang="tr-TR" dirty="0">
                <a:solidFill>
                  <a:schemeClr val="accent1">
                    <a:lumMod val="75000"/>
                  </a:schemeClr>
                </a:solidFill>
              </a:rPr>
              <a:t>, birleşik bir veri yolu yayınlandığında başlatılabilir.</a:t>
            </a:r>
          </a:p>
          <a:p>
            <a:pPr algn="just"/>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63277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solidFill>
                  <a:schemeClr val="accent1">
                    <a:lumMod val="75000"/>
                  </a:schemeClr>
                </a:solidFill>
              </a:rPr>
              <a:t>systemd</a:t>
            </a:r>
            <a:r>
              <a:rPr lang="tr-TR" b="1" dirty="0" smtClean="0">
                <a:solidFill>
                  <a:schemeClr val="accent1">
                    <a:lumMod val="75000"/>
                  </a:schemeClr>
                </a:solidFill>
              </a:rPr>
              <a:t> </a:t>
            </a:r>
            <a:r>
              <a:rPr lang="tr-TR" b="1" dirty="0" err="1" smtClean="0">
                <a:solidFill>
                  <a:schemeClr val="accent1">
                    <a:lumMod val="75000"/>
                  </a:schemeClr>
                </a:solidFill>
              </a:rPr>
              <a:t>unit</a:t>
            </a:r>
            <a:endParaRPr lang="tr-TR" dirty="0"/>
          </a:p>
        </p:txBody>
      </p:sp>
      <p:sp>
        <p:nvSpPr>
          <p:cNvPr id="3" name="İçerik Yer Tutucusu 2"/>
          <p:cNvSpPr>
            <a:spLocks noGrp="1"/>
          </p:cNvSpPr>
          <p:nvPr>
            <p:ph idx="1"/>
          </p:nvPr>
        </p:nvSpPr>
        <p:spPr/>
        <p:txBody>
          <a:bodyPr>
            <a:normAutofit/>
          </a:bodyPr>
          <a:lstStyle/>
          <a:p>
            <a:pPr algn="just"/>
            <a:r>
              <a:rPr lang="tr-TR" dirty="0">
                <a:solidFill>
                  <a:schemeClr val="accent1">
                    <a:lumMod val="75000"/>
                  </a:schemeClr>
                </a:solidFill>
              </a:rPr>
              <a:t>Yol bazlı etkinleştirme,</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Unit</a:t>
            </a:r>
            <a:r>
              <a:rPr lang="tr-TR" dirty="0">
                <a:solidFill>
                  <a:schemeClr val="accent1">
                    <a:lumMod val="75000"/>
                  </a:schemeClr>
                </a:solidFill>
              </a:rPr>
              <a:t>, belirli dosya sistemi yollarının etkinliğini veya kullanılabilirliğini temek alarak başlatılabilir</a:t>
            </a:r>
            <a:r>
              <a:rPr lang="tr-TR" dirty="0" smtClean="0">
                <a:solidFill>
                  <a:schemeClr val="accent1">
                    <a:lumMod val="75000"/>
                  </a:schemeClr>
                </a:solidFill>
              </a:rPr>
              <a:t>.</a:t>
            </a:r>
          </a:p>
          <a:p>
            <a:pPr marL="0" indent="0" algn="just">
              <a:buNone/>
            </a:pPr>
            <a:endParaRPr lang="tr-TR" dirty="0">
              <a:solidFill>
                <a:schemeClr val="accent1">
                  <a:lumMod val="75000"/>
                </a:schemeClr>
              </a:solidFill>
            </a:endParaRPr>
          </a:p>
          <a:p>
            <a:pPr algn="just"/>
            <a:r>
              <a:rPr lang="tr-TR" dirty="0">
                <a:solidFill>
                  <a:schemeClr val="accent1">
                    <a:lumMod val="75000"/>
                  </a:schemeClr>
                </a:solidFill>
              </a:rPr>
              <a:t>Aygıt bazlı etkinleştirme,</a:t>
            </a:r>
          </a:p>
          <a:p>
            <a:pPr marL="0" indent="0" algn="just">
              <a:buNone/>
            </a:pPr>
            <a:r>
              <a:rPr lang="tr-TR" dirty="0" smtClean="0">
                <a:solidFill>
                  <a:schemeClr val="accent1">
                    <a:lumMod val="75000"/>
                  </a:schemeClr>
                </a:solidFill>
              </a:rPr>
              <a:t>	</a:t>
            </a:r>
            <a:r>
              <a:rPr lang="tr-TR" dirty="0" err="1" smtClean="0">
                <a:solidFill>
                  <a:schemeClr val="accent1">
                    <a:lumMod val="75000"/>
                  </a:schemeClr>
                </a:solidFill>
              </a:rPr>
              <a:t>Unit’ler</a:t>
            </a:r>
            <a:r>
              <a:rPr lang="tr-TR" dirty="0">
                <a:solidFill>
                  <a:schemeClr val="accent1">
                    <a:lumMod val="75000"/>
                  </a:schemeClr>
                </a:solidFill>
              </a:rPr>
              <a:t>, </a:t>
            </a:r>
            <a:r>
              <a:rPr lang="tr-TR" dirty="0" err="1">
                <a:solidFill>
                  <a:schemeClr val="accent1">
                    <a:lumMod val="75000"/>
                  </a:schemeClr>
                </a:solidFill>
              </a:rPr>
              <a:t>udev</a:t>
            </a:r>
            <a:r>
              <a:rPr lang="tr-TR" dirty="0">
                <a:solidFill>
                  <a:schemeClr val="accent1">
                    <a:lumMod val="75000"/>
                  </a:schemeClr>
                </a:solidFill>
              </a:rPr>
              <a:t> </a:t>
            </a:r>
            <a:r>
              <a:rPr lang="tr-TR" dirty="0" err="1">
                <a:solidFill>
                  <a:schemeClr val="accent1">
                    <a:lumMod val="75000"/>
                  </a:schemeClr>
                </a:solidFill>
              </a:rPr>
              <a:t>events</a:t>
            </a:r>
            <a:r>
              <a:rPr lang="tr-TR" dirty="0">
                <a:solidFill>
                  <a:schemeClr val="accent1">
                    <a:lumMod val="75000"/>
                  </a:schemeClr>
                </a:solidFill>
              </a:rPr>
              <a:t> kullanarak ilişkili donanımın ilk kullanılabilir olduğu zamanda başlatılabilir</a:t>
            </a:r>
            <a:r>
              <a:rPr lang="tr-TR" dirty="0" smtClean="0">
                <a:solidFill>
                  <a:schemeClr val="accent1">
                    <a:lumMod val="75000"/>
                  </a:schemeClr>
                </a:solidFill>
              </a:rPr>
              <a:t>.</a:t>
            </a:r>
            <a:endParaRPr lang="tr-TR" dirty="0">
              <a:solidFill>
                <a:schemeClr val="accent1">
                  <a:lumMod val="75000"/>
                </a:schemeClr>
              </a:solidFill>
            </a:endParaRP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47373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753fb180-a0f1-47ee-bb6b-5956a4b631ac" origin="userSelected">
  <element uid="id_classification_nonbusiness" value=""/>
  <element uid="28101b78-9dca-49f0-9bb7-5ad98141e387" value=""/>
</sisl>
</file>

<file path=customXml/itemProps1.xml><?xml version="1.0" encoding="utf-8"?>
<ds:datastoreItem xmlns:ds="http://schemas.openxmlformats.org/officeDocument/2006/customXml" ds:itemID="{E0E5E5BC-07B8-4BB8-9C61-A0C1235FBE1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76</TotalTime>
  <Words>2641</Words>
  <Application>Microsoft Office PowerPoint</Application>
  <PresentationFormat>Geniş ekran</PresentationFormat>
  <Paragraphs>352</Paragraphs>
  <Slides>35</Slides>
  <Notes>28</Notes>
  <HiddenSlides>4</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Calibri</vt:lpstr>
      <vt:lpstr>Calibri Light</vt:lpstr>
      <vt:lpstr>Times New Roman</vt:lpstr>
      <vt:lpstr>Office Teması</vt:lpstr>
      <vt:lpstr>systemd</vt:lpstr>
      <vt:lpstr>systemd Nedir ?</vt:lpstr>
      <vt:lpstr>PowerPoint Sunusu</vt:lpstr>
      <vt:lpstr>systemd Neden Önemli ?</vt:lpstr>
      <vt:lpstr>systemctl</vt:lpstr>
      <vt:lpstr>journalctl</vt:lpstr>
      <vt:lpstr>systemd unit</vt:lpstr>
      <vt:lpstr>systemd unit</vt:lpstr>
      <vt:lpstr>systemd unit</vt:lpstr>
      <vt:lpstr>systemd unit</vt:lpstr>
      <vt:lpstr>systemd unit</vt:lpstr>
      <vt:lpstr>systemd targets</vt:lpstr>
      <vt:lpstr>systemd Servis Dosyası Oluşturma</vt:lpstr>
      <vt:lpstr>unit Dosya Türleri</vt:lpstr>
      <vt:lpstr>unit Dosya Türleri</vt:lpstr>
      <vt:lpstr>unit Dosya Türleri</vt:lpstr>
      <vt:lpstr>unit Dosya Türleri</vt:lpstr>
      <vt:lpstr>Unit Dosya içi Tanımlar</vt:lpstr>
      <vt:lpstr>Unit Dosya içi Tanımlar</vt:lpstr>
      <vt:lpstr>Unit Dosya içi Tanımlar</vt:lpstr>
      <vt:lpstr>Unit Dosya içi Tanımlar</vt:lpstr>
      <vt:lpstr>Temel systemctl Komut Örnekleri</vt:lpstr>
      <vt:lpstr>Temel systemctl Komut Örnekleri</vt:lpstr>
      <vt:lpstr>Temel systemctl Komut Örnekleri</vt:lpstr>
      <vt:lpstr>Temel systemctl Komut Örnekleri</vt:lpstr>
      <vt:lpstr>Temel systemctl Komut Örnekleri</vt:lpstr>
      <vt:lpstr>systemctl Örnek Sorular</vt:lpstr>
      <vt:lpstr>systemctl Örnek Sorular -1</vt:lpstr>
      <vt:lpstr>systemctl Örnek Sorular -1</vt:lpstr>
      <vt:lpstr>systemctl Örnek Sorular -1</vt:lpstr>
      <vt:lpstr>systemctl Örnek Sorular -2</vt:lpstr>
      <vt:lpstr>systemctl Örnek Sorular -2</vt:lpstr>
      <vt:lpstr>systemctl Örnek Sorular -2</vt:lpstr>
      <vt:lpstr>systemctl Örnek Sorular -2</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Systemd</dc:title>
  <dc:creator>Semih Tolga DEMİR</dc:creator>
  <cp:lastModifiedBy>Semih Tolga DEMİR</cp:lastModifiedBy>
  <cp:revision>11</cp:revision>
  <dcterms:created xsi:type="dcterms:W3CDTF">2024-03-20T07:05:19Z</dcterms:created>
  <dcterms:modified xsi:type="dcterms:W3CDTF">2024-05-24T11:18:00Z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ee6d43e4-50ce-44ed-b80b-5e9dc4f83970</vt:lpwstr>
  </property>
  <property fmtid="{D5CDD505-2E9C-101B-9397-08002B2CF9AE}" pid="3" name="bjClsUserRVM">
    <vt:lpwstr>[]</vt:lpwstr>
  </property>
  <property fmtid="{D5CDD505-2E9C-101B-9397-08002B2CF9AE}" pid="4" name="bjSaver">
    <vt:lpwstr>oBu4nQUDu4icQjrZB5/rF0iCYPRi4HFb</vt:lpwstr>
  </property>
  <property fmtid="{D5CDD505-2E9C-101B-9397-08002B2CF9AE}" pid="5"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6" name="bjDocumentLabelXML-0">
    <vt:lpwstr>ames.com/2008/01/sie/internal/label"&gt;&lt;element uid="id_classification_nonbusiness" value="" /&gt;&lt;element uid="28101b78-9dca-49f0-9bb7-5ad98141e387" value="" /&gt;&lt;/sisl&gt;</vt:lpwstr>
  </property>
  <property fmtid="{D5CDD505-2E9C-101B-9397-08002B2CF9AE}" pid="7" name="bjDocumentSecurityLabel">
    <vt:lpwstr>TASNİF DIŞI</vt:lpwstr>
  </property>
  <property fmtid="{D5CDD505-2E9C-101B-9397-08002B2CF9AE}" pid="8" name="bjSlideMasterFooterText">
    <vt:lpwstr>TASNİF DIŞI
 </vt:lpwstr>
  </property>
</Properties>
</file>