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heme/theme3.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2.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3.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4.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6.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7.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8.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9.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10.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11.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12.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13.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14.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15.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16.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17.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notesSlides/notesSlide18.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19.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20.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21.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notesSlides/notesSlide22.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notesSlides/notesSlide23.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24.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notesSlides/notesSlide25.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notesSlides/notesSlide26.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notesSlides/notesSlide27.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30"/>
  </p:notesMasterIdLst>
  <p:handoutMasterIdLst>
    <p:handoutMasterId r:id="rId31"/>
  </p:handoutMasterIdLst>
  <p:sldIdLst>
    <p:sldId id="256" r:id="rId3"/>
    <p:sldId id="257" r:id="rId4"/>
    <p:sldId id="258" r:id="rId5"/>
    <p:sldId id="272" r:id="rId6"/>
    <p:sldId id="259" r:id="rId7"/>
    <p:sldId id="273" r:id="rId8"/>
    <p:sldId id="260" r:id="rId9"/>
    <p:sldId id="274" r:id="rId10"/>
    <p:sldId id="275" r:id="rId11"/>
    <p:sldId id="261" r:id="rId12"/>
    <p:sldId id="262" r:id="rId13"/>
    <p:sldId id="276" r:id="rId14"/>
    <p:sldId id="277" r:id="rId15"/>
    <p:sldId id="263" r:id="rId16"/>
    <p:sldId id="278" r:id="rId17"/>
    <p:sldId id="279" r:id="rId18"/>
    <p:sldId id="280" r:id="rId19"/>
    <p:sldId id="264" r:id="rId20"/>
    <p:sldId id="265" r:id="rId21"/>
    <p:sldId id="266" r:id="rId22"/>
    <p:sldId id="267" r:id="rId23"/>
    <p:sldId id="269" r:id="rId24"/>
    <p:sldId id="270" r:id="rId25"/>
    <p:sldId id="271" r:id="rId26"/>
    <p:sldId id="281" r:id="rId27"/>
    <p:sldId id="282" r:id="rId28"/>
    <p:sldId id="268" r:id="rId2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954"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custDataLst>
              <p:tags r:id="rId2"/>
            </p:custDataLst>
          </p:nvPr>
        </p:nvSpPr>
        <p:spPr>
          <a:xfrm>
            <a:off x="0" y="0"/>
            <a:ext cx="6858000" cy="458788"/>
          </a:xfrm>
          <a:prstGeom prst="rect">
            <a:avLst/>
          </a:prstGeom>
        </p:spPr>
        <p:txBody>
          <a:bodyPr vert="horz" lIns="91440" tIns="45720" rIns="91440" bIns="45720" rtlCol="0"/>
          <a:lstStyle>
            <a:lvl1pPr algn="l">
              <a:defRPr sz="1200"/>
            </a:lvl1pPr>
          </a:lstStyle>
          <a:p>
            <a:pPr algn="r"/>
            <a:r>
              <a:rPr lang="tr-TR" sz="900" b="1" smtClean="0">
                <a:solidFill>
                  <a:srgbClr val="BFBFBF"/>
                </a:solidFill>
                <a:latin typeface="Arial" panose="020B0604020202020204" pitchFamily="34" charset="0"/>
              </a:rPr>
              <a:t>TASNİF DIŞI
</a:t>
            </a:r>
            <a:r>
              <a:rPr lang="tr-TR" smtClean="0">
                <a:solidFill>
                  <a:srgbClr val="000000"/>
                </a:solidFill>
                <a:latin typeface="Times New Roman" panose="02020603050405020304" pitchFamily="18" charset="0"/>
              </a:rPr>
              <a:t> </a:t>
            </a:r>
            <a:endParaRPr lang="tr-TR">
              <a:solidFill>
                <a:srgbClr val="000000"/>
              </a:solidFill>
              <a:latin typeface="Times New Roman" panose="02020603050405020304" pitchFamily="18" charset="0"/>
            </a:endParaRPr>
          </a:p>
        </p:txBody>
      </p:sp>
      <p:sp>
        <p:nvSpPr>
          <p:cNvPr id="3" name="Veri Yer Tutucusu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EAE0AE-A63C-4BCC-A1EC-D1F9D321AC74}" type="datetimeFigureOut">
              <a:rPr lang="tr-TR" smtClean="0"/>
              <a:t>4.03.2024</a:t>
            </a:fld>
            <a:endParaRPr lang="tr-TR"/>
          </a:p>
        </p:txBody>
      </p:sp>
      <p:sp>
        <p:nvSpPr>
          <p:cNvPr id="4" name="Altbilgi Yer Tutucusu 3"/>
          <p:cNvSpPr>
            <a:spLocks noGrp="1"/>
          </p:cNvSpPr>
          <p:nvPr>
            <p:ph type="ftr" sz="quarter" idx="2"/>
            <p:custDataLst>
              <p:tags r:id="rId3"/>
            </p:custDataLst>
          </p:nvPr>
        </p:nvSpPr>
        <p:spPr>
          <a:xfrm>
            <a:off x="0" y="8685213"/>
            <a:ext cx="6858000" cy="458787"/>
          </a:xfrm>
          <a:prstGeom prst="rect">
            <a:avLst/>
          </a:prstGeom>
        </p:spPr>
        <p:txBody>
          <a:bodyPr vert="horz" lIns="91440" tIns="45720" rIns="91440" bIns="45720" rtlCol="0" anchor="b"/>
          <a:lstStyle>
            <a:lvl1pPr algn="l">
              <a:defRPr sz="1200"/>
            </a:lvl1pPr>
          </a:lstStyle>
          <a:p>
            <a:pPr algn="r"/>
            <a:r>
              <a:rPr lang="tr-TR" sz="900" b="1" smtClean="0">
                <a:solidFill>
                  <a:srgbClr val="BFBFBF"/>
                </a:solidFill>
                <a:latin typeface="Arial" panose="020B0604020202020204" pitchFamily="34" charset="0"/>
              </a:rPr>
              <a:t>TASNİF DIŞI
</a:t>
            </a:r>
            <a:r>
              <a:rPr lang="tr-TR" smtClean="0">
                <a:solidFill>
                  <a:srgbClr val="000000"/>
                </a:solidFill>
                <a:latin typeface="Times New Roman" panose="02020603050405020304" pitchFamily="18" charset="0"/>
              </a:rPr>
              <a:t> </a:t>
            </a:r>
            <a:endParaRPr lang="tr-TR">
              <a:solidFill>
                <a:srgbClr val="000000"/>
              </a:solidFill>
              <a:latin typeface="Times New Roman" panose="02020603050405020304" pitchFamily="18" charset="0"/>
            </a:endParaRPr>
          </a:p>
        </p:txBody>
      </p:sp>
      <p:sp>
        <p:nvSpPr>
          <p:cNvPr id="5" name="Slayt Numarası Yer Tutucus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421F452-42D6-40FA-A790-8DB7E4512903}" type="slidenum">
              <a:rPr lang="tr-TR" smtClean="0"/>
              <a:t>‹#›</a:t>
            </a:fld>
            <a:endParaRPr lang="tr-TR"/>
          </a:p>
        </p:txBody>
      </p:sp>
    </p:spTree>
    <p:extLst>
      <p:ext uri="{BB962C8B-B14F-4D97-AF65-F5344CB8AC3E}">
        <p14:creationId xmlns:p14="http://schemas.microsoft.com/office/powerpoint/2010/main" val="2155500899"/>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custDataLst>
              <p:tags r:id="rId2"/>
            </p:custDataLst>
          </p:nvPr>
        </p:nvSpPr>
        <p:spPr>
          <a:xfrm>
            <a:off x="0" y="0"/>
            <a:ext cx="6858000" cy="458788"/>
          </a:xfrm>
          <a:prstGeom prst="rect">
            <a:avLst/>
          </a:prstGeom>
        </p:spPr>
        <p:txBody>
          <a:bodyPr vert="horz" lIns="91440" tIns="45720" rIns="91440" bIns="45720" rtlCol="0"/>
          <a:lstStyle>
            <a:lvl1pPr algn="r">
              <a:defRPr lang="tr-TR"/>
            </a:lvl1p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816222-A197-4782-9388-2364BC2517C3}" type="datetimeFigureOut">
              <a:rPr lang="tr-TR" smtClean="0"/>
              <a:t>4.03.2024</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custDataLst>
              <p:tags r:id="rId3"/>
            </p:custDataLst>
          </p:nvPr>
        </p:nvSpPr>
        <p:spPr>
          <a:xfrm>
            <a:off x="0" y="8685213"/>
            <a:ext cx="6858000" cy="458787"/>
          </a:xfrm>
          <a:prstGeom prst="rect">
            <a:avLst/>
          </a:prstGeom>
        </p:spPr>
        <p:txBody>
          <a:bodyPr vert="horz" lIns="91440" tIns="45720" rIns="91440" bIns="45720" rtlCol="0" anchor="b"/>
          <a:lstStyle>
            <a:lvl1pPr algn="r">
              <a:defRPr lang="tr-TR"/>
            </a:lvl1p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1CC66C-70DC-4FDA-80AA-E6816076762F}" type="slidenum">
              <a:rPr lang="tr-TR" smtClean="0"/>
              <a:t>‹#›</a:t>
            </a:fld>
            <a:endParaRPr lang="tr-TR"/>
          </a:p>
        </p:txBody>
      </p:sp>
    </p:spTree>
    <p:extLst>
      <p:ext uri="{BB962C8B-B14F-4D97-AF65-F5344CB8AC3E}">
        <p14:creationId xmlns:p14="http://schemas.microsoft.com/office/powerpoint/2010/main" val="2441465004"/>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37.xml"/><Relationship Id="rId1" Type="http://schemas.openxmlformats.org/officeDocument/2006/relationships/tags" Target="../tags/tag36.xml"/><Relationship Id="rId4"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40.xml"/><Relationship Id="rId1" Type="http://schemas.openxmlformats.org/officeDocument/2006/relationships/tags" Target="../tags/tag39.xml"/><Relationship Id="rId4"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43.xml"/><Relationship Id="rId1" Type="http://schemas.openxmlformats.org/officeDocument/2006/relationships/tags" Target="../tags/tag42.xml"/><Relationship Id="rId4"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46.xml"/><Relationship Id="rId1" Type="http://schemas.openxmlformats.org/officeDocument/2006/relationships/tags" Target="../tags/tag45.xml"/><Relationship Id="rId4"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49.xml"/><Relationship Id="rId1" Type="http://schemas.openxmlformats.org/officeDocument/2006/relationships/tags" Target="../tags/tag48.xml"/><Relationship Id="rId4"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52.xml"/><Relationship Id="rId1" Type="http://schemas.openxmlformats.org/officeDocument/2006/relationships/tags" Target="../tags/tag51.xml"/><Relationship Id="rId4"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55.xml"/><Relationship Id="rId1" Type="http://schemas.openxmlformats.org/officeDocument/2006/relationships/tags" Target="../tags/tag54.xml"/><Relationship Id="rId4"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58.xml"/><Relationship Id="rId1" Type="http://schemas.openxmlformats.org/officeDocument/2006/relationships/tags" Target="../tags/tag57.xml"/><Relationship Id="rId4"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61.xml"/><Relationship Id="rId1" Type="http://schemas.openxmlformats.org/officeDocument/2006/relationships/tags" Target="../tags/tag60.xml"/><Relationship Id="rId4"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64.xml"/><Relationship Id="rId1" Type="http://schemas.openxmlformats.org/officeDocument/2006/relationships/tags" Target="../tags/tag63.xml"/><Relationship Id="rId4"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67.xml"/><Relationship Id="rId1" Type="http://schemas.openxmlformats.org/officeDocument/2006/relationships/tags" Target="../tags/tag66.xml"/><Relationship Id="rId4"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70.xml"/><Relationship Id="rId1" Type="http://schemas.openxmlformats.org/officeDocument/2006/relationships/tags" Target="../tags/tag69.xml"/><Relationship Id="rId4"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73.xml"/><Relationship Id="rId1" Type="http://schemas.openxmlformats.org/officeDocument/2006/relationships/tags" Target="../tags/tag72.xml"/><Relationship Id="rId4"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76.xml"/><Relationship Id="rId1" Type="http://schemas.openxmlformats.org/officeDocument/2006/relationships/tags" Target="../tags/tag75.xml"/><Relationship Id="rId4"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79.xml"/><Relationship Id="rId1" Type="http://schemas.openxmlformats.org/officeDocument/2006/relationships/tags" Target="../tags/tag78.xml"/><Relationship Id="rId4"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82.xml"/><Relationship Id="rId1" Type="http://schemas.openxmlformats.org/officeDocument/2006/relationships/tags" Target="../tags/tag81.xml"/><Relationship Id="rId4"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85.xml"/><Relationship Id="rId1" Type="http://schemas.openxmlformats.org/officeDocument/2006/relationships/tags" Target="../tags/tag84.xml"/><Relationship Id="rId4"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88.xml"/><Relationship Id="rId1" Type="http://schemas.openxmlformats.org/officeDocument/2006/relationships/tags" Target="../tags/tag87.xml"/><Relationship Id="rId4"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16.xml"/><Relationship Id="rId1" Type="http://schemas.openxmlformats.org/officeDocument/2006/relationships/tags" Target="../tags/tag15.xml"/><Relationship Id="rId4"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19.xml"/><Relationship Id="rId1" Type="http://schemas.openxmlformats.org/officeDocument/2006/relationships/tags" Target="../tags/tag18.xml"/><Relationship Id="rId4"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22.xml"/><Relationship Id="rId1" Type="http://schemas.openxmlformats.org/officeDocument/2006/relationships/tags" Target="../tags/tag21.xml"/><Relationship Id="rId4"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25.xml"/><Relationship Id="rId1" Type="http://schemas.openxmlformats.org/officeDocument/2006/relationships/tags" Target="../tags/tag24.xml"/><Relationship Id="rId4"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28.xml"/><Relationship Id="rId1" Type="http://schemas.openxmlformats.org/officeDocument/2006/relationships/tags" Target="../tags/tag27.xml"/><Relationship Id="rId4"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31.xml"/><Relationship Id="rId1" Type="http://schemas.openxmlformats.org/officeDocument/2006/relationships/tags" Target="../tags/tag30.xml"/><Relationship Id="rId4"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34.xml"/><Relationship Id="rId1" Type="http://schemas.openxmlformats.org/officeDocument/2006/relationships/tags" Target="../tags/tag33.xml"/><Relationship Id="rId4"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171CC66C-70DC-4FDA-80AA-E6816076762F}" type="slidenum">
              <a:rPr lang="tr-TR" smtClean="0"/>
              <a:t>1</a:t>
            </a:fld>
            <a:endParaRPr lang="tr-TR"/>
          </a:p>
        </p:txBody>
      </p:sp>
    </p:spTree>
    <p:extLst>
      <p:ext uri="{BB962C8B-B14F-4D97-AF65-F5344CB8AC3E}">
        <p14:creationId xmlns:p14="http://schemas.microsoft.com/office/powerpoint/2010/main" val="20445079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171CC66C-70DC-4FDA-80AA-E6816076762F}" type="slidenum">
              <a:rPr lang="tr-TR" smtClean="0"/>
              <a:t>10</a:t>
            </a:fld>
            <a:endParaRPr lang="tr-TR"/>
          </a:p>
        </p:txBody>
      </p:sp>
    </p:spTree>
    <p:extLst>
      <p:ext uri="{BB962C8B-B14F-4D97-AF65-F5344CB8AC3E}">
        <p14:creationId xmlns:p14="http://schemas.microsoft.com/office/powerpoint/2010/main" val="36107567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171CC66C-70DC-4FDA-80AA-E6816076762F}" type="slidenum">
              <a:rPr lang="tr-TR" smtClean="0"/>
              <a:t>11</a:t>
            </a:fld>
            <a:endParaRPr lang="tr-TR"/>
          </a:p>
        </p:txBody>
      </p:sp>
    </p:spTree>
    <p:extLst>
      <p:ext uri="{BB962C8B-B14F-4D97-AF65-F5344CB8AC3E}">
        <p14:creationId xmlns:p14="http://schemas.microsoft.com/office/powerpoint/2010/main" val="34506066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171CC66C-70DC-4FDA-80AA-E6816076762F}" type="slidenum">
              <a:rPr lang="tr-TR" smtClean="0"/>
              <a:t>12</a:t>
            </a:fld>
            <a:endParaRPr lang="tr-TR"/>
          </a:p>
        </p:txBody>
      </p:sp>
    </p:spTree>
    <p:extLst>
      <p:ext uri="{BB962C8B-B14F-4D97-AF65-F5344CB8AC3E}">
        <p14:creationId xmlns:p14="http://schemas.microsoft.com/office/powerpoint/2010/main" val="13997324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171CC66C-70DC-4FDA-80AA-E6816076762F}" type="slidenum">
              <a:rPr lang="tr-TR" smtClean="0"/>
              <a:t>13</a:t>
            </a:fld>
            <a:endParaRPr lang="tr-TR"/>
          </a:p>
        </p:txBody>
      </p:sp>
    </p:spTree>
    <p:extLst>
      <p:ext uri="{BB962C8B-B14F-4D97-AF65-F5344CB8AC3E}">
        <p14:creationId xmlns:p14="http://schemas.microsoft.com/office/powerpoint/2010/main" val="32646112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171CC66C-70DC-4FDA-80AA-E6816076762F}" type="slidenum">
              <a:rPr lang="tr-TR" smtClean="0"/>
              <a:t>14</a:t>
            </a:fld>
            <a:endParaRPr lang="tr-TR"/>
          </a:p>
        </p:txBody>
      </p:sp>
    </p:spTree>
    <p:extLst>
      <p:ext uri="{BB962C8B-B14F-4D97-AF65-F5344CB8AC3E}">
        <p14:creationId xmlns:p14="http://schemas.microsoft.com/office/powerpoint/2010/main" val="39098718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171CC66C-70DC-4FDA-80AA-E6816076762F}" type="slidenum">
              <a:rPr lang="tr-TR" smtClean="0"/>
              <a:t>15</a:t>
            </a:fld>
            <a:endParaRPr lang="tr-TR"/>
          </a:p>
        </p:txBody>
      </p:sp>
    </p:spTree>
    <p:extLst>
      <p:ext uri="{BB962C8B-B14F-4D97-AF65-F5344CB8AC3E}">
        <p14:creationId xmlns:p14="http://schemas.microsoft.com/office/powerpoint/2010/main" val="17849655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171CC66C-70DC-4FDA-80AA-E6816076762F}" type="slidenum">
              <a:rPr lang="tr-TR" smtClean="0"/>
              <a:t>16</a:t>
            </a:fld>
            <a:endParaRPr lang="tr-TR"/>
          </a:p>
        </p:txBody>
      </p:sp>
    </p:spTree>
    <p:extLst>
      <p:ext uri="{BB962C8B-B14F-4D97-AF65-F5344CB8AC3E}">
        <p14:creationId xmlns:p14="http://schemas.microsoft.com/office/powerpoint/2010/main" val="7290649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171CC66C-70DC-4FDA-80AA-E6816076762F}" type="slidenum">
              <a:rPr lang="tr-TR" smtClean="0"/>
              <a:t>17</a:t>
            </a:fld>
            <a:endParaRPr lang="tr-TR"/>
          </a:p>
        </p:txBody>
      </p:sp>
    </p:spTree>
    <p:extLst>
      <p:ext uri="{BB962C8B-B14F-4D97-AF65-F5344CB8AC3E}">
        <p14:creationId xmlns:p14="http://schemas.microsoft.com/office/powerpoint/2010/main" val="3696282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171CC66C-70DC-4FDA-80AA-E6816076762F}" type="slidenum">
              <a:rPr lang="tr-TR" smtClean="0"/>
              <a:t>18</a:t>
            </a:fld>
            <a:endParaRPr lang="tr-TR"/>
          </a:p>
        </p:txBody>
      </p:sp>
    </p:spTree>
    <p:extLst>
      <p:ext uri="{BB962C8B-B14F-4D97-AF65-F5344CB8AC3E}">
        <p14:creationId xmlns:p14="http://schemas.microsoft.com/office/powerpoint/2010/main" val="4454527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171CC66C-70DC-4FDA-80AA-E6816076762F}" type="slidenum">
              <a:rPr lang="tr-TR" smtClean="0"/>
              <a:t>19</a:t>
            </a:fld>
            <a:endParaRPr lang="tr-TR"/>
          </a:p>
        </p:txBody>
      </p:sp>
    </p:spTree>
    <p:extLst>
      <p:ext uri="{BB962C8B-B14F-4D97-AF65-F5344CB8AC3E}">
        <p14:creationId xmlns:p14="http://schemas.microsoft.com/office/powerpoint/2010/main" val="2012033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171CC66C-70DC-4FDA-80AA-E6816076762F}" type="slidenum">
              <a:rPr lang="tr-TR" smtClean="0"/>
              <a:t>2</a:t>
            </a:fld>
            <a:endParaRPr lang="tr-TR"/>
          </a:p>
        </p:txBody>
      </p:sp>
    </p:spTree>
    <p:extLst>
      <p:ext uri="{BB962C8B-B14F-4D97-AF65-F5344CB8AC3E}">
        <p14:creationId xmlns:p14="http://schemas.microsoft.com/office/powerpoint/2010/main" val="36482219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171CC66C-70DC-4FDA-80AA-E6816076762F}" type="slidenum">
              <a:rPr lang="tr-TR" smtClean="0"/>
              <a:t>20</a:t>
            </a:fld>
            <a:endParaRPr lang="tr-TR"/>
          </a:p>
        </p:txBody>
      </p:sp>
    </p:spTree>
    <p:extLst>
      <p:ext uri="{BB962C8B-B14F-4D97-AF65-F5344CB8AC3E}">
        <p14:creationId xmlns:p14="http://schemas.microsoft.com/office/powerpoint/2010/main" val="11948412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171CC66C-70DC-4FDA-80AA-E6816076762F}" type="slidenum">
              <a:rPr lang="tr-TR" smtClean="0"/>
              <a:t>21</a:t>
            </a:fld>
            <a:endParaRPr lang="tr-TR"/>
          </a:p>
        </p:txBody>
      </p:sp>
    </p:spTree>
    <p:extLst>
      <p:ext uri="{BB962C8B-B14F-4D97-AF65-F5344CB8AC3E}">
        <p14:creationId xmlns:p14="http://schemas.microsoft.com/office/powerpoint/2010/main" val="37381055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171CC66C-70DC-4FDA-80AA-E6816076762F}" type="slidenum">
              <a:rPr lang="tr-TR" smtClean="0"/>
              <a:t>22</a:t>
            </a:fld>
            <a:endParaRPr lang="tr-TR"/>
          </a:p>
        </p:txBody>
      </p:sp>
    </p:spTree>
    <p:extLst>
      <p:ext uri="{BB962C8B-B14F-4D97-AF65-F5344CB8AC3E}">
        <p14:creationId xmlns:p14="http://schemas.microsoft.com/office/powerpoint/2010/main" val="27783833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171CC66C-70DC-4FDA-80AA-E6816076762F}" type="slidenum">
              <a:rPr lang="tr-TR" smtClean="0"/>
              <a:t>23</a:t>
            </a:fld>
            <a:endParaRPr lang="tr-TR"/>
          </a:p>
        </p:txBody>
      </p:sp>
    </p:spTree>
    <p:extLst>
      <p:ext uri="{BB962C8B-B14F-4D97-AF65-F5344CB8AC3E}">
        <p14:creationId xmlns:p14="http://schemas.microsoft.com/office/powerpoint/2010/main" val="7637136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171CC66C-70DC-4FDA-80AA-E6816076762F}" type="slidenum">
              <a:rPr lang="tr-TR" smtClean="0"/>
              <a:t>24</a:t>
            </a:fld>
            <a:endParaRPr lang="tr-TR"/>
          </a:p>
        </p:txBody>
      </p:sp>
    </p:spTree>
    <p:extLst>
      <p:ext uri="{BB962C8B-B14F-4D97-AF65-F5344CB8AC3E}">
        <p14:creationId xmlns:p14="http://schemas.microsoft.com/office/powerpoint/2010/main" val="36852021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171CC66C-70DC-4FDA-80AA-E6816076762F}" type="slidenum">
              <a:rPr lang="tr-TR" smtClean="0"/>
              <a:t>25</a:t>
            </a:fld>
            <a:endParaRPr lang="tr-TR"/>
          </a:p>
        </p:txBody>
      </p:sp>
    </p:spTree>
    <p:extLst>
      <p:ext uri="{BB962C8B-B14F-4D97-AF65-F5344CB8AC3E}">
        <p14:creationId xmlns:p14="http://schemas.microsoft.com/office/powerpoint/2010/main" val="2324629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171CC66C-70DC-4FDA-80AA-E6816076762F}" type="slidenum">
              <a:rPr lang="tr-TR" smtClean="0"/>
              <a:t>26</a:t>
            </a:fld>
            <a:endParaRPr lang="tr-TR"/>
          </a:p>
        </p:txBody>
      </p:sp>
    </p:spTree>
    <p:extLst>
      <p:ext uri="{BB962C8B-B14F-4D97-AF65-F5344CB8AC3E}">
        <p14:creationId xmlns:p14="http://schemas.microsoft.com/office/powerpoint/2010/main" val="38276958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171CC66C-70DC-4FDA-80AA-E6816076762F}" type="slidenum">
              <a:rPr lang="tr-TR" smtClean="0"/>
              <a:t>27</a:t>
            </a:fld>
            <a:endParaRPr lang="tr-TR"/>
          </a:p>
        </p:txBody>
      </p:sp>
    </p:spTree>
    <p:extLst>
      <p:ext uri="{BB962C8B-B14F-4D97-AF65-F5344CB8AC3E}">
        <p14:creationId xmlns:p14="http://schemas.microsoft.com/office/powerpoint/2010/main" val="3189151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171CC66C-70DC-4FDA-80AA-E6816076762F}" type="slidenum">
              <a:rPr lang="tr-TR" smtClean="0"/>
              <a:t>3</a:t>
            </a:fld>
            <a:endParaRPr lang="tr-TR"/>
          </a:p>
        </p:txBody>
      </p:sp>
    </p:spTree>
    <p:extLst>
      <p:ext uri="{BB962C8B-B14F-4D97-AF65-F5344CB8AC3E}">
        <p14:creationId xmlns:p14="http://schemas.microsoft.com/office/powerpoint/2010/main" val="3067313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171CC66C-70DC-4FDA-80AA-E6816076762F}" type="slidenum">
              <a:rPr lang="tr-TR" smtClean="0"/>
              <a:t>4</a:t>
            </a:fld>
            <a:endParaRPr lang="tr-TR"/>
          </a:p>
        </p:txBody>
      </p:sp>
    </p:spTree>
    <p:extLst>
      <p:ext uri="{BB962C8B-B14F-4D97-AF65-F5344CB8AC3E}">
        <p14:creationId xmlns:p14="http://schemas.microsoft.com/office/powerpoint/2010/main" val="2769245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171CC66C-70DC-4FDA-80AA-E6816076762F}" type="slidenum">
              <a:rPr lang="tr-TR" smtClean="0"/>
              <a:t>5</a:t>
            </a:fld>
            <a:endParaRPr lang="tr-TR"/>
          </a:p>
        </p:txBody>
      </p:sp>
    </p:spTree>
    <p:extLst>
      <p:ext uri="{BB962C8B-B14F-4D97-AF65-F5344CB8AC3E}">
        <p14:creationId xmlns:p14="http://schemas.microsoft.com/office/powerpoint/2010/main" val="30906713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171CC66C-70DC-4FDA-80AA-E6816076762F}" type="slidenum">
              <a:rPr lang="tr-TR" smtClean="0"/>
              <a:t>6</a:t>
            </a:fld>
            <a:endParaRPr lang="tr-TR"/>
          </a:p>
        </p:txBody>
      </p:sp>
    </p:spTree>
    <p:extLst>
      <p:ext uri="{BB962C8B-B14F-4D97-AF65-F5344CB8AC3E}">
        <p14:creationId xmlns:p14="http://schemas.microsoft.com/office/powerpoint/2010/main" val="31222029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171CC66C-70DC-4FDA-80AA-E6816076762F}" type="slidenum">
              <a:rPr lang="tr-TR" smtClean="0"/>
              <a:t>7</a:t>
            </a:fld>
            <a:endParaRPr lang="tr-TR"/>
          </a:p>
        </p:txBody>
      </p:sp>
    </p:spTree>
    <p:extLst>
      <p:ext uri="{BB962C8B-B14F-4D97-AF65-F5344CB8AC3E}">
        <p14:creationId xmlns:p14="http://schemas.microsoft.com/office/powerpoint/2010/main" val="2472852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171CC66C-70DC-4FDA-80AA-E6816076762F}" type="slidenum">
              <a:rPr lang="tr-TR" smtClean="0"/>
              <a:t>8</a:t>
            </a:fld>
            <a:endParaRPr lang="tr-TR"/>
          </a:p>
        </p:txBody>
      </p:sp>
    </p:spTree>
    <p:extLst>
      <p:ext uri="{BB962C8B-B14F-4D97-AF65-F5344CB8AC3E}">
        <p14:creationId xmlns:p14="http://schemas.microsoft.com/office/powerpoint/2010/main" val="1552236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171CC66C-70DC-4FDA-80AA-E6816076762F}" type="slidenum">
              <a:rPr lang="tr-TR" smtClean="0"/>
              <a:t>9</a:t>
            </a:fld>
            <a:endParaRPr lang="tr-TR"/>
          </a:p>
        </p:txBody>
      </p:sp>
    </p:spTree>
    <p:extLst>
      <p:ext uri="{BB962C8B-B14F-4D97-AF65-F5344CB8AC3E}">
        <p14:creationId xmlns:p14="http://schemas.microsoft.com/office/powerpoint/2010/main" val="38421432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A62390EA-7BBE-4AF1-941C-0B679470708B}" type="datetimeFigureOut">
              <a:rPr lang="tr-TR" smtClean="0"/>
              <a:t>4.03.2024</a:t>
            </a:fld>
            <a:endParaRPr lang="tr-TR"/>
          </a:p>
        </p:txBody>
      </p:sp>
      <p:sp>
        <p:nvSpPr>
          <p:cNvPr id="5" name="Altbilgi Yer Tutucusu 4"/>
          <p:cNvSpPr>
            <a:spLocks noGrp="1"/>
          </p:cNvSpPr>
          <p:nvPr>
            <p:ph type="ftr" sz="quarter" idx="11"/>
            <p:custDataLst>
              <p:tags r:id="rId1"/>
            </p:custDataLst>
          </p:nvPr>
        </p:nvSpPr>
        <p:spPr/>
        <p:txBody>
          <a:bodyPr/>
          <a:lstStyle>
            <a:lvl1pPr>
              <a:defRPr lang="tr-TR"/>
            </a:lvl1p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FA85E217-AE02-44B7-92FB-5031AF2FA241}" type="slidenum">
              <a:rPr lang="tr-TR" smtClean="0"/>
              <a:t>‹#›</a:t>
            </a:fld>
            <a:endParaRPr lang="tr-TR"/>
          </a:p>
        </p:txBody>
      </p:sp>
    </p:spTree>
    <p:extLst>
      <p:ext uri="{BB962C8B-B14F-4D97-AF65-F5344CB8AC3E}">
        <p14:creationId xmlns:p14="http://schemas.microsoft.com/office/powerpoint/2010/main" val="229181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A62390EA-7BBE-4AF1-941C-0B679470708B}" type="datetimeFigureOut">
              <a:rPr lang="tr-TR" smtClean="0"/>
              <a:t>4.03.2024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A85E217-AE02-44B7-92FB-5031AF2FA241}" type="slidenum">
              <a:rPr lang="tr-TR" smtClean="0"/>
              <a:t>‹#›</a:t>
            </a:fld>
            <a:endParaRPr lang="tr-TR"/>
          </a:p>
        </p:txBody>
      </p:sp>
    </p:spTree>
    <p:extLst>
      <p:ext uri="{BB962C8B-B14F-4D97-AF65-F5344CB8AC3E}">
        <p14:creationId xmlns:p14="http://schemas.microsoft.com/office/powerpoint/2010/main" val="1301931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A62390EA-7BBE-4AF1-941C-0B679470708B}" type="datetimeFigureOut">
              <a:rPr lang="tr-TR" smtClean="0"/>
              <a:t>4.03.2024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A85E217-AE02-44B7-92FB-5031AF2FA241}" type="slidenum">
              <a:rPr lang="tr-TR" smtClean="0"/>
              <a:t>‹#›</a:t>
            </a:fld>
            <a:endParaRPr lang="tr-TR"/>
          </a:p>
        </p:txBody>
      </p:sp>
    </p:spTree>
    <p:extLst>
      <p:ext uri="{BB962C8B-B14F-4D97-AF65-F5344CB8AC3E}">
        <p14:creationId xmlns:p14="http://schemas.microsoft.com/office/powerpoint/2010/main" val="1953974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A62390EA-7BBE-4AF1-941C-0B679470708B}" type="datetimeFigureOut">
              <a:rPr lang="tr-TR" smtClean="0"/>
              <a:t>4.03.2024</a:t>
            </a:fld>
            <a:endParaRPr lang="tr-TR"/>
          </a:p>
        </p:txBody>
      </p:sp>
      <p:sp>
        <p:nvSpPr>
          <p:cNvPr id="5" name="Altbilgi Yer Tutucusu 4"/>
          <p:cNvSpPr>
            <a:spLocks noGrp="1"/>
          </p:cNvSpPr>
          <p:nvPr>
            <p:ph type="ftr" sz="quarter" idx="11"/>
            <p:custDataLst>
              <p:tags r:id="rId1"/>
            </p:custDataLst>
          </p:nvPr>
        </p:nvSpPr>
        <p:spPr/>
        <p:txBody>
          <a:bodyPr/>
          <a:lstStyle>
            <a:lvl1pPr>
              <a:defRPr lang="tr-TR"/>
            </a:lvl1p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FA85E217-AE02-44B7-92FB-5031AF2FA241}" type="slidenum">
              <a:rPr lang="tr-TR" smtClean="0"/>
              <a:t>‹#›</a:t>
            </a:fld>
            <a:endParaRPr lang="tr-TR"/>
          </a:p>
        </p:txBody>
      </p:sp>
    </p:spTree>
    <p:extLst>
      <p:ext uri="{BB962C8B-B14F-4D97-AF65-F5344CB8AC3E}">
        <p14:creationId xmlns:p14="http://schemas.microsoft.com/office/powerpoint/2010/main" val="2140648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A62390EA-7BBE-4AF1-941C-0B679470708B}" type="datetimeFigureOut">
              <a:rPr lang="tr-TR" smtClean="0"/>
              <a:t>4.03.2024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A85E217-AE02-44B7-92FB-5031AF2FA241}" type="slidenum">
              <a:rPr lang="tr-TR" smtClean="0"/>
              <a:t>‹#›</a:t>
            </a:fld>
            <a:endParaRPr lang="tr-TR"/>
          </a:p>
        </p:txBody>
      </p:sp>
    </p:spTree>
    <p:extLst>
      <p:ext uri="{BB962C8B-B14F-4D97-AF65-F5344CB8AC3E}">
        <p14:creationId xmlns:p14="http://schemas.microsoft.com/office/powerpoint/2010/main" val="946610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A62390EA-7BBE-4AF1-941C-0B679470708B}" type="datetimeFigureOut">
              <a:rPr lang="tr-TR" smtClean="0"/>
              <a:t>4.03.2024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FA85E217-AE02-44B7-92FB-5031AF2FA241}" type="slidenum">
              <a:rPr lang="tr-TR" smtClean="0"/>
              <a:t>‹#›</a:t>
            </a:fld>
            <a:endParaRPr lang="tr-TR"/>
          </a:p>
        </p:txBody>
      </p:sp>
    </p:spTree>
    <p:extLst>
      <p:ext uri="{BB962C8B-B14F-4D97-AF65-F5344CB8AC3E}">
        <p14:creationId xmlns:p14="http://schemas.microsoft.com/office/powerpoint/2010/main" val="296048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A62390EA-7BBE-4AF1-941C-0B679470708B}" type="datetimeFigureOut">
              <a:rPr lang="tr-TR" smtClean="0"/>
              <a:t>4.03.2024</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FA85E217-AE02-44B7-92FB-5031AF2FA241}" type="slidenum">
              <a:rPr lang="tr-TR" smtClean="0"/>
              <a:t>‹#›</a:t>
            </a:fld>
            <a:endParaRPr lang="tr-TR"/>
          </a:p>
        </p:txBody>
      </p:sp>
    </p:spTree>
    <p:extLst>
      <p:ext uri="{BB962C8B-B14F-4D97-AF65-F5344CB8AC3E}">
        <p14:creationId xmlns:p14="http://schemas.microsoft.com/office/powerpoint/2010/main" val="287760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A62390EA-7BBE-4AF1-941C-0B679470708B}" type="datetimeFigureOut">
              <a:rPr lang="tr-TR" smtClean="0"/>
              <a:t>4.03.2024</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FA85E217-AE02-44B7-92FB-5031AF2FA241}" type="slidenum">
              <a:rPr lang="tr-TR" smtClean="0"/>
              <a:t>‹#›</a:t>
            </a:fld>
            <a:endParaRPr lang="tr-TR"/>
          </a:p>
        </p:txBody>
      </p:sp>
    </p:spTree>
    <p:extLst>
      <p:ext uri="{BB962C8B-B14F-4D97-AF65-F5344CB8AC3E}">
        <p14:creationId xmlns:p14="http://schemas.microsoft.com/office/powerpoint/2010/main" val="859531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A62390EA-7BBE-4AF1-941C-0B679470708B}" type="datetimeFigureOut">
              <a:rPr lang="tr-TR" smtClean="0"/>
              <a:t>4.03.2024</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FA85E217-AE02-44B7-92FB-5031AF2FA241}" type="slidenum">
              <a:rPr lang="tr-TR" smtClean="0"/>
              <a:t>‹#›</a:t>
            </a:fld>
            <a:endParaRPr lang="tr-TR"/>
          </a:p>
        </p:txBody>
      </p:sp>
    </p:spTree>
    <p:extLst>
      <p:ext uri="{BB962C8B-B14F-4D97-AF65-F5344CB8AC3E}">
        <p14:creationId xmlns:p14="http://schemas.microsoft.com/office/powerpoint/2010/main" val="1594046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A62390EA-7BBE-4AF1-941C-0B679470708B}" type="datetimeFigureOut">
              <a:rPr lang="tr-TR" smtClean="0"/>
              <a:t>4.03.2024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FA85E217-AE02-44B7-92FB-5031AF2FA241}" type="slidenum">
              <a:rPr lang="tr-TR" smtClean="0"/>
              <a:t>‹#›</a:t>
            </a:fld>
            <a:endParaRPr lang="tr-TR"/>
          </a:p>
        </p:txBody>
      </p:sp>
    </p:spTree>
    <p:extLst>
      <p:ext uri="{BB962C8B-B14F-4D97-AF65-F5344CB8AC3E}">
        <p14:creationId xmlns:p14="http://schemas.microsoft.com/office/powerpoint/2010/main" val="771867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A62390EA-7BBE-4AF1-941C-0B679470708B}" type="datetimeFigureOut">
              <a:rPr lang="tr-TR" smtClean="0"/>
              <a:t>4.03.2024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FA85E217-AE02-44B7-92FB-5031AF2FA241}" type="slidenum">
              <a:rPr lang="tr-TR" smtClean="0"/>
              <a:t>‹#›</a:t>
            </a:fld>
            <a:endParaRPr lang="tr-TR"/>
          </a:p>
        </p:txBody>
      </p:sp>
    </p:spTree>
    <p:extLst>
      <p:ext uri="{BB962C8B-B14F-4D97-AF65-F5344CB8AC3E}">
        <p14:creationId xmlns:p14="http://schemas.microsoft.com/office/powerpoint/2010/main" val="4102531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2390EA-7BBE-4AF1-941C-0B679470708B}" type="datetimeFigureOut">
              <a:rPr lang="tr-TR" smtClean="0"/>
              <a:t>4.03.2024</a:t>
            </a:fld>
            <a:endParaRPr lang="tr-TR"/>
          </a:p>
        </p:txBody>
      </p:sp>
      <p:sp>
        <p:nvSpPr>
          <p:cNvPr id="5" name="Altbilgi Yer Tutucusu 4"/>
          <p:cNvSpPr>
            <a:spLocks noGrp="1"/>
          </p:cNvSpPr>
          <p:nvPr>
            <p:ph type="ftr" sz="quarter" idx="3"/>
            <p:custDataLst>
              <p:tags r:id="rId13"/>
            </p:custDataLst>
          </p:nvPr>
        </p:nvSpPr>
        <p:spPr>
          <a:xfrm>
            <a:off x="0" y="6356350"/>
            <a:ext cx="12192000" cy="365125"/>
          </a:xfrm>
          <a:prstGeom prst="rect">
            <a:avLst/>
          </a:prstGeom>
        </p:spPr>
        <p:txBody>
          <a:bodyPr vert="horz" lIns="91440" tIns="45720" rIns="91440" bIns="45720" rtlCol="0" anchor="ctr"/>
          <a:lstStyle>
            <a:lvl1pPr algn="r">
              <a:defRPr lang="tr-TR"/>
            </a:lvl1p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85E217-AE02-44B7-92FB-5031AF2FA241}" type="slidenum">
              <a:rPr lang="tr-TR" smtClean="0"/>
              <a:t>‹#›</a:t>
            </a:fld>
            <a:endParaRPr lang="tr-TR"/>
          </a:p>
        </p:txBody>
      </p:sp>
    </p:spTree>
    <p:extLst>
      <p:ext uri="{BB962C8B-B14F-4D97-AF65-F5344CB8AC3E}">
        <p14:creationId xmlns:p14="http://schemas.microsoft.com/office/powerpoint/2010/main" val="22283859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8.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35.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38.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41.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44.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47.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50.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53.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56.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59.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6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65.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68.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71.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74.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77.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80.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83.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7.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6.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762000" y="352425"/>
            <a:ext cx="10668000" cy="1195388"/>
          </a:xfrm>
        </p:spPr>
        <p:txBody>
          <a:bodyPr>
            <a:normAutofit/>
          </a:bodyPr>
          <a:lstStyle/>
          <a:p>
            <a:r>
              <a:rPr lang="tr-TR" b="1" dirty="0"/>
              <a:t>Temel Linux Bilgi Alma </a:t>
            </a:r>
            <a:r>
              <a:rPr lang="tr-TR" b="1" dirty="0" smtClean="0"/>
              <a:t>Komutları</a:t>
            </a:r>
            <a:endParaRPr lang="tr-TR" dirty="0"/>
          </a:p>
        </p:txBody>
      </p:sp>
      <p:sp>
        <p:nvSpPr>
          <p:cNvPr id="3" name="Alt Başlık 2"/>
          <p:cNvSpPr>
            <a:spLocks noGrp="1"/>
          </p:cNvSpPr>
          <p:nvPr>
            <p:ph type="subTitle" idx="1"/>
          </p:nvPr>
        </p:nvSpPr>
        <p:spPr>
          <a:xfrm>
            <a:off x="1524000" y="1687513"/>
            <a:ext cx="9144000" cy="1655762"/>
          </a:xfrm>
        </p:spPr>
        <p:txBody>
          <a:bodyPr/>
          <a:lstStyle/>
          <a:p>
            <a:r>
              <a:rPr lang="tr-TR" dirty="0"/>
              <a:t>Linux’ta çalışırken sistem içindeki bazı durumlarda sistemle ilgili bilgi edinmemiz gerekebiliyor. Bu bilgileri görebilmek için kullandığımız komutlara BİLGİ EDİNME/ALMA komutları denir. </a:t>
            </a:r>
            <a:r>
              <a:rPr lang="tr-TR" dirty="0" smtClean="0"/>
              <a:t>Diğer slaytlarda </a:t>
            </a:r>
            <a:r>
              <a:rPr lang="tr-TR" dirty="0"/>
              <a:t>bu komutlar için temel seviyede bazı örnekler </a:t>
            </a:r>
            <a:r>
              <a:rPr lang="tr-TR" dirty="0" smtClean="0"/>
              <a:t>bulunmaktadır</a:t>
            </a:r>
            <a:endParaRPr lang="tr-TR" dirty="0"/>
          </a:p>
          <a:p>
            <a:endParaRPr lang="tr-TR" dirty="0"/>
          </a:p>
        </p:txBody>
      </p:sp>
      <p:pic>
        <p:nvPicPr>
          <p:cNvPr id="4" name="Resim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03746" y="3482975"/>
            <a:ext cx="5584508" cy="2939215"/>
          </a:xfrm>
          <a:prstGeom prst="rect">
            <a:avLst/>
          </a:prstGeom>
        </p:spPr>
      </p:pic>
      <p:sp>
        <p:nvSpPr>
          <p:cNvPr id="25" name="Altbilgi Yer Tutucusu 24"/>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4008042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err="1" smtClean="0"/>
              <a:t>uptime</a:t>
            </a:r>
            <a:endParaRPr lang="tr-TR" b="1" dirty="0"/>
          </a:p>
        </p:txBody>
      </p:sp>
      <p:sp>
        <p:nvSpPr>
          <p:cNvPr id="3" name="İçerik Yer Tutucusu 2"/>
          <p:cNvSpPr>
            <a:spLocks noGrp="1"/>
          </p:cNvSpPr>
          <p:nvPr>
            <p:ph idx="1"/>
          </p:nvPr>
        </p:nvSpPr>
        <p:spPr/>
        <p:txBody>
          <a:bodyPr/>
          <a:lstStyle/>
          <a:p>
            <a:r>
              <a:rPr lang="tr-TR" dirty="0" smtClean="0"/>
              <a:t>Bu </a:t>
            </a:r>
            <a:r>
              <a:rPr lang="tr-TR" dirty="0"/>
              <a:t>makinenin ne kadar süredir açık olduğunu görebilirsiniz</a:t>
            </a:r>
          </a:p>
          <a:p>
            <a:endParaRPr lang="tr-TR" dirty="0"/>
          </a:p>
        </p:txBody>
      </p:sp>
      <p:pic>
        <p:nvPicPr>
          <p:cNvPr id="5" name="Resim 4"/>
          <p:cNvPicPr/>
          <p:nvPr/>
        </p:nvPicPr>
        <p:blipFill>
          <a:blip r:embed="rId4"/>
          <a:stretch>
            <a:fillRect/>
          </a:stretch>
        </p:blipFill>
        <p:spPr>
          <a:xfrm>
            <a:off x="1237498" y="2646948"/>
            <a:ext cx="7762123" cy="1315452"/>
          </a:xfrm>
          <a:prstGeom prst="rect">
            <a:avLst/>
          </a:prstGeom>
        </p:spPr>
      </p:pic>
      <p:sp>
        <p:nvSpPr>
          <p:cNvPr id="25" name="Altbilgi Yer Tutucusu 24"/>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45619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err="1" smtClean="0"/>
              <a:t>ps</a:t>
            </a:r>
            <a:endParaRPr lang="tr-TR" b="1" dirty="0"/>
          </a:p>
        </p:txBody>
      </p:sp>
      <p:sp>
        <p:nvSpPr>
          <p:cNvPr id="3" name="İçerik Yer Tutucusu 2"/>
          <p:cNvSpPr>
            <a:spLocks noGrp="1"/>
          </p:cNvSpPr>
          <p:nvPr>
            <p:ph idx="1"/>
          </p:nvPr>
        </p:nvSpPr>
        <p:spPr/>
        <p:txBody>
          <a:bodyPr/>
          <a:lstStyle/>
          <a:p>
            <a:r>
              <a:rPr lang="tr-TR" dirty="0"/>
              <a:t>Bu komut ile çalışan </a:t>
            </a:r>
            <a:r>
              <a:rPr lang="tr-TR" dirty="0" err="1"/>
              <a:t>processlerin</a:t>
            </a:r>
            <a:r>
              <a:rPr lang="tr-TR" dirty="0"/>
              <a:t> çıktısını alırsınız. </a:t>
            </a:r>
          </a:p>
        </p:txBody>
      </p:sp>
      <p:pic>
        <p:nvPicPr>
          <p:cNvPr id="14" name="Resim 13"/>
          <p:cNvPicPr>
            <a:picLocks noChangeAspect="1"/>
          </p:cNvPicPr>
          <p:nvPr/>
        </p:nvPicPr>
        <p:blipFill>
          <a:blip r:embed="rId4"/>
          <a:stretch>
            <a:fillRect/>
          </a:stretch>
        </p:blipFill>
        <p:spPr>
          <a:xfrm>
            <a:off x="1438275" y="2595562"/>
            <a:ext cx="6172200" cy="1152525"/>
          </a:xfrm>
          <a:prstGeom prst="rect">
            <a:avLst/>
          </a:prstGeom>
        </p:spPr>
      </p:pic>
      <p:sp>
        <p:nvSpPr>
          <p:cNvPr id="26" name="Altbilgi Yer Tutucusu 25"/>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241860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err="1"/>
              <a:t>p</a:t>
            </a:r>
            <a:r>
              <a:rPr lang="tr-TR" b="1" dirty="0" err="1" smtClean="0"/>
              <a:t>s</a:t>
            </a:r>
            <a:r>
              <a:rPr lang="tr-TR" b="1" dirty="0" smtClean="0"/>
              <a:t> -</a:t>
            </a:r>
            <a:r>
              <a:rPr lang="tr-TR" b="1" dirty="0" err="1" smtClean="0"/>
              <a:t>ef</a:t>
            </a:r>
            <a:endParaRPr lang="tr-TR" b="1" dirty="0"/>
          </a:p>
        </p:txBody>
      </p:sp>
      <p:sp>
        <p:nvSpPr>
          <p:cNvPr id="3" name="İçerik Yer Tutucusu 2"/>
          <p:cNvSpPr>
            <a:spLocks noGrp="1"/>
          </p:cNvSpPr>
          <p:nvPr>
            <p:ph idx="1"/>
          </p:nvPr>
        </p:nvSpPr>
        <p:spPr/>
        <p:txBody>
          <a:bodyPr/>
          <a:lstStyle/>
          <a:p>
            <a:r>
              <a:rPr lang="tr-TR" dirty="0"/>
              <a:t>Bu komut ile çalışan </a:t>
            </a:r>
            <a:r>
              <a:rPr lang="tr-TR" dirty="0" err="1" smtClean="0"/>
              <a:t>processlerin</a:t>
            </a:r>
            <a:r>
              <a:rPr lang="tr-TR" dirty="0" smtClean="0"/>
              <a:t> </a:t>
            </a:r>
            <a:r>
              <a:rPr lang="tr-TR" b="1" u="sng" dirty="0" smtClean="0"/>
              <a:t>detaylı</a:t>
            </a:r>
            <a:r>
              <a:rPr lang="tr-TR" dirty="0" smtClean="0"/>
              <a:t> </a:t>
            </a:r>
            <a:r>
              <a:rPr lang="tr-TR" dirty="0"/>
              <a:t>çıktısını alırsınız. </a:t>
            </a:r>
          </a:p>
        </p:txBody>
      </p:sp>
      <p:pic>
        <p:nvPicPr>
          <p:cNvPr id="5" name="Resim 4"/>
          <p:cNvPicPr>
            <a:picLocks noChangeAspect="1"/>
          </p:cNvPicPr>
          <p:nvPr/>
        </p:nvPicPr>
        <p:blipFill>
          <a:blip r:embed="rId4"/>
          <a:stretch>
            <a:fillRect/>
          </a:stretch>
        </p:blipFill>
        <p:spPr>
          <a:xfrm>
            <a:off x="1166812" y="2858294"/>
            <a:ext cx="9243868" cy="1770856"/>
          </a:xfrm>
          <a:prstGeom prst="rect">
            <a:avLst/>
          </a:prstGeom>
        </p:spPr>
      </p:pic>
      <p:sp>
        <p:nvSpPr>
          <p:cNvPr id="19" name="Altbilgi Yer Tutucusu 18"/>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989909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err="1"/>
              <a:t>p</a:t>
            </a:r>
            <a:r>
              <a:rPr lang="tr-TR" b="1" dirty="0" err="1" smtClean="0"/>
              <a:t>s</a:t>
            </a:r>
            <a:r>
              <a:rPr lang="tr-TR" b="1" dirty="0" smtClean="0"/>
              <a:t> -</a:t>
            </a:r>
            <a:r>
              <a:rPr lang="tr-TR" b="1" dirty="0" err="1" smtClean="0"/>
              <a:t>eo</a:t>
            </a:r>
            <a:endParaRPr lang="tr-TR" b="1" dirty="0"/>
          </a:p>
        </p:txBody>
      </p:sp>
      <p:sp>
        <p:nvSpPr>
          <p:cNvPr id="3" name="İçerik Yer Tutucusu 2"/>
          <p:cNvSpPr>
            <a:spLocks noGrp="1"/>
          </p:cNvSpPr>
          <p:nvPr>
            <p:ph idx="1"/>
          </p:nvPr>
        </p:nvSpPr>
        <p:spPr/>
        <p:txBody>
          <a:bodyPr/>
          <a:lstStyle/>
          <a:p>
            <a:r>
              <a:rPr lang="tr-TR" dirty="0"/>
              <a:t>Bu komut ile </a:t>
            </a:r>
            <a:r>
              <a:rPr lang="tr-TR" dirty="0" smtClean="0"/>
              <a:t>özelleştirilmiş sonuçlar alabilirsiniz. Aşağıdaki gibi kullanabilirsiniz ;</a:t>
            </a:r>
          </a:p>
          <a:p>
            <a:endParaRPr lang="tr-TR" dirty="0"/>
          </a:p>
        </p:txBody>
      </p:sp>
      <p:pic>
        <p:nvPicPr>
          <p:cNvPr id="7" name="Resim 6"/>
          <p:cNvPicPr>
            <a:picLocks noChangeAspect="1"/>
          </p:cNvPicPr>
          <p:nvPr/>
        </p:nvPicPr>
        <p:blipFill>
          <a:blip r:embed="rId4"/>
          <a:stretch>
            <a:fillRect/>
          </a:stretch>
        </p:blipFill>
        <p:spPr>
          <a:xfrm>
            <a:off x="1166812" y="2786062"/>
            <a:ext cx="5376863" cy="836401"/>
          </a:xfrm>
          <a:prstGeom prst="rect">
            <a:avLst/>
          </a:prstGeom>
        </p:spPr>
      </p:pic>
      <p:sp>
        <p:nvSpPr>
          <p:cNvPr id="8" name="Dikdörtgen 7"/>
          <p:cNvSpPr/>
          <p:nvPr/>
        </p:nvSpPr>
        <p:spPr>
          <a:xfrm>
            <a:off x="1076325" y="3930216"/>
            <a:ext cx="6096000" cy="646331"/>
          </a:xfrm>
          <a:prstGeom prst="rect">
            <a:avLst/>
          </a:prstGeom>
        </p:spPr>
        <p:txBody>
          <a:bodyPr>
            <a:spAutoFit/>
          </a:bodyPr>
          <a:lstStyle/>
          <a:p>
            <a:r>
              <a:rPr lang="tr-TR" dirty="0" smtClean="0"/>
              <a:t>Çıktısı aşağıdaki gibidir ;</a:t>
            </a:r>
          </a:p>
          <a:p>
            <a:endParaRPr lang="tr-TR" dirty="0"/>
          </a:p>
        </p:txBody>
      </p:sp>
      <p:pic>
        <p:nvPicPr>
          <p:cNvPr id="9" name="Resim 8"/>
          <p:cNvPicPr>
            <a:picLocks noChangeAspect="1"/>
          </p:cNvPicPr>
          <p:nvPr/>
        </p:nvPicPr>
        <p:blipFill>
          <a:blip r:embed="rId5"/>
          <a:stretch>
            <a:fillRect/>
          </a:stretch>
        </p:blipFill>
        <p:spPr>
          <a:xfrm>
            <a:off x="1166812" y="4572145"/>
            <a:ext cx="6400800" cy="1123950"/>
          </a:xfrm>
          <a:prstGeom prst="rect">
            <a:avLst/>
          </a:prstGeom>
        </p:spPr>
      </p:pic>
      <p:sp>
        <p:nvSpPr>
          <p:cNvPr id="21" name="Altbilgi Yer Tutucusu 20"/>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876510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smtClean="0"/>
              <a:t>top</a:t>
            </a:r>
            <a:endParaRPr lang="tr-TR" b="1" dirty="0"/>
          </a:p>
        </p:txBody>
      </p:sp>
      <p:sp>
        <p:nvSpPr>
          <p:cNvPr id="3" name="İçerik Yer Tutucusu 2"/>
          <p:cNvSpPr>
            <a:spLocks noGrp="1"/>
          </p:cNvSpPr>
          <p:nvPr>
            <p:ph idx="1"/>
          </p:nvPr>
        </p:nvSpPr>
        <p:spPr>
          <a:xfrm>
            <a:off x="838200" y="1424573"/>
            <a:ext cx="10515600" cy="4351338"/>
          </a:xfrm>
        </p:spPr>
        <p:txBody>
          <a:bodyPr/>
          <a:lstStyle/>
          <a:p>
            <a:r>
              <a:rPr lang="tr-TR" dirty="0"/>
              <a:t>Temel sistem durumunu, çalışmakta olan </a:t>
            </a:r>
            <a:r>
              <a:rPr lang="tr-TR" dirty="0" err="1"/>
              <a:t>processler</a:t>
            </a:r>
            <a:r>
              <a:rPr lang="tr-TR" dirty="0"/>
              <a:t> ne kadar bellek, işlemci </a:t>
            </a:r>
            <a:r>
              <a:rPr lang="tr-TR" dirty="0" err="1"/>
              <a:t>vs</a:t>
            </a:r>
            <a:r>
              <a:rPr lang="tr-TR" dirty="0"/>
              <a:t> kullandığını gösterir.</a:t>
            </a:r>
          </a:p>
        </p:txBody>
      </p:sp>
      <p:pic>
        <p:nvPicPr>
          <p:cNvPr id="5" name="Resim 4"/>
          <p:cNvPicPr/>
          <p:nvPr/>
        </p:nvPicPr>
        <p:blipFill>
          <a:blip r:embed="rId4"/>
          <a:stretch>
            <a:fillRect/>
          </a:stretch>
        </p:blipFill>
        <p:spPr>
          <a:xfrm>
            <a:off x="1146208" y="2431232"/>
            <a:ext cx="10207592" cy="3648726"/>
          </a:xfrm>
          <a:prstGeom prst="rect">
            <a:avLst/>
          </a:prstGeom>
        </p:spPr>
      </p:pic>
      <p:sp>
        <p:nvSpPr>
          <p:cNvPr id="25" name="Altbilgi Yer Tutucusu 24"/>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181712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smtClean="0"/>
              <a:t>top –d &lt;saniye&gt;</a:t>
            </a:r>
            <a:endParaRPr lang="tr-TR" b="1" dirty="0"/>
          </a:p>
        </p:txBody>
      </p:sp>
      <p:sp>
        <p:nvSpPr>
          <p:cNvPr id="3" name="İçerik Yer Tutucusu 2"/>
          <p:cNvSpPr>
            <a:spLocks noGrp="1"/>
          </p:cNvSpPr>
          <p:nvPr>
            <p:ph idx="1"/>
          </p:nvPr>
        </p:nvSpPr>
        <p:spPr>
          <a:xfrm>
            <a:off x="838200" y="1424573"/>
            <a:ext cx="10515600" cy="4351338"/>
          </a:xfrm>
        </p:spPr>
        <p:txBody>
          <a:bodyPr/>
          <a:lstStyle/>
          <a:p>
            <a:r>
              <a:rPr lang="tr-TR" dirty="0" smtClean="0"/>
              <a:t>Top komutundan aldığınız çıktının istediğiniz saniyede yenilenme süresini belirtir. Bu komutu kullanmazsanız top komutu bir saniyede bir yenileme yapar. Ama komut ile istediğiniz saniyede yenileme yaptırabilirsiniz. Aşağıdaki komutla top çıktısının üç saniyede bir yenilenmesini istedik.</a:t>
            </a:r>
            <a:endParaRPr lang="tr-TR" dirty="0"/>
          </a:p>
          <a:p>
            <a:endParaRPr lang="tr-TR" dirty="0"/>
          </a:p>
        </p:txBody>
      </p:sp>
      <p:pic>
        <p:nvPicPr>
          <p:cNvPr id="6" name="Resim 5"/>
          <p:cNvPicPr>
            <a:picLocks noChangeAspect="1"/>
          </p:cNvPicPr>
          <p:nvPr/>
        </p:nvPicPr>
        <p:blipFill>
          <a:blip r:embed="rId4"/>
          <a:stretch>
            <a:fillRect/>
          </a:stretch>
        </p:blipFill>
        <p:spPr>
          <a:xfrm>
            <a:off x="1119187" y="3686174"/>
            <a:ext cx="8202715" cy="1019175"/>
          </a:xfrm>
          <a:prstGeom prst="rect">
            <a:avLst/>
          </a:prstGeom>
        </p:spPr>
      </p:pic>
      <p:sp>
        <p:nvSpPr>
          <p:cNvPr id="15" name="Altbilgi Yer Tutucusu 14"/>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437253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smtClean="0"/>
              <a:t>top –</a:t>
            </a:r>
            <a:r>
              <a:rPr lang="tr-TR" b="1" dirty="0"/>
              <a:t>p</a:t>
            </a:r>
            <a:r>
              <a:rPr lang="tr-TR" b="1" dirty="0" smtClean="0"/>
              <a:t> &lt;PID&gt;</a:t>
            </a:r>
            <a:endParaRPr lang="tr-TR" b="1" dirty="0"/>
          </a:p>
        </p:txBody>
      </p:sp>
      <p:sp>
        <p:nvSpPr>
          <p:cNvPr id="3" name="İçerik Yer Tutucusu 2"/>
          <p:cNvSpPr>
            <a:spLocks noGrp="1"/>
          </p:cNvSpPr>
          <p:nvPr>
            <p:ph idx="1"/>
          </p:nvPr>
        </p:nvSpPr>
        <p:spPr>
          <a:xfrm>
            <a:off x="838200" y="1424573"/>
            <a:ext cx="10515600" cy="4351338"/>
          </a:xfrm>
        </p:spPr>
        <p:txBody>
          <a:bodyPr/>
          <a:lstStyle/>
          <a:p>
            <a:r>
              <a:rPr lang="tr-TR" dirty="0" smtClean="0"/>
              <a:t>Bu komut ile istediğiniz </a:t>
            </a:r>
            <a:r>
              <a:rPr lang="tr-TR" dirty="0" err="1" smtClean="0"/>
              <a:t>process</a:t>
            </a:r>
            <a:r>
              <a:rPr lang="tr-TR" dirty="0" smtClean="0"/>
              <a:t> </a:t>
            </a:r>
            <a:r>
              <a:rPr lang="tr-TR" dirty="0" err="1" smtClean="0"/>
              <a:t>id’li</a:t>
            </a:r>
            <a:r>
              <a:rPr lang="tr-TR" dirty="0" smtClean="0"/>
              <a:t> bir işlemi filtreleyebilirsiniz. Top komutunun çıktısında sadece o </a:t>
            </a:r>
            <a:r>
              <a:rPr lang="tr-TR" dirty="0" err="1" smtClean="0"/>
              <a:t>pid’ye</a:t>
            </a:r>
            <a:r>
              <a:rPr lang="tr-TR" dirty="0" smtClean="0"/>
              <a:t> ait çıktıları görürsünüz.</a:t>
            </a:r>
            <a:endParaRPr lang="tr-TR" dirty="0"/>
          </a:p>
          <a:p>
            <a:endParaRPr lang="tr-TR" dirty="0"/>
          </a:p>
        </p:txBody>
      </p:sp>
      <p:pic>
        <p:nvPicPr>
          <p:cNvPr id="7" name="Resim 6"/>
          <p:cNvPicPr>
            <a:picLocks noChangeAspect="1"/>
          </p:cNvPicPr>
          <p:nvPr/>
        </p:nvPicPr>
        <p:blipFill>
          <a:blip r:embed="rId4"/>
          <a:stretch>
            <a:fillRect/>
          </a:stretch>
        </p:blipFill>
        <p:spPr>
          <a:xfrm>
            <a:off x="1295400" y="2776037"/>
            <a:ext cx="7840162" cy="1167313"/>
          </a:xfrm>
          <a:prstGeom prst="rect">
            <a:avLst/>
          </a:prstGeom>
        </p:spPr>
      </p:pic>
      <p:sp>
        <p:nvSpPr>
          <p:cNvPr id="16" name="Altbilgi Yer Tutucusu 15"/>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7408303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smtClean="0"/>
              <a:t>top –u &lt;</a:t>
            </a:r>
            <a:r>
              <a:rPr lang="tr-TR" b="1" dirty="0" err="1" smtClean="0"/>
              <a:t>username</a:t>
            </a:r>
            <a:r>
              <a:rPr lang="tr-TR" b="1" dirty="0" smtClean="0"/>
              <a:t>&gt;</a:t>
            </a:r>
            <a:endParaRPr lang="tr-TR" b="1" dirty="0"/>
          </a:p>
        </p:txBody>
      </p:sp>
      <p:sp>
        <p:nvSpPr>
          <p:cNvPr id="3" name="İçerik Yer Tutucusu 2"/>
          <p:cNvSpPr>
            <a:spLocks noGrp="1"/>
          </p:cNvSpPr>
          <p:nvPr>
            <p:ph idx="1"/>
          </p:nvPr>
        </p:nvSpPr>
        <p:spPr>
          <a:xfrm>
            <a:off x="838200" y="1424573"/>
            <a:ext cx="10515600" cy="4351338"/>
          </a:xfrm>
        </p:spPr>
        <p:txBody>
          <a:bodyPr/>
          <a:lstStyle/>
          <a:p>
            <a:r>
              <a:rPr lang="tr-TR" dirty="0" smtClean="0"/>
              <a:t>Bu komut ile istediğiniz kullanıcıya ait </a:t>
            </a:r>
            <a:r>
              <a:rPr lang="tr-TR" dirty="0" err="1" smtClean="0"/>
              <a:t>processleri</a:t>
            </a:r>
            <a:r>
              <a:rPr lang="tr-TR" dirty="0" smtClean="0"/>
              <a:t> listelersiniz. Top komutunun çıktısında sadece o kullanıcıya ait çıktıları görürsünüz.</a:t>
            </a:r>
            <a:endParaRPr lang="tr-TR" dirty="0"/>
          </a:p>
          <a:p>
            <a:endParaRPr lang="tr-TR" dirty="0"/>
          </a:p>
        </p:txBody>
      </p:sp>
      <p:sp>
        <p:nvSpPr>
          <p:cNvPr id="5" name="Dikdörtgen 4"/>
          <p:cNvSpPr/>
          <p:nvPr/>
        </p:nvSpPr>
        <p:spPr>
          <a:xfrm>
            <a:off x="1114425" y="2565470"/>
            <a:ext cx="6096000" cy="369332"/>
          </a:xfrm>
          <a:prstGeom prst="rect">
            <a:avLst/>
          </a:prstGeom>
        </p:spPr>
        <p:txBody>
          <a:bodyPr>
            <a:spAutoFit/>
          </a:bodyPr>
          <a:lstStyle/>
          <a:p>
            <a:r>
              <a:rPr lang="tr-TR" dirty="0"/>
              <a:t>t</a:t>
            </a:r>
            <a:r>
              <a:rPr lang="tr-TR" dirty="0" smtClean="0"/>
              <a:t>op –u </a:t>
            </a:r>
            <a:r>
              <a:rPr lang="tr-TR" dirty="0" err="1" smtClean="0"/>
              <a:t>root</a:t>
            </a:r>
            <a:r>
              <a:rPr lang="tr-TR" dirty="0" smtClean="0"/>
              <a:t> yazarsak aşağıdaki gibi bir çıktı alırız ;</a:t>
            </a:r>
            <a:endParaRPr lang="tr-TR" dirty="0"/>
          </a:p>
        </p:txBody>
      </p:sp>
      <p:pic>
        <p:nvPicPr>
          <p:cNvPr id="6" name="Resim 5"/>
          <p:cNvPicPr>
            <a:picLocks noChangeAspect="1"/>
          </p:cNvPicPr>
          <p:nvPr/>
        </p:nvPicPr>
        <p:blipFill>
          <a:blip r:embed="rId4"/>
          <a:stretch>
            <a:fillRect/>
          </a:stretch>
        </p:blipFill>
        <p:spPr>
          <a:xfrm>
            <a:off x="1204913" y="3056579"/>
            <a:ext cx="7558088" cy="3299771"/>
          </a:xfrm>
          <a:prstGeom prst="rect">
            <a:avLst/>
          </a:prstGeom>
        </p:spPr>
      </p:pic>
      <p:sp>
        <p:nvSpPr>
          <p:cNvPr id="16" name="Altbilgi Yer Tutucusu 15"/>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40366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err="1" smtClean="0"/>
              <a:t>free</a:t>
            </a:r>
            <a:endParaRPr lang="tr-TR" b="1" dirty="0"/>
          </a:p>
        </p:txBody>
      </p:sp>
      <p:sp>
        <p:nvSpPr>
          <p:cNvPr id="3" name="İçerik Yer Tutucusu 2"/>
          <p:cNvSpPr>
            <a:spLocks noGrp="1"/>
          </p:cNvSpPr>
          <p:nvPr>
            <p:ph idx="1"/>
          </p:nvPr>
        </p:nvSpPr>
        <p:spPr>
          <a:xfrm>
            <a:off x="838200" y="1248109"/>
            <a:ext cx="10515600" cy="4351338"/>
          </a:xfrm>
        </p:spPr>
        <p:txBody>
          <a:bodyPr/>
          <a:lstStyle/>
          <a:p>
            <a:r>
              <a:rPr lang="tr-TR" dirty="0"/>
              <a:t>Bu komutla bellek kullanımını görebilirsiniz. </a:t>
            </a:r>
            <a:r>
              <a:rPr lang="tr-TR" dirty="0" err="1"/>
              <a:t>Free</a:t>
            </a:r>
            <a:r>
              <a:rPr lang="tr-TR" dirty="0"/>
              <a:t> –m yazarak </a:t>
            </a:r>
            <a:r>
              <a:rPr lang="tr-TR" dirty="0" err="1"/>
              <a:t>megabyte</a:t>
            </a:r>
            <a:r>
              <a:rPr lang="tr-TR" dirty="0"/>
              <a:t> cinsinden sonucu görürsünüz</a:t>
            </a:r>
          </a:p>
        </p:txBody>
      </p:sp>
      <p:pic>
        <p:nvPicPr>
          <p:cNvPr id="5" name="Resim 4"/>
          <p:cNvPicPr/>
          <p:nvPr/>
        </p:nvPicPr>
        <p:blipFill>
          <a:blip r:embed="rId4"/>
          <a:stretch>
            <a:fillRect/>
          </a:stretch>
        </p:blipFill>
        <p:spPr>
          <a:xfrm>
            <a:off x="1162250" y="2573671"/>
            <a:ext cx="10191550" cy="3297739"/>
          </a:xfrm>
          <a:prstGeom prst="rect">
            <a:avLst/>
          </a:prstGeom>
        </p:spPr>
      </p:pic>
      <p:sp>
        <p:nvSpPr>
          <p:cNvPr id="25" name="Altbilgi Yer Tutucusu 24"/>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643219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err="1"/>
              <a:t>d</a:t>
            </a:r>
            <a:r>
              <a:rPr lang="tr-TR" b="1" dirty="0" err="1" smtClean="0"/>
              <a:t>f</a:t>
            </a:r>
            <a:r>
              <a:rPr lang="tr-TR" b="1" dirty="0" smtClean="0"/>
              <a:t> -h</a:t>
            </a:r>
            <a:endParaRPr lang="tr-TR" b="1" dirty="0"/>
          </a:p>
        </p:txBody>
      </p:sp>
      <p:sp>
        <p:nvSpPr>
          <p:cNvPr id="3" name="İçerik Yer Tutucusu 2"/>
          <p:cNvSpPr>
            <a:spLocks noGrp="1"/>
          </p:cNvSpPr>
          <p:nvPr>
            <p:ph idx="1"/>
          </p:nvPr>
        </p:nvSpPr>
        <p:spPr/>
        <p:txBody>
          <a:bodyPr/>
          <a:lstStyle/>
          <a:p>
            <a:r>
              <a:rPr lang="tr-TR" dirty="0" smtClean="0"/>
              <a:t>Bu </a:t>
            </a:r>
            <a:r>
              <a:rPr lang="tr-TR" dirty="0"/>
              <a:t>komut ile sisteme bağlı disk bölümlerini ve onların doluluk oranlarını görebilirsiniz</a:t>
            </a:r>
          </a:p>
          <a:p>
            <a:endParaRPr lang="tr-TR" dirty="0"/>
          </a:p>
        </p:txBody>
      </p:sp>
      <p:pic>
        <p:nvPicPr>
          <p:cNvPr id="5" name="Resim 4"/>
          <p:cNvPicPr/>
          <p:nvPr/>
        </p:nvPicPr>
        <p:blipFill>
          <a:blip r:embed="rId4"/>
          <a:stretch>
            <a:fillRect/>
          </a:stretch>
        </p:blipFill>
        <p:spPr>
          <a:xfrm>
            <a:off x="1174683" y="2850708"/>
            <a:ext cx="9842634" cy="3085624"/>
          </a:xfrm>
          <a:prstGeom prst="rect">
            <a:avLst/>
          </a:prstGeom>
        </p:spPr>
      </p:pic>
      <p:sp>
        <p:nvSpPr>
          <p:cNvPr id="25" name="Altbilgi Yer Tutucusu 24"/>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298748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err="1" smtClean="0"/>
              <a:t>pwd</a:t>
            </a:r>
            <a:endParaRPr lang="tr-TR" b="1" dirty="0"/>
          </a:p>
        </p:txBody>
      </p:sp>
      <p:sp>
        <p:nvSpPr>
          <p:cNvPr id="3" name="İçerik Yer Tutucusu 2"/>
          <p:cNvSpPr>
            <a:spLocks noGrp="1"/>
          </p:cNvSpPr>
          <p:nvPr>
            <p:ph idx="1"/>
          </p:nvPr>
        </p:nvSpPr>
        <p:spPr>
          <a:xfrm>
            <a:off x="838200" y="1825625"/>
            <a:ext cx="10515600" cy="2327275"/>
          </a:xfrm>
        </p:spPr>
        <p:txBody>
          <a:bodyPr/>
          <a:lstStyle/>
          <a:p>
            <a:pPr marL="0" indent="0">
              <a:buNone/>
            </a:pPr>
            <a:r>
              <a:rPr lang="tr-TR" dirty="0" smtClean="0"/>
              <a:t>Bulunduğunuz dizinin ismini verir. </a:t>
            </a:r>
            <a:r>
              <a:rPr lang="tr-TR" dirty="0" err="1" smtClean="0"/>
              <a:t>Path’ini</a:t>
            </a:r>
            <a:r>
              <a:rPr lang="tr-TR" dirty="0" smtClean="0"/>
              <a:t> gösterir.</a:t>
            </a:r>
          </a:p>
          <a:p>
            <a:pPr marL="0" indent="0">
              <a:buNone/>
            </a:pPr>
            <a:endParaRPr lang="tr-TR" dirty="0"/>
          </a:p>
        </p:txBody>
      </p:sp>
      <p:pic>
        <p:nvPicPr>
          <p:cNvPr id="4" name="Resim 3"/>
          <p:cNvPicPr/>
          <p:nvPr/>
        </p:nvPicPr>
        <p:blipFill>
          <a:blip r:embed="rId4"/>
          <a:stretch>
            <a:fillRect/>
          </a:stretch>
        </p:blipFill>
        <p:spPr>
          <a:xfrm>
            <a:off x="1552575" y="2509837"/>
            <a:ext cx="4876800" cy="1423988"/>
          </a:xfrm>
          <a:prstGeom prst="rect">
            <a:avLst/>
          </a:prstGeom>
        </p:spPr>
      </p:pic>
      <p:sp>
        <p:nvSpPr>
          <p:cNvPr id="5" name="Dikdörtgen 4"/>
          <p:cNvSpPr/>
          <p:nvPr/>
        </p:nvSpPr>
        <p:spPr>
          <a:xfrm>
            <a:off x="838200" y="4275507"/>
            <a:ext cx="10515600" cy="553357"/>
          </a:xfrm>
          <a:prstGeom prst="rect">
            <a:avLst/>
          </a:prstGeom>
        </p:spPr>
        <p:txBody>
          <a:bodyPr wrap="square">
            <a:spAutoFit/>
          </a:bodyPr>
          <a:lstStyle/>
          <a:p>
            <a:pPr>
              <a:lnSpc>
                <a:spcPct val="107000"/>
              </a:lnSpc>
              <a:spcAft>
                <a:spcPts val="800"/>
              </a:spcAft>
            </a:pPr>
            <a:r>
              <a:rPr lang="tr-TR" sz="2800" b="1" dirty="0" err="1">
                <a:latin typeface="Calibri" panose="020F0502020204030204" pitchFamily="34" charset="0"/>
                <a:ea typeface="Calibri" panose="020F0502020204030204" pitchFamily="34" charset="0"/>
                <a:cs typeface="Times New Roman" panose="02020603050405020304" pitchFamily="18" charset="0"/>
              </a:rPr>
              <a:t>pwd</a:t>
            </a:r>
            <a:r>
              <a:rPr lang="tr-TR" sz="2800" dirty="0">
                <a:latin typeface="Calibri" panose="020F0502020204030204" pitchFamily="34" charset="0"/>
                <a:ea typeface="Calibri" panose="020F0502020204030204" pitchFamily="34" charset="0"/>
                <a:cs typeface="Times New Roman" panose="02020603050405020304" pitchFamily="18" charset="0"/>
              </a:rPr>
              <a:t> komutunu kullanarak </a:t>
            </a:r>
            <a:r>
              <a:rPr lang="tr-TR" sz="2800" smtClean="0">
                <a:latin typeface="Calibri" panose="020F0502020204030204" pitchFamily="34" charset="0"/>
                <a:ea typeface="Calibri" panose="020F0502020204030204" pitchFamily="34" charset="0"/>
                <a:cs typeface="Times New Roman" panose="02020603050405020304" pitchFamily="18" charset="0"/>
              </a:rPr>
              <a:t>hangi dizininde </a:t>
            </a:r>
            <a:r>
              <a:rPr lang="tr-TR" sz="2800" dirty="0">
                <a:latin typeface="Calibri" panose="020F0502020204030204" pitchFamily="34" charset="0"/>
                <a:ea typeface="Calibri" panose="020F0502020204030204" pitchFamily="34" charset="0"/>
                <a:cs typeface="Times New Roman" panose="02020603050405020304" pitchFamily="18" charset="0"/>
              </a:rPr>
              <a:t>olduğumuzu öğrendik.</a:t>
            </a:r>
          </a:p>
        </p:txBody>
      </p:sp>
      <p:sp>
        <p:nvSpPr>
          <p:cNvPr id="26" name="Altbilgi Yer Tutucusu 25"/>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2035034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err="1"/>
              <a:t>d</a:t>
            </a:r>
            <a:r>
              <a:rPr lang="tr-TR" b="1" dirty="0" err="1" smtClean="0"/>
              <a:t>u</a:t>
            </a:r>
            <a:r>
              <a:rPr lang="tr-TR" b="1" dirty="0" smtClean="0"/>
              <a:t> -</a:t>
            </a:r>
            <a:r>
              <a:rPr lang="tr-TR" b="1" dirty="0" err="1" smtClean="0"/>
              <a:t>sh</a:t>
            </a:r>
            <a:endParaRPr lang="tr-TR" b="1" dirty="0"/>
          </a:p>
        </p:txBody>
      </p:sp>
      <p:sp>
        <p:nvSpPr>
          <p:cNvPr id="3" name="İçerik Yer Tutucusu 2"/>
          <p:cNvSpPr>
            <a:spLocks noGrp="1"/>
          </p:cNvSpPr>
          <p:nvPr>
            <p:ph idx="1"/>
          </p:nvPr>
        </p:nvSpPr>
        <p:spPr>
          <a:xfrm>
            <a:off x="838200" y="1360404"/>
            <a:ext cx="10515600" cy="4351338"/>
          </a:xfrm>
        </p:spPr>
        <p:txBody>
          <a:bodyPr/>
          <a:lstStyle/>
          <a:p>
            <a:r>
              <a:rPr lang="tr-TR" dirty="0"/>
              <a:t>Bu komutla belirttiğiniz dizinin boyutunu görebilirsiniz. </a:t>
            </a:r>
            <a:r>
              <a:rPr lang="tr-TR" b="1" dirty="0" err="1">
                <a:solidFill>
                  <a:srgbClr val="FF0000"/>
                </a:solidFill>
              </a:rPr>
              <a:t>Du</a:t>
            </a:r>
            <a:r>
              <a:rPr lang="tr-TR" b="1" dirty="0">
                <a:solidFill>
                  <a:srgbClr val="FF0000"/>
                </a:solidFill>
              </a:rPr>
              <a:t> –</a:t>
            </a:r>
            <a:r>
              <a:rPr lang="tr-TR" b="1" dirty="0" err="1">
                <a:solidFill>
                  <a:srgbClr val="FF0000"/>
                </a:solidFill>
              </a:rPr>
              <a:t>sh</a:t>
            </a:r>
            <a:r>
              <a:rPr lang="tr-TR" b="1" dirty="0">
                <a:solidFill>
                  <a:srgbClr val="FF0000"/>
                </a:solidFill>
              </a:rPr>
              <a:t> *</a:t>
            </a:r>
            <a:r>
              <a:rPr lang="tr-TR" dirty="0">
                <a:solidFill>
                  <a:srgbClr val="FF0000"/>
                </a:solidFill>
              </a:rPr>
              <a:t> </a:t>
            </a:r>
            <a:r>
              <a:rPr lang="tr-TR" dirty="0"/>
              <a:t>olarak kullanırsanız bulunduğunuz dizindeki tüm klasörlerin boyutunu </a:t>
            </a:r>
            <a:r>
              <a:rPr lang="tr-TR" dirty="0" smtClean="0"/>
              <a:t>görürsünüz</a:t>
            </a:r>
          </a:p>
          <a:p>
            <a:endParaRPr lang="tr-TR" dirty="0"/>
          </a:p>
        </p:txBody>
      </p:sp>
      <p:pic>
        <p:nvPicPr>
          <p:cNvPr id="5" name="Resim 4"/>
          <p:cNvPicPr/>
          <p:nvPr/>
        </p:nvPicPr>
        <p:blipFill>
          <a:blip r:embed="rId4"/>
          <a:stretch>
            <a:fillRect/>
          </a:stretch>
        </p:blipFill>
        <p:spPr>
          <a:xfrm>
            <a:off x="1110414" y="2761038"/>
            <a:ext cx="9971172" cy="3273008"/>
          </a:xfrm>
          <a:prstGeom prst="rect">
            <a:avLst/>
          </a:prstGeom>
        </p:spPr>
      </p:pic>
      <p:sp>
        <p:nvSpPr>
          <p:cNvPr id="25" name="Altbilgi Yer Tutucusu 24"/>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5579788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smtClean="0"/>
              <a:t>ip </a:t>
            </a:r>
            <a:r>
              <a:rPr lang="tr-TR" b="1" dirty="0" err="1" smtClean="0"/>
              <a:t>addr</a:t>
            </a:r>
            <a:endParaRPr lang="tr-TR" b="1" dirty="0"/>
          </a:p>
        </p:txBody>
      </p:sp>
      <p:sp>
        <p:nvSpPr>
          <p:cNvPr id="3" name="İçerik Yer Tutucusu 2"/>
          <p:cNvSpPr>
            <a:spLocks noGrp="1"/>
          </p:cNvSpPr>
          <p:nvPr>
            <p:ph idx="1"/>
          </p:nvPr>
        </p:nvSpPr>
        <p:spPr>
          <a:xfrm>
            <a:off x="838200" y="1248109"/>
            <a:ext cx="10515600" cy="4351338"/>
          </a:xfrm>
        </p:spPr>
        <p:txBody>
          <a:bodyPr/>
          <a:lstStyle/>
          <a:p>
            <a:r>
              <a:rPr lang="tr-TR" b="1" dirty="0" err="1"/>
              <a:t>Ip</a:t>
            </a:r>
            <a:r>
              <a:rPr lang="tr-TR" b="1" dirty="0"/>
              <a:t> </a:t>
            </a:r>
            <a:r>
              <a:rPr lang="tr-TR" b="1" dirty="0" err="1"/>
              <a:t>Addr</a:t>
            </a:r>
            <a:r>
              <a:rPr lang="tr-TR" b="1" dirty="0"/>
              <a:t> : </a:t>
            </a:r>
            <a:r>
              <a:rPr lang="tr-TR" dirty="0"/>
              <a:t>Bu komutu kullanarak cihaza bağlı NIC cihazlarının (Network </a:t>
            </a:r>
            <a:r>
              <a:rPr lang="tr-TR" dirty="0" err="1"/>
              <a:t>İnterface</a:t>
            </a:r>
            <a:r>
              <a:rPr lang="tr-TR" dirty="0"/>
              <a:t> </a:t>
            </a:r>
            <a:r>
              <a:rPr lang="tr-TR" dirty="0" err="1"/>
              <a:t>Card</a:t>
            </a:r>
            <a:r>
              <a:rPr lang="tr-TR" dirty="0"/>
              <a:t> / Ethernet Kartı) ip adreslerini </a:t>
            </a:r>
            <a:r>
              <a:rPr lang="tr-TR" dirty="0" err="1"/>
              <a:t>görüntüleyebilir,yenilerini</a:t>
            </a:r>
            <a:r>
              <a:rPr lang="tr-TR" dirty="0"/>
              <a:t> ekleyebilir veya kaldırabilirsiniz.</a:t>
            </a:r>
          </a:p>
          <a:p>
            <a:endParaRPr lang="tr-TR" dirty="0"/>
          </a:p>
        </p:txBody>
      </p:sp>
      <p:pic>
        <p:nvPicPr>
          <p:cNvPr id="5" name="Resim 4"/>
          <p:cNvPicPr/>
          <p:nvPr/>
        </p:nvPicPr>
        <p:blipFill>
          <a:blip r:embed="rId4"/>
          <a:stretch>
            <a:fillRect/>
          </a:stretch>
        </p:blipFill>
        <p:spPr>
          <a:xfrm>
            <a:off x="1130164" y="2645168"/>
            <a:ext cx="9585961" cy="3450831"/>
          </a:xfrm>
          <a:prstGeom prst="rect">
            <a:avLst/>
          </a:prstGeom>
        </p:spPr>
      </p:pic>
      <p:sp>
        <p:nvSpPr>
          <p:cNvPr id="25" name="Altbilgi Yer Tutucusu 24"/>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8667590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smtClean="0"/>
              <a:t>/</a:t>
            </a:r>
            <a:r>
              <a:rPr lang="tr-TR" b="1" dirty="0" err="1" smtClean="0"/>
              <a:t>etc</a:t>
            </a:r>
            <a:r>
              <a:rPr lang="tr-TR" b="1" dirty="0" smtClean="0"/>
              <a:t>/</a:t>
            </a:r>
            <a:r>
              <a:rPr lang="tr-TR" b="1" dirty="0" err="1" smtClean="0"/>
              <a:t>redhat-release</a:t>
            </a:r>
            <a:endParaRPr lang="tr-TR" b="1" dirty="0"/>
          </a:p>
        </p:txBody>
      </p:sp>
      <p:sp>
        <p:nvSpPr>
          <p:cNvPr id="3" name="İçerik Yer Tutucusu 2"/>
          <p:cNvSpPr>
            <a:spLocks noGrp="1"/>
          </p:cNvSpPr>
          <p:nvPr>
            <p:ph idx="1"/>
          </p:nvPr>
        </p:nvSpPr>
        <p:spPr/>
        <p:txBody>
          <a:bodyPr/>
          <a:lstStyle/>
          <a:p>
            <a:r>
              <a:rPr lang="tr-TR" b="1" dirty="0" err="1" smtClean="0"/>
              <a:t>Cat</a:t>
            </a:r>
            <a:r>
              <a:rPr lang="tr-TR" dirty="0" smtClean="0"/>
              <a:t> veya </a:t>
            </a:r>
            <a:r>
              <a:rPr lang="tr-TR" b="1" dirty="0" smtClean="0"/>
              <a:t>vim</a:t>
            </a:r>
            <a:r>
              <a:rPr lang="tr-TR" dirty="0" smtClean="0"/>
              <a:t> komutu ile /</a:t>
            </a:r>
            <a:r>
              <a:rPr lang="tr-TR" dirty="0" err="1" smtClean="0"/>
              <a:t>etc</a:t>
            </a:r>
            <a:r>
              <a:rPr lang="tr-TR" dirty="0" smtClean="0"/>
              <a:t>/</a:t>
            </a:r>
            <a:r>
              <a:rPr lang="tr-TR" dirty="0" err="1" smtClean="0"/>
              <a:t>redhat-release</a:t>
            </a:r>
            <a:r>
              <a:rPr lang="tr-TR" dirty="0" smtClean="0"/>
              <a:t> dosyasını açarsak </a:t>
            </a:r>
            <a:r>
              <a:rPr lang="tr-TR" smtClean="0"/>
              <a:t>kullandığımız işletim sisteminin </a:t>
            </a:r>
            <a:r>
              <a:rPr lang="tr-TR" dirty="0" smtClean="0"/>
              <a:t>ismini ve hangi versiyon olduğunu öğrenebiliriz.</a:t>
            </a:r>
          </a:p>
          <a:p>
            <a:pPr marL="0" indent="0">
              <a:buNone/>
            </a:pPr>
            <a:endParaRPr lang="tr-TR" dirty="0"/>
          </a:p>
        </p:txBody>
      </p:sp>
      <p:pic>
        <p:nvPicPr>
          <p:cNvPr id="5" name="Resim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1822" y="3057503"/>
            <a:ext cx="9704303" cy="846016"/>
          </a:xfrm>
          <a:prstGeom prst="rect">
            <a:avLst/>
          </a:prstGeom>
        </p:spPr>
      </p:pic>
      <p:sp>
        <p:nvSpPr>
          <p:cNvPr id="25" name="Altbilgi Yer Tutucusu 24"/>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8710274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err="1" smtClean="0"/>
              <a:t>which</a:t>
            </a:r>
            <a:endParaRPr lang="tr-TR" b="1" dirty="0"/>
          </a:p>
        </p:txBody>
      </p:sp>
      <p:sp>
        <p:nvSpPr>
          <p:cNvPr id="3" name="İçerik Yer Tutucusu 2"/>
          <p:cNvSpPr>
            <a:spLocks noGrp="1"/>
          </p:cNvSpPr>
          <p:nvPr>
            <p:ph idx="1"/>
          </p:nvPr>
        </p:nvSpPr>
        <p:spPr>
          <a:xfrm>
            <a:off x="838200" y="1435100"/>
            <a:ext cx="10515600" cy="4351338"/>
          </a:xfrm>
        </p:spPr>
        <p:txBody>
          <a:bodyPr/>
          <a:lstStyle/>
          <a:p>
            <a:r>
              <a:rPr lang="tr-TR" dirty="0"/>
              <a:t>Bu komut ile bir komutun, programın tam yolunu bulabilirsiniz. Bu da o komutun hangi program dosyasına bağlı olduğunu gösterir. Özellikle, sistemde birden fazla sürümü yüklü olan bir programı kullanıyorsanız </a:t>
            </a:r>
            <a:r>
              <a:rPr lang="tr-TR" dirty="0" err="1"/>
              <a:t>which</a:t>
            </a:r>
            <a:r>
              <a:rPr lang="tr-TR" dirty="0"/>
              <a:t> komutu hangi sürümün kullanılacağını belirlemek için yararlı olabilir.</a:t>
            </a:r>
          </a:p>
        </p:txBody>
      </p:sp>
      <p:pic>
        <p:nvPicPr>
          <p:cNvPr id="8" name="Resim 7"/>
          <p:cNvPicPr/>
          <p:nvPr/>
        </p:nvPicPr>
        <p:blipFill>
          <a:blip r:embed="rId4"/>
          <a:stretch>
            <a:fillRect/>
          </a:stretch>
        </p:blipFill>
        <p:spPr>
          <a:xfrm>
            <a:off x="1928812" y="4105274"/>
            <a:ext cx="7491413" cy="1495425"/>
          </a:xfrm>
          <a:prstGeom prst="rect">
            <a:avLst/>
          </a:prstGeom>
        </p:spPr>
      </p:pic>
      <p:sp>
        <p:nvSpPr>
          <p:cNvPr id="25" name="Altbilgi Yer Tutucusu 24"/>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818796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err="1" smtClean="0"/>
              <a:t>uname</a:t>
            </a:r>
            <a:endParaRPr lang="tr-TR" b="1" dirty="0"/>
          </a:p>
        </p:txBody>
      </p:sp>
      <p:sp>
        <p:nvSpPr>
          <p:cNvPr id="3" name="İçerik Yer Tutucusu 2"/>
          <p:cNvSpPr>
            <a:spLocks noGrp="1"/>
          </p:cNvSpPr>
          <p:nvPr>
            <p:ph idx="1"/>
          </p:nvPr>
        </p:nvSpPr>
        <p:spPr/>
        <p:txBody>
          <a:bodyPr/>
          <a:lstStyle/>
          <a:p>
            <a:r>
              <a:rPr lang="tr-TR" dirty="0"/>
              <a:t>Kullanılan işletim </a:t>
            </a:r>
            <a:r>
              <a:rPr lang="tr-TR" dirty="0" smtClean="0"/>
              <a:t>sisteminin </a:t>
            </a:r>
            <a:r>
              <a:rPr lang="tr-TR" dirty="0"/>
              <a:t>adını verir.</a:t>
            </a:r>
          </a:p>
        </p:txBody>
      </p:sp>
      <p:pic>
        <p:nvPicPr>
          <p:cNvPr id="5" name="Resim 4"/>
          <p:cNvPicPr/>
          <p:nvPr/>
        </p:nvPicPr>
        <p:blipFill>
          <a:blip r:embed="rId4"/>
          <a:stretch>
            <a:fillRect/>
          </a:stretch>
        </p:blipFill>
        <p:spPr>
          <a:xfrm>
            <a:off x="1252537" y="2781300"/>
            <a:ext cx="5548313" cy="1333500"/>
          </a:xfrm>
          <a:prstGeom prst="rect">
            <a:avLst/>
          </a:prstGeom>
        </p:spPr>
      </p:pic>
      <p:sp>
        <p:nvSpPr>
          <p:cNvPr id="25" name="Altbilgi Yer Tutucusu 24"/>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1529466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err="1"/>
              <a:t>u</a:t>
            </a:r>
            <a:r>
              <a:rPr lang="tr-TR" b="1" dirty="0" err="1" smtClean="0"/>
              <a:t>name</a:t>
            </a:r>
            <a:r>
              <a:rPr lang="tr-TR" b="1" dirty="0" smtClean="0"/>
              <a:t> -a</a:t>
            </a:r>
            <a:endParaRPr lang="tr-TR" b="1" dirty="0"/>
          </a:p>
        </p:txBody>
      </p:sp>
      <p:sp>
        <p:nvSpPr>
          <p:cNvPr id="3" name="İçerik Yer Tutucusu 2"/>
          <p:cNvSpPr>
            <a:spLocks noGrp="1"/>
          </p:cNvSpPr>
          <p:nvPr>
            <p:ph idx="1"/>
          </p:nvPr>
        </p:nvSpPr>
        <p:spPr/>
        <p:txBody>
          <a:bodyPr/>
          <a:lstStyle/>
          <a:p>
            <a:r>
              <a:rPr lang="tr-TR" dirty="0" err="1"/>
              <a:t>üm</a:t>
            </a:r>
            <a:r>
              <a:rPr lang="tr-TR" dirty="0"/>
              <a:t> bilgileri gösterir. Bu parametre, işletim sistemi adı, sürümü, işlemci türü, sistem mimarisi ve çekirdek sürümü gibi birçok bilgiyi gösterir.</a:t>
            </a:r>
          </a:p>
          <a:p>
            <a:r>
              <a:rPr lang="tr-TR" dirty="0"/>
              <a:t>Örnek çıktı:</a:t>
            </a:r>
          </a:p>
        </p:txBody>
      </p:sp>
      <p:pic>
        <p:nvPicPr>
          <p:cNvPr id="6" name="Resim 5"/>
          <p:cNvPicPr>
            <a:picLocks noChangeAspect="1"/>
          </p:cNvPicPr>
          <p:nvPr/>
        </p:nvPicPr>
        <p:blipFill>
          <a:blip r:embed="rId4"/>
          <a:stretch>
            <a:fillRect/>
          </a:stretch>
        </p:blipFill>
        <p:spPr>
          <a:xfrm>
            <a:off x="1171575" y="3429000"/>
            <a:ext cx="9224554" cy="723900"/>
          </a:xfrm>
          <a:prstGeom prst="rect">
            <a:avLst/>
          </a:prstGeom>
        </p:spPr>
      </p:pic>
      <p:sp>
        <p:nvSpPr>
          <p:cNvPr id="10" name="Altbilgi Yer Tutucusu 9"/>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6317751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3536050" y="-303212"/>
            <a:ext cx="4152900" cy="1193800"/>
          </a:xfrm>
        </p:spPr>
        <p:txBody>
          <a:bodyPr/>
          <a:lstStyle/>
          <a:p>
            <a:pPr algn="ctr"/>
            <a:r>
              <a:rPr lang="tr-TR" b="1" dirty="0" err="1" smtClean="0"/>
              <a:t>man</a:t>
            </a:r>
            <a:endParaRPr lang="tr-TR" b="1" dirty="0"/>
          </a:p>
        </p:txBody>
      </p:sp>
      <p:sp>
        <p:nvSpPr>
          <p:cNvPr id="9" name="İçerik Yer Tutucusu 8"/>
          <p:cNvSpPr>
            <a:spLocks noGrp="1"/>
          </p:cNvSpPr>
          <p:nvPr>
            <p:ph idx="1"/>
          </p:nvPr>
        </p:nvSpPr>
        <p:spPr>
          <a:xfrm>
            <a:off x="276225" y="623885"/>
            <a:ext cx="4199388" cy="6086082"/>
          </a:xfrm>
        </p:spPr>
        <p:txBody>
          <a:bodyPr>
            <a:normAutofit/>
          </a:bodyPr>
          <a:lstStyle/>
          <a:p>
            <a:r>
              <a:rPr lang="tr-TR" dirty="0" smtClean="0"/>
              <a:t>Bu komutla ile bir komutun veya konseptin kılavuz sayfasını görüntüleyebilirsiniz. Herhangi bir komut ve konsept hakkında bilgi almak için bu komutu kullanabilirsiniz.</a:t>
            </a:r>
          </a:p>
          <a:p>
            <a:pPr marL="0" indent="0">
              <a:buNone/>
            </a:pPr>
            <a:endParaRPr lang="tr-TR" dirty="0" smtClean="0"/>
          </a:p>
          <a:p>
            <a:r>
              <a:rPr lang="tr-TR" sz="1600" dirty="0" smtClean="0"/>
              <a:t>Örneğin; </a:t>
            </a:r>
            <a:r>
              <a:rPr lang="tr-TR" sz="1600" dirty="0" err="1" smtClean="0">
                <a:solidFill>
                  <a:srgbClr val="FF0000"/>
                </a:solidFill>
              </a:rPr>
              <a:t>which</a:t>
            </a:r>
            <a:r>
              <a:rPr lang="tr-TR" sz="1600" dirty="0" smtClean="0"/>
              <a:t> komutu hakkında bilgi almak istiyorum. </a:t>
            </a:r>
            <a:r>
              <a:rPr lang="tr-TR" sz="1600" dirty="0" err="1" smtClean="0">
                <a:solidFill>
                  <a:srgbClr val="FF0000"/>
                </a:solidFill>
              </a:rPr>
              <a:t>man</a:t>
            </a:r>
            <a:r>
              <a:rPr lang="tr-TR" sz="1600" dirty="0" smtClean="0">
                <a:solidFill>
                  <a:srgbClr val="FF0000"/>
                </a:solidFill>
              </a:rPr>
              <a:t> </a:t>
            </a:r>
            <a:r>
              <a:rPr lang="tr-TR" sz="1600" dirty="0" err="1" smtClean="0">
                <a:solidFill>
                  <a:srgbClr val="FF0000"/>
                </a:solidFill>
              </a:rPr>
              <a:t>which</a:t>
            </a:r>
            <a:r>
              <a:rPr lang="tr-TR" sz="1600" dirty="0" smtClean="0">
                <a:solidFill>
                  <a:srgbClr val="FF0000"/>
                </a:solidFill>
              </a:rPr>
              <a:t> </a:t>
            </a:r>
            <a:r>
              <a:rPr lang="tr-TR" sz="1600" dirty="0" smtClean="0"/>
              <a:t>yazdığımızda çıktısı yandaki gibidir :</a:t>
            </a:r>
          </a:p>
          <a:p>
            <a:pPr marL="0" indent="0">
              <a:buNone/>
            </a:pPr>
            <a:endParaRPr lang="tr-TR" dirty="0" smtClean="0"/>
          </a:p>
          <a:p>
            <a:endParaRPr lang="tr-TR" dirty="0"/>
          </a:p>
        </p:txBody>
      </p:sp>
      <p:pic>
        <p:nvPicPr>
          <p:cNvPr id="10" name="Resim 9"/>
          <p:cNvPicPr>
            <a:picLocks noChangeAspect="1"/>
          </p:cNvPicPr>
          <p:nvPr/>
        </p:nvPicPr>
        <p:blipFill>
          <a:blip r:embed="rId4"/>
          <a:stretch>
            <a:fillRect/>
          </a:stretch>
        </p:blipFill>
        <p:spPr>
          <a:xfrm>
            <a:off x="4947668" y="623884"/>
            <a:ext cx="6926951" cy="6009481"/>
          </a:xfrm>
          <a:prstGeom prst="rect">
            <a:avLst/>
          </a:prstGeom>
        </p:spPr>
      </p:pic>
      <p:sp>
        <p:nvSpPr>
          <p:cNvPr id="12" name="Altbilgi Yer Tutucusu 11"/>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4985099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990600" y="2555875"/>
            <a:ext cx="10515600" cy="1325563"/>
          </a:xfrm>
        </p:spPr>
        <p:txBody>
          <a:bodyPr>
            <a:noAutofit/>
          </a:bodyPr>
          <a:lstStyle/>
          <a:p>
            <a:pPr algn="ctr"/>
            <a:r>
              <a:rPr lang="tr-TR" sz="9600" b="1" dirty="0" smtClean="0"/>
              <a:t>EĞİTİM SONU</a:t>
            </a:r>
            <a:endParaRPr lang="tr-TR" sz="9600" b="1" dirty="0"/>
          </a:p>
        </p:txBody>
      </p:sp>
      <p:sp>
        <p:nvSpPr>
          <p:cNvPr id="3" name="İçerik Yer Tutucusu 2"/>
          <p:cNvSpPr>
            <a:spLocks noGrp="1"/>
          </p:cNvSpPr>
          <p:nvPr>
            <p:ph idx="1"/>
          </p:nvPr>
        </p:nvSpPr>
        <p:spPr>
          <a:xfrm rot="10800000" flipV="1">
            <a:off x="10029824" y="5826125"/>
            <a:ext cx="3105151" cy="431800"/>
          </a:xfrm>
        </p:spPr>
        <p:txBody>
          <a:bodyPr>
            <a:noAutofit/>
          </a:bodyPr>
          <a:lstStyle/>
          <a:p>
            <a:pPr marL="0" indent="0">
              <a:buNone/>
            </a:pPr>
            <a:r>
              <a:rPr lang="tr-TR" sz="2000" b="1" dirty="0" smtClean="0"/>
              <a:t>Uğur ERDOĞAN</a:t>
            </a:r>
            <a:endParaRPr lang="tr-TR" sz="2000" b="1" dirty="0"/>
          </a:p>
        </p:txBody>
      </p:sp>
      <p:sp>
        <p:nvSpPr>
          <p:cNvPr id="24" name="Altbilgi Yer Tutucusu 23"/>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451545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err="1" smtClean="0"/>
              <a:t>date</a:t>
            </a:r>
            <a:endParaRPr lang="tr-TR" b="1" dirty="0"/>
          </a:p>
        </p:txBody>
      </p:sp>
      <p:sp>
        <p:nvSpPr>
          <p:cNvPr id="3" name="İçerik Yer Tutucusu 2"/>
          <p:cNvSpPr>
            <a:spLocks noGrp="1"/>
          </p:cNvSpPr>
          <p:nvPr>
            <p:ph idx="1"/>
          </p:nvPr>
        </p:nvSpPr>
        <p:spPr/>
        <p:txBody>
          <a:bodyPr/>
          <a:lstStyle/>
          <a:p>
            <a:r>
              <a:rPr lang="tr-TR" dirty="0"/>
              <a:t>Bu komut ile sistemin tarihini, saatini ve hangi bölgenin saat dilimini kullandığını gösterir</a:t>
            </a:r>
            <a:r>
              <a:rPr lang="tr-TR" dirty="0" smtClean="0"/>
              <a:t>.</a:t>
            </a:r>
          </a:p>
          <a:p>
            <a:endParaRPr lang="tr-TR" dirty="0"/>
          </a:p>
        </p:txBody>
      </p:sp>
      <p:pic>
        <p:nvPicPr>
          <p:cNvPr id="13" name="Resim 12"/>
          <p:cNvPicPr/>
          <p:nvPr/>
        </p:nvPicPr>
        <p:blipFill>
          <a:blip r:embed="rId4"/>
          <a:stretch>
            <a:fillRect/>
          </a:stretch>
        </p:blipFill>
        <p:spPr>
          <a:xfrm>
            <a:off x="1152525" y="2933699"/>
            <a:ext cx="8151896" cy="2632912"/>
          </a:xfrm>
          <a:prstGeom prst="rect">
            <a:avLst/>
          </a:prstGeom>
        </p:spPr>
      </p:pic>
      <p:sp>
        <p:nvSpPr>
          <p:cNvPr id="25" name="Altbilgi Yer Tutucusu 24"/>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765944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err="1"/>
              <a:t>d</a:t>
            </a:r>
            <a:r>
              <a:rPr lang="tr-TR" b="1" dirty="0" err="1" smtClean="0"/>
              <a:t>ate</a:t>
            </a:r>
            <a:r>
              <a:rPr lang="tr-TR" b="1" dirty="0" smtClean="0"/>
              <a:t> +%FORMAT</a:t>
            </a:r>
            <a:endParaRPr lang="tr-TR" b="1" dirty="0"/>
          </a:p>
        </p:txBody>
      </p:sp>
      <p:sp>
        <p:nvSpPr>
          <p:cNvPr id="3" name="İçerik Yer Tutucusu 2"/>
          <p:cNvSpPr>
            <a:spLocks noGrp="1"/>
          </p:cNvSpPr>
          <p:nvPr>
            <p:ph idx="1"/>
          </p:nvPr>
        </p:nvSpPr>
        <p:spPr>
          <a:xfrm>
            <a:off x="838200" y="1825625"/>
            <a:ext cx="9886950" cy="3622675"/>
          </a:xfrm>
        </p:spPr>
        <p:txBody>
          <a:bodyPr/>
          <a:lstStyle/>
          <a:p>
            <a:r>
              <a:rPr lang="tr-TR" dirty="0" smtClean="0"/>
              <a:t>Bu komut ile sistemin tarihini</a:t>
            </a:r>
            <a:r>
              <a:rPr lang="tr-TR" dirty="0" smtClean="0"/>
              <a:t> ve saatini istediğimiz formatta gösterebiliriz.</a:t>
            </a:r>
            <a:endParaRPr lang="tr-TR" dirty="0"/>
          </a:p>
        </p:txBody>
      </p:sp>
      <p:pic>
        <p:nvPicPr>
          <p:cNvPr id="5" name="Resim 4"/>
          <p:cNvPicPr>
            <a:picLocks noChangeAspect="1"/>
          </p:cNvPicPr>
          <p:nvPr/>
        </p:nvPicPr>
        <p:blipFill>
          <a:blip r:embed="rId4"/>
          <a:stretch>
            <a:fillRect/>
          </a:stretch>
        </p:blipFill>
        <p:spPr>
          <a:xfrm>
            <a:off x="1000125" y="2704994"/>
            <a:ext cx="9161134" cy="878680"/>
          </a:xfrm>
          <a:prstGeom prst="rect">
            <a:avLst/>
          </a:prstGeom>
        </p:spPr>
      </p:pic>
      <p:pic>
        <p:nvPicPr>
          <p:cNvPr id="7" name="Resim 6"/>
          <p:cNvPicPr>
            <a:picLocks noChangeAspect="1"/>
          </p:cNvPicPr>
          <p:nvPr/>
        </p:nvPicPr>
        <p:blipFill>
          <a:blip r:embed="rId5"/>
          <a:stretch>
            <a:fillRect/>
          </a:stretch>
        </p:blipFill>
        <p:spPr>
          <a:xfrm>
            <a:off x="1000125" y="4262319"/>
            <a:ext cx="9161134" cy="669250"/>
          </a:xfrm>
          <a:prstGeom prst="rect">
            <a:avLst/>
          </a:prstGeom>
        </p:spPr>
      </p:pic>
      <p:sp>
        <p:nvSpPr>
          <p:cNvPr id="8" name="Dikdörtgen 7"/>
          <p:cNvSpPr/>
          <p:nvPr/>
        </p:nvSpPr>
        <p:spPr>
          <a:xfrm>
            <a:off x="1000125" y="3718611"/>
            <a:ext cx="6096000" cy="369332"/>
          </a:xfrm>
          <a:prstGeom prst="rect">
            <a:avLst/>
          </a:prstGeom>
        </p:spPr>
        <p:txBody>
          <a:bodyPr>
            <a:spAutoFit/>
          </a:bodyPr>
          <a:lstStyle/>
          <a:p>
            <a:r>
              <a:rPr lang="tr-TR" dirty="0" smtClean="0"/>
              <a:t>Komutun çıktısı aşağıdaki gibidir ;</a:t>
            </a:r>
            <a:endParaRPr lang="tr-TR" dirty="0"/>
          </a:p>
        </p:txBody>
      </p:sp>
      <p:sp>
        <p:nvSpPr>
          <p:cNvPr id="10" name="Dikdörtgen 9"/>
          <p:cNvSpPr/>
          <p:nvPr/>
        </p:nvSpPr>
        <p:spPr>
          <a:xfrm>
            <a:off x="1000125" y="5532993"/>
            <a:ext cx="5376536" cy="369332"/>
          </a:xfrm>
          <a:prstGeom prst="rect">
            <a:avLst/>
          </a:prstGeom>
        </p:spPr>
        <p:txBody>
          <a:bodyPr wrap="none">
            <a:spAutoFit/>
          </a:bodyPr>
          <a:lstStyle/>
          <a:p>
            <a:r>
              <a:rPr lang="tr-TR" dirty="0" err="1">
                <a:solidFill>
                  <a:srgbClr val="FF0000"/>
                </a:solidFill>
              </a:rPr>
              <a:t>d</a:t>
            </a:r>
            <a:r>
              <a:rPr lang="tr-TR" dirty="0" err="1" smtClean="0">
                <a:solidFill>
                  <a:srgbClr val="FF0000"/>
                </a:solidFill>
              </a:rPr>
              <a:t>ate</a:t>
            </a:r>
            <a:r>
              <a:rPr lang="tr-TR" dirty="0" smtClean="0">
                <a:solidFill>
                  <a:srgbClr val="FF0000"/>
                </a:solidFill>
              </a:rPr>
              <a:t> --</a:t>
            </a:r>
            <a:r>
              <a:rPr lang="tr-TR" dirty="0" err="1" smtClean="0">
                <a:solidFill>
                  <a:srgbClr val="FF0000"/>
                </a:solidFill>
              </a:rPr>
              <a:t>help</a:t>
            </a:r>
            <a:r>
              <a:rPr lang="tr-TR" dirty="0" smtClean="0">
                <a:solidFill>
                  <a:srgbClr val="FF0000"/>
                </a:solidFill>
              </a:rPr>
              <a:t> </a:t>
            </a:r>
            <a:r>
              <a:rPr lang="tr-TR" dirty="0" smtClean="0"/>
              <a:t>yazarak daha fazla parametre görebilirsiniz.</a:t>
            </a:r>
            <a:endParaRPr lang="tr-TR" dirty="0"/>
          </a:p>
        </p:txBody>
      </p:sp>
      <p:sp>
        <p:nvSpPr>
          <p:cNvPr id="30" name="Altbilgi Yer Tutucusu 29"/>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958614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err="1" smtClean="0"/>
              <a:t>who</a:t>
            </a:r>
            <a:endParaRPr lang="tr-TR" b="1" dirty="0"/>
          </a:p>
        </p:txBody>
      </p:sp>
      <p:sp>
        <p:nvSpPr>
          <p:cNvPr id="3" name="İçerik Yer Tutucusu 2"/>
          <p:cNvSpPr>
            <a:spLocks noGrp="1"/>
          </p:cNvSpPr>
          <p:nvPr>
            <p:ph idx="1"/>
          </p:nvPr>
        </p:nvSpPr>
        <p:spPr/>
        <p:txBody>
          <a:bodyPr/>
          <a:lstStyle/>
          <a:p>
            <a:r>
              <a:rPr lang="tr-TR" dirty="0"/>
              <a:t>Bu komutla o an sistemde bulunan kullanıcıların isimlerini, hangi uçbirimde çalıştıklarını ve sisteme giriş tarih ve saatlerini görebilirsiniz</a:t>
            </a:r>
            <a:r>
              <a:rPr lang="tr-TR" dirty="0" smtClean="0"/>
              <a:t>.</a:t>
            </a:r>
          </a:p>
          <a:p>
            <a:endParaRPr lang="tr-TR" dirty="0"/>
          </a:p>
        </p:txBody>
      </p:sp>
      <p:pic>
        <p:nvPicPr>
          <p:cNvPr id="4" name="Resim 3"/>
          <p:cNvPicPr/>
          <p:nvPr/>
        </p:nvPicPr>
        <p:blipFill>
          <a:blip r:embed="rId4"/>
          <a:stretch>
            <a:fillRect/>
          </a:stretch>
        </p:blipFill>
        <p:spPr>
          <a:xfrm>
            <a:off x="1211679" y="2989345"/>
            <a:ext cx="9135477" cy="2930191"/>
          </a:xfrm>
          <a:prstGeom prst="rect">
            <a:avLst/>
          </a:prstGeom>
        </p:spPr>
      </p:pic>
      <p:sp>
        <p:nvSpPr>
          <p:cNvPr id="25" name="Altbilgi Yer Tutucusu 24"/>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456999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err="1"/>
              <a:t>w</a:t>
            </a:r>
            <a:r>
              <a:rPr lang="tr-TR" b="1" dirty="0" err="1" smtClean="0"/>
              <a:t>ho</a:t>
            </a:r>
            <a:r>
              <a:rPr lang="tr-TR" b="1" dirty="0" smtClean="0"/>
              <a:t> -b</a:t>
            </a:r>
            <a:endParaRPr lang="tr-TR" b="1" dirty="0"/>
          </a:p>
        </p:txBody>
      </p:sp>
      <p:sp>
        <p:nvSpPr>
          <p:cNvPr id="3" name="İçerik Yer Tutucusu 2"/>
          <p:cNvSpPr>
            <a:spLocks noGrp="1"/>
          </p:cNvSpPr>
          <p:nvPr>
            <p:ph idx="1"/>
          </p:nvPr>
        </p:nvSpPr>
        <p:spPr/>
        <p:txBody>
          <a:bodyPr/>
          <a:lstStyle/>
          <a:p>
            <a:r>
              <a:rPr lang="tr-TR" dirty="0" smtClean="0"/>
              <a:t>Bu parametre sistem açılış zamanını gösterir.</a:t>
            </a:r>
            <a:endParaRPr lang="tr-TR" dirty="0" smtClean="0"/>
          </a:p>
          <a:p>
            <a:endParaRPr lang="tr-TR" dirty="0"/>
          </a:p>
        </p:txBody>
      </p:sp>
      <p:pic>
        <p:nvPicPr>
          <p:cNvPr id="7" name="Resim 6"/>
          <p:cNvPicPr>
            <a:picLocks noChangeAspect="1"/>
          </p:cNvPicPr>
          <p:nvPr/>
        </p:nvPicPr>
        <p:blipFill>
          <a:blip r:embed="rId4"/>
          <a:stretch>
            <a:fillRect/>
          </a:stretch>
        </p:blipFill>
        <p:spPr>
          <a:xfrm>
            <a:off x="1209674" y="2871787"/>
            <a:ext cx="8207119" cy="1042988"/>
          </a:xfrm>
          <a:prstGeom prst="rect">
            <a:avLst/>
          </a:prstGeom>
        </p:spPr>
      </p:pic>
      <p:sp>
        <p:nvSpPr>
          <p:cNvPr id="10" name="Dikdörtgen 9"/>
          <p:cNvSpPr/>
          <p:nvPr/>
        </p:nvSpPr>
        <p:spPr>
          <a:xfrm>
            <a:off x="1209674" y="4776271"/>
            <a:ext cx="5641994" cy="369332"/>
          </a:xfrm>
          <a:prstGeom prst="rect">
            <a:avLst/>
          </a:prstGeom>
        </p:spPr>
        <p:txBody>
          <a:bodyPr wrap="none">
            <a:spAutoFit/>
          </a:bodyPr>
          <a:lstStyle/>
          <a:p>
            <a:r>
              <a:rPr lang="tr-TR" dirty="0" smtClean="0"/>
              <a:t>Daha fazla parametre için </a:t>
            </a:r>
            <a:r>
              <a:rPr lang="tr-TR" dirty="0" err="1" smtClean="0">
                <a:solidFill>
                  <a:srgbClr val="FF0000"/>
                </a:solidFill>
              </a:rPr>
              <a:t>who</a:t>
            </a:r>
            <a:r>
              <a:rPr lang="tr-TR" dirty="0" smtClean="0">
                <a:solidFill>
                  <a:srgbClr val="FF0000"/>
                </a:solidFill>
              </a:rPr>
              <a:t> --</a:t>
            </a:r>
            <a:r>
              <a:rPr lang="tr-TR" dirty="0" err="1" smtClean="0">
                <a:solidFill>
                  <a:srgbClr val="FF0000"/>
                </a:solidFill>
              </a:rPr>
              <a:t>help</a:t>
            </a:r>
            <a:r>
              <a:rPr lang="tr-TR" dirty="0" smtClean="0">
                <a:solidFill>
                  <a:srgbClr val="FF0000"/>
                </a:solidFill>
              </a:rPr>
              <a:t> </a:t>
            </a:r>
            <a:r>
              <a:rPr lang="tr-TR" dirty="0" smtClean="0"/>
              <a:t>komutu kullanılabilir.</a:t>
            </a:r>
            <a:endParaRPr lang="tr-TR" dirty="0"/>
          </a:p>
        </p:txBody>
      </p:sp>
      <p:sp>
        <p:nvSpPr>
          <p:cNvPr id="26" name="Altbilgi Yer Tutucusu 25"/>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58971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err="1" smtClean="0"/>
              <a:t>history</a:t>
            </a:r>
            <a:endParaRPr lang="tr-TR" b="1" dirty="0"/>
          </a:p>
        </p:txBody>
      </p:sp>
      <p:sp>
        <p:nvSpPr>
          <p:cNvPr id="3" name="İçerik Yer Tutucusu 2"/>
          <p:cNvSpPr>
            <a:spLocks noGrp="1"/>
          </p:cNvSpPr>
          <p:nvPr>
            <p:ph idx="1"/>
          </p:nvPr>
        </p:nvSpPr>
        <p:spPr/>
        <p:txBody>
          <a:bodyPr/>
          <a:lstStyle/>
          <a:p>
            <a:r>
              <a:rPr lang="tr-TR" dirty="0"/>
              <a:t>Bu komutla sisteme verdiğimiz komutların geçmişinin tutulduğu listeyi görebilirsiniz</a:t>
            </a:r>
            <a:r>
              <a:rPr lang="tr-TR" dirty="0" smtClean="0"/>
              <a:t>.</a:t>
            </a:r>
          </a:p>
          <a:p>
            <a:endParaRPr lang="tr-TR" dirty="0"/>
          </a:p>
        </p:txBody>
      </p:sp>
      <p:pic>
        <p:nvPicPr>
          <p:cNvPr id="5" name="Resim 4"/>
          <p:cNvPicPr/>
          <p:nvPr/>
        </p:nvPicPr>
        <p:blipFill>
          <a:blip r:embed="rId4"/>
          <a:stretch>
            <a:fillRect/>
          </a:stretch>
        </p:blipFill>
        <p:spPr>
          <a:xfrm>
            <a:off x="1270333" y="2921166"/>
            <a:ext cx="9830803" cy="2821907"/>
          </a:xfrm>
          <a:prstGeom prst="rect">
            <a:avLst/>
          </a:prstGeom>
        </p:spPr>
      </p:pic>
      <p:sp>
        <p:nvSpPr>
          <p:cNvPr id="25" name="Altbilgi Yer Tutucusu 24"/>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153929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err="1"/>
              <a:t>h</a:t>
            </a:r>
            <a:r>
              <a:rPr lang="tr-TR" b="1" dirty="0" err="1" smtClean="0"/>
              <a:t>istory</a:t>
            </a:r>
            <a:r>
              <a:rPr lang="tr-TR" b="1" dirty="0" smtClean="0"/>
              <a:t> -c</a:t>
            </a:r>
            <a:endParaRPr lang="tr-TR" b="1" dirty="0"/>
          </a:p>
        </p:txBody>
      </p:sp>
      <p:sp>
        <p:nvSpPr>
          <p:cNvPr id="3" name="İçerik Yer Tutucusu 2"/>
          <p:cNvSpPr>
            <a:spLocks noGrp="1"/>
          </p:cNvSpPr>
          <p:nvPr>
            <p:ph idx="1"/>
          </p:nvPr>
        </p:nvSpPr>
        <p:spPr/>
        <p:txBody>
          <a:bodyPr/>
          <a:lstStyle/>
          <a:p>
            <a:r>
              <a:rPr lang="tr-TR" dirty="0"/>
              <a:t>Bu komutla </a:t>
            </a:r>
            <a:r>
              <a:rPr lang="tr-TR" dirty="0" smtClean="0"/>
              <a:t>geçmişteki tüm komutları silebilirsiniz.</a:t>
            </a:r>
            <a:endParaRPr lang="tr-TR" dirty="0" smtClean="0"/>
          </a:p>
          <a:p>
            <a:endParaRPr lang="tr-TR" dirty="0"/>
          </a:p>
        </p:txBody>
      </p:sp>
      <p:sp>
        <p:nvSpPr>
          <p:cNvPr id="20" name="Altbilgi Yer Tutucusu 19"/>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293422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err="1"/>
              <a:t>h</a:t>
            </a:r>
            <a:r>
              <a:rPr lang="tr-TR" b="1" dirty="0" err="1" smtClean="0"/>
              <a:t>istory</a:t>
            </a:r>
            <a:r>
              <a:rPr lang="tr-TR" b="1" dirty="0" smtClean="0"/>
              <a:t> -w</a:t>
            </a:r>
            <a:endParaRPr lang="tr-TR" b="1" dirty="0"/>
          </a:p>
        </p:txBody>
      </p:sp>
      <p:sp>
        <p:nvSpPr>
          <p:cNvPr id="3" name="İçerik Yer Tutucusu 2"/>
          <p:cNvSpPr>
            <a:spLocks noGrp="1"/>
          </p:cNvSpPr>
          <p:nvPr>
            <p:ph idx="1"/>
          </p:nvPr>
        </p:nvSpPr>
        <p:spPr/>
        <p:txBody>
          <a:bodyPr/>
          <a:lstStyle/>
          <a:p>
            <a:r>
              <a:rPr lang="tr-TR" dirty="0"/>
              <a:t>Bu </a:t>
            </a:r>
            <a:r>
              <a:rPr lang="tr-TR" dirty="0" smtClean="0"/>
              <a:t>komut geçmişteki komutları aktif kullanıcı altındaki </a:t>
            </a:r>
            <a:r>
              <a:rPr lang="tr-TR" dirty="0" smtClean="0">
                <a:solidFill>
                  <a:srgbClr val="FF0000"/>
                </a:solidFill>
              </a:rPr>
              <a:t>.</a:t>
            </a:r>
            <a:r>
              <a:rPr lang="tr-TR" dirty="0" err="1" smtClean="0">
                <a:solidFill>
                  <a:srgbClr val="FF0000"/>
                </a:solidFill>
              </a:rPr>
              <a:t>bash</a:t>
            </a:r>
            <a:r>
              <a:rPr lang="tr-TR" dirty="0" err="1" smtClean="0">
                <a:solidFill>
                  <a:srgbClr val="FF0000"/>
                </a:solidFill>
              </a:rPr>
              <a:t>_history</a:t>
            </a:r>
            <a:r>
              <a:rPr lang="tr-TR" dirty="0" smtClean="0"/>
              <a:t> dosyasına yazar. Böylece </a:t>
            </a:r>
            <a:r>
              <a:rPr lang="tr-TR" dirty="0" err="1" smtClean="0"/>
              <a:t>history’deki</a:t>
            </a:r>
            <a:r>
              <a:rPr lang="tr-TR" dirty="0" smtClean="0"/>
              <a:t> komutları inceleyebilir veya başka bir yere taşıyabilirsiniz.</a:t>
            </a:r>
          </a:p>
          <a:p>
            <a:endParaRPr lang="tr-TR" dirty="0"/>
          </a:p>
          <a:p>
            <a:pPr marL="0" indent="0">
              <a:buNone/>
            </a:pPr>
            <a:r>
              <a:rPr lang="tr-TR" dirty="0" smtClean="0">
                <a:solidFill>
                  <a:srgbClr val="FF0000"/>
                </a:solidFill>
              </a:rPr>
              <a:t>   </a:t>
            </a:r>
            <a:r>
              <a:rPr lang="tr-TR" dirty="0" err="1" smtClean="0">
                <a:solidFill>
                  <a:srgbClr val="FF0000"/>
                </a:solidFill>
              </a:rPr>
              <a:t>history</a:t>
            </a:r>
            <a:r>
              <a:rPr lang="tr-TR" dirty="0" smtClean="0">
                <a:solidFill>
                  <a:srgbClr val="FF0000"/>
                </a:solidFill>
              </a:rPr>
              <a:t> --</a:t>
            </a:r>
            <a:r>
              <a:rPr lang="tr-TR" dirty="0" err="1" smtClean="0">
                <a:solidFill>
                  <a:srgbClr val="FF0000"/>
                </a:solidFill>
              </a:rPr>
              <a:t>help</a:t>
            </a:r>
            <a:r>
              <a:rPr lang="tr-TR" dirty="0" smtClean="0"/>
              <a:t> yazarak daha fazla parametre görebilirsiniz.</a:t>
            </a:r>
            <a:endParaRPr lang="tr-TR" dirty="0" smtClean="0"/>
          </a:p>
        </p:txBody>
      </p:sp>
      <p:sp>
        <p:nvSpPr>
          <p:cNvPr id="19" name="Altbilgi Yer Tutucusu 18"/>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02486103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10.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11.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12.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13.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14.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15.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16.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17.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18.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19.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2.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20.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21.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22.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23.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24.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25.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26.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27.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28.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29.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3.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30.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31.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32.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33.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34.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35.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36.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37.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38.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39.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4.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40.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41.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42.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43.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44.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45.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46.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47.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48.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49.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5.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50.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51.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52.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53.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54.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55.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56.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57.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58.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59.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6.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60.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61.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62.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63.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64.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65.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66.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67.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68.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69.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7.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70.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71.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72.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73.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74.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75.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76.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77.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78.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79.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8.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80.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81.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82.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83.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84.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85.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86.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87.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88.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9.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isl xmlns:xsi="http://www.w3.org/2001/XMLSchema-instance" xmlns:xsd="http://www.w3.org/2001/XMLSchema" xmlns="http://www.boldonjames.com/2008/01/sie/internal/label" sislVersion="0" policy="753fb180-a0f1-47ee-bb6b-5956a4b631ac" origin="userSelected">
  <element uid="id_classification_nonbusiness" value=""/>
  <element uid="28101b78-9dca-49f0-9bb7-5ad98141e387" value=""/>
</sisl>
</file>

<file path=customXml/itemProps1.xml><?xml version="1.0" encoding="utf-8"?>
<ds:datastoreItem xmlns:ds="http://schemas.openxmlformats.org/officeDocument/2006/customXml" ds:itemID="{E262404F-DB80-44BB-94C1-5F2285BC7C2A}">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otalTime>334</TotalTime>
  <Words>947</Words>
  <Application>Microsoft Office PowerPoint</Application>
  <PresentationFormat>Geniş ekran</PresentationFormat>
  <Paragraphs>173</Paragraphs>
  <Slides>27</Slides>
  <Notes>27</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27</vt:i4>
      </vt:variant>
    </vt:vector>
  </HeadingPairs>
  <TitlesOfParts>
    <vt:vector size="32" baseType="lpstr">
      <vt:lpstr>Arial</vt:lpstr>
      <vt:lpstr>Calibri</vt:lpstr>
      <vt:lpstr>Calibri Light</vt:lpstr>
      <vt:lpstr>Times New Roman</vt:lpstr>
      <vt:lpstr>Office Teması</vt:lpstr>
      <vt:lpstr>Temel Linux Bilgi Alma Komutları</vt:lpstr>
      <vt:lpstr>pwd</vt:lpstr>
      <vt:lpstr>date</vt:lpstr>
      <vt:lpstr>date +%FORMAT</vt:lpstr>
      <vt:lpstr>who</vt:lpstr>
      <vt:lpstr>who -b</vt:lpstr>
      <vt:lpstr>history</vt:lpstr>
      <vt:lpstr>history -c</vt:lpstr>
      <vt:lpstr>history -w</vt:lpstr>
      <vt:lpstr>uptime</vt:lpstr>
      <vt:lpstr>ps</vt:lpstr>
      <vt:lpstr>ps -ef</vt:lpstr>
      <vt:lpstr>ps -eo</vt:lpstr>
      <vt:lpstr>top</vt:lpstr>
      <vt:lpstr>top –d &lt;saniye&gt;</vt:lpstr>
      <vt:lpstr>top –p &lt;PID&gt;</vt:lpstr>
      <vt:lpstr>top –u &lt;username&gt;</vt:lpstr>
      <vt:lpstr>free</vt:lpstr>
      <vt:lpstr>df -h</vt:lpstr>
      <vt:lpstr>du -sh</vt:lpstr>
      <vt:lpstr>ip addr</vt:lpstr>
      <vt:lpstr>/etc/redhat-release</vt:lpstr>
      <vt:lpstr>which</vt:lpstr>
      <vt:lpstr>uname</vt:lpstr>
      <vt:lpstr>uname -a</vt:lpstr>
      <vt:lpstr>man</vt:lpstr>
      <vt:lpstr>EĞİTİM SONU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Temel Linux Bilgi Alma Komutları</dc:title>
  <dc:creator>Uğur ERDOĞAN</dc:creator>
  <cp:lastModifiedBy>Uğur ERDOĞAN</cp:lastModifiedBy>
  <cp:revision>53</cp:revision>
  <dcterms:created xsi:type="dcterms:W3CDTF">2024-02-16T06:14:32Z</dcterms:created>
  <dcterms:modified xsi:type="dcterms:W3CDTF">2024-03-04T12:01:55Z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f8910ffd-15fd-4899-a791-9552685bcd13</vt:lpwstr>
  </property>
  <property fmtid="{D5CDD505-2E9C-101B-9397-08002B2CF9AE}" pid="3" name="bjClsUserRVM">
    <vt:lpwstr>[]</vt:lpwstr>
  </property>
  <property fmtid="{D5CDD505-2E9C-101B-9397-08002B2CF9AE}" pid="4" name="bjSaver">
    <vt:lpwstr>rVEj6zO8MjqPWvXn92ofL1zZ6RO5sCv7</vt:lpwstr>
  </property>
  <property fmtid="{D5CDD505-2E9C-101B-9397-08002B2CF9AE}" pid="5" name="bjDocumentLabelXML">
    <vt:lpwstr>&lt;?xml version="1.0" encoding="us-ascii"?&gt;&lt;sisl xmlns:xsi="http://www.w3.org/2001/XMLSchema-instance" xmlns:xsd="http://www.w3.org/2001/XMLSchema" sislVersion="0" policy="753fb180-a0f1-47ee-bb6b-5956a4b631ac" origin="userSelected" xmlns="http://www.boldonj</vt:lpwstr>
  </property>
  <property fmtid="{D5CDD505-2E9C-101B-9397-08002B2CF9AE}" pid="6" name="bjDocumentLabelXML-0">
    <vt:lpwstr>ames.com/2008/01/sie/internal/label"&gt;&lt;element uid="id_classification_nonbusiness" value="" /&gt;&lt;element uid="28101b78-9dca-49f0-9bb7-5ad98141e387" value="" /&gt;&lt;/sisl&gt;</vt:lpwstr>
  </property>
  <property fmtid="{D5CDD505-2E9C-101B-9397-08002B2CF9AE}" pid="7" name="bjDocumentSecurityLabel">
    <vt:lpwstr>TASNİF DIŞI</vt:lpwstr>
  </property>
  <property fmtid="{D5CDD505-2E9C-101B-9397-08002B2CF9AE}" pid="8" name="bjSlideMasterFooterText">
    <vt:lpwstr>TASNİF DIŞI
 </vt:lpwstr>
  </property>
</Properties>
</file>