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9" r:id="rId6"/>
    <p:sldId id="265" r:id="rId7"/>
    <p:sldId id="266" r:id="rId8"/>
    <p:sldId id="267" r:id="rId9"/>
    <p:sldId id="260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30B8-D14E-4267-8155-19A7C97A5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97817-2639-4FCD-8264-92DA4243E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239A-7018-4446-AEA3-57FFD5D1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3A1E-DE2E-45EB-9D9B-ABE853ECBEA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0FD79-C174-44A9-BAFC-5D2E8C24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05D7-2825-4149-9C66-E36A7FA6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FB4-BA40-4E0B-BDFD-62700D51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0C0-5C48-48C7-BE00-560E087F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3E911-4CE6-45BC-900B-D22FB191D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93EB-170E-46FA-8A8E-A85DBDD0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3A1E-DE2E-45EB-9D9B-ABE853ECBEA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9096-5EC3-4887-9C45-91CB36A5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25E2C-239C-47C2-9B31-3ABD447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FB4-BA40-4E0B-BDFD-62700D51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9EC2F-95F6-49D9-B8F6-15CBAE439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D5F2-AB1B-4937-8F6A-0148E28A8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19FEA-BF0B-47E4-A851-B1F7932D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3A1E-DE2E-45EB-9D9B-ABE853ECBEA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4757-0A61-4EE2-8B14-9DD40C81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7B527-EB35-44C9-A78A-F16EFC40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FB4-BA40-4E0B-BDFD-62700D51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8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9B3-1156-4E2E-8CB3-5F736E79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09C4-E8BA-436B-9D1C-37D479C0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A823-8308-44B0-8768-3793ECA7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3A1E-DE2E-45EB-9D9B-ABE853ECBEA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EAB5-60D8-4DCE-A8E8-786A05D3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2EA9-E53A-4549-88C3-B0D73CC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FB4-BA40-4E0B-BDFD-62700D51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9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73E3-EF72-4EE0-A16C-E9182176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B5CC8-8737-4CE8-A2DB-0D31DF75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2F25-4431-4221-BC48-D516FBDA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3A1E-DE2E-45EB-9D9B-ABE853ECBEA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A516-62AD-488B-8AE6-6E67420D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26F0D-3453-4BAA-9FA8-9C562D2D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FB4-BA40-4E0B-BDFD-62700D51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1151-C7FB-4574-BEC4-AB66584B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B4C7-FB7A-44F5-A8C2-9C3A5C19D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15E32-0EC3-4F54-BC68-6B9DE4D84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54747-8FBF-4612-98FE-6C633766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3A1E-DE2E-45EB-9D9B-ABE853ECBEA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99FDA-852A-41D2-ADEB-316026C2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E71B-D9B1-415A-9674-252B91D4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FB4-BA40-4E0B-BDFD-62700D51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6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BA65-0F41-45EF-81A0-2B1C78B9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8A099-0D61-43FC-8818-8356324F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D23F1-7A29-49A5-9E52-5AAECA07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D80FE-9DAB-416E-8310-963ADC1ED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6D3E3-04BC-4A4C-ADB6-3E5A68E1B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DD32F-BC40-4024-87E7-41417C71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3A1E-DE2E-45EB-9D9B-ABE853ECBEA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BF30C-7D8E-4E1C-9076-329C467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D3859-D654-4564-84C3-75309F06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FB4-BA40-4E0B-BDFD-62700D51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4B34-13A4-4FEC-A5E4-5FCAEEF8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D704A-7CBD-48CD-9B74-5D80315A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3A1E-DE2E-45EB-9D9B-ABE853ECBEA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405C8-072A-4600-820A-83B85CC2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4FD89-8597-498A-9B8D-597DDCE2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FB4-BA40-4E0B-BDFD-62700D51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9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AA246-A468-4E5C-B96E-00B82287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3A1E-DE2E-45EB-9D9B-ABE853ECBEA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01112-2FC1-49E3-8B24-C3D0B3BF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8C3B9-A9A4-476C-A52F-269384AD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FB4-BA40-4E0B-BDFD-62700D51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680F-AB03-4CEB-AAA5-B187C2D2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8BA3-A149-4E48-B2FC-E9CAB9A4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61860-026C-4A4C-8DE3-872099FD4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1CFE3-983F-4FB8-A5CE-0A031D78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3A1E-DE2E-45EB-9D9B-ABE853ECBEA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8A363-B1AD-4D77-B457-61B16634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4AB77-9605-4735-A16A-9B9CF60D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FB4-BA40-4E0B-BDFD-62700D51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DCC9-5116-4C84-B26D-6C1E2CF4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FAB03-D88B-434E-B5A5-E1BB1D018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5AAE7-B29B-42AA-9B1A-86DE03560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EB16-7E4C-441B-8D1B-C8F58D46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3A1E-DE2E-45EB-9D9B-ABE853ECBEA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0AC7-6AA2-430D-A6EB-8C524355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1FCB9-F073-401A-843D-313E4AF3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FB4-BA40-4E0B-BDFD-62700D51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C00D2-0FF4-4FCE-AB1F-27D6BC2A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30691-D260-4532-AD98-67CD7EA9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787B-427F-4B69-B384-906930996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3A1E-DE2E-45EB-9D9B-ABE853ECBEA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6130-2719-43D9-A1ED-B519373D3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DA5A-DAFC-46C6-86F9-671EE2D7F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DFB4-BA40-4E0B-BDFD-62700D51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tjrt20" TargetMode="External"/><Relationship Id="rId2" Type="http://schemas.openxmlformats.org/officeDocument/2006/relationships/hyperlink" Target="https://www.journals.elsevier.com/the-asian-journal-of-shipping-and-log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4AFF-88FE-4440-A36F-7D3F61A13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929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Monthly Study 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D58F6-DACD-40EE-A9A5-E8EA54971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8959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Oranicha Buthphorm</a:t>
            </a:r>
          </a:p>
          <a:p>
            <a:r>
              <a:rPr lang="en-US" dirty="0">
                <a:solidFill>
                  <a:srgbClr val="00B0F0"/>
                </a:solidFill>
              </a:rPr>
              <a:t>11 Jan, 20</a:t>
            </a:r>
          </a:p>
          <a:p>
            <a:r>
              <a:rPr lang="en-US" dirty="0">
                <a:solidFill>
                  <a:srgbClr val="00B0F0"/>
                </a:solidFill>
              </a:rPr>
              <a:t>Naresuan University</a:t>
            </a:r>
          </a:p>
          <a:p>
            <a:r>
              <a:rPr lang="en-US" dirty="0" err="1">
                <a:solidFill>
                  <a:srgbClr val="00B0F0"/>
                </a:solidFill>
              </a:rPr>
              <a:t>Phisanulok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BF650-EB21-4FDC-BF8B-5045FE43F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" y="112647"/>
            <a:ext cx="1497496" cy="1252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D76FC-CC1D-4890-BAD5-AC4A6AFC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5" y="1"/>
            <a:ext cx="2143125" cy="19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9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DECC-8983-4BBF-8C8E-7C2CA4C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3300"/>
                </a:solidFill>
              </a:rPr>
              <a:t>Next activities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F375-7081-40F9-8577-83289A53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Mar.20 </a:t>
            </a:r>
          </a:p>
          <a:p>
            <a:pPr marL="0" indent="0" fontAlgn="ctr">
              <a:buNone/>
            </a:pPr>
            <a:r>
              <a:rPr lang="en-US" dirty="0"/>
              <a:t>Research Tools Quality check</a:t>
            </a:r>
          </a:p>
          <a:p>
            <a:pPr marL="0" indent="0" font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4A024-7770-4F28-9A39-4F71CB6D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509" y="0"/>
            <a:ext cx="2145978" cy="2145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3CCC5-CA03-427D-B4F7-2EA0B4E0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948" y="2280915"/>
            <a:ext cx="127417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7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188E-38CD-4568-A31F-8E2B64A9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3300"/>
                </a:solidFill>
              </a:rPr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D554-114B-4452-B1F9-1E259ACB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5635"/>
            <a:ext cx="10515600" cy="3831328"/>
          </a:xfrm>
        </p:spPr>
        <p:txBody>
          <a:bodyPr/>
          <a:lstStyle/>
          <a:p>
            <a:r>
              <a:rPr lang="en-US" dirty="0"/>
              <a:t>Time management--</a:t>
            </a:r>
            <a:r>
              <a:rPr lang="en-US" dirty="0">
                <a:sym typeface="Wingdings" panose="05000000000000000000" pitchFamily="2" charset="2"/>
              </a:rPr>
              <a:t>try to find out better time management tool/techniques once you study, work in the same time……..with various method and guru</a:t>
            </a:r>
          </a:p>
          <a:p>
            <a:r>
              <a:rPr lang="en-US" dirty="0">
                <a:sym typeface="Wingdings" panose="05000000000000000000" pitchFamily="2" charset="2"/>
              </a:rPr>
              <a:t>Health-- try to balance life and for keep body healthy not sick, </a:t>
            </a:r>
            <a:r>
              <a:rPr lang="en-US" dirty="0" err="1">
                <a:sym typeface="Wingdings" panose="05000000000000000000" pitchFamily="2" charset="2"/>
              </a:rPr>
              <a:t>eyeach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headche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migrane</a:t>
            </a:r>
            <a:r>
              <a:rPr lang="en-US" dirty="0">
                <a:sym typeface="Wingdings" panose="05000000000000000000" pitchFamily="2" charset="2"/>
              </a:rPr>
              <a:t>, sleep too much or not sleep</a:t>
            </a:r>
          </a:p>
          <a:p>
            <a:r>
              <a:rPr lang="en-US" dirty="0">
                <a:sym typeface="Wingdings" panose="05000000000000000000" pitchFamily="2" charset="2"/>
              </a:rPr>
              <a:t>Motivation----Model-----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5ECE5-0CE3-42A4-80E2-EF811839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2145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84E63-8932-42A1-818B-5DB6F059D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713" y="2550967"/>
            <a:ext cx="127417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3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4377-E33A-4B18-BE98-87290F8E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3D6A-8478-4248-91B6-3A0FD520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1103"/>
            <a:ext cx="10515600" cy="2507836"/>
          </a:xfrm>
        </p:spPr>
        <p:txBody>
          <a:bodyPr/>
          <a:lstStyle/>
          <a:p>
            <a:r>
              <a:rPr lang="en-US" dirty="0"/>
              <a:t>Coordinate with committee and academic staff for proposal defense appointment date within Feb, 20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8A83C-FE09-418E-9252-F7750B6B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2145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E72482-99D1-4FA5-9F76-20131764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713" y="2966393"/>
            <a:ext cx="127417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5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BF22-2B4E-4019-95CC-226A5DDC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330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EF5D-099A-40A9-B642-969F3958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plan &amp; Update actual done</a:t>
            </a:r>
          </a:p>
          <a:p>
            <a:r>
              <a:rPr lang="en-US" dirty="0"/>
              <a:t>Activities done</a:t>
            </a:r>
          </a:p>
          <a:p>
            <a:r>
              <a:rPr lang="en-US" dirty="0"/>
              <a:t>Next activities</a:t>
            </a:r>
          </a:p>
          <a:p>
            <a:r>
              <a:rPr lang="en-US" dirty="0"/>
              <a:t>Problem and solution</a:t>
            </a:r>
          </a:p>
          <a:p>
            <a:r>
              <a:rPr lang="en-US" dirty="0"/>
              <a:t>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D2BE1-CE4D-40DA-90B0-875D12AC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518" y="0"/>
            <a:ext cx="2145978" cy="1825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1D7C71-1EF4-477D-BE78-4CEE6F112115}"/>
              </a:ext>
            </a:extLst>
          </p:cNvPr>
          <p:cNvSpPr/>
          <p:nvPr/>
        </p:nvSpPr>
        <p:spPr>
          <a:xfrm>
            <a:off x="957470" y="1174137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 </a:t>
            </a:r>
            <a:r>
              <a:rPr lang="en-US" b="1" dirty="0" err="1">
                <a:solidFill>
                  <a:srgbClr val="002060"/>
                </a:solidFill>
              </a:rPr>
              <a:t>mns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4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5F971-3693-4B3F-8559-0E4043DB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176253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28057-5266-42FB-906E-3AEDC1430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68613"/>
              </p:ext>
            </p:extLst>
          </p:nvPr>
        </p:nvGraphicFramePr>
        <p:xfrm>
          <a:off x="331304" y="861391"/>
          <a:ext cx="11052312" cy="5813527"/>
        </p:xfrm>
        <a:graphic>
          <a:graphicData uri="http://schemas.openxmlformats.org/drawingml/2006/table">
            <a:tbl>
              <a:tblPr firstRow="1" firstCol="1" bandRow="1"/>
              <a:tblGrid>
                <a:gridCol w="471100">
                  <a:extLst>
                    <a:ext uri="{9D8B030D-6E8A-4147-A177-3AD203B41FA5}">
                      <a16:colId xmlns:a16="http://schemas.microsoft.com/office/drawing/2014/main" val="1124143305"/>
                    </a:ext>
                  </a:extLst>
                </a:gridCol>
                <a:gridCol w="3340045">
                  <a:extLst>
                    <a:ext uri="{9D8B030D-6E8A-4147-A177-3AD203B41FA5}">
                      <a16:colId xmlns:a16="http://schemas.microsoft.com/office/drawing/2014/main" val="2034819275"/>
                    </a:ext>
                  </a:extLst>
                </a:gridCol>
                <a:gridCol w="641586">
                  <a:extLst>
                    <a:ext uri="{9D8B030D-6E8A-4147-A177-3AD203B41FA5}">
                      <a16:colId xmlns:a16="http://schemas.microsoft.com/office/drawing/2014/main" val="2267276416"/>
                    </a:ext>
                  </a:extLst>
                </a:gridCol>
                <a:gridCol w="501756">
                  <a:extLst>
                    <a:ext uri="{9D8B030D-6E8A-4147-A177-3AD203B41FA5}">
                      <a16:colId xmlns:a16="http://schemas.microsoft.com/office/drawing/2014/main" val="2778566306"/>
                    </a:ext>
                  </a:extLst>
                </a:gridCol>
                <a:gridCol w="571671">
                  <a:extLst>
                    <a:ext uri="{9D8B030D-6E8A-4147-A177-3AD203B41FA5}">
                      <a16:colId xmlns:a16="http://schemas.microsoft.com/office/drawing/2014/main" val="4040549425"/>
                    </a:ext>
                  </a:extLst>
                </a:gridCol>
                <a:gridCol w="476393">
                  <a:extLst>
                    <a:ext uri="{9D8B030D-6E8A-4147-A177-3AD203B41FA5}">
                      <a16:colId xmlns:a16="http://schemas.microsoft.com/office/drawing/2014/main" val="2038166324"/>
                    </a:ext>
                  </a:extLst>
                </a:gridCol>
                <a:gridCol w="476393">
                  <a:extLst>
                    <a:ext uri="{9D8B030D-6E8A-4147-A177-3AD203B41FA5}">
                      <a16:colId xmlns:a16="http://schemas.microsoft.com/office/drawing/2014/main" val="4030322238"/>
                    </a:ext>
                  </a:extLst>
                </a:gridCol>
                <a:gridCol w="571671">
                  <a:extLst>
                    <a:ext uri="{9D8B030D-6E8A-4147-A177-3AD203B41FA5}">
                      <a16:colId xmlns:a16="http://schemas.microsoft.com/office/drawing/2014/main" val="2274432837"/>
                    </a:ext>
                  </a:extLst>
                </a:gridCol>
                <a:gridCol w="571671">
                  <a:extLst>
                    <a:ext uri="{9D8B030D-6E8A-4147-A177-3AD203B41FA5}">
                      <a16:colId xmlns:a16="http://schemas.microsoft.com/office/drawing/2014/main" val="1966345813"/>
                    </a:ext>
                  </a:extLst>
                </a:gridCol>
                <a:gridCol w="571671">
                  <a:extLst>
                    <a:ext uri="{9D8B030D-6E8A-4147-A177-3AD203B41FA5}">
                      <a16:colId xmlns:a16="http://schemas.microsoft.com/office/drawing/2014/main" val="2498303921"/>
                    </a:ext>
                  </a:extLst>
                </a:gridCol>
                <a:gridCol w="571671">
                  <a:extLst>
                    <a:ext uri="{9D8B030D-6E8A-4147-A177-3AD203B41FA5}">
                      <a16:colId xmlns:a16="http://schemas.microsoft.com/office/drawing/2014/main" val="3090924654"/>
                    </a:ext>
                  </a:extLst>
                </a:gridCol>
                <a:gridCol w="571671">
                  <a:extLst>
                    <a:ext uri="{9D8B030D-6E8A-4147-A177-3AD203B41FA5}">
                      <a16:colId xmlns:a16="http://schemas.microsoft.com/office/drawing/2014/main" val="3677712726"/>
                    </a:ext>
                  </a:extLst>
                </a:gridCol>
                <a:gridCol w="571671">
                  <a:extLst>
                    <a:ext uri="{9D8B030D-6E8A-4147-A177-3AD203B41FA5}">
                      <a16:colId xmlns:a16="http://schemas.microsoft.com/office/drawing/2014/main" val="1611985055"/>
                    </a:ext>
                  </a:extLst>
                </a:gridCol>
                <a:gridCol w="571671">
                  <a:extLst>
                    <a:ext uri="{9D8B030D-6E8A-4147-A177-3AD203B41FA5}">
                      <a16:colId xmlns:a16="http://schemas.microsoft.com/office/drawing/2014/main" val="3029814058"/>
                    </a:ext>
                  </a:extLst>
                </a:gridCol>
                <a:gridCol w="571671">
                  <a:extLst>
                    <a:ext uri="{9D8B030D-6E8A-4147-A177-3AD203B41FA5}">
                      <a16:colId xmlns:a16="http://schemas.microsoft.com/office/drawing/2014/main" val="2771714462"/>
                    </a:ext>
                  </a:extLst>
                </a:gridCol>
              </a:tblGrid>
              <a:tr h="6728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No.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Topics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Dec’19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Jan’ 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Aug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Sept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Oct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107115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Further proposal, further draft of 1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publish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388200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Final Proposal, further work 1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publish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070742"/>
                  </a:ext>
                </a:extLst>
              </a:tr>
              <a:tr h="522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Proposal Defense, Final 1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publish,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submit 1</a:t>
                      </a:r>
                      <a:r>
                        <a:rPr lang="en-US" sz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341711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Research Tools Quality check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637048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collection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57263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collection, Data Verify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417485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Analysis, draft for int’l conference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84720"/>
                  </a:ext>
                </a:extLst>
              </a:tr>
              <a:tr h="522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Discuss conclusion, draft ch 4-5,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final paper for conf.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00274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Draft for 2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paper, Submit for conf.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100936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Final for ch 1-5, final for 2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paper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193009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Submit 2</a:t>
                      </a:r>
                      <a:r>
                        <a:rPr lang="en-US" sz="1200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paper, prepare for defense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789112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Dissertation Defense, Modification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144872"/>
                  </a:ext>
                </a:extLst>
              </a:tr>
              <a:tr h="3723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Format checking, Final Dissertation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87732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66C3751-768C-466D-A956-6EF65C5FCE18}"/>
              </a:ext>
            </a:extLst>
          </p:cNvPr>
          <p:cNvSpPr/>
          <p:nvPr/>
        </p:nvSpPr>
        <p:spPr>
          <a:xfrm>
            <a:off x="300289" y="183082"/>
            <a:ext cx="2082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3300"/>
                </a:solidFill>
              </a:rPr>
              <a:t>Study plan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63326-E400-41BB-A187-7C40400DE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848" y="111164"/>
            <a:ext cx="127417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8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1E60-37EE-4864-A044-32E071D4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3300"/>
                </a:solidFill>
              </a:rPr>
              <a:t>Update actual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7C17-B26C-4C8D-9F34-9E43FC90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Thesis Proposal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draft of 1</a:t>
            </a:r>
            <a:r>
              <a:rPr lang="en-US" baseline="30000" dirty="0"/>
              <a:t>st</a:t>
            </a:r>
            <a:r>
              <a:rPr lang="en-US" dirty="0"/>
              <a:t> publish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D3DB3-09D1-45F0-8B7B-ACC9B83D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182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84516-8138-4E45-A5D1-54F1CB46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939" y="662854"/>
            <a:ext cx="127417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4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981C-C07E-4F67-B7E5-984C735B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3300"/>
                </a:solidFill>
              </a:rPr>
              <a:t>Activities done from monthly meeting </a:t>
            </a:r>
            <a:br>
              <a:rPr lang="en-US" sz="4000" dirty="0">
                <a:solidFill>
                  <a:srgbClr val="FF3300"/>
                </a:solidFill>
              </a:rPr>
            </a:br>
            <a:r>
              <a:rPr lang="en-US" sz="4000" dirty="0">
                <a:solidFill>
                  <a:srgbClr val="FF3300"/>
                </a:solidFill>
              </a:rPr>
              <a:t>on 13 Nov.19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3A87-BFE0-4158-995A-0B7648E0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primary stakeholder, secondary-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 thesis proposal</a:t>
            </a:r>
          </a:p>
          <a:p>
            <a:r>
              <a:rPr lang="en-US" dirty="0"/>
              <a:t>Southern line demand-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</a:t>
            </a:r>
            <a:r>
              <a:rPr lang="en-US" baseline="30000" dirty="0"/>
              <a:t>st</a:t>
            </a:r>
            <a:r>
              <a:rPr lang="en-US" dirty="0"/>
              <a:t> publish and thesis proposal</a:t>
            </a:r>
          </a:p>
          <a:p>
            <a:r>
              <a:rPr lang="en-US" dirty="0"/>
              <a:t>Review research plan-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thesis proposal</a:t>
            </a:r>
          </a:p>
          <a:p>
            <a:r>
              <a:rPr lang="en-US" dirty="0"/>
              <a:t>Review whole thesis proposal……more </a:t>
            </a:r>
            <a:r>
              <a:rPr lang="en-US" dirty="0" err="1"/>
              <a:t>satisfy..wait</a:t>
            </a:r>
            <a:r>
              <a:rPr lang="en-US" dirty="0"/>
              <a:t> for green line</a:t>
            </a:r>
          </a:p>
          <a:p>
            <a:r>
              <a:rPr lang="en-US" dirty="0"/>
              <a:t>Further draft on 1</a:t>
            </a:r>
            <a:r>
              <a:rPr lang="en-US" baseline="30000" dirty="0"/>
              <a:t>st</a:t>
            </a:r>
            <a:r>
              <a:rPr lang="en-US" dirty="0"/>
              <a:t> publish…not complete, not good yet</a:t>
            </a:r>
          </a:p>
          <a:p>
            <a:r>
              <a:rPr lang="en-US" dirty="0"/>
              <a:t>On field surveyed-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Nakhon </a:t>
            </a:r>
            <a:r>
              <a:rPr lang="en-US" dirty="0" err="1"/>
              <a:t>Pathom</a:t>
            </a:r>
            <a:r>
              <a:rPr lang="en-US" dirty="0"/>
              <a:t>, </a:t>
            </a:r>
            <a:r>
              <a:rPr lang="en-US" dirty="0" err="1"/>
              <a:t>Chumporn</a:t>
            </a:r>
            <a:r>
              <a:rPr lang="en-US" dirty="0"/>
              <a:t>, Trang, </a:t>
            </a:r>
            <a:r>
              <a:rPr lang="en-US" dirty="0" err="1"/>
              <a:t>Sonkla</a:t>
            </a:r>
            <a:r>
              <a:rPr lang="en-US" dirty="0"/>
              <a:t>, Padang </a:t>
            </a:r>
            <a:r>
              <a:rPr lang="en-US" dirty="0" err="1"/>
              <a:t>Besar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407FF-EF34-474C-8D40-343635DA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182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A4D20-A41E-4749-A8E9-C87AFAD3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93" y="1147703"/>
            <a:ext cx="127417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1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7146-C753-428D-94AC-8E706979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253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Thesis proposal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GB" dirty="0">
                <a:solidFill>
                  <a:srgbClr val="00B0F0"/>
                </a:solidFill>
              </a:rPr>
              <a:t>Foster Factors to Rail Freight in Southern of Thailand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C5DD-A6D4-4110-8A01-F93A534C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036"/>
            <a:ext cx="10515600" cy="3886200"/>
          </a:xfrm>
        </p:spPr>
        <p:txBody>
          <a:bodyPr>
            <a:normAutofit/>
          </a:bodyPr>
          <a:lstStyle/>
          <a:p>
            <a:r>
              <a:rPr lang="en-GB" b="1" dirty="0">
                <a:latin typeface="+mj-lt"/>
              </a:rPr>
              <a:t>Background and Significance of the Study</a:t>
            </a:r>
          </a:p>
          <a:p>
            <a:r>
              <a:rPr lang="en-GB" b="1" dirty="0">
                <a:latin typeface="+mj-lt"/>
              </a:rPr>
              <a:t>Purposes of the Study </a:t>
            </a:r>
          </a:p>
          <a:p>
            <a:r>
              <a:rPr lang="en-GB" b="1" dirty="0">
                <a:latin typeface="+mj-lt"/>
              </a:rPr>
              <a:t>Statement of the Problems </a:t>
            </a:r>
          </a:p>
          <a:p>
            <a:r>
              <a:rPr lang="en-GB" b="1" dirty="0">
                <a:latin typeface="+mj-lt"/>
              </a:rPr>
              <a:t>Scope of the Study</a:t>
            </a:r>
          </a:p>
          <a:p>
            <a:r>
              <a:rPr lang="en-GB" b="1" dirty="0">
                <a:latin typeface="+mj-lt"/>
              </a:rPr>
              <a:t>Related Works and Studies</a:t>
            </a:r>
          </a:p>
          <a:p>
            <a:r>
              <a:rPr lang="en-GB" dirty="0"/>
              <a:t>Research Procedures of the Study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63B86-A996-4CA9-9DC0-CF63D5DE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83012-202A-4FC4-B29B-16B4B38A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704" y="3722381"/>
            <a:ext cx="127417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816D-E0D6-477A-9EDF-0E93F838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3300"/>
                </a:solidFill>
              </a:rPr>
              <a:t>Research Procedures of the Study </a:t>
            </a:r>
            <a:br>
              <a:rPr lang="en-GB" b="1" dirty="0">
                <a:solidFill>
                  <a:srgbClr val="FF3300"/>
                </a:solidFill>
              </a:rPr>
            </a:b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2C19-B669-4EF5-AA0F-09694E82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200" b="1" dirty="0"/>
          </a:p>
          <a:p>
            <a:pPr lvl="1"/>
            <a:r>
              <a:rPr lang="en-US" sz="3200" dirty="0"/>
              <a:t>Field data </a:t>
            </a:r>
            <a:r>
              <a:rPr lang="en-GB" sz="3200" dirty="0"/>
              <a:t>and participants</a:t>
            </a:r>
            <a:r>
              <a:rPr lang="th-TH" sz="3200" dirty="0"/>
              <a:t> </a:t>
            </a:r>
            <a:endParaRPr lang="en-US" sz="3200" dirty="0"/>
          </a:p>
          <a:p>
            <a:pPr lvl="1"/>
            <a:r>
              <a:rPr lang="en-GB" sz="3200" dirty="0"/>
              <a:t>Variables in the Research</a:t>
            </a:r>
          </a:p>
          <a:p>
            <a:pPr lvl="1"/>
            <a:r>
              <a:rPr lang="en-GB" sz="3200" dirty="0"/>
              <a:t>Research Instruments and </a:t>
            </a:r>
            <a:r>
              <a:rPr lang="en-US" sz="3200" dirty="0"/>
              <a:t>Instrument Development</a:t>
            </a:r>
          </a:p>
          <a:p>
            <a:r>
              <a:rPr lang="en-GB" sz="3200" dirty="0"/>
              <a:t>Data Collection</a:t>
            </a:r>
          </a:p>
          <a:p>
            <a:r>
              <a:rPr lang="en-US" sz="3200" dirty="0"/>
              <a:t>Primary Sources , secondary data</a:t>
            </a:r>
            <a:r>
              <a:rPr lang="th-TH" sz="3200" dirty="0"/>
              <a:t> </a:t>
            </a:r>
            <a:r>
              <a:rPr lang="en-US" sz="3200" dirty="0"/>
              <a:t>sources</a:t>
            </a:r>
          </a:p>
          <a:p>
            <a:r>
              <a:rPr lang="en-GB" sz="3200" dirty="0"/>
              <a:t>Data Analysis and Management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29000-AEFD-4A7E-9B4B-90656715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1855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239D4-DAF5-453C-A2A6-B74B9679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713" y="3312379"/>
            <a:ext cx="127417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1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08F2-43BC-48E4-A6F5-00575568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FF3300"/>
                </a:solidFill>
              </a:rPr>
              <a:t>Research Instruments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B7F53-9756-414A-B58C-FD0062B4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964" cy="4351338"/>
          </a:xfrm>
        </p:spPr>
        <p:txBody>
          <a:bodyPr/>
          <a:lstStyle/>
          <a:p>
            <a:r>
              <a:rPr lang="en-US" dirty="0"/>
              <a:t>A sample of in-depth interview questions and focus group discussion (A)</a:t>
            </a:r>
          </a:p>
          <a:p>
            <a:pPr lvl="1"/>
            <a:r>
              <a:rPr lang="en-US" dirty="0"/>
              <a:t>21 questions</a:t>
            </a:r>
          </a:p>
          <a:p>
            <a:r>
              <a:rPr lang="en-US" dirty="0"/>
              <a:t> A sample of in-depth interview questions guide (B)</a:t>
            </a:r>
          </a:p>
          <a:p>
            <a:pPr lvl="1"/>
            <a:r>
              <a:rPr lang="en-US" dirty="0"/>
              <a:t>The interview consists of 5 parts </a:t>
            </a:r>
          </a:p>
          <a:p>
            <a:r>
              <a:rPr lang="en-US" dirty="0"/>
              <a:t>Observation Form (C)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61426-EA03-4083-8EDD-F7387350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182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AD0763-FADB-42F4-B5AB-2AB198E19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990" y="3016398"/>
            <a:ext cx="127417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8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0826-8454-4181-810F-88BE5C8D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3300"/>
                </a:solidFill>
              </a:rPr>
              <a:t>Next activities</a:t>
            </a:r>
            <a:br>
              <a:rPr lang="en-US" dirty="0">
                <a:solidFill>
                  <a:srgbClr val="FF3300"/>
                </a:solidFill>
              </a:rPr>
            </a:b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3831-2A40-4997-8DB8-9BBB3141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Jan. 20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Final 1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publish in Jan, 20</a:t>
            </a:r>
            <a:endParaRPr lang="en-US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dirty="0"/>
              <a:t>Prep for proposal defense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Feb.20 </a:t>
            </a:r>
          </a:p>
          <a:p>
            <a:pPr marL="457200" lvl="1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Proposal Defense, Final 1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publish,</a:t>
            </a:r>
            <a:endParaRPr lang="en-US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457200" lvl="1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submit 1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 publish </a:t>
            </a:r>
          </a:p>
          <a:p>
            <a:pPr marL="457200" lvl="1">
              <a:spcBef>
                <a:spcPts val="0"/>
              </a:spcBef>
            </a:pPr>
            <a:r>
              <a:rPr lang="en-GB" dirty="0"/>
              <a:t>The Asian Journal of Shipping and Logistics-</a:t>
            </a:r>
            <a:r>
              <a:rPr lang="en-GB" dirty="0">
                <a:sym typeface="Wingdings" panose="05000000000000000000" pitchFamily="2" charset="2"/>
              </a:rPr>
              <a:t> QTR 3, Free APC</a:t>
            </a:r>
          </a:p>
          <a:p>
            <a:pPr marL="457200" lvl="1">
              <a:spcBef>
                <a:spcPts val="0"/>
              </a:spcBef>
            </a:pPr>
            <a:r>
              <a:rPr lang="en-US" dirty="0">
                <a:hlinkClick r:id="rId2"/>
              </a:rPr>
              <a:t>https://www.journals.elsevier.com/the-asian-journal-of-shipping-and-logistics</a:t>
            </a:r>
            <a:endParaRPr lang="en-US" dirty="0"/>
          </a:p>
          <a:p>
            <a:pPr marL="457200" lvl="1">
              <a:spcBef>
                <a:spcPts val="0"/>
              </a:spcBef>
            </a:pPr>
            <a:r>
              <a:rPr lang="en-GB" b="1" dirty="0">
                <a:hlinkClick r:id="rId3"/>
              </a:rPr>
              <a:t>International Journal of Rail Transportation</a:t>
            </a:r>
            <a:r>
              <a:rPr lang="en-GB" b="1" dirty="0"/>
              <a:t>-</a:t>
            </a: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 err="1">
                <a:sym typeface="Wingdings" panose="05000000000000000000" pitchFamily="2" charset="2"/>
              </a:rPr>
              <a:t>abt</a:t>
            </a:r>
            <a:r>
              <a:rPr lang="en-GB" b="1" dirty="0">
                <a:sym typeface="Wingdings" panose="05000000000000000000" pitchFamily="2" charset="2"/>
              </a:rPr>
              <a:t> 1800 USD</a:t>
            </a:r>
          </a:p>
          <a:p>
            <a:pPr marL="457200" lvl="1">
              <a:spcBef>
                <a:spcPts val="0"/>
              </a:spcBef>
            </a:pPr>
            <a:r>
              <a:rPr lang="en-GB" b="1" dirty="0"/>
              <a:t>Journal of Rail Transport Planning &amp; Management</a:t>
            </a: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 err="1">
                <a:sym typeface="Wingdings" panose="05000000000000000000" pitchFamily="2" charset="2"/>
              </a:rPr>
              <a:t>abt</a:t>
            </a:r>
            <a:r>
              <a:rPr lang="en-GB" b="1" dirty="0">
                <a:sym typeface="Wingdings" panose="05000000000000000000" pitchFamily="2" charset="2"/>
              </a:rPr>
              <a:t> 1800 USD</a:t>
            </a:r>
          </a:p>
          <a:p>
            <a:pPr marL="457200" lvl="1">
              <a:spcBef>
                <a:spcPts val="0"/>
              </a:spcBef>
            </a:pPr>
            <a:endParaRPr lang="en-GB" dirty="0"/>
          </a:p>
          <a:p>
            <a:pPr marL="457200" lvl="1">
              <a:spcBef>
                <a:spcPts val="0"/>
              </a:spcBef>
            </a:pPr>
            <a:endParaRPr lang="en-GB" b="1" dirty="0"/>
          </a:p>
          <a:p>
            <a:pPr marL="457200" lvl="1">
              <a:spcBef>
                <a:spcPts val="0"/>
              </a:spcBef>
            </a:pPr>
            <a:endParaRPr lang="en-GB" dirty="0"/>
          </a:p>
          <a:p>
            <a:pPr marL="457200" lvl="1">
              <a:spcBef>
                <a:spcPts val="0"/>
              </a:spcBef>
            </a:pPr>
            <a:endParaRPr lang="en-US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FAE5D-96E3-4B33-A2F0-646CA36F0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022" y="0"/>
            <a:ext cx="2145978" cy="2145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7FC5D-E7EE-47C5-B598-D3225B01B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924" y="2897806"/>
            <a:ext cx="127417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683</Words>
  <Application>Microsoft Office PowerPoint</Application>
  <PresentationFormat>Widescreen</PresentationFormat>
  <Paragraphs>285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Monthly Study Progress Meeting</vt:lpstr>
      <vt:lpstr>Outline</vt:lpstr>
      <vt:lpstr>PowerPoint Presentation</vt:lpstr>
      <vt:lpstr>Update actual done</vt:lpstr>
      <vt:lpstr>Activities done from monthly meeting  on 13 Nov.19</vt:lpstr>
      <vt:lpstr>Thesis proposal Foster Factors to Rail Freight in Southern of Thailand</vt:lpstr>
      <vt:lpstr>Research Procedures of the Study  </vt:lpstr>
      <vt:lpstr>Research Instruments</vt:lpstr>
      <vt:lpstr>Next activities </vt:lpstr>
      <vt:lpstr>Next activities (cont.)</vt:lpstr>
      <vt:lpstr>Problem and solution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study progress meeting</dc:title>
  <dc:creator>Oranicha Buthphorm</dc:creator>
  <cp:lastModifiedBy>Oranicha Buthphorm</cp:lastModifiedBy>
  <cp:revision>9</cp:revision>
  <dcterms:created xsi:type="dcterms:W3CDTF">2020-01-10T22:27:35Z</dcterms:created>
  <dcterms:modified xsi:type="dcterms:W3CDTF">2020-01-11T05:36:19Z</dcterms:modified>
</cp:coreProperties>
</file>