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356DE6E-FC8E-4EBA-9F1E-FE1D99750609}">
  <a:tblStyle styleId="{3356DE6E-FC8E-4EBA-9F1E-FE1D997506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17a4881d8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17a4881d8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19ae02a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19ae02a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19ae02a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19ae02a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19ae02a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19ae02a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a3c7b8b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a3c7b8b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17a4881d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17a4881d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17a4881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17a4881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7a4881d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7a4881d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17a4881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17a4881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17a4881d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17a4881d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17a4881d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17a4881d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17a4881d8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17a4881d8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17a4881d8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17a4881d8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Report Inspection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An NLP Study for public transportation reports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Optimal K - The Elbow Method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076275"/>
            <a:ext cx="5265774" cy="39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Predicting by Naive Bayes Algorithm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228" y="1703600"/>
            <a:ext cx="3328400" cy="213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4702850" y="1518000"/>
            <a:ext cx="3979200" cy="25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Data Length: 4138</a:t>
            </a:r>
            <a:r>
              <a:rPr lang="tr" sz="1100">
                <a:solidFill>
                  <a:schemeClr val="dk1"/>
                </a:solidFill>
              </a:rPr>
              <a:t> </a:t>
            </a:r>
            <a:r>
              <a:rPr lang="tr">
                <a:solidFill>
                  <a:schemeClr val="dk1"/>
                </a:solidFill>
              </a:rPr>
              <a:t> (complaints)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Train Part: %80      Test Part: %20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Accuracy: %18.7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</a:rPr>
              <a:t>                  </a:t>
            </a:r>
            <a:r>
              <a:rPr lang="tr" u="sng">
                <a:solidFill>
                  <a:schemeClr val="dk1"/>
                </a:solidFill>
              </a:rPr>
              <a:t>Menfi</a:t>
            </a:r>
            <a:r>
              <a:rPr lang="tr">
                <a:solidFill>
                  <a:schemeClr val="dk1"/>
                </a:solidFill>
              </a:rPr>
              <a:t>        </a:t>
            </a:r>
            <a:r>
              <a:rPr lang="tr" u="sng">
                <a:solidFill>
                  <a:schemeClr val="dk1"/>
                </a:solidFill>
              </a:rPr>
              <a:t>Müspet</a:t>
            </a:r>
            <a:r>
              <a:rPr lang="tr">
                <a:solidFill>
                  <a:schemeClr val="dk1"/>
                </a:solidFill>
              </a:rPr>
              <a:t>        </a:t>
            </a:r>
            <a:r>
              <a:rPr lang="tr" u="sng">
                <a:solidFill>
                  <a:schemeClr val="dk1"/>
                </a:solidFill>
              </a:rPr>
              <a:t>Uyarı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chemeClr val="dk1"/>
                </a:solidFill>
              </a:rPr>
              <a:t>f1 score      </a:t>
            </a:r>
            <a:r>
              <a:rPr lang="tr" sz="1100">
                <a:solidFill>
                  <a:schemeClr val="dk1"/>
                </a:solidFill>
              </a:rPr>
              <a:t>0.2851	          0.0663             0.0176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Predicting by K-Nearest-Neighbor Algorithm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25" y="1685238"/>
            <a:ext cx="3695700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4754425" y="1672750"/>
            <a:ext cx="3839100" cy="24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chemeClr val="dk1"/>
                </a:solidFill>
              </a:rPr>
              <a:t>Data Length: 4138</a:t>
            </a:r>
            <a:r>
              <a:rPr lang="tr" sz="1100">
                <a:solidFill>
                  <a:schemeClr val="dk1"/>
                </a:solidFill>
              </a:rPr>
              <a:t> </a:t>
            </a:r>
            <a:r>
              <a:rPr lang="tr">
                <a:solidFill>
                  <a:schemeClr val="dk1"/>
                </a:solidFill>
              </a:rPr>
              <a:t> (complaints)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chemeClr val="dk1"/>
                </a:solidFill>
              </a:rPr>
              <a:t>Train Part: %80      Test Part: %20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chemeClr val="dk1"/>
                </a:solidFill>
              </a:rPr>
              <a:t>Accuracy: %70.41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chemeClr val="dk1"/>
                </a:solidFill>
              </a:rPr>
              <a:t>                </a:t>
            </a:r>
            <a:r>
              <a:rPr lang="tr" u="sng">
                <a:solidFill>
                  <a:schemeClr val="dk1"/>
                </a:solidFill>
              </a:rPr>
              <a:t>Menfi</a:t>
            </a:r>
            <a:r>
              <a:rPr lang="tr">
                <a:solidFill>
                  <a:schemeClr val="dk1"/>
                </a:solidFill>
              </a:rPr>
              <a:t>      </a:t>
            </a:r>
            <a:r>
              <a:rPr lang="tr" u="sng">
                <a:solidFill>
                  <a:schemeClr val="dk1"/>
                </a:solidFill>
              </a:rPr>
              <a:t>Müspet</a:t>
            </a:r>
            <a:r>
              <a:rPr lang="tr">
                <a:solidFill>
                  <a:schemeClr val="dk1"/>
                </a:solidFill>
              </a:rPr>
              <a:t>     </a:t>
            </a:r>
            <a:r>
              <a:rPr lang="tr" u="sng">
                <a:solidFill>
                  <a:schemeClr val="dk1"/>
                </a:solidFill>
              </a:rPr>
              <a:t>Uyarı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chemeClr val="dk1"/>
                </a:solidFill>
              </a:rPr>
              <a:t>f1 score:   </a:t>
            </a:r>
            <a:r>
              <a:rPr lang="tr" sz="1100">
                <a:solidFill>
                  <a:schemeClr val="dk1"/>
                </a:solidFill>
              </a:rPr>
              <a:t>0.1307         0.8238              0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/>
              <a:t>Predicting by Decision Tree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25" y="1696000"/>
            <a:ext cx="3569550" cy="24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4518625" y="1716950"/>
            <a:ext cx="3610800" cy="24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chemeClr val="dk1"/>
                </a:solidFill>
              </a:rPr>
              <a:t>Data Length: 4138</a:t>
            </a:r>
            <a:r>
              <a:rPr lang="tr" sz="1100">
                <a:solidFill>
                  <a:schemeClr val="dk1"/>
                </a:solidFill>
              </a:rPr>
              <a:t> </a:t>
            </a:r>
            <a:r>
              <a:rPr lang="tr">
                <a:solidFill>
                  <a:schemeClr val="dk1"/>
                </a:solidFill>
              </a:rPr>
              <a:t> (complaints)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chemeClr val="dk1"/>
                </a:solidFill>
              </a:rPr>
              <a:t>Train Part: %80      Test Part: %20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chemeClr val="dk1"/>
                </a:solidFill>
              </a:rPr>
              <a:t>Accuracy: %69.92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chemeClr val="dk1"/>
                </a:solidFill>
              </a:rPr>
              <a:t>                 </a:t>
            </a:r>
            <a:r>
              <a:rPr lang="tr" u="sng">
                <a:solidFill>
                  <a:schemeClr val="dk1"/>
                </a:solidFill>
              </a:rPr>
              <a:t>Menfi</a:t>
            </a:r>
            <a:r>
              <a:rPr lang="tr">
                <a:solidFill>
                  <a:schemeClr val="dk1"/>
                </a:solidFill>
              </a:rPr>
              <a:t>    </a:t>
            </a:r>
            <a:r>
              <a:rPr lang="tr" u="sng">
                <a:solidFill>
                  <a:schemeClr val="dk1"/>
                </a:solidFill>
              </a:rPr>
              <a:t>Müspet</a:t>
            </a:r>
            <a:r>
              <a:rPr lang="tr">
                <a:solidFill>
                  <a:schemeClr val="dk1"/>
                </a:solidFill>
              </a:rPr>
              <a:t>   </a:t>
            </a:r>
            <a:r>
              <a:rPr lang="tr" u="sng">
                <a:solidFill>
                  <a:schemeClr val="dk1"/>
                </a:solidFill>
              </a:rPr>
              <a:t>Uyarı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>
                <a:solidFill>
                  <a:schemeClr val="dk1"/>
                </a:solidFill>
              </a:rPr>
              <a:t>f1 score:   </a:t>
            </a:r>
            <a:r>
              <a:rPr lang="tr" sz="1100">
                <a:solidFill>
                  <a:schemeClr val="dk1"/>
                </a:solidFill>
              </a:rPr>
              <a:t>0.0283      0.8225        0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Predicting by Neural network algorithm 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450" y="1274825"/>
            <a:ext cx="2775500" cy="333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/>
        </p:nvSpPr>
        <p:spPr>
          <a:xfrm>
            <a:off x="4024900" y="1621150"/>
            <a:ext cx="41118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 Length: 2624 (complaints)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Train Part: %80      Test Part: %20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Accuracy: %79.8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 Problem - I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Public bus users face problems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Some of them report to Beyaz Masa of IBB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There is a board of discipline to determine punishments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They label for each: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Muspet (No punishment)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Menfi (Punishment)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Uyari (Warning)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 Problem - II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There are tens of thousands of reports per year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Most of them are Muspet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Hard to evaluate all of them for humans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Pre-elimination is required for efficiency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 aim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Process all reports by NLP techniques to eliminate  “Muspet” ones.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Reduce the number of reports for board of discipline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 Exploration - I (Top words)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Top Word Frequencies: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3309925" y="107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{3356DE6E-FC8E-4EBA-9F1E-FE1D99750609}</a:tableStyleId>
              </a:tblPr>
              <a:tblGrid>
                <a:gridCol w="2786350"/>
                <a:gridCol w="2786350"/>
              </a:tblGrid>
              <a:tr h="338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Araç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27276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Sefer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26807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Zayi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24114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22017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Saati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19520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yapilmasini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14548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gereği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12979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raporu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12556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etkilenmiştir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12500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saat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12435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 Exploration - II (Label Distribution)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1010650"/>
            <a:ext cx="5510450" cy="41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 Exploration - III (Word frequencies)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25" y="938175"/>
            <a:ext cx="6074826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Data Exploration - IV (Scatter Plot Matrix)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2975"/>
            <a:ext cx="5828351" cy="41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Clustering by k-means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50" y="1017725"/>
            <a:ext cx="5950749" cy="396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2207425" y="2539600"/>
            <a:ext cx="11574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/>
              <a:t>Müspet: 1779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/>
              <a:t>Menfi: 593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/>
              <a:t>Uyarı: 550</a:t>
            </a:r>
            <a:endParaRPr sz="1000"/>
          </a:p>
        </p:txBody>
      </p:sp>
      <p:sp>
        <p:nvSpPr>
          <p:cNvPr id="110" name="Google Shape;110;p21"/>
          <p:cNvSpPr txBox="1"/>
          <p:nvPr/>
        </p:nvSpPr>
        <p:spPr>
          <a:xfrm>
            <a:off x="3495675" y="2006200"/>
            <a:ext cx="11574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/>
              <a:t>Müspet: 200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/>
              <a:t>Menfi: 9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/>
              <a:t>Uyarı: 2</a:t>
            </a:r>
            <a:endParaRPr sz="1000"/>
          </a:p>
        </p:txBody>
      </p:sp>
      <p:sp>
        <p:nvSpPr>
          <p:cNvPr id="111" name="Google Shape;111;p21"/>
          <p:cNvSpPr txBox="1"/>
          <p:nvPr/>
        </p:nvSpPr>
        <p:spPr>
          <a:xfrm>
            <a:off x="3583800" y="2946700"/>
            <a:ext cx="11574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/>
              <a:t>Müspet: 914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/>
              <a:t>Menfi: 83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000"/>
              <a:t>Uyarı: 8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