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r>
              <a:rPr sz="2200"/>
              <a:t>Random forest algorithm does is that it creates multiple decision trees and merges them together to obtain a more stable and accurate prediction. In general, the more trees in the forest, the more robust would be the prediction and thus higher accuracy. 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Random forest regression will handle the missing values and maintain the accuracy of a large proportion of data. </a:t>
            </a:r>
            <a:endParaRPr sz="2200"/>
          </a:p>
          <a:p>
            <a:pPr lvl="0">
              <a:lnSpc>
                <a:spcPct val="117999"/>
              </a:lnSpc>
              <a:defRPr sz="1800"/>
            </a:pPr>
            <a:endParaRPr sz="2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Kurtosis is used to measure the data in relation to normal distribution. The +ve krutosis &gt;3 refer to distribution is more peaked than normal distribution.  Extreme values in data points and outliers are less.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endParaRPr sz="2200"/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Q-Q Plot is to check the normal distribution of lot . It does random sampling it self based on regression and it form the  linear relationship shows the data is normally distributed. Its correlation between Theoretical Quantile and Sample quantile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92666" indent="-592666" algn="just" defTabSz="914400">
              <a:lnSpc>
                <a:spcPct val="117999"/>
              </a:lnSpc>
              <a:buSzPct val="100000"/>
              <a:buFont typeface="Arial"/>
              <a:buChar char="•"/>
              <a:defRPr sz="1800"/>
            </a:pPr>
            <a:r>
              <a:rPr sz="2400"/>
              <a:t>Influential Features:</a:t>
            </a:r>
          </a:p>
          <a:p>
            <a:pPr lvl="0" marL="592666" indent="-592666" algn="just" defTabSz="914400">
              <a:lnSpc>
                <a:spcPct val="117999"/>
              </a:lnSpc>
              <a:buSzPct val="100000"/>
              <a:buFont typeface="Arial"/>
              <a:buChar char="•"/>
              <a:defRPr sz="1800"/>
            </a:pPr>
            <a:r>
              <a:rPr sz="2400"/>
              <a:t>HIV/AID, </a:t>
            </a:r>
          </a:p>
          <a:p>
            <a:pPr lvl="0" marL="592666" indent="-592666" algn="just" defTabSz="914400">
              <a:lnSpc>
                <a:spcPct val="117999"/>
              </a:lnSpc>
              <a:buSzPct val="100000"/>
              <a:buFont typeface="Arial"/>
              <a:buChar char="•"/>
              <a:defRPr sz="1800"/>
            </a:pPr>
            <a:r>
              <a:rPr sz="2400"/>
              <a:t>Adult Mortality </a:t>
            </a:r>
          </a:p>
          <a:p>
            <a:pPr lvl="0" marL="592666" indent="-592666" algn="just" defTabSz="914400">
              <a:lnSpc>
                <a:spcPct val="117999"/>
              </a:lnSpc>
              <a:buSzPct val="100000"/>
              <a:buFont typeface="Arial"/>
              <a:buChar char="•"/>
              <a:defRPr sz="1800"/>
            </a:pPr>
            <a:r>
              <a:rPr sz="2400"/>
              <a:t>and adult Schooling have a high influence on the life expectancy as compared to the other features. </a:t>
            </a:r>
          </a:p>
          <a:p>
            <a:pPr lvl="0" marL="444500" indent="-444500" algn="just" defTabSz="914400">
              <a:lnSpc>
                <a:spcPct val="117999"/>
              </a:lnSpc>
              <a:buSzPct val="100000"/>
              <a:buFont typeface="Arial"/>
              <a:buChar char="•"/>
              <a:defRPr sz="1800"/>
            </a:pPr>
            <a:endParaRPr sz="2400"/>
          </a:p>
          <a:p>
            <a:pPr lvl="0" marL="592666" indent="-592666" algn="just" defTabSz="914400">
              <a:lnSpc>
                <a:spcPct val="117999"/>
              </a:lnSpc>
              <a:buSzPct val="100000"/>
              <a:buFont typeface="Arial"/>
              <a:buChar char="•"/>
              <a:defRPr sz="1800"/>
            </a:pPr>
            <a:r>
              <a:rPr sz="2400"/>
              <a:t>The accuracy  = number of correct prediction and also depends on the quality and quantity of data. 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The countries should improve life expectancy, by decreasing and eleminating the HIV/AIDS and paying more attanetion towards adult education and infant care.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R-Square, is the square of correlation and always between -1 and 1. R-squared = 0.979 means close to 1 which means, X is effecting response variable.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625600" y="0"/>
            <a:ext cx="9753600" cy="4991948"/>
          </a:xfrm>
          <a:prstGeom prst="rect">
            <a:avLst/>
          </a:prstGeom>
        </p:spPr>
        <p:txBody>
          <a:bodyPr anchor="b"/>
          <a:lstStyle>
            <a:lvl1pPr algn="ctr">
              <a:defRPr sz="6400"/>
            </a:lvl1pPr>
          </a:lstStyle>
          <a:p>
            <a:pPr lvl="0">
              <a:defRPr sz="1800"/>
            </a:pPr>
            <a:r>
              <a:rPr sz="6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625600" y="5122898"/>
            <a:ext cx="9753600" cy="463070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500"/>
            </a:lvl1pPr>
          </a:lstStyle>
          <a:p>
            <a:pPr lvl="0">
              <a:defRPr sz="1800"/>
            </a:pPr>
            <a:r>
              <a:rPr sz="2500"/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00"/>
              <a:t>Click to edit Master text styles</a:t>
            </a:r>
            <a:endParaRPr sz="2900"/>
          </a:p>
          <a:p>
            <a:pPr lvl="1">
              <a:defRPr sz="1800"/>
            </a:pPr>
            <a:r>
              <a:rPr sz="2900"/>
              <a:t>Second level</a:t>
            </a:r>
            <a:endParaRPr sz="2900"/>
          </a:p>
          <a:p>
            <a:pPr lvl="2">
              <a:defRPr sz="1800"/>
            </a:pPr>
            <a:r>
              <a:rPr sz="2900"/>
              <a:t>Third level</a:t>
            </a:r>
            <a:endParaRPr sz="2900"/>
          </a:p>
          <a:p>
            <a:pPr lvl="3">
              <a:defRPr sz="1800"/>
            </a:pPr>
            <a:r>
              <a:rPr sz="2900"/>
              <a:t>Fourth level</a:t>
            </a:r>
            <a:endParaRPr sz="2900"/>
          </a:p>
          <a:p>
            <a:pPr lvl="4">
              <a:defRPr sz="1800"/>
            </a:pPr>
            <a:r>
              <a:rPr sz="29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9306559" y="0"/>
            <a:ext cx="2804161" cy="93043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94080" y="519288"/>
            <a:ext cx="8249920" cy="923431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00"/>
              <a:t>Click to edit Master text styles</a:t>
            </a:r>
            <a:endParaRPr sz="2900"/>
          </a:p>
          <a:p>
            <a:pPr lvl="1">
              <a:defRPr sz="1800"/>
            </a:pPr>
            <a:r>
              <a:rPr sz="2900"/>
              <a:t>Second level</a:t>
            </a:r>
            <a:endParaRPr sz="2900"/>
          </a:p>
          <a:p>
            <a:pPr lvl="2">
              <a:defRPr sz="1800"/>
            </a:pPr>
            <a:r>
              <a:rPr sz="2900"/>
              <a:t>Third level</a:t>
            </a:r>
            <a:endParaRPr sz="2900"/>
          </a:p>
          <a:p>
            <a:pPr lvl="3">
              <a:defRPr sz="1800"/>
            </a:pPr>
            <a:r>
              <a:rPr sz="2900"/>
              <a:t>Fourth level</a:t>
            </a:r>
            <a:endParaRPr sz="2900"/>
          </a:p>
          <a:p>
            <a:pPr lvl="4">
              <a:defRPr sz="1800"/>
            </a:pPr>
            <a:r>
              <a:rPr sz="29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2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2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2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2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00"/>
              <a:t>Click to edit Master text styles</a:t>
            </a:r>
            <a:endParaRPr sz="2900"/>
          </a:p>
          <a:p>
            <a:pPr lvl="1">
              <a:defRPr sz="1800"/>
            </a:pPr>
            <a:r>
              <a:rPr sz="2900"/>
              <a:t>Second level</a:t>
            </a:r>
            <a:endParaRPr sz="2900"/>
          </a:p>
          <a:p>
            <a:pPr lvl="2">
              <a:defRPr sz="1800"/>
            </a:pPr>
            <a:r>
              <a:rPr sz="2900"/>
              <a:t>Third level</a:t>
            </a:r>
            <a:endParaRPr sz="2900"/>
          </a:p>
          <a:p>
            <a:pPr lvl="3">
              <a:defRPr sz="1800"/>
            </a:pPr>
            <a:r>
              <a:rPr sz="2900"/>
              <a:t>Fourth level</a:t>
            </a:r>
            <a:endParaRPr sz="2900"/>
          </a:p>
          <a:p>
            <a:pPr lvl="4">
              <a:defRPr sz="1800"/>
            </a:pPr>
            <a:r>
              <a:rPr sz="29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887306" y="0"/>
            <a:ext cx="11216642" cy="6488854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87306" y="6527237"/>
            <a:ext cx="11216642" cy="32263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5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94080" y="2596444"/>
            <a:ext cx="5527041" cy="71571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00"/>
              <a:t>Click to edit Master text styles</a:t>
            </a:r>
            <a:endParaRPr sz="2900"/>
          </a:p>
          <a:p>
            <a:pPr lvl="1">
              <a:defRPr sz="1800"/>
            </a:pPr>
            <a:r>
              <a:rPr sz="2900"/>
              <a:t>Second level</a:t>
            </a:r>
            <a:endParaRPr sz="2900"/>
          </a:p>
          <a:p>
            <a:pPr lvl="2">
              <a:defRPr sz="1800"/>
            </a:pPr>
            <a:r>
              <a:rPr sz="2900"/>
              <a:t>Third level</a:t>
            </a:r>
            <a:endParaRPr sz="2900"/>
          </a:p>
          <a:p>
            <a:pPr lvl="3">
              <a:defRPr sz="1800"/>
            </a:pPr>
            <a:r>
              <a:rPr sz="2900"/>
              <a:t>Fourth level</a:t>
            </a:r>
            <a:endParaRPr sz="2900"/>
          </a:p>
          <a:p>
            <a:pPr lvl="4">
              <a:defRPr sz="1800"/>
            </a:pPr>
            <a:r>
              <a:rPr sz="29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895774" y="519290"/>
            <a:ext cx="11216641" cy="18852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95774" y="2390987"/>
            <a:ext cx="5501640" cy="117178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500"/>
            </a:lvl1pPr>
          </a:lstStyle>
          <a:p>
            <a:pPr lvl="0">
              <a:defRPr b="0" sz="1800"/>
            </a:pPr>
            <a:r>
              <a:rPr b="1" sz="25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94080" y="519290"/>
            <a:ext cx="11216641" cy="18852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95774" y="0"/>
            <a:ext cx="4194386" cy="292608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528733" y="1404338"/>
            <a:ext cx="6583682" cy="8349262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 marL="773585" indent="-285890">
              <a:defRPr sz="3400"/>
            </a:lvl2pPr>
            <a:lvl3pPr marL="1307023" indent="-331633">
              <a:defRPr sz="3400"/>
            </a:lvl3pPr>
            <a:lvl4pPr marL="1857886" indent="-394801">
              <a:defRPr sz="3400"/>
            </a:lvl4pPr>
            <a:lvl5pPr marL="2345582" indent="-394801">
              <a:defRPr sz="3400"/>
            </a:lvl5pPr>
          </a:lstStyle>
          <a:p>
            <a:pPr lvl="0">
              <a:defRPr sz="1800"/>
            </a:pPr>
            <a:r>
              <a:rPr sz="3400"/>
              <a:t>Click to edit Master text styles</a:t>
            </a:r>
            <a:endParaRPr sz="3400"/>
          </a:p>
          <a:p>
            <a:pPr lvl="1">
              <a:defRPr sz="1800"/>
            </a:pPr>
            <a:r>
              <a:rPr sz="3400"/>
              <a:t>Second level</a:t>
            </a:r>
            <a:endParaRPr sz="3400"/>
          </a:p>
          <a:p>
            <a:pPr lvl="2">
              <a:defRPr sz="1800"/>
            </a:pPr>
            <a:r>
              <a:rPr sz="3400"/>
              <a:t>Third level</a:t>
            </a:r>
            <a:endParaRPr sz="3400"/>
          </a:p>
          <a:p>
            <a:pPr lvl="3">
              <a:defRPr sz="1800"/>
            </a:pPr>
            <a:r>
              <a:rPr sz="3400"/>
              <a:t>Fourth level</a:t>
            </a:r>
            <a:endParaRPr sz="3400"/>
          </a:p>
          <a:p>
            <a:pPr lvl="4">
              <a:defRPr sz="1800"/>
            </a:pPr>
            <a:r>
              <a:rPr sz="34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895774" y="2926079"/>
            <a:ext cx="4194386" cy="54209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700"/>
            </a:lvl1pPr>
          </a:lstStyle>
          <a:p>
            <a:pPr lvl="0">
              <a:defRPr sz="1800"/>
            </a:pPr>
            <a:r>
              <a:rPr sz="17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80" y="327380"/>
            <a:ext cx="11216641" cy="22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6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80" y="2596444"/>
            <a:ext cx="11216641" cy="7157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900"/>
              <a:t>Click to edit Master text styles</a:t>
            </a:r>
            <a:endParaRPr sz="2900"/>
          </a:p>
          <a:p>
            <a:pPr lvl="1">
              <a:defRPr sz="1800"/>
            </a:pPr>
            <a:r>
              <a:rPr sz="2900"/>
              <a:t>Second level</a:t>
            </a:r>
            <a:endParaRPr sz="2900"/>
          </a:p>
          <a:p>
            <a:pPr lvl="2">
              <a:defRPr sz="1800"/>
            </a:pPr>
            <a:r>
              <a:rPr sz="2900"/>
              <a:t>Third level</a:t>
            </a:r>
            <a:endParaRPr sz="2900"/>
          </a:p>
          <a:p>
            <a:pPr lvl="3">
              <a:defRPr sz="1800"/>
            </a:pPr>
            <a:r>
              <a:rPr sz="2900"/>
              <a:t>Fourth level</a:t>
            </a:r>
            <a:endParaRPr sz="2900"/>
          </a:p>
          <a:p>
            <a:pPr lvl="4">
              <a:defRPr sz="1800"/>
            </a:pPr>
            <a:r>
              <a:rPr sz="29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9165167"/>
            <a:ext cx="292608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975389">
        <a:lnSpc>
          <a:spcPct val="90000"/>
        </a:lnSpc>
        <a:defRPr sz="4600">
          <a:latin typeface="Calibri Light"/>
          <a:ea typeface="Calibri Light"/>
          <a:cs typeface="Calibri Light"/>
          <a:sym typeface="Calibri Light"/>
        </a:defRPr>
      </a:lvl1pPr>
      <a:lvl2pPr defTabSz="975389">
        <a:lnSpc>
          <a:spcPct val="90000"/>
        </a:lnSpc>
        <a:defRPr sz="4600">
          <a:latin typeface="Calibri Light"/>
          <a:ea typeface="Calibri Light"/>
          <a:cs typeface="Calibri Light"/>
          <a:sym typeface="Calibri Light"/>
        </a:defRPr>
      </a:lvl2pPr>
      <a:lvl3pPr defTabSz="975389">
        <a:lnSpc>
          <a:spcPct val="90000"/>
        </a:lnSpc>
        <a:defRPr sz="4600">
          <a:latin typeface="Calibri Light"/>
          <a:ea typeface="Calibri Light"/>
          <a:cs typeface="Calibri Light"/>
          <a:sym typeface="Calibri Light"/>
        </a:defRPr>
      </a:lvl3pPr>
      <a:lvl4pPr defTabSz="975389">
        <a:lnSpc>
          <a:spcPct val="90000"/>
        </a:lnSpc>
        <a:defRPr sz="4600">
          <a:latin typeface="Calibri Light"/>
          <a:ea typeface="Calibri Light"/>
          <a:cs typeface="Calibri Light"/>
          <a:sym typeface="Calibri Light"/>
        </a:defRPr>
      </a:lvl4pPr>
      <a:lvl5pPr defTabSz="975389">
        <a:lnSpc>
          <a:spcPct val="90000"/>
        </a:lnSpc>
        <a:defRPr sz="4600">
          <a:latin typeface="Calibri Light"/>
          <a:ea typeface="Calibri Light"/>
          <a:cs typeface="Calibri Light"/>
          <a:sym typeface="Calibri Light"/>
        </a:defRPr>
      </a:lvl5pPr>
      <a:lvl6pPr defTabSz="975389">
        <a:lnSpc>
          <a:spcPct val="90000"/>
        </a:lnSpc>
        <a:defRPr sz="4600">
          <a:latin typeface="Calibri Light"/>
          <a:ea typeface="Calibri Light"/>
          <a:cs typeface="Calibri Light"/>
          <a:sym typeface="Calibri Light"/>
        </a:defRPr>
      </a:lvl6pPr>
      <a:lvl7pPr defTabSz="975389">
        <a:lnSpc>
          <a:spcPct val="90000"/>
        </a:lnSpc>
        <a:defRPr sz="4600">
          <a:latin typeface="Calibri Light"/>
          <a:ea typeface="Calibri Light"/>
          <a:cs typeface="Calibri Light"/>
          <a:sym typeface="Calibri Light"/>
        </a:defRPr>
      </a:lvl7pPr>
      <a:lvl8pPr defTabSz="975389">
        <a:lnSpc>
          <a:spcPct val="90000"/>
        </a:lnSpc>
        <a:defRPr sz="4600">
          <a:latin typeface="Calibri Light"/>
          <a:ea typeface="Calibri Light"/>
          <a:cs typeface="Calibri Light"/>
          <a:sym typeface="Calibri Light"/>
        </a:defRPr>
      </a:lvl8pPr>
      <a:lvl9pPr defTabSz="975389">
        <a:lnSpc>
          <a:spcPct val="90000"/>
        </a:lnSpc>
        <a:defRPr sz="46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43848" indent="-243848" defTabSz="975389">
        <a:lnSpc>
          <a:spcPct val="90000"/>
        </a:lnSpc>
        <a:spcBef>
          <a:spcPts val="1000"/>
        </a:spcBef>
        <a:buSzPct val="100000"/>
        <a:buFont typeface="Arial"/>
        <a:buChar char="•"/>
        <a:defRPr sz="2900">
          <a:latin typeface="Calibri"/>
          <a:ea typeface="Calibri"/>
          <a:cs typeface="Calibri"/>
          <a:sym typeface="Calibri"/>
        </a:defRPr>
      </a:lvl1pPr>
      <a:lvl2pPr marL="770558" indent="-282863" defTabSz="975389">
        <a:lnSpc>
          <a:spcPct val="90000"/>
        </a:lnSpc>
        <a:spcBef>
          <a:spcPts val="1000"/>
        </a:spcBef>
        <a:buSzPct val="100000"/>
        <a:buFont typeface="Arial"/>
        <a:buChar char="•"/>
        <a:defRPr sz="2900">
          <a:latin typeface="Calibri"/>
          <a:ea typeface="Calibri"/>
          <a:cs typeface="Calibri"/>
          <a:sym typeface="Calibri"/>
        </a:defRPr>
      </a:lvl2pPr>
      <a:lvl3pPr marL="1312132" indent="-336742" defTabSz="975389">
        <a:lnSpc>
          <a:spcPct val="90000"/>
        </a:lnSpc>
        <a:spcBef>
          <a:spcPts val="1000"/>
        </a:spcBef>
        <a:buSzPct val="100000"/>
        <a:buFont typeface="Arial"/>
        <a:buChar char="•"/>
        <a:defRPr sz="2900">
          <a:latin typeface="Calibri"/>
          <a:ea typeface="Calibri"/>
          <a:cs typeface="Calibri"/>
          <a:sym typeface="Calibri"/>
        </a:defRPr>
      </a:lvl3pPr>
      <a:lvl4pPr marL="1835274" indent="-372189" defTabSz="975389">
        <a:lnSpc>
          <a:spcPct val="90000"/>
        </a:lnSpc>
        <a:spcBef>
          <a:spcPts val="1000"/>
        </a:spcBef>
        <a:buSzPct val="100000"/>
        <a:buFont typeface="Arial"/>
        <a:buChar char="•"/>
        <a:defRPr sz="2900">
          <a:latin typeface="Calibri"/>
          <a:ea typeface="Calibri"/>
          <a:cs typeface="Calibri"/>
          <a:sym typeface="Calibri"/>
        </a:defRPr>
      </a:lvl4pPr>
      <a:lvl5pPr marL="2322970" indent="-372189" defTabSz="975389">
        <a:lnSpc>
          <a:spcPct val="90000"/>
        </a:lnSpc>
        <a:spcBef>
          <a:spcPts val="1000"/>
        </a:spcBef>
        <a:buSzPct val="100000"/>
        <a:buFont typeface="Arial"/>
        <a:buChar char="•"/>
        <a:defRPr sz="2900">
          <a:latin typeface="Calibri"/>
          <a:ea typeface="Calibri"/>
          <a:cs typeface="Calibri"/>
          <a:sym typeface="Calibri"/>
        </a:defRPr>
      </a:lvl5pPr>
      <a:lvl6pPr marL="2810665" indent="-372189" defTabSz="975389">
        <a:lnSpc>
          <a:spcPct val="90000"/>
        </a:lnSpc>
        <a:spcBef>
          <a:spcPts val="1000"/>
        </a:spcBef>
        <a:buSzPct val="100000"/>
        <a:buFont typeface="Arial"/>
        <a:buChar char="•"/>
        <a:defRPr sz="2900">
          <a:latin typeface="Calibri"/>
          <a:ea typeface="Calibri"/>
          <a:cs typeface="Calibri"/>
          <a:sym typeface="Calibri"/>
        </a:defRPr>
      </a:lvl6pPr>
      <a:lvl7pPr marL="3298359" indent="-372188" defTabSz="975389">
        <a:lnSpc>
          <a:spcPct val="90000"/>
        </a:lnSpc>
        <a:spcBef>
          <a:spcPts val="1000"/>
        </a:spcBef>
        <a:buSzPct val="100000"/>
        <a:buFont typeface="Arial"/>
        <a:buChar char="•"/>
        <a:defRPr sz="2900">
          <a:latin typeface="Calibri"/>
          <a:ea typeface="Calibri"/>
          <a:cs typeface="Calibri"/>
          <a:sym typeface="Calibri"/>
        </a:defRPr>
      </a:lvl7pPr>
      <a:lvl8pPr marL="3786054" indent="-372188" defTabSz="975389">
        <a:lnSpc>
          <a:spcPct val="90000"/>
        </a:lnSpc>
        <a:spcBef>
          <a:spcPts val="1000"/>
        </a:spcBef>
        <a:buSzPct val="100000"/>
        <a:buFont typeface="Arial"/>
        <a:buChar char="•"/>
        <a:defRPr sz="2900">
          <a:latin typeface="Calibri"/>
          <a:ea typeface="Calibri"/>
          <a:cs typeface="Calibri"/>
          <a:sym typeface="Calibri"/>
        </a:defRPr>
      </a:lvl8pPr>
      <a:lvl9pPr marL="4273751" indent="-372188" defTabSz="975389">
        <a:lnSpc>
          <a:spcPct val="90000"/>
        </a:lnSpc>
        <a:spcBef>
          <a:spcPts val="1000"/>
        </a:spcBef>
        <a:buSzPct val="100000"/>
        <a:buFont typeface="Arial"/>
        <a:buChar char="•"/>
        <a:defRPr sz="29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2.png"/>
          <p:cNvPicPr/>
          <p:nvPr/>
        </p:nvPicPr>
        <p:blipFill>
          <a:blip r:embed="rId2">
            <a:alphaModFix amt="43072"/>
            <a:extLst/>
          </a:blip>
          <a:srcRect l="4447" t="0" r="0" b="0"/>
          <a:stretch>
            <a:fillRect/>
          </a:stretch>
        </p:blipFill>
        <p:spPr>
          <a:xfrm>
            <a:off x="-1" y="1219199"/>
            <a:ext cx="13004646" cy="73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649410" y="1784639"/>
            <a:ext cx="6967830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effectLst/>
              </a:defRPr>
            </a:pPr>
            <a:r>
              <a:rPr sz="62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LIFE EXPECTANCY</a:t>
            </a:r>
          </a:p>
        </p:txBody>
      </p:sp>
      <p:sp>
        <p:nvSpPr>
          <p:cNvPr id="54" name="Shape 54"/>
          <p:cNvSpPr/>
          <p:nvPr/>
        </p:nvSpPr>
        <p:spPr>
          <a:xfrm>
            <a:off x="748149" y="3065267"/>
            <a:ext cx="5335473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defRPr b="1" cap="all" sz="26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 lvl="0">
              <a:defRPr b="0" cap="none" sz="1800"/>
            </a:pPr>
            <a:r>
              <a:rPr b="1" cap="all" sz="2600"/>
              <a:t>Statistical Analysis on factors influencing Life Expectancy</a:t>
            </a:r>
          </a:p>
        </p:txBody>
      </p:sp>
      <p:sp>
        <p:nvSpPr>
          <p:cNvPr id="55" name="Shape 55"/>
          <p:cNvSpPr/>
          <p:nvPr/>
        </p:nvSpPr>
        <p:spPr>
          <a:xfrm>
            <a:off x="970640" y="5444080"/>
            <a:ext cx="173746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i="1" sz="32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i="0" sz="1800">
                <a:effectLst/>
              </a:defRPr>
            </a:pPr>
            <a:r>
              <a:rPr i="1" sz="32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Group 5 </a:t>
            </a:r>
            <a:endParaRPr i="1" sz="3200"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sz="4100" u="sng"/>
              <a:t>Exploring the Data in depth</a:t>
            </a:r>
            <a:br>
              <a:rPr sz="4100" u="sng"/>
            </a:br>
            <a:br>
              <a:rPr sz="4100" u="sng"/>
            </a:br>
            <a:r>
              <a:rPr sz="3600"/>
              <a:t>GDP variable </a:t>
            </a:r>
            <a:r>
              <a:rPr sz="3600"/>
              <a:t>by continents</a:t>
            </a:r>
          </a:p>
        </p:txBody>
      </p:sp>
      <p:pic>
        <p:nvPicPr>
          <p:cNvPr id="98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762" y="3319700"/>
            <a:ext cx="11217276" cy="4742973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4271850" y="484962"/>
            <a:ext cx="466082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b="1" sz="4400"/>
            </a:lvl1pPr>
          </a:lstStyle>
          <a:p>
            <a:pPr lvl="0">
              <a:defRPr b="0" sz="1800"/>
            </a:pPr>
            <a:r>
              <a:rPr b="1" sz="4400"/>
              <a:t>Predictive Analytics</a:t>
            </a:r>
          </a:p>
        </p:txBody>
      </p:sp>
      <p:sp>
        <p:nvSpPr>
          <p:cNvPr id="102" name="Shape 102"/>
          <p:cNvSpPr/>
          <p:nvPr/>
        </p:nvSpPr>
        <p:spPr>
          <a:xfrm>
            <a:off x="1090619" y="1617511"/>
            <a:ext cx="10823562" cy="377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64456" indent="-464456" algn="just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rPr sz="3200"/>
              <a:t>The Objective of analysis is to create a model based on data provided by the World Health Organization (WHO) to evaluate the life expectancy for different countries in years.</a:t>
            </a:r>
            <a:endParaRPr sz="3200"/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endParaRPr sz="3200"/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sz="3200"/>
              <a:t>Two algorithms were used for building valid predictive models </a:t>
            </a:r>
            <a:endParaRPr sz="3200"/>
          </a:p>
          <a:p>
            <a:pPr lvl="0" marL="464456" indent="-464456" algn="just">
              <a:lnSpc>
                <a:spcPct val="90000"/>
              </a:lnSpc>
              <a:spcBef>
                <a:spcPts val="1000"/>
              </a:spcBef>
              <a:buClr>
                <a:srgbClr val="2D24A8"/>
              </a:buClr>
              <a:buSzPct val="100000"/>
              <a:buFont typeface="Arial"/>
              <a:buChar char="•"/>
            </a:pPr>
            <a:r>
              <a:rPr b="1" sz="3200">
                <a:solidFill>
                  <a:srgbClr val="2D24A8"/>
                </a:solidFill>
              </a:rPr>
              <a:t>Linear Regression </a:t>
            </a:r>
            <a:endParaRPr b="1" sz="3200">
              <a:solidFill>
                <a:srgbClr val="2D24A8"/>
              </a:solidFill>
            </a:endParaRPr>
          </a:p>
          <a:p>
            <a:pPr lvl="0" marL="464456" indent="-464456" algn="just">
              <a:lnSpc>
                <a:spcPct val="90000"/>
              </a:lnSpc>
              <a:spcBef>
                <a:spcPts val="1000"/>
              </a:spcBef>
              <a:buClr>
                <a:srgbClr val="2D24A8"/>
              </a:buClr>
              <a:buSzPct val="100000"/>
              <a:buFont typeface="Arial"/>
              <a:buChar char="•"/>
            </a:pPr>
            <a:r>
              <a:rPr b="1" sz="3200">
                <a:solidFill>
                  <a:srgbClr val="2D24A8"/>
                </a:solidFill>
              </a:rPr>
              <a:t>Random Forest Regression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894079" y="148086"/>
            <a:ext cx="11216642" cy="124691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/>
            </a:pPr>
            <a:r>
              <a:rPr sz="4600"/>
              <a:t>Linear Regression with all features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3580134" y="646730"/>
          <a:ext cx="7299026" cy="57708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4767"/>
                <a:gridCol w="1807934"/>
                <a:gridCol w="1994018"/>
                <a:gridCol w="1682306"/>
              </a:tblGrid>
              <a:tr h="1107862">
                <a:tc gridSpan="4"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 </a:t>
                      </a:r>
                      <a:endParaRPr sz="1900"/>
                    </a:p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 sz="2800">
                          <a:solidFill>
                            <a:srgbClr val="2D24A8"/>
                          </a:solidFill>
                          <a:uFill>
                            <a:solidFill/>
                          </a:uFill>
                        </a:rPr>
                        <a:t>OLS Regression Results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79568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Dep. Variable: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Life expectancy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R-squared: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0.997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2930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Model: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OLS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Adj. R-squared: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0.997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2930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Method: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Least Squares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F-statistic: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3.507e+04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2930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Date: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Thu, 05 Dec 2019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Prob (F-statistic):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2930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Time: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22:39:20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Log-Likelihood: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-5419.8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2930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No. Observations: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1971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AIC: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1.088e+04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2930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Df Residuals: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1952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BIC: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1.098e+04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2930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Df Model: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defRPr b="0" i="0" sz="1800"/>
                      </a:pPr>
                      <a:r>
                        <a:t>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defRPr b="0" i="0" sz="1800"/>
                      </a:pPr>
                      <a:r>
                        <a:t>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2930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Covariance Type: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nonrobust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defRPr b="0" i="0" sz="1800"/>
                      </a:pPr>
                      <a:r>
                        <a:t>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defRPr b="0" i="0" sz="1800"/>
                      </a:pPr>
                      <a:r>
                        <a:t>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Table 109"/>
          <p:cNvGraphicFramePr/>
          <p:nvPr/>
        </p:nvGraphicFramePr>
        <p:xfrm>
          <a:off x="3580134" y="6417609"/>
          <a:ext cx="7501892" cy="15392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07672"/>
                <a:gridCol w="1485900"/>
                <a:gridCol w="2133600"/>
                <a:gridCol w="2074717"/>
              </a:tblGrid>
              <a:tr h="633401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Prob(Omnibus):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0.000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Jarque-Bera (JB):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85.201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52919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Skew: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-0.015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Prob(JB):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3.15e-19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52919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Kurtosis: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4.018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Cond. No.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4.61e+08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0" name="Shape 110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894079" y="1"/>
            <a:ext cx="11216642" cy="150495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/>
            </a:pPr>
            <a:r>
              <a:rPr sz="4600"/>
              <a:t>Regression Plot</a:t>
            </a:r>
          </a:p>
        </p:txBody>
      </p:sp>
      <p:pic>
        <p:nvPicPr>
          <p:cNvPr id="115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3550" y="1143000"/>
            <a:ext cx="9097703" cy="6827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17" name="Shape 117"/>
          <p:cNvSpPr/>
          <p:nvPr/>
        </p:nvSpPr>
        <p:spPr>
          <a:xfrm>
            <a:off x="3196589" y="8116813"/>
            <a:ext cx="7451092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57200" indent="-457200">
              <a:buSzPct val="100000"/>
              <a:buFont typeface="Arial"/>
              <a:buChar char="•"/>
            </a:pPr>
            <a:r>
              <a:rPr b="1"/>
              <a:t>The R</a:t>
            </a:r>
            <a:r>
              <a:rPr b="1" baseline="30000"/>
              <a:t>2</a:t>
            </a:r>
            <a:r>
              <a:rPr b="1"/>
              <a:t> value is 0.997, which is very close to 1.</a:t>
            </a:r>
            <a:endParaRPr b="1"/>
          </a:p>
          <a:p>
            <a:pPr lvl="0" marL="457200" indent="-457200">
              <a:buSzPct val="100000"/>
              <a:buFont typeface="Arial"/>
              <a:buChar char="•"/>
            </a:pPr>
            <a:r>
              <a:rPr b="1"/>
              <a:t>The Kurtosis value is 4.018, which is higher than expected.</a:t>
            </a:r>
            <a:endParaRPr b="1"/>
          </a:p>
          <a:p>
            <a:pPr lvl="0" marL="457200" indent="-457200">
              <a:buSzPct val="100000"/>
              <a:buFont typeface="Arial"/>
              <a:buChar char="•"/>
            </a:pPr>
            <a:r>
              <a:rPr b="1"/>
              <a:t>These results also shows that there is still some multicollinearity. 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167" y="2542707"/>
            <a:ext cx="5733728" cy="414799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905066" y="307387"/>
            <a:ext cx="8334435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/>
            </a:lvl1pPr>
          </a:lstStyle>
          <a:p>
            <a:pPr lvl="0">
              <a:defRPr b="0" sz="1800"/>
            </a:pPr>
            <a:r>
              <a:rPr b="1" sz="4000"/>
              <a:t>Cross Validation of Predictive Model</a:t>
            </a:r>
          </a:p>
        </p:txBody>
      </p:sp>
      <p:pic>
        <p:nvPicPr>
          <p:cNvPr id="121" name="image1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8288" y="3933356"/>
            <a:ext cx="6134975" cy="414799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23" name="Shape 123"/>
          <p:cNvSpPr/>
          <p:nvPr/>
        </p:nvSpPr>
        <p:spPr>
          <a:xfrm>
            <a:off x="8429931" y="3192351"/>
            <a:ext cx="2309278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solidFill>
                  <a:srgbClr val="C000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C00000"/>
                </a:solidFill>
              </a:rPr>
              <a:t>Residual Errors</a:t>
            </a:r>
          </a:p>
        </p:txBody>
      </p:sp>
      <p:sp>
        <p:nvSpPr>
          <p:cNvPr id="124" name="Shape 124"/>
          <p:cNvSpPr/>
          <p:nvPr/>
        </p:nvSpPr>
        <p:spPr>
          <a:xfrm>
            <a:off x="980966" y="1848977"/>
            <a:ext cx="2051954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solidFill>
                  <a:srgbClr val="C000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C00000"/>
                </a:solidFill>
              </a:rPr>
              <a:t>Quantile plot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460166" y="223475"/>
            <a:ext cx="60844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Random Forest Regression</a:t>
            </a:r>
          </a:p>
        </p:txBody>
      </p:sp>
      <p:pic>
        <p:nvPicPr>
          <p:cNvPr id="129" name="image1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55" y="871176"/>
            <a:ext cx="12331590" cy="793187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6381749" y="2938914"/>
            <a:ext cx="587265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691444" indent="-691444" algn="just">
              <a:buClr>
                <a:srgbClr val="2D24A8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2D24A8"/>
                </a:solidFill>
              </a:rPr>
              <a:t>The Accuracy of Model is : 98.19% </a:t>
            </a:r>
            <a:endParaRPr sz="2800">
              <a:solidFill>
                <a:srgbClr val="2D24A8"/>
              </a:solidFill>
            </a:endParaRPr>
          </a:p>
          <a:p>
            <a:pPr lvl="0" marL="691444" indent="-691444" algn="just">
              <a:buClr>
                <a:srgbClr val="2D24A8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2D24A8"/>
                </a:solidFill>
              </a:rPr>
              <a:t>R-</a:t>
            </a:r>
            <a:r>
              <a:rPr sz="2800">
                <a:solidFill>
                  <a:srgbClr val="2D24A8"/>
                </a:solidFill>
              </a:rPr>
              <a:t>square : 0.947</a:t>
            </a:r>
            <a:endParaRPr sz="2800">
              <a:solidFill>
                <a:srgbClr val="2D24A8"/>
              </a:solidFill>
            </a:endParaRPr>
          </a:p>
          <a:p>
            <a:pPr lvl="0" marL="691444" indent="-691444" algn="just">
              <a:buClr>
                <a:srgbClr val="2D24A8"/>
              </a:buClr>
              <a:buSzPct val="100000"/>
              <a:buFont typeface="Arial"/>
              <a:buChar char="•"/>
            </a:pPr>
            <a:r>
              <a:rPr sz="2800">
                <a:solidFill>
                  <a:srgbClr val="2D24A8"/>
                </a:solidFill>
              </a:rPr>
              <a:t>Mean cross validation score</a:t>
            </a:r>
            <a:r>
              <a:rPr sz="2800">
                <a:solidFill>
                  <a:srgbClr val="2D24A8"/>
                </a:solidFill>
              </a:rPr>
              <a:t>: 0.88</a:t>
            </a:r>
            <a:endParaRPr sz="2800">
              <a:solidFill>
                <a:srgbClr val="2D24A8"/>
              </a:solidFill>
            </a:endParaRPr>
          </a:p>
          <a:p>
            <a:pPr lvl="0" marL="711200" indent="-711200" algn="just">
              <a:buClr>
                <a:srgbClr val="C00000"/>
              </a:buClr>
              <a:buSzPct val="100000"/>
              <a:buFont typeface="Wingdings"/>
              <a:buChar char="➢"/>
            </a:pPr>
            <a:r>
              <a:rPr sz="2800">
                <a:solidFill>
                  <a:srgbClr val="C00000"/>
                </a:solidFill>
              </a:rPr>
              <a:t>Features influencing Life Expectancy:</a:t>
            </a:r>
            <a:endParaRPr sz="2800">
              <a:solidFill>
                <a:srgbClr val="C00000"/>
              </a:solidFill>
            </a:endParaRPr>
          </a:p>
          <a:p>
            <a:pPr lvl="1" marL="1148644" indent="-691444" algn="just">
              <a:buSzPct val="100000"/>
              <a:buFont typeface="Arial"/>
              <a:buChar char="•"/>
            </a:pPr>
            <a:r>
              <a:rPr sz="2800"/>
              <a:t>HIV/AID </a:t>
            </a:r>
            <a:endParaRPr sz="2800"/>
          </a:p>
          <a:p>
            <a:pPr lvl="1" marL="1148644" indent="-691444" algn="just">
              <a:buSzPct val="100000"/>
              <a:buFont typeface="Arial"/>
              <a:buChar char="•"/>
            </a:pPr>
            <a:r>
              <a:rPr sz="2800"/>
              <a:t>Adult Mortality </a:t>
            </a:r>
            <a:endParaRPr sz="2800"/>
          </a:p>
          <a:p>
            <a:pPr lvl="1" marL="1148644" indent="-691444" algn="just">
              <a:buSzPct val="100000"/>
              <a:buFont typeface="Arial"/>
              <a:buChar char="•"/>
            </a:pPr>
            <a:r>
              <a:rPr sz="2800"/>
              <a:t>A</a:t>
            </a:r>
            <a:r>
              <a:rPr sz="2800"/>
              <a:t>dult Schooling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686964" y="175714"/>
            <a:ext cx="1002918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b="1" sz="4400"/>
            </a:lvl1pPr>
          </a:lstStyle>
          <a:p>
            <a:pPr lvl="0">
              <a:defRPr b="0" sz="1800"/>
            </a:pPr>
            <a:r>
              <a:rPr b="1" sz="4400"/>
              <a:t>Regression Model with Important Features</a:t>
            </a:r>
          </a:p>
        </p:txBody>
      </p:sp>
      <p:pic>
        <p:nvPicPr>
          <p:cNvPr id="136" name="image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5780" y="1272475"/>
            <a:ext cx="5809020" cy="396094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7880464" y="1679169"/>
            <a:ext cx="16957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Regression Plot</a:t>
            </a:r>
          </a:p>
        </p:txBody>
      </p:sp>
      <p:pic>
        <p:nvPicPr>
          <p:cNvPr id="138" name="image1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53733" y="5364384"/>
            <a:ext cx="5820544" cy="393540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graphicFrame>
        <p:nvGraphicFramePr>
          <p:cNvPr id="140" name="Table 140"/>
          <p:cNvGraphicFramePr/>
          <p:nvPr/>
        </p:nvGraphicFramePr>
        <p:xfrm>
          <a:off x="304800" y="1272475"/>
          <a:ext cx="7080028" cy="61823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0317"/>
                <a:gridCol w="1753689"/>
                <a:gridCol w="1934190"/>
                <a:gridCol w="1631831"/>
              </a:tblGrid>
              <a:tr h="1186856">
                <a:tc gridSpan="4"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 </a:t>
                      </a:r>
                      <a:endParaRPr sz="1900"/>
                    </a:p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 sz="2800">
                          <a:solidFill>
                            <a:srgbClr val="2D24A8"/>
                          </a:solidFill>
                          <a:uFill>
                            <a:solidFill/>
                          </a:uFill>
                        </a:rPr>
                        <a:t>OLS Regression Results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3763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Dep. Variable: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Life expectancy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R-squared: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0.979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17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Model: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OLS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Adj. R-squared: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0.979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17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Method: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Least Squares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F-statistic: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1.015e+04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17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Date: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Thu, 05 Dec 2019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Prob (F-statistic):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17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Time: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22:39:20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Log-Likelihood: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-7364.9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17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No. Observations: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1971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AIC: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1.475e+04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17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Df Residuals: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1952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BIC: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1.480e+04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17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Df Model: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defRPr b="0" i="0" sz="1800"/>
                      </a:pPr>
                      <a:r>
                        <a:t>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defRPr b="0" i="0" sz="1800"/>
                      </a:pPr>
                      <a:r>
                        <a:t>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217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Covariance Type: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nonrobust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defRPr b="0" i="0" sz="1800"/>
                      </a:pPr>
                      <a:r>
                        <a:t>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defRPr b="0" i="0" sz="1800"/>
                      </a:pPr>
                      <a:r>
                        <a:t>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Table 141"/>
          <p:cNvGraphicFramePr/>
          <p:nvPr/>
        </p:nvGraphicFramePr>
        <p:xfrm>
          <a:off x="304800" y="7043355"/>
          <a:ext cx="6754264" cy="19068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27522"/>
                <a:gridCol w="1337817"/>
                <a:gridCol w="1920968"/>
                <a:gridCol w="1867955"/>
              </a:tblGrid>
              <a:tr h="860196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Prob(Omnibus):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0.000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Jarque-Bera (JB):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1140.355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3318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Skew: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0.944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Prob(JB):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2.27e-248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23318"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Kurtosis: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6.212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 b="1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Cond. No.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75389">
                        <a:lnSpc>
                          <a:spcPct val="150000"/>
                        </a:lnSpc>
                        <a:defRPr b="0" i="0"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2.07e+07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271850" y="484963"/>
            <a:ext cx="2641725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b="1" sz="4400"/>
            </a:lvl1pPr>
          </a:lstStyle>
          <a:p>
            <a:pPr lvl="0">
              <a:defRPr b="0" sz="1800"/>
            </a:pPr>
            <a:r>
              <a:rPr b="1" sz="4400"/>
              <a:t>Conclusion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1090618" y="1522193"/>
            <a:ext cx="11176907" cy="5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64456" indent="-464456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rPr sz="3200"/>
              <a:t>Data Cleansing: missing values filled out using:</a:t>
            </a:r>
            <a:endParaRPr sz="320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sz="3200"/>
              <a:t>External Data Sources, interpolation method and mean values</a:t>
            </a:r>
            <a:endParaRPr sz="3200"/>
          </a:p>
          <a:p>
            <a:pPr lvl="0" marL="812800" indent="-8128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rPr sz="3200"/>
              <a:t>Exploring the data: adding new variable, feature engineering</a:t>
            </a:r>
            <a:endParaRPr sz="3200"/>
          </a:p>
          <a:p>
            <a:pPr lvl="0" marL="812800" indent="-8128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rPr sz="3200"/>
              <a:t>Check on multicollinearity, removing some variables</a:t>
            </a:r>
            <a:endParaRPr sz="3200"/>
          </a:p>
          <a:p>
            <a:pPr lvl="0" marL="812800" indent="-8128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rPr sz="3200"/>
              <a:t>Spliting the data to Test and Train, check the most important variables</a:t>
            </a:r>
            <a:endParaRPr sz="3200"/>
          </a:p>
          <a:p>
            <a:pPr lvl="0" marL="812800" indent="-8128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rPr sz="3200"/>
              <a:t>Building predictive model using two algorithms: </a:t>
            </a:r>
            <a:endParaRPr sz="3200"/>
          </a:p>
          <a:p>
            <a:pPr lvl="1" marL="1270000" indent="-8128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rPr sz="3200"/>
              <a:t>L</a:t>
            </a:r>
            <a:r>
              <a:rPr sz="3200"/>
              <a:t>inear Regression</a:t>
            </a:r>
            <a:r>
              <a:rPr sz="3200"/>
              <a:t>,</a:t>
            </a:r>
            <a:r>
              <a:rPr sz="3200"/>
              <a:t> Random Forest Regression</a:t>
            </a:r>
            <a:endParaRPr sz="3200"/>
          </a:p>
          <a:p>
            <a:pPr lvl="0" marL="812800" indent="-8128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</a:pPr>
            <a:r>
              <a:rPr sz="3200"/>
              <a:t>Cross Validation of the Predictive models</a:t>
            </a:r>
            <a:endParaRPr sz="3200"/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090618" y="3553557"/>
            <a:ext cx="1117690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8000"/>
            </a:lvl1pPr>
          </a:lstStyle>
          <a:p>
            <a:pPr lvl="0">
              <a:defRPr sz="1800"/>
            </a:pPr>
            <a:r>
              <a:rPr sz="8000"/>
              <a:t>QUESTIONS???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090618" y="3553557"/>
            <a:ext cx="11176907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8000"/>
            </a:lvl1pPr>
          </a:lstStyle>
          <a:p>
            <a:pPr lvl="0">
              <a:defRPr sz="1800"/>
            </a:pPr>
            <a:r>
              <a:rPr sz="8000"/>
              <a:t>Thank you!!!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288028" y="400188"/>
            <a:ext cx="176606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Dataset</a:t>
            </a:r>
          </a:p>
        </p:txBody>
      </p:sp>
      <p:sp>
        <p:nvSpPr>
          <p:cNvPr id="58" name="Shape 58"/>
          <p:cNvSpPr/>
          <p:nvPr/>
        </p:nvSpPr>
        <p:spPr>
          <a:xfrm>
            <a:off x="782482" y="1373521"/>
            <a:ext cx="497677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983223" indent="-983223">
              <a:buSzPct val="75000"/>
              <a:buChar char="-"/>
            </a:pPr>
            <a:r>
              <a:rPr sz="3600"/>
              <a:t>Kaggle</a:t>
            </a:r>
            <a:endParaRPr sz="3600"/>
          </a:p>
          <a:p>
            <a:pPr lvl="0" marL="983223" indent="-983223">
              <a:buSzPct val="75000"/>
              <a:buChar char="-"/>
            </a:pPr>
            <a:r>
              <a:rPr sz="3600"/>
              <a:t>2938 rows, 22 columns </a:t>
            </a:r>
          </a:p>
        </p:txBody>
      </p:sp>
      <p:pic>
        <p:nvPicPr>
          <p:cNvPr id="5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98" y="3194285"/>
            <a:ext cx="6395086" cy="3837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9379" y="3492670"/>
            <a:ext cx="5144332" cy="5870409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7292592" y="2723132"/>
            <a:ext cx="447790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700"/>
              <a:t>Columns &amp; Missing Values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479168" y="289742"/>
            <a:ext cx="316289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Data Cleaning</a:t>
            </a:r>
          </a:p>
        </p:txBody>
      </p:sp>
      <p:sp>
        <p:nvSpPr>
          <p:cNvPr id="65" name="Shape 65"/>
          <p:cNvSpPr/>
          <p:nvPr/>
        </p:nvSpPr>
        <p:spPr>
          <a:xfrm>
            <a:off x="128452" y="1554800"/>
            <a:ext cx="12708318" cy="471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940739" indent="-940739">
              <a:buSzPct val="100000"/>
              <a:buFont typeface="Helvetica"/>
              <a:buAutoNum type="arabicPeriod" startAt="1"/>
            </a:pPr>
            <a:r>
              <a:rPr b="1" sz="30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rPr>
              <a:t>Dropping 10 countries </a:t>
            </a:r>
            <a:endParaRPr b="1" sz="3000"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  <a:latin typeface="+mn-lt"/>
              <a:ea typeface="+mn-ea"/>
              <a:cs typeface="+mn-cs"/>
              <a:sym typeface="Helvetica"/>
            </a:endParaRPr>
          </a:p>
          <a:p>
            <a:pPr lvl="0" marL="658518" indent="-658518">
              <a:buSzPct val="75000"/>
              <a:buChar char="-"/>
            </a:pPr>
            <a:r>
              <a:rPr sz="30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Cook Islands, Dominica, Marshall Islands, Monaco, Nauru, Niue, Palau, </a:t>
            </a:r>
            <a:r>
              <a:rPr sz="30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S</a:t>
            </a:r>
            <a:r>
              <a:rPr sz="30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aint Kitts and Nevis, San Marino, Tuvalu</a:t>
            </a:r>
            <a:endParaRPr sz="3000"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 marL="658518" indent="-658518">
              <a:buSzPct val="75000"/>
              <a:buChar char="-"/>
            </a:pPr>
            <a:r>
              <a:rPr sz="30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Only had 1 year of data and missing values for </a:t>
            </a:r>
            <a:r>
              <a:rPr i="1" sz="3000">
                <a:solidFill>
                  <a:srgbClr val="0433FF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life expectancy &amp; adult mortality</a:t>
            </a:r>
            <a:endParaRPr sz="3000"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/>
            <a:endParaRPr sz="3000"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  <a:latin typeface="+mn-lt"/>
              <a:ea typeface="+mn-ea"/>
              <a:cs typeface="+mn-cs"/>
              <a:sym typeface="Helvetica"/>
            </a:endParaRPr>
          </a:p>
          <a:p>
            <a:pPr lvl="0"/>
            <a:r>
              <a:rPr b="1" sz="3000"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rPr>
              <a:t>2. Filling missing values with external data sources </a:t>
            </a:r>
            <a:endParaRPr b="1" sz="3000"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  <a:latin typeface="+mn-lt"/>
              <a:ea typeface="+mn-ea"/>
              <a:cs typeface="+mn-cs"/>
              <a:sym typeface="Helvetica"/>
            </a:endParaRPr>
          </a:p>
          <a:p>
            <a:pPr lvl="0"/>
            <a:endParaRPr sz="3000"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  <a:latin typeface="+mn-lt"/>
              <a:ea typeface="+mn-ea"/>
              <a:cs typeface="+mn-cs"/>
              <a:sym typeface="Helvetica"/>
            </a:endParaRPr>
          </a:p>
          <a:p>
            <a:pPr lvl="0"/>
            <a:endParaRPr b="1" sz="3000"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  <a:latin typeface="+mn-lt"/>
              <a:ea typeface="+mn-ea"/>
              <a:cs typeface="+mn-cs"/>
              <a:sym typeface="Helvetica"/>
            </a:endParaRPr>
          </a:p>
          <a:p>
            <a:pPr lvl="0"/>
            <a:endParaRPr sz="3000"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71" y="4612666"/>
            <a:ext cx="10645718" cy="208634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284883" y="6847182"/>
            <a:ext cx="12435035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/>
            <a:r>
              <a:rPr b="1" sz="3000">
                <a:latin typeface="+mn-lt"/>
                <a:ea typeface="+mn-ea"/>
                <a:cs typeface="+mn-cs"/>
                <a:sym typeface="Helvetica"/>
              </a:rPr>
              <a:t>3. Filling missing values from external data sources using mean </a:t>
            </a:r>
            <a:endParaRPr b="1" sz="3000">
              <a:latin typeface="+mn-lt"/>
              <a:ea typeface="+mn-ea"/>
              <a:cs typeface="+mn-cs"/>
              <a:sym typeface="Helvetica"/>
            </a:endParaRPr>
          </a:p>
          <a:p>
            <a:pPr lvl="0" marL="637275" indent="-637275">
              <a:buClr>
                <a:srgbClr val="0433FF"/>
              </a:buClr>
              <a:buSzPct val="75000"/>
              <a:buChar char="-"/>
            </a:pPr>
            <a:r>
              <a:rPr i="1" sz="3000">
                <a:solidFill>
                  <a:srgbClr val="0433FF"/>
                </a:solidFill>
              </a:rPr>
              <a:t>Hepatitis B</a:t>
            </a:r>
            <a:r>
              <a:rPr sz="3000"/>
              <a:t> for Algeria was missing values for years 2000 - 2003, the values were filled with the mean from other years </a:t>
            </a:r>
            <a:endParaRPr sz="3000"/>
          </a:p>
          <a:p>
            <a:pPr lvl="0" marL="637275" indent="-637275">
              <a:buSzPct val="75000"/>
              <a:buChar char="-"/>
            </a:pPr>
            <a:r>
              <a:rPr sz="3000"/>
              <a:t> </a:t>
            </a:r>
            <a:r>
              <a:rPr i="1" sz="3000">
                <a:solidFill>
                  <a:srgbClr val="0433FF"/>
                </a:solidFill>
              </a:rPr>
              <a:t>Hepatitis B</a:t>
            </a:r>
            <a:r>
              <a:rPr sz="3000"/>
              <a:t> for Denmark, Finland, Hungary, Iceland, Japan, Norway, Slovenia, and UK filled using values from Norway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3986279" y="289742"/>
            <a:ext cx="4457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Data Cleaning Cont.</a:t>
            </a:r>
          </a:p>
        </p:txBody>
      </p:sp>
      <p:sp>
        <p:nvSpPr>
          <p:cNvPr id="71" name="Shape 71"/>
          <p:cNvSpPr/>
          <p:nvPr/>
        </p:nvSpPr>
        <p:spPr>
          <a:xfrm>
            <a:off x="475498" y="1716079"/>
            <a:ext cx="12053804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/>
            <a:r>
              <a:rPr b="1" sz="3000">
                <a:latin typeface="+mn-lt"/>
                <a:ea typeface="+mn-ea"/>
                <a:cs typeface="+mn-cs"/>
                <a:sym typeface="Helvetica"/>
              </a:rPr>
              <a:t>4. Interpolating </a:t>
            </a:r>
            <a:endParaRPr b="1" sz="3000">
              <a:latin typeface="+mn-lt"/>
              <a:ea typeface="+mn-ea"/>
              <a:cs typeface="+mn-cs"/>
              <a:sym typeface="Helvetica"/>
            </a:endParaRPr>
          </a:p>
          <a:p>
            <a:pPr lvl="0"/>
            <a:r>
              <a:rPr sz="3000"/>
              <a:t> - </a:t>
            </a:r>
            <a:r>
              <a:rPr i="1" sz="3000">
                <a:solidFill>
                  <a:srgbClr val="0433FF"/>
                </a:solidFill>
              </a:rPr>
              <a:t>Polio, Diphtheria, Total Expenditure, Income composition of resources, schooling, thinness 1-19 years, thinness 5-9 years, schooling</a:t>
            </a:r>
            <a:endParaRPr i="1" sz="3000"/>
          </a:p>
          <a:p>
            <a:pPr lvl="0" marL="637275" indent="-637275">
              <a:buSzPct val="75000"/>
              <a:buChar char="-"/>
            </a:pPr>
            <a:r>
              <a:rPr sz="3000"/>
              <a:t>Used ‘linear’ method to ignore the index &amp; treat values as equally spaced</a:t>
            </a:r>
            <a:endParaRPr sz="3000"/>
          </a:p>
          <a:p>
            <a:pPr lvl="0" marL="637275" indent="-637275">
              <a:buSzPct val="75000"/>
              <a:buChar char="-"/>
            </a:pPr>
            <a:r>
              <a:rPr sz="3000"/>
              <a:t>Used ‘forward direction’ to interpolate </a:t>
            </a:r>
            <a:endParaRPr sz="3000"/>
          </a:p>
          <a:p>
            <a:pPr lvl="0"/>
            <a:endParaRPr sz="3000"/>
          </a:p>
          <a:p>
            <a:pPr lvl="0"/>
            <a:r>
              <a:rPr b="1" sz="3000">
                <a:latin typeface="+mn-lt"/>
                <a:ea typeface="+mn-ea"/>
                <a:cs typeface="+mn-cs"/>
                <a:sym typeface="Helvetica"/>
              </a:rPr>
              <a:t>5. Unlikely BMI </a:t>
            </a:r>
            <a:endParaRPr b="1" sz="3000">
              <a:latin typeface="+mn-lt"/>
              <a:ea typeface="+mn-ea"/>
              <a:cs typeface="+mn-cs"/>
              <a:sym typeface="Helvetica"/>
            </a:endParaRPr>
          </a:p>
          <a:p>
            <a:pPr lvl="0" marL="637275" indent="-637275">
              <a:buSzPct val="75000"/>
              <a:buChar char="-"/>
            </a:pPr>
            <a:r>
              <a:rPr sz="3000"/>
              <a:t>&gt;200 countries reported a </a:t>
            </a:r>
            <a:r>
              <a:rPr i="1" sz="3000">
                <a:solidFill>
                  <a:srgbClr val="0433FF"/>
                </a:solidFill>
              </a:rPr>
              <a:t>BMI</a:t>
            </a:r>
            <a:r>
              <a:rPr sz="3000"/>
              <a:t> less than 10 </a:t>
            </a:r>
            <a:endParaRPr sz="3000"/>
          </a:p>
          <a:p>
            <a:pPr lvl="0" marL="637275" indent="-637275">
              <a:buSzPct val="75000"/>
              <a:buChar char="-"/>
            </a:pPr>
            <a:r>
              <a:rPr sz="3000"/>
              <a:t>Replaced these BMI values with the average BMI from the country (excluding BMI &lt; 10)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2698018" y="267654"/>
            <a:ext cx="76087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Collinearity &amp; Feature Engineering</a:t>
            </a:r>
          </a:p>
        </p:txBody>
      </p:sp>
      <p:pic>
        <p:nvPicPr>
          <p:cNvPr id="75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5391" y="6386834"/>
            <a:ext cx="4979630" cy="3149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6761" y="6432889"/>
            <a:ext cx="5205978" cy="3149617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667285" y="1190047"/>
            <a:ext cx="12023656" cy="5106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/>
            <a:r>
              <a:rPr b="1" sz="2700">
                <a:latin typeface="+mn-lt"/>
                <a:ea typeface="+mn-ea"/>
                <a:cs typeface="+mn-cs"/>
                <a:sym typeface="Helvetica"/>
              </a:rPr>
              <a:t>Variables that have &gt; 0.6 correlation with </a:t>
            </a:r>
            <a:r>
              <a:rPr b="1" i="1" sz="2700">
                <a:latin typeface="+mn-lt"/>
                <a:ea typeface="+mn-ea"/>
                <a:cs typeface="+mn-cs"/>
                <a:sym typeface="Helvetica"/>
              </a:rPr>
              <a:t>Life Expectancy</a:t>
            </a:r>
            <a:r>
              <a:rPr b="1" sz="2700">
                <a:latin typeface="+mn-lt"/>
                <a:ea typeface="+mn-ea"/>
                <a:cs typeface="+mn-cs"/>
                <a:sym typeface="Helvetica"/>
              </a:rPr>
              <a:t>: </a:t>
            </a:r>
            <a:endParaRPr b="1" sz="2700">
              <a:latin typeface="+mn-lt"/>
              <a:ea typeface="+mn-ea"/>
              <a:cs typeface="+mn-cs"/>
              <a:sym typeface="Helvetica"/>
            </a:endParaRPr>
          </a:p>
          <a:p>
            <a:pPr lvl="0"/>
            <a:r>
              <a:rPr sz="2700"/>
              <a:t>- </a:t>
            </a:r>
            <a:r>
              <a:rPr i="1" sz="2700">
                <a:solidFill>
                  <a:srgbClr val="0433FF"/>
                </a:solidFill>
              </a:rPr>
              <a:t>Adult Mortality</a:t>
            </a:r>
            <a:endParaRPr sz="2700"/>
          </a:p>
          <a:p>
            <a:pPr lvl="0"/>
            <a:r>
              <a:rPr sz="2700"/>
              <a:t>- </a:t>
            </a:r>
            <a:r>
              <a:rPr i="1" sz="2700">
                <a:solidFill>
                  <a:srgbClr val="0433FF"/>
                </a:solidFill>
              </a:rPr>
              <a:t>Income composition of resources</a:t>
            </a:r>
            <a:endParaRPr sz="2700"/>
          </a:p>
          <a:p>
            <a:pPr lvl="0"/>
            <a:r>
              <a:rPr sz="2700"/>
              <a:t>- </a:t>
            </a:r>
            <a:r>
              <a:rPr i="1" sz="2700">
                <a:solidFill>
                  <a:srgbClr val="0433FF"/>
                </a:solidFill>
              </a:rPr>
              <a:t>Schooling</a:t>
            </a:r>
            <a:endParaRPr sz="2700"/>
          </a:p>
          <a:p>
            <a:pPr lvl="0"/>
            <a:r>
              <a:rPr b="1" sz="2700">
                <a:latin typeface="+mn-lt"/>
                <a:ea typeface="+mn-ea"/>
                <a:cs typeface="+mn-cs"/>
                <a:sym typeface="Helvetica"/>
              </a:rPr>
              <a:t>Variables that seem to be highly correlated with each other: </a:t>
            </a:r>
            <a:endParaRPr b="1" sz="2700">
              <a:latin typeface="+mn-lt"/>
              <a:ea typeface="+mn-ea"/>
              <a:cs typeface="+mn-cs"/>
              <a:sym typeface="Helvetica"/>
            </a:endParaRPr>
          </a:p>
          <a:p>
            <a:pPr lvl="0"/>
            <a:r>
              <a:rPr sz="2700"/>
              <a:t>- </a:t>
            </a:r>
            <a:r>
              <a:rPr i="1" sz="2700">
                <a:solidFill>
                  <a:srgbClr val="0433FF"/>
                </a:solidFill>
              </a:rPr>
              <a:t>under-five deaths &amp; infant deaths</a:t>
            </a:r>
            <a:r>
              <a:rPr sz="2700"/>
              <a:t>  - these attributes could be merged into an engineered attribute </a:t>
            </a:r>
            <a:r>
              <a:rPr b="1" i="1" sz="27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"/>
              </a:rPr>
              <a:t>pct_infantDeaths</a:t>
            </a:r>
            <a:endParaRPr sz="2700"/>
          </a:p>
          <a:p>
            <a:pPr lvl="0"/>
            <a:r>
              <a:rPr sz="2700"/>
              <a:t>- </a:t>
            </a:r>
            <a:r>
              <a:rPr i="1" sz="2700"/>
              <a:t>thinness 1-19 year &amp; thinness 5-9 years</a:t>
            </a:r>
            <a:r>
              <a:rPr sz="2700"/>
              <a:t> - these attributes could be merged into an engineered attribute </a:t>
            </a:r>
            <a:r>
              <a:rPr b="1" i="1" sz="27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"/>
              </a:rPr>
              <a:t>pct_thinness</a:t>
            </a:r>
            <a:endParaRPr sz="2700"/>
          </a:p>
          <a:p>
            <a:pPr lvl="0" marL="573547" indent="-573547">
              <a:buClr>
                <a:srgbClr val="FF2600"/>
              </a:buClr>
              <a:buSzPct val="75000"/>
              <a:buChar char="-"/>
            </a:pPr>
            <a:r>
              <a:rPr i="1" sz="2700">
                <a:solidFill>
                  <a:srgbClr val="FF2600"/>
                </a:solidFill>
              </a:rPr>
              <a:t>Income composition of resources</a:t>
            </a:r>
            <a:r>
              <a:rPr i="1" sz="2700">
                <a:solidFill>
                  <a:srgbClr val="0433FF"/>
                </a:solidFill>
              </a:rPr>
              <a:t> &amp; Schooling</a:t>
            </a:r>
            <a:endParaRPr i="1" sz="2700">
              <a:solidFill>
                <a:srgbClr val="0433FF"/>
              </a:solidFill>
            </a:endParaRPr>
          </a:p>
          <a:p>
            <a:pPr lvl="0"/>
            <a:r>
              <a:rPr i="1" sz="2700">
                <a:solidFill>
                  <a:srgbClr val="0433FF"/>
                </a:solidFill>
              </a:rPr>
              <a:t>- G</a:t>
            </a:r>
            <a:r>
              <a:rPr i="1" sz="2700">
                <a:solidFill>
                  <a:srgbClr val="002060"/>
                </a:solidFill>
              </a:rPr>
              <a:t>DP &amp;</a:t>
            </a:r>
            <a:r>
              <a:rPr i="1" sz="2700">
                <a:solidFill>
                  <a:srgbClr val="0433FF"/>
                </a:solidFill>
              </a:rPr>
              <a:t> </a:t>
            </a:r>
            <a:r>
              <a:rPr i="1" sz="2700">
                <a:solidFill>
                  <a:srgbClr val="FF2600"/>
                </a:solidFill>
              </a:rPr>
              <a:t>percentage expenditure</a:t>
            </a:r>
            <a:endParaRPr i="1" sz="2700">
              <a:solidFill>
                <a:srgbClr val="FF2600"/>
              </a:solidFill>
            </a:endParaRPr>
          </a:p>
          <a:p>
            <a:pPr lvl="0"/>
            <a:r>
              <a:rPr i="1" sz="2700"/>
              <a:t>- </a:t>
            </a:r>
            <a:r>
              <a:rPr i="1" sz="2700">
                <a:solidFill>
                  <a:srgbClr val="352CE0"/>
                </a:solidFill>
              </a:rPr>
              <a:t>Hepatitis B, Polio, Diphtheria</a:t>
            </a:r>
            <a:r>
              <a:rPr i="1" sz="2700">
                <a:solidFill>
                  <a:srgbClr val="38309C"/>
                </a:solidFill>
              </a:rPr>
              <a:t> </a:t>
            </a:r>
            <a:r>
              <a:rPr i="1" sz="2700"/>
              <a:t>combined to make </a:t>
            </a:r>
            <a:r>
              <a:rPr b="1" i="1" sz="2700">
                <a:solidFill>
                  <a:srgbClr val="002060"/>
                </a:solidFill>
              </a:rPr>
              <a:t>Immunization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471" y="2038002"/>
            <a:ext cx="8379664" cy="62213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3969046" y="576901"/>
            <a:ext cx="50667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Adding Continent Data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sz="4100" u="sng"/>
              <a:t>Exploring the Data in depth</a:t>
            </a:r>
            <a:br>
              <a:rPr sz="4100" u="sng"/>
            </a:br>
            <a:br>
              <a:rPr sz="4100" u="sng"/>
            </a:br>
            <a:r>
              <a:rPr sz="3600"/>
              <a:t>Kids thinness &amp; Infant Deaths by continents</a:t>
            </a:r>
          </a:p>
        </p:txBody>
      </p:sp>
      <p:pic>
        <p:nvPicPr>
          <p:cNvPr id="85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785" y="2653793"/>
            <a:ext cx="5075933" cy="6188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4555" y="2683859"/>
            <a:ext cx="5075933" cy="6131036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sz="4100" u="sng"/>
              <a:t>Exploring the Data in depth</a:t>
            </a:r>
            <a:br>
              <a:rPr sz="4100" u="sng"/>
            </a:br>
            <a:br>
              <a:rPr sz="4100" u="sng"/>
            </a:br>
            <a:r>
              <a:rPr sz="3600"/>
              <a:t>HIV/AIDS variable </a:t>
            </a:r>
            <a:r>
              <a:rPr sz="3600"/>
              <a:t>by continents</a:t>
            </a:r>
          </a:p>
        </p:txBody>
      </p:sp>
      <p:pic>
        <p:nvPicPr>
          <p:cNvPr id="90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7086" y="2597150"/>
            <a:ext cx="5270630" cy="6188075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sz="4100" u="sng"/>
              <a:t>Exploring the Data in depth</a:t>
            </a:r>
            <a:br>
              <a:rPr sz="4100" u="sng"/>
            </a:br>
            <a:br>
              <a:rPr sz="4100" u="sng"/>
            </a:br>
            <a:r>
              <a:rPr sz="3600"/>
              <a:t>BMI variable </a:t>
            </a:r>
            <a:r>
              <a:rPr sz="3600"/>
              <a:t>by continents</a:t>
            </a:r>
          </a:p>
        </p:txBody>
      </p:sp>
      <p:pic>
        <p:nvPicPr>
          <p:cNvPr id="94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762" y="3271273"/>
            <a:ext cx="11217276" cy="483983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>
            <p:ph type="sldNum" sz="quarter" idx="2"/>
          </p:nvPr>
        </p:nvSpPr>
        <p:spPr>
          <a:xfrm>
            <a:off x="9184640" y="9040142"/>
            <a:ext cx="2926081" cy="5192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