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A3E-1EE9-42D4-A0C6-B142BFA5A66A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FDAE-C853-4A25-87C6-238B43E35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2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A3E-1EE9-42D4-A0C6-B142BFA5A66A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FDAE-C853-4A25-87C6-238B43E35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4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A3E-1EE9-42D4-A0C6-B142BFA5A66A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FDAE-C853-4A25-87C6-238B43E35F2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5889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A3E-1EE9-42D4-A0C6-B142BFA5A66A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FDAE-C853-4A25-87C6-238B43E35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84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A3E-1EE9-42D4-A0C6-B142BFA5A66A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FDAE-C853-4A25-87C6-238B43E35F2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4715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A3E-1EE9-42D4-A0C6-B142BFA5A66A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FDAE-C853-4A25-87C6-238B43E35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89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A3E-1EE9-42D4-A0C6-B142BFA5A66A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FDAE-C853-4A25-87C6-238B43E35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53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A3E-1EE9-42D4-A0C6-B142BFA5A66A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FDAE-C853-4A25-87C6-238B43E35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0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A3E-1EE9-42D4-A0C6-B142BFA5A66A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FDAE-C853-4A25-87C6-238B43E35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8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A3E-1EE9-42D4-A0C6-B142BFA5A66A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FDAE-C853-4A25-87C6-238B43E35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A3E-1EE9-42D4-A0C6-B142BFA5A66A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FDAE-C853-4A25-87C6-238B43E35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9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A3E-1EE9-42D4-A0C6-B142BFA5A66A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FDAE-C853-4A25-87C6-238B43E35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0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A3E-1EE9-42D4-A0C6-B142BFA5A66A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FDAE-C853-4A25-87C6-238B43E35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9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A3E-1EE9-42D4-A0C6-B142BFA5A66A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FDAE-C853-4A25-87C6-238B43E35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3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A3E-1EE9-42D4-A0C6-B142BFA5A66A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FDAE-C853-4A25-87C6-238B43E35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2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A3E-1EE9-42D4-A0C6-B142BFA5A66A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FDAE-C853-4A25-87C6-238B43E35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5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A3E-1EE9-42D4-A0C6-B142BFA5A66A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0FFDAE-C853-4A25-87C6-238B43E35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3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46E5E9-EE99-9940-1C5C-244F5B5BBC7F}"/>
              </a:ext>
            </a:extLst>
          </p:cNvPr>
          <p:cNvSpPr txBox="1"/>
          <p:nvPr/>
        </p:nvSpPr>
        <p:spPr>
          <a:xfrm>
            <a:off x="788894" y="1751710"/>
            <a:ext cx="77096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 err="1"/>
              <a:t>EduHub</a:t>
            </a:r>
            <a:r>
              <a:rPr lang="en-US" sz="4000" dirty="0"/>
              <a:t> MongoDB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9121B8-A4AA-FFF3-2870-DCD4AF764C94}"/>
              </a:ext>
            </a:extLst>
          </p:cNvPr>
          <p:cNvSpPr txBox="1"/>
          <p:nvPr/>
        </p:nvSpPr>
        <p:spPr>
          <a:xfrm>
            <a:off x="1809750" y="3248816"/>
            <a:ext cx="5524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Data Analysis and Optimization Summary</a:t>
            </a:r>
          </a:p>
        </p:txBody>
      </p:sp>
    </p:spTree>
    <p:extLst>
      <p:ext uri="{BB962C8B-B14F-4D97-AF65-F5344CB8AC3E}">
        <p14:creationId xmlns:p14="http://schemas.microsoft.com/office/powerpoint/2010/main" val="140411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22D6-C2D8-1927-E73F-B251B868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4545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4AFC3-1936-EA85-62DE-9511B599A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488613"/>
            <a:ext cx="7010402" cy="4338446"/>
          </a:xfrm>
        </p:spPr>
        <p:txBody>
          <a:bodyPr/>
          <a:lstStyle/>
          <a:p>
            <a:pPr>
              <a:buClrTx/>
            </a:pPr>
            <a:r>
              <a:rPr lang="en-US" dirty="0" err="1">
                <a:solidFill>
                  <a:schemeClr val="tx1"/>
                </a:solidFill>
              </a:rPr>
              <a:t>EduHub</a:t>
            </a:r>
            <a:r>
              <a:rPr lang="en-US" dirty="0">
                <a:solidFill>
                  <a:schemeClr val="tx1"/>
                </a:solidFill>
              </a:rPr>
              <a:t> is a platform for managing online courses, students, instructors, and related activities.</a:t>
            </a:r>
          </a:p>
          <a:p>
            <a:pPr>
              <a:buClrTx/>
            </a:pPr>
            <a:endParaRPr lang="en-US" dirty="0">
              <a:solidFill>
                <a:schemeClr val="tx1"/>
              </a:solidFill>
            </a:endParaRP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This MongoDB-based project focuses on structured data storage, CRUD operations, and advanced analytics.</a:t>
            </a:r>
          </a:p>
          <a:p>
            <a:pPr>
              <a:buClrTx/>
            </a:pPr>
            <a:endParaRPr lang="en-US" dirty="0">
              <a:solidFill>
                <a:schemeClr val="tx1"/>
              </a:solidFill>
            </a:endParaRP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Data is loaded from a sample JSON file and analyzed using </a:t>
            </a:r>
            <a:r>
              <a:rPr lang="en-US" dirty="0" err="1">
                <a:solidFill>
                  <a:schemeClr val="tx1"/>
                </a:solidFill>
              </a:rPr>
              <a:t>PyMongo</a:t>
            </a:r>
            <a:r>
              <a:rPr lang="en-US" dirty="0">
                <a:solidFill>
                  <a:schemeClr val="tx1"/>
                </a:solidFill>
              </a:rPr>
              <a:t> in a </a:t>
            </a:r>
            <a:r>
              <a:rPr lang="en-US" dirty="0" err="1">
                <a:solidFill>
                  <a:schemeClr val="tx1"/>
                </a:solidFill>
              </a:rPr>
              <a:t>Jupyter</a:t>
            </a:r>
            <a:r>
              <a:rPr lang="en-US" dirty="0">
                <a:solidFill>
                  <a:schemeClr val="tx1"/>
                </a:solidFill>
              </a:rPr>
              <a:t> Notebook environment.</a:t>
            </a:r>
          </a:p>
          <a:p>
            <a:pPr>
              <a:buClrTx/>
            </a:pPr>
            <a:endParaRPr lang="en-US" dirty="0">
              <a:solidFill>
                <a:schemeClr val="tx1"/>
              </a:solidFill>
            </a:endParaRP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Main collections: users, courses, enrollments, lessons, assignments, submissions.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906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22D6-C2D8-1927-E73F-B251B868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4545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Database Schema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4AFC3-1936-EA85-62DE-9511B599A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488613"/>
            <a:ext cx="7010402" cy="4338446"/>
          </a:xfrm>
        </p:spPr>
        <p:txBody>
          <a:bodyPr>
            <a:normAutofit lnSpcReduction="10000"/>
          </a:bodyPr>
          <a:lstStyle/>
          <a:p>
            <a:pPr>
              <a:buClrTx/>
            </a:pPr>
            <a:r>
              <a:rPr lang="en-US" b="1" dirty="0"/>
              <a:t>Users</a:t>
            </a:r>
            <a:r>
              <a:rPr lang="en-US" dirty="0"/>
              <a:t>: student and instructor data (name, email, role, etc.)</a:t>
            </a:r>
          </a:p>
          <a:p>
            <a:pPr>
              <a:buClrTx/>
            </a:pPr>
            <a:endParaRPr lang="en-US" b="1" dirty="0"/>
          </a:p>
          <a:p>
            <a:pPr>
              <a:buClrTx/>
            </a:pPr>
            <a:r>
              <a:rPr lang="en-US" b="1" dirty="0"/>
              <a:t>Courses</a:t>
            </a:r>
            <a:r>
              <a:rPr lang="en-US" dirty="0"/>
              <a:t>: course details (title, category, </a:t>
            </a:r>
            <a:r>
              <a:rPr lang="en-US" dirty="0" err="1"/>
              <a:t>instructorId</a:t>
            </a:r>
            <a:r>
              <a:rPr lang="en-US" dirty="0"/>
              <a:t>, price)</a:t>
            </a:r>
          </a:p>
          <a:p>
            <a:pPr>
              <a:buClrTx/>
            </a:pPr>
            <a:endParaRPr lang="en-US" b="1" dirty="0"/>
          </a:p>
          <a:p>
            <a:pPr>
              <a:buClrTx/>
            </a:pPr>
            <a:r>
              <a:rPr lang="en-US" b="1" dirty="0"/>
              <a:t>Enrollments</a:t>
            </a:r>
            <a:r>
              <a:rPr lang="en-US" dirty="0"/>
              <a:t>: course participation by students</a:t>
            </a:r>
          </a:p>
          <a:p>
            <a:pPr>
              <a:buClrTx/>
            </a:pPr>
            <a:endParaRPr lang="en-US" b="1" dirty="0"/>
          </a:p>
          <a:p>
            <a:pPr>
              <a:buClrTx/>
            </a:pPr>
            <a:r>
              <a:rPr lang="en-US" b="1" dirty="0"/>
              <a:t>Lessons</a:t>
            </a:r>
            <a:r>
              <a:rPr lang="en-US" dirty="0"/>
              <a:t>: individual learning units under each course</a:t>
            </a:r>
          </a:p>
          <a:p>
            <a:pPr>
              <a:buClrTx/>
            </a:pPr>
            <a:endParaRPr lang="en-US" b="1" dirty="0"/>
          </a:p>
          <a:p>
            <a:pPr>
              <a:buClrTx/>
            </a:pPr>
            <a:r>
              <a:rPr lang="en-US" b="1" dirty="0"/>
              <a:t>Assignments</a:t>
            </a:r>
            <a:r>
              <a:rPr lang="en-US" dirty="0"/>
              <a:t>: tasks under each lesson with due dates</a:t>
            </a:r>
          </a:p>
          <a:p>
            <a:pPr>
              <a:buClrTx/>
            </a:pPr>
            <a:endParaRPr lang="en-US" b="1" dirty="0"/>
          </a:p>
          <a:p>
            <a:pPr>
              <a:buClrTx/>
            </a:pPr>
            <a:r>
              <a:rPr lang="en-US" b="1" dirty="0"/>
              <a:t>Submissions</a:t>
            </a:r>
            <a:r>
              <a:rPr lang="en-US" dirty="0"/>
              <a:t>: student submissions for assignments</a:t>
            </a:r>
          </a:p>
        </p:txBody>
      </p:sp>
    </p:spTree>
    <p:extLst>
      <p:ext uri="{BB962C8B-B14F-4D97-AF65-F5344CB8AC3E}">
        <p14:creationId xmlns:p14="http://schemas.microsoft.com/office/powerpoint/2010/main" val="2850055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22D6-C2D8-1927-E73F-B251B868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8" y="237327"/>
            <a:ext cx="6347713" cy="64545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Enrollment &amp; Course 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30100-1A3A-1A88-3C46-B29499004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1194820"/>
            <a:ext cx="6472582" cy="31906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2A384E-CDB6-CA48-3DC3-A820FA5395CE}"/>
              </a:ext>
            </a:extLst>
          </p:cNvPr>
          <p:cNvSpPr txBox="1"/>
          <p:nvPr/>
        </p:nvSpPr>
        <p:spPr>
          <a:xfrm>
            <a:off x="472888" y="4500281"/>
            <a:ext cx="7855324" cy="1524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Most Popular Course: Introduction to Python Programming (4 enrollments)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Categories with highest enrollments: Programming, Security, Cloud Computing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Completion rate range: 0% to 80%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Monthly Trends: Highest in Feb and Mar 2024 (5 each)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4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22D6-C2D8-1927-E73F-B251B868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8" y="237327"/>
            <a:ext cx="6875931" cy="64545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Instructor &amp; Engagement Insights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2A384E-CDB6-CA48-3DC3-A820FA5395CE}"/>
              </a:ext>
            </a:extLst>
          </p:cNvPr>
          <p:cNvSpPr txBox="1"/>
          <p:nvPr/>
        </p:nvSpPr>
        <p:spPr>
          <a:xfrm>
            <a:off x="472888" y="4500281"/>
            <a:ext cx="7855324" cy="1893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Top Revenue Generator: Chinwe Okonkwo – $699.94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Highest Rated Instructor: Quadri Bello – 93.00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Active Enrollments: 94.12% of total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Submissions: 15 across 17 enrollments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Avg Submissions per Enrollment: 0.88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FB3EA8-4FA4-48E0-3D8B-EBF93E54F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882786"/>
            <a:ext cx="5943600" cy="346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1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22D6-C2D8-1927-E73F-B251B868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8" y="237327"/>
            <a:ext cx="6875931" cy="6454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Query Optimization 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2A384E-CDB6-CA48-3DC3-A820FA5395CE}"/>
              </a:ext>
            </a:extLst>
          </p:cNvPr>
          <p:cNvSpPr txBox="1"/>
          <p:nvPr/>
        </p:nvSpPr>
        <p:spPr>
          <a:xfrm>
            <a:off x="463923" y="3219184"/>
            <a:ext cx="7855324" cy="3371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Indexes Created:</a:t>
            </a:r>
            <a:br>
              <a:rPr lang="en-US" sz="1600" dirty="0"/>
            </a:br>
            <a:r>
              <a:rPr lang="en-US" sz="1600" dirty="0"/>
              <a:t>  	category_1 on courses</a:t>
            </a:r>
            <a:br>
              <a:rPr lang="en-US" sz="1600" dirty="0"/>
            </a:br>
            <a:r>
              <a:rPr lang="en-US" sz="1600" dirty="0"/>
              <a:t>  	isActive_1 on users</a:t>
            </a:r>
            <a:br>
              <a:rPr lang="en-US" sz="1600" dirty="0"/>
            </a:br>
            <a:r>
              <a:rPr lang="en-US" sz="1600" dirty="0"/>
              <a:t>  	dueDate_1 (</a:t>
            </a:r>
            <a:r>
              <a:rPr lang="en-US" sz="1600" dirty="0" err="1"/>
              <a:t>due_date_idx</a:t>
            </a:r>
            <a:r>
              <a:rPr lang="en-US" sz="1600" dirty="0"/>
              <a:t>) on assignments</a:t>
            </a:r>
            <a:br>
              <a:rPr lang="en-US" sz="1600" dirty="0"/>
            </a:br>
            <a:endParaRPr 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Results</a:t>
            </a:r>
            <a:r>
              <a:rPr lang="en-US" sz="1600" dirty="0"/>
              <a:t>:</a:t>
            </a:r>
            <a:br>
              <a:rPr lang="en-US" sz="1600" dirty="0"/>
            </a:br>
            <a:r>
              <a:rPr lang="en-US" sz="1600" dirty="0"/>
              <a:t>  	Reduced execution time from 1-2 </a:t>
            </a:r>
            <a:r>
              <a:rPr lang="en-US" sz="1600" dirty="0" err="1"/>
              <a:t>ms</a:t>
            </a:r>
            <a:r>
              <a:rPr lang="en-US" sz="1600" dirty="0"/>
              <a:t> to ~0.4 </a:t>
            </a:r>
            <a:r>
              <a:rPr lang="en-US" sz="1600" dirty="0" err="1"/>
              <a:t>ms</a:t>
            </a:r>
            <a:br>
              <a:rPr lang="en-US" sz="1600" dirty="0"/>
            </a:br>
            <a:r>
              <a:rPr lang="en-US" sz="1600" dirty="0"/>
              <a:t>  	Fewer documents scanned</a:t>
            </a:r>
            <a:br>
              <a:rPr lang="en-US" sz="1600" dirty="0"/>
            </a:br>
            <a:r>
              <a:rPr lang="en-US" sz="1600" dirty="0"/>
              <a:t>  	Confirmed via explain() method in </a:t>
            </a:r>
            <a:r>
              <a:rPr lang="en-US" sz="1600" dirty="0" err="1"/>
              <a:t>PyMongo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B9F25F-C52F-5172-77F6-BD57BE32A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1121354"/>
            <a:ext cx="7977916" cy="198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88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22D6-C2D8-1927-E73F-B251B868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8" y="237327"/>
            <a:ext cx="6875931" cy="6454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Other Statistics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C3661C-D7A5-633C-2E3B-0F4689372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1368373"/>
            <a:ext cx="6431427" cy="1574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B21CB6-1EB4-3FCE-2A5A-BA0B1F6632BC}"/>
              </a:ext>
            </a:extLst>
          </p:cNvPr>
          <p:cNvSpPr txBox="1"/>
          <p:nvPr/>
        </p:nvSpPr>
        <p:spPr>
          <a:xfrm>
            <a:off x="517712" y="994681"/>
            <a:ext cx="2781300" cy="373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US" sz="1800" b="1" kern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Filtered Data Insights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F1F2E4-84C5-B6DA-E56D-D1176A3C1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" y="3428835"/>
            <a:ext cx="2781300" cy="2705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255AB6-1760-95F2-15F7-7B7FC207A1A7}"/>
              </a:ext>
            </a:extLst>
          </p:cNvPr>
          <p:cNvSpPr txBox="1"/>
          <p:nvPr/>
        </p:nvSpPr>
        <p:spPr>
          <a:xfrm>
            <a:off x="517712" y="3132274"/>
            <a:ext cx="3372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b="1" dirty="0">
                <a:solidFill>
                  <a:srgbClr val="1F2328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2</a:t>
            </a:r>
            <a:r>
              <a:rPr lang="en-US" sz="1800" b="1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Monthly Enrollment Trends</a:t>
            </a:r>
            <a:endParaRPr lang="en-US" sz="1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87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22D6-C2D8-1927-E73F-B251B868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8" y="237327"/>
            <a:ext cx="6875931" cy="6454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Other Statistics </a:t>
            </a:r>
            <a:r>
              <a:rPr lang="en-US" dirty="0" err="1">
                <a:solidFill>
                  <a:schemeClr val="tx1"/>
                </a:solidFill>
              </a:rPr>
              <a:t>Con’t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F3E8E-D9C7-3F22-FC9F-5E6262E2F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38" y="1761627"/>
            <a:ext cx="3286125" cy="4000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9E0F66-37EA-82F3-5A8E-E623BBACB0B3}"/>
              </a:ext>
            </a:extLst>
          </p:cNvPr>
          <p:cNvSpPr txBox="1"/>
          <p:nvPr/>
        </p:nvSpPr>
        <p:spPr>
          <a:xfrm>
            <a:off x="609598" y="999041"/>
            <a:ext cx="34379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b="1" dirty="0">
                <a:solidFill>
                  <a:srgbClr val="1F2328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3</a:t>
            </a:r>
            <a:r>
              <a:rPr lang="en-US" sz="1800" b="1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Most Popular Course </a:t>
            </a:r>
            <a:r>
              <a:rPr lang="en-US" b="1" dirty="0">
                <a:solidFill>
                  <a:srgbClr val="1F2328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                        </a:t>
            </a:r>
            <a:r>
              <a:rPr lang="en-US" sz="1800" b="1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Categories</a:t>
            </a:r>
            <a:endParaRPr lang="en-US" sz="1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ED9CC7-53B7-EEAE-28B7-DF13779C4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036" y="1761627"/>
            <a:ext cx="4419600" cy="2295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E31280-DCCC-62B9-4AEC-256405838A0F}"/>
              </a:ext>
            </a:extLst>
          </p:cNvPr>
          <p:cNvSpPr txBox="1"/>
          <p:nvPr/>
        </p:nvSpPr>
        <p:spPr>
          <a:xfrm>
            <a:off x="4099113" y="999041"/>
            <a:ext cx="33864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b="1" dirty="0">
                <a:solidFill>
                  <a:srgbClr val="1F2328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4</a:t>
            </a:r>
            <a:r>
              <a:rPr lang="en-US" sz="1800" b="1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Student Engagement Metrics</a:t>
            </a:r>
            <a:endParaRPr lang="en-US" sz="1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213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CDC2-C4FD-CE12-C897-8A697AAF2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143" y="2886635"/>
            <a:ext cx="6347714" cy="13208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Thank You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70249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323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Segoe UI</vt:lpstr>
      <vt:lpstr>Times New Roman</vt:lpstr>
      <vt:lpstr>Trebuchet MS</vt:lpstr>
      <vt:lpstr>Wingdings</vt:lpstr>
      <vt:lpstr>Wingdings 3</vt:lpstr>
      <vt:lpstr>Facet</vt:lpstr>
      <vt:lpstr>PowerPoint Presentation</vt:lpstr>
      <vt:lpstr>Project Background</vt:lpstr>
      <vt:lpstr>Database Schema Overview</vt:lpstr>
      <vt:lpstr>Enrollment &amp; Course Insights</vt:lpstr>
      <vt:lpstr>Instructor &amp; Engagement Insights</vt:lpstr>
      <vt:lpstr>Query Optimization Summary</vt:lpstr>
      <vt:lpstr>Other Statistics</vt:lpstr>
      <vt:lpstr>Other Statistics Con’t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Faruk Sedik</dc:creator>
  <cp:lastModifiedBy>Faruk Sedik</cp:lastModifiedBy>
  <cp:revision>1</cp:revision>
  <dcterms:created xsi:type="dcterms:W3CDTF">2025-06-12T05:09:58Z</dcterms:created>
  <dcterms:modified xsi:type="dcterms:W3CDTF">2025-06-12T05:40:30Z</dcterms:modified>
</cp:coreProperties>
</file>