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0ddf374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0ddf374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c0ddf374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c0ddf374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0ddf374d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c0ddf374d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c0ddf374d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c0ddf374d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0ddf374d7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0ddf374d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f4bb5846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f4bb5846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0ddf374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c0ddf374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0ddf374d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0ddf374d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0ddf374d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0ddf374d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0ddf374d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c0ddf374d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0b8bbf0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0b8bbf0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0ddf374d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0ddf374d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c0ddf374d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c0ddf374d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0ddf374d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c0ddf374d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0ddf374d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0ddf374d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c0ddf374d7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c0ddf374d7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0ddf374d7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c0ddf374d7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c0ddf374d7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c0ddf374d7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0ddf374d7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0ddf374d7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ddf374d7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0ddf374d7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c0ddf374d7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c0ddf374d7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0ddf374d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0ddf374d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0ddf374d7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0ddf374d7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c0ddf374d7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c0ddf374d7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0ddf374d7_1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0ddf374d7_1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f3d3b185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f3d3b185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c0b8bbf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c0b8bbf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4c0e655f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4c0e655f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4bb5846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4bb5846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4c0e655f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4c0e655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4c0e655f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4c0e655f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c4c0e655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c4c0e655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18.xml"/><Relationship Id="rId10" Type="http://schemas.openxmlformats.org/officeDocument/2006/relationships/slide" Target="/ppt/slides/slide14.xml"/><Relationship Id="rId13" Type="http://schemas.openxmlformats.org/officeDocument/2006/relationships/slide" Target="/ppt/slides/slide22.xml"/><Relationship Id="rId12" Type="http://schemas.openxmlformats.org/officeDocument/2006/relationships/slide" Target="/ppt/slides/slide2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2.xml"/><Relationship Id="rId4" Type="http://schemas.openxmlformats.org/officeDocument/2006/relationships/slide" Target="/ppt/slides/slide4.xml"/><Relationship Id="rId9" Type="http://schemas.openxmlformats.org/officeDocument/2006/relationships/slide" Target="/ppt/slides/slide13.xml"/><Relationship Id="rId15" Type="http://schemas.openxmlformats.org/officeDocument/2006/relationships/slide" Target="/ppt/slides/slide29.xml"/><Relationship Id="rId14" Type="http://schemas.openxmlformats.org/officeDocument/2006/relationships/slide" Target="/ppt/slides/slide23.xml"/><Relationship Id="rId16" Type="http://schemas.openxmlformats.org/officeDocument/2006/relationships/slide" Target="/ppt/slides/slide32.xml"/><Relationship Id="rId5" Type="http://schemas.openxmlformats.org/officeDocument/2006/relationships/slide" Target="/ppt/slides/slide7.xml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Relationship Id="rId8" Type="http://schemas.openxmlformats.org/officeDocument/2006/relationships/slide" Target="/ppt/slides/slide12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5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2.png"/><Relationship Id="rId5" Type="http://schemas.openxmlformats.org/officeDocument/2006/relationships/image" Target="../media/image45.png"/><Relationship Id="rId6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Relationship Id="rId4" Type="http://schemas.openxmlformats.org/officeDocument/2006/relationships/image" Target="../media/image32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2.png"/><Relationship Id="rId8" Type="http://schemas.openxmlformats.org/officeDocument/2006/relationships/image" Target="../media/image5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0.png"/><Relationship Id="rId4" Type="http://schemas.openxmlformats.org/officeDocument/2006/relationships/image" Target="../media/image5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7.png"/><Relationship Id="rId4" Type="http://schemas.openxmlformats.org/officeDocument/2006/relationships/image" Target="../media/image3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Relationship Id="rId4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eeexplore.ieee.org/document/8299595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verilator.org/guide/latest/" TargetMode="External"/><Relationship Id="rId4" Type="http://schemas.openxmlformats.org/officeDocument/2006/relationships/hyperlink" Target="https://github.com/verilator/verilator" TargetMode="External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87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Cosim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01250" y="1370850"/>
            <a:ext cx="2548500" cy="6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İçindekiler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>
            <p:ph idx="4294967295" type="body"/>
          </p:nvPr>
        </p:nvSpPr>
        <p:spPr>
          <a:xfrm>
            <a:off x="311700" y="2062350"/>
            <a:ext cx="37911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3"/>
              </a:rPr>
              <a:t>Spike Nedir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4"/>
              </a:rPr>
              <a:t>Amacımız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5"/>
              </a:rPr>
              <a:t>verilator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6"/>
              </a:rPr>
              <a:t>verilator DPI header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7"/>
              </a:rPr>
              <a:t>Elimizde Ne Var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8"/>
              </a:rPr>
              <a:t>Cosim Verilog Tarafı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9"/>
              </a:rPr>
              <a:t>csr_ids_pkg </a:t>
            </a:r>
            <a:endParaRPr/>
          </a:p>
        </p:txBody>
      </p:sp>
      <p:sp>
        <p:nvSpPr>
          <p:cNvPr id="58" name="Google Shape;58;p13"/>
          <p:cNvSpPr txBox="1"/>
          <p:nvPr>
            <p:ph idx="4294967295" type="body"/>
          </p:nvPr>
        </p:nvSpPr>
        <p:spPr>
          <a:xfrm>
            <a:off x="4006025" y="2062350"/>
            <a:ext cx="4928100" cy="30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</a:t>
            </a:r>
            <a:r>
              <a:rPr lang="en" u="sng">
                <a:solidFill>
                  <a:schemeClr val="accent5"/>
                </a:solidFill>
                <a:hlinkClick action="ppaction://hlinksldjump"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cosim_pkg Fonksiyonları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11"/>
              </a:rPr>
              <a:t>cosim_pkg Türler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12"/>
              </a:rPr>
              <a:t>Cosim Kullanımı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13"/>
              </a:rPr>
              <a:t>Verilator ile Örnek Testbench’i Derleme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14"/>
              </a:rPr>
              <a:t>Testbench’te Kullanım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</a:t>
            </a:r>
            <a:r>
              <a:rPr lang="en" u="sng">
                <a:solidFill>
                  <a:schemeClr val="hlink"/>
                </a:solidFill>
                <a:hlinkClick action="ppaction://hlinksldjump" r:id="rId15"/>
              </a:rPr>
              <a:t> RISCV Proxy-Kernel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hlinkClick action="ppaction://hlinksldjump" r:id="rId16"/>
              </a:rPr>
              <a:t>Baremetal Kodu Sonlandırma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22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Elimizde Ne Var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9303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Spike’ın simülasyonunu SystemVerilog testbench’lerinden DPI ile kontrol edebileceğimiz bir arayüz.</a:t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 rotWithShape="1">
          <a:blip r:embed="rId3">
            <a:alphaModFix/>
          </a:blip>
          <a:srcRect b="0" l="0" r="0" t="17266"/>
          <a:stretch/>
        </p:blipFill>
        <p:spPr>
          <a:xfrm>
            <a:off x="462925" y="1909848"/>
            <a:ext cx="5267325" cy="12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913" y="3241600"/>
            <a:ext cx="6562725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219475" y="17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Elimizde Ne Var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12800"/>
            <a:ext cx="6591300" cy="409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2599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 Verilog Tarafı</a:t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25" y="572700"/>
            <a:ext cx="2581275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5939100" y="764675"/>
            <a:ext cx="258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Cosim_pkg’yi import’layan testbench’te isim kalabalığı olmaması için cosim_constants_pkg ayrı dosyada.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csr_ids_pkg çok uzun olduğu için ayrı dosyada.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59925" y="2571750"/>
            <a:ext cx="2581200" cy="17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_0, _1 gibi isimlendirme, verilator’e dosyaları hiyerarşik sıraya göre verebilmek için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0300" y="572700"/>
            <a:ext cx="2508725" cy="388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0" y="4231525"/>
            <a:ext cx="8832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compile_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verilator -O2 -CFLAGS -DARGS_FILE_PATH=\\\"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CURDIR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/log/args.txt\\\" -CFLAGS "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INC_DIRS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--Mdir obj_dir_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--binary +1800-2017ext+sv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SRC_FILES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TB_DIR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.sv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CPP_FILES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--top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--prefix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-o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.exe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csr_ids_pkg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449 tane</a:t>
            </a:r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575" y="1152475"/>
            <a:ext cx="542353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76025" y="26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osim_pkg Fonksiyonları</a:t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3" y="833275"/>
            <a:ext cx="5419725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025" y="2341600"/>
            <a:ext cx="74199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013" y="4069025"/>
            <a:ext cx="8201025" cy="100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6"/>
          <p:cNvSpPr txBox="1"/>
          <p:nvPr/>
        </p:nvSpPr>
        <p:spPr>
          <a:xfrm>
            <a:off x="7539225" y="2300125"/>
            <a:ext cx="1428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spike-cosim/ cosim/src/ cpp/cosimif.cc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rgs.txt Dosyası</a:t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13" y="3091238"/>
            <a:ext cx="741997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450" y="2680900"/>
            <a:ext cx="6429375" cy="257175"/>
          </a:xfrm>
          <a:prstGeom prst="rect">
            <a:avLst/>
          </a:prstGeom>
          <a:noFill/>
          <a:ln cap="flat" cmpd="sng" w="762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2" name="Google Shape;182;p27"/>
          <p:cNvSpPr txBox="1"/>
          <p:nvPr/>
        </p:nvSpPr>
        <p:spPr>
          <a:xfrm>
            <a:off x="0" y="2601738"/>
            <a:ext cx="269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spike-cosim/cosim/makefile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0" y="3075963"/>
            <a:ext cx="269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spike-cosim/cosim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/src/cpp/cosimif.cc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5">
            <a:alphaModFix/>
          </a:blip>
          <a:srcRect b="0" l="0" r="31679" t="0"/>
          <a:stretch/>
        </p:blipFill>
        <p:spPr>
          <a:xfrm>
            <a:off x="3544771" y="194100"/>
            <a:ext cx="2648550" cy="233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76025" y="26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cosim_pkg Fonksiyonları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64" y="1111950"/>
            <a:ext cx="4357868" cy="60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64" y="1831162"/>
            <a:ext cx="5655704" cy="602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64" y="2550374"/>
            <a:ext cx="8520587" cy="889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0650" y="3664495"/>
            <a:ext cx="3822806" cy="122070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>
            <p:ph type="title"/>
          </p:nvPr>
        </p:nvSpPr>
        <p:spPr>
          <a:xfrm>
            <a:off x="76025" y="119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cosim_pkg Fonksiyonları</a:t>
            </a:r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5" y="2204375"/>
            <a:ext cx="6000750" cy="14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675" y="3642638"/>
            <a:ext cx="60960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75" y="633898"/>
            <a:ext cx="9144002" cy="181265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6">
            <a:alphaModFix/>
          </a:blip>
          <a:srcRect b="0" l="0" r="17742" t="0"/>
          <a:stretch/>
        </p:blipFill>
        <p:spPr>
          <a:xfrm>
            <a:off x="6242674" y="2633875"/>
            <a:ext cx="2901326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osim_pkg Türler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311700" y="1152475"/>
            <a:ext cx="2789400" cy="3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tarafında yapılan işlem kayıtları, processor’ün state’i altında bu commit_log_reg_t ve commit_log_mem_t türleri ile tutuluyor.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Cosim tarafında bunların muadilleri tanımlanıyor.</a:t>
            </a:r>
            <a:endParaRPr/>
          </a:p>
        </p:txBody>
      </p:sp>
      <p:sp>
        <p:nvSpPr>
          <p:cNvPr id="211" name="Google Shape;21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2" name="Google Shape;21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100" y="0"/>
            <a:ext cx="4508756" cy="505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cosim_pkg Türler</a:t>
            </a:r>
            <a:endParaRPr/>
          </a:p>
        </p:txBody>
      </p:sp>
      <p:pic>
        <p:nvPicPr>
          <p:cNvPr id="218" name="Google Shape;21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2087653"/>
            <a:ext cx="7447750" cy="175445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450" y="1266338"/>
            <a:ext cx="7198255" cy="5727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0" name="Google Shape;22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50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426950" y="1138175"/>
            <a:ext cx="2594100" cy="30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bir isa simülator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Cycle accurate değil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Buyrukların etkilerini görmek için bir referans model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1912"/>
          <a:stretch/>
        </p:blipFill>
        <p:spPr>
          <a:xfrm>
            <a:off x="102675" y="1138175"/>
            <a:ext cx="6261502" cy="28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osim_pkg Türler</a:t>
            </a:r>
            <a:endParaRPr/>
          </a:p>
        </p:txBody>
      </p:sp>
      <p:pic>
        <p:nvPicPr>
          <p:cNvPr id="226" name="Google Shape;226;p32"/>
          <p:cNvPicPr preferRelativeResize="0"/>
          <p:nvPr/>
        </p:nvPicPr>
        <p:blipFill rotWithShape="1">
          <a:blip r:embed="rId3">
            <a:alphaModFix/>
          </a:blip>
          <a:srcRect b="50499" l="0" r="0" t="0"/>
          <a:stretch/>
        </p:blipFill>
        <p:spPr>
          <a:xfrm>
            <a:off x="94375" y="1472025"/>
            <a:ext cx="3838575" cy="34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363" y="2123400"/>
            <a:ext cx="4524375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3375" y="1294050"/>
            <a:ext cx="428625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4363" y="4114800"/>
            <a:ext cx="250507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3363" y="3990300"/>
            <a:ext cx="2371725" cy="1047750"/>
          </a:xfrm>
          <a:prstGeom prst="rect">
            <a:avLst/>
          </a:prstGeom>
          <a:noFill/>
          <a:ln cap="flat" cmpd="sng" w="76200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1" name="Google Shape;23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9850" y="596850"/>
            <a:ext cx="5445359" cy="572700"/>
          </a:xfrm>
          <a:prstGeom prst="rect">
            <a:avLst/>
          </a:prstGeom>
          <a:noFill/>
          <a:ln cap="flat" cmpd="sng" w="762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Cosim Kullanımı</a:t>
            </a:r>
            <a:endParaRPr/>
          </a:p>
        </p:txBody>
      </p:sp>
      <p:pic>
        <p:nvPicPr>
          <p:cNvPr id="238" name="Google Shape;23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0298" y="0"/>
            <a:ext cx="669370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311700" y="187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Verilator ile Örnek Testbench’i Derleme</a:t>
            </a:r>
            <a:endParaRPr/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42550" y="3404475"/>
            <a:ext cx="20697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Verilator tarafından oluşturulan obj_dir_cosim_ornek_kullanim/cosim_ornek_kullanim.mk dosyasında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50" y="760550"/>
            <a:ext cx="8858900" cy="232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1250" y="3758650"/>
            <a:ext cx="676275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36375" y="1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702088"/>
            <a:ext cx="6515100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33713"/>
            <a:ext cx="3619500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Testbench’i ve diğer gerekli dosyaları verilator ile derleyip çalıştırınca init fonksiyonunun sonuna kadarki kısmın çıktıları aşağıdaki gibi</a:t>
            </a:r>
            <a:endParaRPr/>
          </a:p>
        </p:txBody>
      </p:sp>
      <p:pic>
        <p:nvPicPr>
          <p:cNvPr id="263" name="Google Shape;263;p36"/>
          <p:cNvPicPr preferRelativeResize="0"/>
          <p:nvPr/>
        </p:nvPicPr>
        <p:blipFill rotWithShape="1">
          <a:blip r:embed="rId3">
            <a:alphaModFix/>
          </a:blip>
          <a:srcRect b="0" l="0" r="0" t="11473"/>
          <a:stretch/>
        </p:blipFill>
        <p:spPr>
          <a:xfrm>
            <a:off x="311700" y="2174300"/>
            <a:ext cx="7229475" cy="17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136375" y="1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</p:txBody>
      </p:sp>
      <p:pic>
        <p:nvPicPr>
          <p:cNvPr id="270" name="Google Shape;27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63" y="733425"/>
            <a:ext cx="6124575" cy="367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>
            <p:ph type="title"/>
          </p:nvPr>
        </p:nvSpPr>
        <p:spPr>
          <a:xfrm>
            <a:off x="136375" y="129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</p:txBody>
      </p:sp>
      <p:sp>
        <p:nvSpPr>
          <p:cNvPr id="277" name="Google Shape;27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" y="604838"/>
            <a:ext cx="8743950" cy="39338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311700" y="1152475"/>
            <a:ext cx="43581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register işlemlerine dair testbench tarafından basılan çıktılardan biri (illegal instruction içeren bir test girdisi için):</a:t>
            </a:r>
            <a:endParaRPr/>
          </a:p>
        </p:txBody>
      </p:sp>
      <p:pic>
        <p:nvPicPr>
          <p:cNvPr id="286" name="Google Shape;28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9863" y="445025"/>
            <a:ext cx="4410075" cy="434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600" y="3472325"/>
            <a:ext cx="3867150" cy="125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39"/>
          <p:cNvSpPr txBox="1"/>
          <p:nvPr>
            <p:ph idx="1" type="body"/>
          </p:nvPr>
        </p:nvSpPr>
        <p:spPr>
          <a:xfrm>
            <a:off x="257600" y="2982425"/>
            <a:ext cx="1152300" cy="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Bir diğeri</a:t>
            </a:r>
            <a:endParaRPr/>
          </a:p>
        </p:txBody>
      </p:sp>
      <p:sp>
        <p:nvSpPr>
          <p:cNvPr id="289" name="Google Shape;28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Testbench’te Kullanım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5" y="976325"/>
            <a:ext cx="8982651" cy="328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1"/>
          <p:cNvSpPr txBox="1"/>
          <p:nvPr>
            <p:ph type="title"/>
          </p:nvPr>
        </p:nvSpPr>
        <p:spPr>
          <a:xfrm>
            <a:off x="311700" y="38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RISCV</a:t>
            </a:r>
            <a:r>
              <a:rPr lang="en"/>
              <a:t> Proxy-Kernel</a:t>
            </a:r>
            <a:endParaRPr/>
          </a:p>
        </p:txBody>
      </p:sp>
      <p:sp>
        <p:nvSpPr>
          <p:cNvPr id="302" name="Google Shape;302;p41"/>
          <p:cNvSpPr txBox="1"/>
          <p:nvPr>
            <p:ph idx="1" type="body"/>
          </p:nvPr>
        </p:nvSpPr>
        <p:spPr>
          <a:xfrm>
            <a:off x="169200" y="895425"/>
            <a:ext cx="88056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Spike’ta sadece bazı temel cihazlar modellenir. Processor, plic, clint, ns16550, memory gibi.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Bunlar sistem çağrılarını desteklemeye yeterli değiller.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 yüzden spike’ta sistem çağrısı yapan bir kod koşmak istediğimizde bunları host-os’e yönlendirecek bir mekanizmaya ihtiyaç var.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 işi proxy-kernel ve spike’ın frontend server kütüphanesi hallediyor.  </a:t>
            </a:r>
            <a:endParaRPr/>
          </a:p>
        </p:txBody>
      </p:sp>
      <p:sp>
        <p:nvSpPr>
          <p:cNvPr id="303" name="Google Shape;30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2700"/>
            <a:ext cx="7033404" cy="4570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7033400" y="956025"/>
            <a:ext cx="2114700" cy="3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 bir terminal uygulaması. flag’leri ve yürüteceğimiz </a:t>
            </a:r>
            <a:r>
              <a:rPr lang="en"/>
              <a:t>riscv</a:t>
            </a:r>
            <a:r>
              <a:rPr lang="en"/>
              <a:t> için derlenmiş .elf dosyasını veriyoruz.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Yanda “Interactive mod” seçeneği ile kullanılıyor.</a:t>
            </a:r>
            <a:endParaRPr/>
          </a:p>
        </p:txBody>
      </p: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"/>
          <p:cNvSpPr txBox="1"/>
          <p:nvPr>
            <p:ph type="title"/>
          </p:nvPr>
        </p:nvSpPr>
        <p:spPr>
          <a:xfrm>
            <a:off x="253250" y="39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V Proxy-Kernel</a:t>
            </a:r>
            <a:endParaRPr/>
          </a:p>
        </p:txBody>
      </p:sp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42"/>
          <p:cNvSpPr txBox="1"/>
          <p:nvPr/>
        </p:nvSpPr>
        <p:spPr>
          <a:xfrm>
            <a:off x="0" y="4698475"/>
            <a:ext cx="2880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BFBFB"/>
                </a:highlight>
              </a:rPr>
              <a:t>https://thenounproject.com/browse/icons/term/listen/</a:t>
            </a:r>
            <a:endParaRPr sz="900">
              <a:solidFill>
                <a:schemeClr val="dk1"/>
              </a:solidFill>
              <a:highlight>
                <a:srgbClr val="FBFBFB"/>
              </a:highlight>
            </a:endParaRPr>
          </a:p>
        </p:txBody>
      </p:sp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993"/>
            <a:ext cx="9144001" cy="342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RISCV Proxy-Kernel</a:t>
            </a:r>
            <a:endParaRPr/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6759875" y="1175975"/>
            <a:ext cx="2434800" cy="3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Soldaki komutu çalıştırdığımızda spike önce proxy-kernel’i process’in bellek alanına yüklüyor, sonra kontrolü pk’ye devrediyor. Sonra pk a.out’u yükleyip kontrolü ona devrediyor.</a:t>
            </a:r>
            <a:endParaRPr/>
          </a:p>
        </p:txBody>
      </p:sp>
      <p:pic>
        <p:nvPicPr>
          <p:cNvPr id="318" name="Google Shape;31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98775"/>
            <a:ext cx="6646605" cy="2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0" name="Google Shape;32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050" y="1504725"/>
            <a:ext cx="5743812" cy="35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>
            <p:ph type="title"/>
          </p:nvPr>
        </p:nvSpPr>
        <p:spPr>
          <a:xfrm>
            <a:off x="234350" y="53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Baremetal Kodu Sonlandırma</a:t>
            </a:r>
            <a:endParaRPr/>
          </a:p>
        </p:txBody>
      </p:sp>
      <p:sp>
        <p:nvSpPr>
          <p:cNvPr id="326" name="Google Shape;326;p44"/>
          <p:cNvSpPr txBox="1"/>
          <p:nvPr>
            <p:ph idx="1" type="body"/>
          </p:nvPr>
        </p:nvSpPr>
        <p:spPr>
          <a:xfrm>
            <a:off x="234350" y="1210038"/>
            <a:ext cx="8520600" cy="13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</a:t>
            </a:r>
            <a:r>
              <a:rPr lang="en"/>
              <a:t>it cosim_pkg::simulation_completed fonksiyonu spike’ta koşan kodun exit sistem çağrısı yapıp yapmadığını host-target interface’in exitcode alanı üzerinden dinler. Normalde exit sistem çağrısı pk tarafından yapılır. Biz baremetal kodda pk’in yaptığı işi yapmak için şunları ekleriz: (aksi hâlde simulation_completed fonksiyonu işlevsizdir)</a:t>
            </a:r>
            <a:endParaRPr/>
          </a:p>
        </p:txBody>
      </p:sp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95863"/>
            <a:ext cx="8839200" cy="81881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Baremetal Kodu Sonlandırma</a:t>
            </a:r>
            <a:endParaRPr/>
          </a:p>
        </p:txBody>
      </p:sp>
      <p:sp>
        <p:nvSpPr>
          <p:cNvPr id="334" name="Google Shape;33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45"/>
          <p:cNvSpPr txBox="1"/>
          <p:nvPr>
            <p:ph idx="1" type="body"/>
          </p:nvPr>
        </p:nvSpPr>
        <p:spPr>
          <a:xfrm>
            <a:off x="460500" y="1284025"/>
            <a:ext cx="8223000" cy="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 programı sonlandırmak istediğimiz yerde şu işlemleri yapan fonksiyonu çağırırız:</a:t>
            </a:r>
            <a:endParaRPr/>
          </a:p>
        </p:txBody>
      </p:sp>
      <p:pic>
        <p:nvPicPr>
          <p:cNvPr id="336" name="Google Shape;33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50" y="1823450"/>
            <a:ext cx="45815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Amacımız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40800"/>
            <a:ext cx="2874300" cy="39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Spike’ın test kodunu tek parça hâlinde kendi başına çalıştırması yerine Verilog testbench’lerinden adım adım çalıştırılabilecek bir arayüzünü tasarlamak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Rtl simülasyonu ve isa simülasyonunu birleştirmek</a:t>
            </a:r>
            <a:endParaRPr/>
          </a:p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6000" y="709050"/>
            <a:ext cx="5835149" cy="386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DPI (SystemVerilog Direct Programming Interface)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tarafında tanımlanan fonksiyonları </a:t>
            </a:r>
            <a:r>
              <a:rPr lang="en"/>
              <a:t>SystemVerilog’dan nasıl “import”layacağımızı belirleyen bir arayüz, bir standart. (</a:t>
            </a:r>
            <a:r>
              <a:rPr lang="en" u="sng">
                <a:solidFill>
                  <a:schemeClr val="hlink"/>
                </a:solidFill>
                <a:hlinkClick r:id="rId3"/>
              </a:rPr>
              <a:t>sv. Language standart</a:t>
            </a:r>
            <a:r>
              <a:rPr lang="en"/>
              <a:t>’ta bölüm 35)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“Export” kısmı da var, cosim’de hiç kullanmadık.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Sentez (derleme/simülasyon) için </a:t>
            </a:r>
            <a:r>
              <a:rPr lang="en"/>
              <a:t>kullandığımız</a:t>
            </a:r>
            <a:r>
              <a:rPr lang="en"/>
              <a:t> araç, bu import’ların çalışmasını sağlıyor. 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825800"/>
            <a:ext cx="4155725" cy="25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5700" y="3208873"/>
            <a:ext cx="5658300" cy="11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DPI Örnekler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451" y="0"/>
            <a:ext cx="4837550" cy="472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1242916"/>
            <a:ext cx="4306450" cy="23683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239750" y="116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Verilator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239750" y="605650"/>
            <a:ext cx="32721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Verilator, verilog’dan C++’a HLS yapan ve bu HLS çıktılarını derleyip linkleme işlemini otomatize eden bir araç.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264650" y="2033400"/>
            <a:ext cx="2660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Verilator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dokümantasyon</a:t>
            </a:r>
            <a:r>
              <a:rPr lang="en" sz="1800">
                <a:solidFill>
                  <a:schemeClr val="dk2"/>
                </a:solidFill>
              </a:rPr>
              <a:t>,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repo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64650" y="2802425"/>
            <a:ext cx="3222300" cy="15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Aynı zamanda harici c++ kaynak kodlarını/library’lerini de derleme ve linkleme işlemine dahil edebiliyor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239750" y="4260600"/>
            <a:ext cx="83259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compile_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verilator -O2 -CFLAGS -DARGS_FILE_PATH=\\\"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CURDIR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/log/args.txt\\\" -CFLAGS "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INC_DIRS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--Mdir obj_dir_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--binary +1800-2017ext+sv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SRC_FILES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TB_DIR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.sv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CPP_FILES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LIBRARIES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--top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--prefix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-o 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$(</a:t>
            </a:r>
            <a:r>
              <a:rPr lang="en" sz="12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2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2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.exe</a:t>
            </a:r>
            <a:endParaRPr sz="12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3250" y="116400"/>
            <a:ext cx="5757901" cy="43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11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Verilator - DPI Header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150" y="689850"/>
            <a:ext cx="9144000" cy="9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8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Verilator, verilog kodlarında geçen “DPI import” ifadeleri için oluşturduğu DPI header’ına fonksiyon imzası (prototype) olarak ekler.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3025"/>
            <a:ext cx="6914551" cy="3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Verilator - DPI header’ının include’lanması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Biz bu fonksiyonları tanımlayacağımız dosyada verilator’ün oluşturduğu DPI header’ı #include’larız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50" y="3353375"/>
            <a:ext cx="5657851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350" y="2726613"/>
            <a:ext cx="6915150" cy="3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