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 SemiBold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Montserrat Medium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.fntdata"/><Relationship Id="rId25" Type="http://schemas.openxmlformats.org/officeDocument/2006/relationships/font" Target="fonts/MontserratSemiBold-regular.fntdata"/><Relationship Id="rId28" Type="http://schemas.openxmlformats.org/officeDocument/2006/relationships/font" Target="fonts/MontserratSemiBold-boldItalic.fntdata"/><Relationship Id="rId27" Type="http://schemas.openxmlformats.org/officeDocument/2006/relationships/font" Target="fonts/Montserrat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ontserrat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074020c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074020c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06688a43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406688a43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06688a43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406688a43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fa872340e_1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fa872340e_1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06688a43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406688a43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fa872340e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fa872340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f8d3f1cc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f8d3f1cc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de práctica en vivo para bajar los conceptos vistos en clase.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fa872340e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fa872340e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f8d3f1c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f8d3f1c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f8d3f1cc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f8d3f1cc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d9566287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dd9566287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06688a43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406688a43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schools.com/html/html_blocks.as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 de etiquetas</a:t>
            </a:r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311700" y="1273650"/>
            <a:ext cx="3999900" cy="25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Inline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91">
                <a:highlight>
                  <a:srgbClr val="F8C823"/>
                </a:highlight>
              </a:rPr>
              <a:t>&lt;a&gt;</a:t>
            </a:r>
            <a:r>
              <a:rPr lang="es" sz="1391"/>
              <a:t> &lt;abbr&gt; </a:t>
            </a:r>
            <a:r>
              <a:rPr lang="es" sz="1391">
                <a:highlight>
                  <a:srgbClr val="F8C823"/>
                </a:highlight>
              </a:rPr>
              <a:t>&lt;acronym&gt;</a:t>
            </a:r>
            <a:r>
              <a:rPr lang="es" sz="1391"/>
              <a:t> &lt;b&gt; </a:t>
            </a:r>
            <a:r>
              <a:rPr lang="es" sz="1391">
                <a:highlight>
                  <a:srgbClr val="F8C823"/>
                </a:highlight>
              </a:rPr>
              <a:t>&lt;bdo&gt;</a:t>
            </a:r>
            <a:r>
              <a:rPr lang="es" sz="1391"/>
              <a:t> &lt;big&gt; </a:t>
            </a:r>
            <a:r>
              <a:rPr lang="es" sz="1391">
                <a:highlight>
                  <a:srgbClr val="F8C823"/>
                </a:highlight>
              </a:rPr>
              <a:t>&lt;br&gt; </a:t>
            </a:r>
            <a:r>
              <a:rPr lang="es" sz="1391"/>
              <a:t>&lt;button&gt; </a:t>
            </a:r>
            <a:r>
              <a:rPr lang="es" sz="1391">
                <a:highlight>
                  <a:srgbClr val="F8C823"/>
                </a:highlight>
              </a:rPr>
              <a:t>&lt;cite&gt;</a:t>
            </a:r>
            <a:r>
              <a:rPr lang="es" sz="1391"/>
              <a:t> &lt;code&gt; </a:t>
            </a:r>
            <a:r>
              <a:rPr lang="es" sz="1391">
                <a:highlight>
                  <a:srgbClr val="F8C823"/>
                </a:highlight>
              </a:rPr>
              <a:t>&lt;dfn&gt;</a:t>
            </a:r>
            <a:r>
              <a:rPr lang="es" sz="1391"/>
              <a:t> &lt;em&gt; </a:t>
            </a:r>
            <a:r>
              <a:rPr lang="es" sz="1391">
                <a:highlight>
                  <a:srgbClr val="F8C823"/>
                </a:highlight>
              </a:rPr>
              <a:t>&lt;i&gt;</a:t>
            </a:r>
            <a:r>
              <a:rPr lang="es" sz="1391"/>
              <a:t> &lt;img&gt; </a:t>
            </a:r>
            <a:r>
              <a:rPr lang="es" sz="1391">
                <a:highlight>
                  <a:srgbClr val="F8C823"/>
                </a:highlight>
              </a:rPr>
              <a:t>&lt;input&gt;</a:t>
            </a:r>
            <a:r>
              <a:rPr lang="es" sz="1391"/>
              <a:t> &lt;kbd&gt; </a:t>
            </a:r>
            <a:r>
              <a:rPr lang="es" sz="1391">
                <a:highlight>
                  <a:srgbClr val="F8C823"/>
                </a:highlight>
              </a:rPr>
              <a:t>&lt;label&gt;</a:t>
            </a:r>
            <a:r>
              <a:rPr lang="es" sz="1391"/>
              <a:t> &lt;map&gt; </a:t>
            </a:r>
            <a:r>
              <a:rPr lang="es" sz="1391">
                <a:highlight>
                  <a:srgbClr val="F8C823"/>
                </a:highlight>
              </a:rPr>
              <a:t>&lt;object&gt; </a:t>
            </a:r>
            <a:r>
              <a:rPr lang="es" sz="1391"/>
              <a:t>&lt;output&gt; </a:t>
            </a:r>
            <a:r>
              <a:rPr lang="es" sz="1391">
                <a:highlight>
                  <a:srgbClr val="F8C823"/>
                </a:highlight>
              </a:rPr>
              <a:t>&lt;q&gt;</a:t>
            </a:r>
            <a:r>
              <a:rPr lang="es" sz="1391"/>
              <a:t> &lt;samp&gt; </a:t>
            </a:r>
            <a:r>
              <a:rPr lang="es" sz="1391">
                <a:highlight>
                  <a:srgbClr val="F8C823"/>
                </a:highlight>
              </a:rPr>
              <a:t>&lt;script&gt;</a:t>
            </a:r>
            <a:r>
              <a:rPr lang="es" sz="1391"/>
              <a:t> &lt;select&gt; </a:t>
            </a:r>
            <a:r>
              <a:rPr lang="es" sz="1391">
                <a:highlight>
                  <a:srgbClr val="F8C823"/>
                </a:highlight>
              </a:rPr>
              <a:t>&lt;small&gt;</a:t>
            </a:r>
            <a:r>
              <a:rPr lang="es" sz="1391"/>
              <a:t> &lt;span&gt; </a:t>
            </a:r>
            <a:r>
              <a:rPr lang="es" sz="1391">
                <a:highlight>
                  <a:srgbClr val="F8C823"/>
                </a:highlight>
              </a:rPr>
              <a:t>&lt;strong&gt;</a:t>
            </a:r>
            <a:r>
              <a:rPr lang="es" sz="1391"/>
              <a:t> &lt;sub&gt; </a:t>
            </a:r>
            <a:r>
              <a:rPr lang="es" sz="1391">
                <a:highlight>
                  <a:srgbClr val="F8C823"/>
                </a:highlight>
              </a:rPr>
              <a:t>&lt;sup&gt; </a:t>
            </a:r>
            <a:r>
              <a:rPr lang="es" sz="1391"/>
              <a:t>&lt;textarea&gt; </a:t>
            </a:r>
            <a:r>
              <a:rPr lang="es" sz="1391">
                <a:highlight>
                  <a:srgbClr val="F8C823"/>
                </a:highlight>
              </a:rPr>
              <a:t>&lt;time&gt;</a:t>
            </a:r>
            <a:r>
              <a:rPr lang="es" sz="1391"/>
              <a:t> &lt;tt&gt; </a:t>
            </a:r>
            <a:r>
              <a:rPr lang="es" sz="1391">
                <a:highlight>
                  <a:srgbClr val="F8C823"/>
                </a:highlight>
              </a:rPr>
              <a:t>&lt;var&gt;</a:t>
            </a:r>
            <a:endParaRPr sz="1391"/>
          </a:p>
        </p:txBody>
      </p:sp>
      <p:sp>
        <p:nvSpPr>
          <p:cNvPr id="230" name="Google Shape;230;p25"/>
          <p:cNvSpPr txBox="1"/>
          <p:nvPr>
            <p:ph idx="2" type="body"/>
          </p:nvPr>
        </p:nvSpPr>
        <p:spPr>
          <a:xfrm>
            <a:off x="4832400" y="1273650"/>
            <a:ext cx="3999900" cy="25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Block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&lt;address&gt;</a:t>
            </a:r>
            <a:r>
              <a:rPr lang="es"/>
              <a:t> &lt;article&gt; </a:t>
            </a:r>
            <a:r>
              <a:rPr lang="es">
                <a:highlight>
                  <a:srgbClr val="F8C823"/>
                </a:highlight>
              </a:rPr>
              <a:t>&lt;aside&gt;</a:t>
            </a:r>
            <a:r>
              <a:rPr lang="es"/>
              <a:t> &lt;blockquote&gt; </a:t>
            </a:r>
            <a:r>
              <a:rPr lang="es">
                <a:highlight>
                  <a:srgbClr val="F8C823"/>
                </a:highlight>
              </a:rPr>
              <a:t>&lt;canvas&gt;</a:t>
            </a:r>
            <a:r>
              <a:rPr lang="es"/>
              <a:t> &lt;dd&gt; </a:t>
            </a:r>
            <a:r>
              <a:rPr lang="es">
                <a:highlight>
                  <a:srgbClr val="F8C823"/>
                </a:highlight>
              </a:rPr>
              <a:t>&lt;div&gt;</a:t>
            </a:r>
            <a:r>
              <a:rPr lang="es"/>
              <a:t> &lt;dl&gt; </a:t>
            </a:r>
            <a:r>
              <a:rPr lang="es">
                <a:highlight>
                  <a:srgbClr val="F8C823"/>
                </a:highlight>
              </a:rPr>
              <a:t>&lt;dt&gt;</a:t>
            </a:r>
            <a:r>
              <a:rPr lang="es"/>
              <a:t> &lt;fieldset&gt; </a:t>
            </a:r>
            <a:r>
              <a:rPr lang="es">
                <a:highlight>
                  <a:srgbClr val="F8C823"/>
                </a:highlight>
              </a:rPr>
              <a:t>&lt;figcaption&gt;</a:t>
            </a:r>
            <a:r>
              <a:rPr lang="es"/>
              <a:t> &lt;figure&gt; </a:t>
            </a:r>
            <a:r>
              <a:rPr lang="es">
                <a:highlight>
                  <a:srgbClr val="F8C823"/>
                </a:highlight>
              </a:rPr>
              <a:t>&lt;footer&gt;</a:t>
            </a:r>
            <a:r>
              <a:rPr lang="es"/>
              <a:t> &lt;form&gt; </a:t>
            </a:r>
            <a:r>
              <a:rPr lang="es">
                <a:highlight>
                  <a:srgbClr val="F8C823"/>
                </a:highlight>
              </a:rPr>
              <a:t>&lt;h1&gt;</a:t>
            </a:r>
            <a:r>
              <a:rPr lang="es"/>
              <a:t> &lt;h6&gt; </a:t>
            </a:r>
            <a:r>
              <a:rPr lang="es">
                <a:highlight>
                  <a:srgbClr val="F8C823"/>
                </a:highlight>
              </a:rPr>
              <a:t>&lt;header&gt;</a:t>
            </a:r>
            <a:r>
              <a:rPr lang="es"/>
              <a:t> &lt;hr&gt; </a:t>
            </a:r>
            <a:r>
              <a:rPr lang="es">
                <a:highlight>
                  <a:srgbClr val="F8C823"/>
                </a:highlight>
              </a:rPr>
              <a:t>&lt;li&gt;</a:t>
            </a:r>
            <a:r>
              <a:rPr lang="es"/>
              <a:t> &lt;main&gt; </a:t>
            </a:r>
            <a:r>
              <a:rPr lang="es">
                <a:highlight>
                  <a:srgbClr val="F8C823"/>
                </a:highlight>
              </a:rPr>
              <a:t>&lt;nav&gt;</a:t>
            </a:r>
            <a:r>
              <a:rPr lang="es"/>
              <a:t> </a:t>
            </a:r>
            <a:r>
              <a:rPr lang="es">
                <a:highlight>
                  <a:srgbClr val="F8C823"/>
                </a:highlight>
              </a:rPr>
              <a:t>&lt;noscript&gt;</a:t>
            </a:r>
            <a:r>
              <a:rPr lang="es"/>
              <a:t> &lt;ol&gt; </a:t>
            </a:r>
            <a:r>
              <a:rPr lang="es">
                <a:highlight>
                  <a:srgbClr val="F8C823"/>
                </a:highlight>
              </a:rPr>
              <a:t>&lt;p&gt;</a:t>
            </a:r>
            <a:r>
              <a:rPr lang="es"/>
              <a:t> &lt;pre&gt; </a:t>
            </a:r>
            <a:r>
              <a:rPr lang="es">
                <a:highlight>
                  <a:srgbClr val="F8C823"/>
                </a:highlight>
              </a:rPr>
              <a:t>&lt;section&gt;</a:t>
            </a:r>
            <a:r>
              <a:rPr lang="es"/>
              <a:t> &lt;table&gt; </a:t>
            </a:r>
            <a:r>
              <a:rPr lang="es">
                <a:highlight>
                  <a:srgbClr val="F8C823"/>
                </a:highlight>
              </a:rPr>
              <a:t>&lt;tfoot&gt;</a:t>
            </a:r>
            <a:r>
              <a:rPr lang="es"/>
              <a:t> &lt;ul&gt; </a:t>
            </a:r>
            <a:r>
              <a:rPr lang="es">
                <a:highlight>
                  <a:srgbClr val="F8C823"/>
                </a:highlight>
              </a:rPr>
              <a:t>&lt;video&gt;</a:t>
            </a:r>
            <a:endParaRPr/>
          </a:p>
        </p:txBody>
      </p:sp>
      <p:sp>
        <p:nvSpPr>
          <p:cNvPr id="231" name="Google Shape;231;p25"/>
          <p:cNvSpPr txBox="1"/>
          <p:nvPr/>
        </p:nvSpPr>
        <p:spPr>
          <a:xfrm>
            <a:off x="311700" y="3848650"/>
            <a:ext cx="55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https://www.w3schools.com/html/html_blocks.asp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 Semántico</a:t>
            </a:r>
            <a:endParaRPr/>
          </a:p>
        </p:txBody>
      </p:sp>
      <p:sp>
        <p:nvSpPr>
          <p:cNvPr id="237" name="Google Shape;237;p26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sentido de la web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550375" y="1324200"/>
            <a:ext cx="5529000" cy="24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Son un conjunto de etiquetas que exponen la intención semántica de lo que queremos mostrar.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De este modo, logramos que tanto </a:t>
            </a:r>
            <a:r>
              <a:rPr lang="es" sz="1900" u="sng"/>
              <a:t>motores de búsqueda</a:t>
            </a:r>
            <a:r>
              <a:rPr lang="es" sz="1900"/>
              <a:t> como otros desarrolladores </a:t>
            </a:r>
            <a:r>
              <a:rPr lang="es" sz="1900">
                <a:solidFill>
                  <a:srgbClr val="F9F9F9"/>
                </a:solidFill>
                <a:highlight>
                  <a:srgbClr val="E15BBA"/>
                </a:highlight>
              </a:rPr>
              <a:t>comprendan</a:t>
            </a:r>
            <a:r>
              <a:rPr lang="es" sz="1900"/>
              <a:t> la estructura de </a:t>
            </a:r>
            <a:r>
              <a:rPr lang="es" sz="1900">
                <a:solidFill>
                  <a:srgbClr val="F9F9F9"/>
                </a:solidFill>
                <a:highlight>
                  <a:srgbClr val="FF8B39"/>
                </a:highlight>
              </a:rPr>
              <a:t>nuestro sitio</a:t>
            </a:r>
            <a:r>
              <a:rPr lang="es" sz="1900"/>
              <a:t>.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Semánticas</a:t>
            </a:r>
            <a:endParaRPr/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311700" y="1152475"/>
            <a:ext cx="406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EDE5D"/>
                </a:highlight>
              </a:rPr>
              <a:t>&lt;header&gt;</a:t>
            </a:r>
            <a:r>
              <a:rPr lang="es"/>
              <a:t> encabezado de un documento o sección.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EDE5D"/>
                </a:highlight>
              </a:rPr>
              <a:t>&lt;nav&gt;</a:t>
            </a:r>
            <a:r>
              <a:rPr lang="es"/>
              <a:t> define un conjunto de enlaces de navegación.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EDE5D"/>
                </a:highlight>
              </a:rPr>
              <a:t>&lt;main&gt;</a:t>
            </a:r>
            <a:r>
              <a:rPr lang="es"/>
              <a:t> representa al contenido principal dentro del body.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EDE5D"/>
                </a:highlight>
              </a:rPr>
              <a:t>&lt;section&gt;</a:t>
            </a:r>
            <a:r>
              <a:rPr lang="es"/>
              <a:t> define secciones de un documento.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EDE5D"/>
                </a:highlight>
              </a:rPr>
              <a:t>&lt;article&gt;</a:t>
            </a:r>
            <a:r>
              <a:rPr lang="es"/>
              <a:t> marca contenido independiente ej: un mensaje en un foro, comentarios, etc.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EDE5D"/>
                </a:highlight>
              </a:rPr>
              <a:t>&lt;aside&gt;</a:t>
            </a:r>
            <a:r>
              <a:rPr lang="es"/>
              <a:t> se suele usar para colocar información adicional ej: publicidad.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highlight>
                  <a:srgbClr val="FEDE5D"/>
                </a:highlight>
              </a:rPr>
              <a:t>&lt;footer&gt;</a:t>
            </a:r>
            <a:r>
              <a:rPr lang="es"/>
              <a:t> pie de página, suele contener información de contacto, mapa del sitio.</a:t>
            </a:r>
            <a:endParaRPr/>
          </a:p>
        </p:txBody>
      </p:sp>
      <p:pic>
        <p:nvPicPr>
          <p:cNvPr id="249" name="Google Shape;2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900" y="1026388"/>
            <a:ext cx="2796490" cy="366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Encabezados</a:t>
            </a:r>
            <a:endParaRPr/>
          </a:p>
        </p:txBody>
      </p:sp>
      <p:sp>
        <p:nvSpPr>
          <p:cNvPr id="255" name="Google Shape;255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</a:t>
            </a:r>
            <a:r>
              <a:rPr lang="es">
                <a:highlight>
                  <a:srgbClr val="FEDE5D"/>
                </a:highlight>
              </a:rPr>
              <a:t>encabezados</a:t>
            </a:r>
            <a:r>
              <a:rPr lang="es"/>
              <a:t> HTML o </a:t>
            </a:r>
            <a:r>
              <a:rPr i="1" lang="es"/>
              <a:t>“headings”</a:t>
            </a:r>
            <a:r>
              <a:rPr lang="es"/>
              <a:t> son las etiquetas que conocemos como </a:t>
            </a:r>
            <a:r>
              <a:rPr b="1" lang="es"/>
              <a:t>&lt;h1&gt;</a:t>
            </a:r>
            <a:r>
              <a:rPr lang="es"/>
              <a:t>, </a:t>
            </a:r>
            <a:r>
              <a:rPr b="1" lang="es"/>
              <a:t>&lt;h2&gt;</a:t>
            </a:r>
            <a:r>
              <a:rPr lang="es"/>
              <a:t>, </a:t>
            </a:r>
            <a:r>
              <a:rPr b="1" lang="es"/>
              <a:t>&lt;h3&gt;</a:t>
            </a:r>
            <a:r>
              <a:rPr lang="es"/>
              <a:t>, </a:t>
            </a:r>
            <a:r>
              <a:rPr b="1" lang="es"/>
              <a:t>&lt;h4&gt;</a:t>
            </a:r>
            <a:r>
              <a:rPr lang="es"/>
              <a:t>, </a:t>
            </a:r>
            <a:r>
              <a:rPr b="1" lang="es"/>
              <a:t>&lt;h5&gt;</a:t>
            </a:r>
            <a:r>
              <a:rPr lang="es"/>
              <a:t> y </a:t>
            </a:r>
            <a:r>
              <a:rPr b="1" lang="es"/>
              <a:t>&lt;h6&gt;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Un encabezado HTML, es una etiqueta de </a:t>
            </a:r>
            <a:r>
              <a:rPr b="1" lang="es"/>
              <a:t>título</a:t>
            </a:r>
            <a:r>
              <a:rPr lang="es"/>
              <a:t> que utilizamos dentro de una página web para resaltar la </a:t>
            </a:r>
            <a:r>
              <a:rPr b="1" lang="es"/>
              <a:t>temática</a:t>
            </a:r>
            <a:r>
              <a:rPr lang="es"/>
              <a:t> y </a:t>
            </a:r>
            <a:r>
              <a:rPr b="1" lang="es"/>
              <a:t>sub-temáticas</a:t>
            </a:r>
            <a:r>
              <a:rPr lang="es"/>
              <a:t> del contenido.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</a:t>
            </a:r>
            <a:r>
              <a:rPr b="1" lang="es"/>
              <a:t>jerarquía</a:t>
            </a:r>
            <a:r>
              <a:rPr lang="es"/>
              <a:t> con la que se usan es de suma </a:t>
            </a:r>
            <a:r>
              <a:rPr lang="es">
                <a:highlight>
                  <a:srgbClr val="FEDE5D"/>
                </a:highlight>
              </a:rPr>
              <a:t>importancia</a:t>
            </a:r>
            <a:r>
              <a:rPr lang="es"/>
              <a:t> para el entendimiento de nuestra web por parte de los buscadores.</a:t>
            </a:r>
            <a:endParaRPr/>
          </a:p>
        </p:txBody>
      </p:sp>
      <p:pic>
        <p:nvPicPr>
          <p:cNvPr id="256" name="Google Shape;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00" y="1211238"/>
            <a:ext cx="3298875" cy="32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idx="1" type="body"/>
          </p:nvPr>
        </p:nvSpPr>
        <p:spPr>
          <a:xfrm>
            <a:off x="1449750" y="1723350"/>
            <a:ext cx="62445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secreto para salir adelante es comenzar.</a:t>
            </a:r>
            <a:endParaRPr/>
          </a:p>
        </p:txBody>
      </p:sp>
      <p:sp>
        <p:nvSpPr>
          <p:cNvPr id="262" name="Google Shape;262;p3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750"/>
              <a:t>Mark Twain</a:t>
            </a:r>
            <a:endParaRPr sz="17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085850"/>
            <a:ext cx="47625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Introducción HTML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9F9F9"/>
                </a:solidFill>
              </a:rPr>
              <a:t>      Estructura Inicial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Etiquetas Semánticas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9F9F9"/>
                </a:solidFill>
              </a:rPr>
              <a:t>      Encabezados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9F9F9"/>
                </a:solidFill>
              </a:rPr>
              <a:t>      Etiquetas básicas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HTML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      Listas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      Enlaces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    Tablas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</a:rPr>
              <a:t>Clase 01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158" name="Google Shape;158;p18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02</a:t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 rot="5400000">
            <a:off x="3482018" y="25742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/>
          <p:nvPr/>
        </p:nvSpPr>
        <p:spPr>
          <a:xfrm rot="5400000">
            <a:off x="3482018" y="280532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 rot="5400000">
            <a:off x="6259818" y="283608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 rot="5400000">
            <a:off x="3482018" y="30364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259818" y="26050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259818" y="306716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3482018" y="326080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</a:t>
            </a:r>
            <a:endParaRPr/>
          </a:p>
        </p:txBody>
      </p:sp>
      <p:sp>
        <p:nvSpPr>
          <p:cNvPr id="171" name="Google Shape;171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esqueleto de la web</a:t>
            </a:r>
            <a:endParaRPr/>
          </a:p>
        </p:txBody>
      </p:sp>
      <p:pic>
        <p:nvPicPr>
          <p:cNvPr descr="logo de HTML5" id="172" name="Google Shape;172;p19"/>
          <p:cNvPicPr preferRelativeResize="0"/>
          <p:nvPr/>
        </p:nvPicPr>
        <p:blipFill rotWithShape="1">
          <a:blip r:embed="rId3">
            <a:alphaModFix/>
          </a:blip>
          <a:srcRect b="0" l="12131" r="12002" t="0"/>
          <a:stretch/>
        </p:blipFill>
        <p:spPr>
          <a:xfrm>
            <a:off x="5322325" y="1475575"/>
            <a:ext cx="1774125" cy="219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HTML?</a:t>
            </a:r>
            <a:endParaRPr/>
          </a:p>
        </p:txBody>
      </p:sp>
      <p:sp>
        <p:nvSpPr>
          <p:cNvPr id="178" name="Google Shape;178;p20"/>
          <p:cNvSpPr txBox="1"/>
          <p:nvPr>
            <p:ph idx="1" type="subTitle"/>
          </p:nvPr>
        </p:nvSpPr>
        <p:spPr>
          <a:xfrm>
            <a:off x="550375" y="1614925"/>
            <a:ext cx="80433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Hypertext Markup Language</a:t>
            </a:r>
            <a:r>
              <a:rPr lang="es"/>
              <a:t> o </a:t>
            </a:r>
            <a:r>
              <a:rPr lang="es">
                <a:solidFill>
                  <a:srgbClr val="F9F9F9"/>
                </a:solidFill>
                <a:highlight>
                  <a:schemeClr val="accent1"/>
                </a:highlight>
              </a:rPr>
              <a:t>Lenguaje de Marcado de Hipertexto</a:t>
            </a:r>
            <a:endParaRPr>
              <a:solidFill>
                <a:srgbClr val="F9F9F9"/>
              </a:solidFill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Permite</a:t>
            </a:r>
            <a:r>
              <a:rPr lang="es"/>
              <a:t> definir la </a:t>
            </a:r>
            <a:r>
              <a:rPr lang="es">
                <a:solidFill>
                  <a:srgbClr val="7685E6"/>
                </a:solidFill>
              </a:rPr>
              <a:t>estructura</a:t>
            </a:r>
            <a:r>
              <a:rPr lang="es"/>
              <a:t> y la </a:t>
            </a:r>
            <a:r>
              <a:rPr lang="es">
                <a:solidFill>
                  <a:srgbClr val="7685E6"/>
                </a:solidFill>
              </a:rPr>
              <a:t>semántica</a:t>
            </a:r>
            <a:r>
              <a:rPr lang="es"/>
              <a:t> de una página web.</a:t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904829" y="2836510"/>
            <a:ext cx="3198000" cy="8832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820500" y="2768908"/>
            <a:ext cx="3198000" cy="8832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820500" y="2768850"/>
            <a:ext cx="3198000" cy="88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95959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Lenguaje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Sintaxis necesaria para agregar contenido a una web.</a:t>
            </a:r>
            <a:endParaRPr>
              <a:solidFill>
                <a:srgbClr val="F9F9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4828637" y="2788572"/>
            <a:ext cx="3248400" cy="9114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4742976" y="2718788"/>
            <a:ext cx="3248400" cy="9114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4742975" y="2718675"/>
            <a:ext cx="3248400" cy="911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95959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Marcado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Etiquetas que marcan el contenido a mostrar.</a:t>
            </a:r>
            <a:endParaRPr>
              <a:solidFill>
                <a:srgbClr val="F9F9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3015192" y="3983485"/>
            <a:ext cx="3198000" cy="8832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2930863" y="3915883"/>
            <a:ext cx="3198000" cy="88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2930863" y="3915875"/>
            <a:ext cx="3198000" cy="88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s">
                <a:solidFill>
                  <a:srgbClr val="595959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Hipertexto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Son los metadatos de esas etiquetas, como la URL en un enlace.</a:t>
            </a:r>
            <a:endParaRPr>
              <a:solidFill>
                <a:srgbClr val="F9F9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Básica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&lt;!DOCTYPE&gt;</a:t>
            </a:r>
            <a:r>
              <a:rPr lang="es"/>
              <a:t> informa al navegador que </a:t>
            </a:r>
            <a:r>
              <a:rPr b="1" lang="es"/>
              <a:t>versión</a:t>
            </a:r>
            <a:r>
              <a:rPr lang="es"/>
              <a:t> de HTML  se usó para escribir el documento.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&lt;html&gt;</a:t>
            </a:r>
            <a:r>
              <a:rPr lang="es"/>
              <a:t> representa la etiqueta</a:t>
            </a:r>
            <a:r>
              <a:rPr b="1" lang="es"/>
              <a:t> raíz</a:t>
            </a:r>
            <a:r>
              <a:rPr lang="es"/>
              <a:t> de un documento HTML. El resto de elementos </a:t>
            </a:r>
            <a:r>
              <a:rPr b="1" lang="es"/>
              <a:t>descienden</a:t>
            </a:r>
            <a:r>
              <a:rPr lang="es"/>
              <a:t> de este elemento.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&lt;head&gt;</a:t>
            </a:r>
            <a:r>
              <a:rPr lang="es"/>
              <a:t> contiene información general (</a:t>
            </a:r>
            <a:r>
              <a:rPr b="1" lang="es"/>
              <a:t>metadatos</a:t>
            </a:r>
            <a:r>
              <a:rPr lang="es"/>
              <a:t>) acerca del documento, incluyendo su título y enlaces a scripts y hojas de estilos.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&lt;meta charset="utf-8“/&gt;</a:t>
            </a:r>
            <a:r>
              <a:rPr lang="es"/>
              <a:t> indica al navegador la </a:t>
            </a:r>
            <a:r>
              <a:rPr b="1" lang="es"/>
              <a:t>codificación de caracteres</a:t>
            </a:r>
            <a:r>
              <a:rPr lang="es"/>
              <a:t> de nuestro sitio. En este caso utf-8 contiene caracteres como la </a:t>
            </a:r>
            <a:r>
              <a:rPr b="1" i="1" lang="es"/>
              <a:t>ñ</a:t>
            </a:r>
            <a:r>
              <a:rPr lang="es"/>
              <a:t> o las tildes de nuestro idioma.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&lt;title&gt;</a:t>
            </a:r>
            <a:r>
              <a:rPr lang="es"/>
              <a:t> define el </a:t>
            </a:r>
            <a:r>
              <a:rPr b="1" lang="es"/>
              <a:t>título</a:t>
            </a:r>
            <a:r>
              <a:rPr lang="es"/>
              <a:t> del documento que se muestra en un browser la barra de título o la </a:t>
            </a:r>
            <a:r>
              <a:rPr b="1" lang="es"/>
              <a:t>pestaña</a:t>
            </a:r>
            <a:r>
              <a:rPr lang="es"/>
              <a:t> de una página. Solo contiene texto, las etiquetas dentro del elemento se ignoran.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&lt;body&gt;</a:t>
            </a:r>
            <a:r>
              <a:rPr lang="es"/>
              <a:t> representa el </a:t>
            </a:r>
            <a:r>
              <a:rPr b="1" lang="es"/>
              <a:t>contenido</a:t>
            </a:r>
            <a:r>
              <a:rPr lang="es"/>
              <a:t> de un documento HTML. </a:t>
            </a:r>
            <a:r>
              <a:rPr lang="es" u="sng"/>
              <a:t>Solo puede haber </a:t>
            </a:r>
            <a:r>
              <a:rPr b="1" lang="es" u="sng"/>
              <a:t>un</a:t>
            </a:r>
            <a:r>
              <a:rPr lang="es" u="sng"/>
              <a:t> elemento</a:t>
            </a:r>
            <a:r>
              <a:rPr lang="es"/>
              <a:t> &lt;body&gt; en un documento.</a:t>
            </a:r>
            <a:endParaRPr/>
          </a:p>
        </p:txBody>
      </p:sp>
      <p:sp>
        <p:nvSpPr>
          <p:cNvPr id="194" name="Google Shape;194;p21"/>
          <p:cNvSpPr txBox="1"/>
          <p:nvPr>
            <p:ph idx="2" type="body"/>
          </p:nvPr>
        </p:nvSpPr>
        <p:spPr>
          <a:xfrm>
            <a:off x="4669800" y="1598725"/>
            <a:ext cx="4162500" cy="2523900"/>
          </a:xfrm>
          <a:prstGeom prst="rect">
            <a:avLst/>
          </a:prstGeom>
          <a:solidFill>
            <a:srgbClr val="333333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1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1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s" sz="11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1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"es"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1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s" sz="11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1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Partes de una etiqueta HTML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solidFill>
            <a:srgbClr val="33333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72F1B8"/>
                </a:solidFill>
              </a:rPr>
              <a:t>&lt;etiqueta </a:t>
            </a:r>
            <a:r>
              <a:rPr lang="es"/>
              <a:t>      </a:t>
            </a:r>
            <a:r>
              <a:rPr lang="es">
                <a:solidFill>
                  <a:srgbClr val="FFFF00"/>
                </a:solidFill>
              </a:rPr>
              <a:t>atributo</a:t>
            </a:r>
            <a:r>
              <a:rPr lang="es"/>
              <a:t>=      </a:t>
            </a:r>
            <a:r>
              <a:rPr lang="es">
                <a:solidFill>
                  <a:srgbClr val="FF8B39"/>
                </a:solidFill>
              </a:rPr>
              <a:t>“valor”</a:t>
            </a:r>
            <a:r>
              <a:rPr lang="es"/>
              <a:t>  </a:t>
            </a:r>
            <a:r>
              <a:rPr lang="es">
                <a:solidFill>
                  <a:srgbClr val="72F1B8"/>
                </a:solidFill>
              </a:rPr>
              <a:t>&gt;</a:t>
            </a:r>
            <a:r>
              <a:rPr lang="es"/>
              <a:t>    </a:t>
            </a:r>
            <a:r>
              <a:rPr lang="es">
                <a:solidFill>
                  <a:srgbClr val="F9F9F9"/>
                </a:solidFill>
              </a:rPr>
              <a:t>Hola Mundo!</a:t>
            </a:r>
            <a:r>
              <a:rPr lang="es"/>
              <a:t> </a:t>
            </a:r>
            <a:r>
              <a:rPr lang="es">
                <a:solidFill>
                  <a:srgbClr val="72F1B8"/>
                </a:solidFill>
              </a:rPr>
              <a:t>&lt;/etiqueta&gt;</a:t>
            </a:r>
            <a:endParaRPr>
              <a:solidFill>
                <a:srgbClr val="72F1B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72F1B8"/>
                </a:solidFill>
              </a:rPr>
              <a:t>&lt;a</a:t>
            </a:r>
            <a:r>
              <a:rPr lang="es"/>
              <a:t> </a:t>
            </a:r>
            <a:r>
              <a:rPr lang="es">
                <a:solidFill>
                  <a:srgbClr val="FFFF00"/>
                </a:solidFill>
              </a:rPr>
              <a:t>href</a:t>
            </a:r>
            <a:r>
              <a:rPr lang="es"/>
              <a:t>= </a:t>
            </a:r>
            <a:r>
              <a:rPr lang="es">
                <a:solidFill>
                  <a:srgbClr val="FF8B39"/>
                </a:solidFill>
              </a:rPr>
              <a:t>“https://www.google.com”</a:t>
            </a:r>
            <a:r>
              <a:rPr lang="es"/>
              <a:t>  </a:t>
            </a:r>
            <a:r>
              <a:rPr lang="es">
                <a:solidFill>
                  <a:srgbClr val="FFFF00"/>
                </a:solidFill>
              </a:rPr>
              <a:t>target</a:t>
            </a:r>
            <a:r>
              <a:rPr lang="es"/>
              <a:t>= </a:t>
            </a:r>
            <a:r>
              <a:rPr lang="es">
                <a:solidFill>
                  <a:srgbClr val="FF8B39"/>
                </a:solidFill>
              </a:rPr>
              <a:t>“_blank”</a:t>
            </a:r>
            <a:r>
              <a:rPr lang="es"/>
              <a:t> </a:t>
            </a:r>
            <a:r>
              <a:rPr lang="es">
                <a:solidFill>
                  <a:srgbClr val="72F1B8"/>
                </a:solidFill>
              </a:rPr>
              <a:t>&gt;</a:t>
            </a:r>
            <a:r>
              <a:rPr lang="es"/>
              <a:t>  </a:t>
            </a:r>
            <a:r>
              <a:rPr lang="es">
                <a:solidFill>
                  <a:srgbClr val="F9F9F9"/>
                </a:solidFill>
              </a:rPr>
              <a:t>Google</a:t>
            </a:r>
            <a:r>
              <a:rPr lang="es"/>
              <a:t> </a:t>
            </a:r>
            <a:r>
              <a:rPr lang="es">
                <a:solidFill>
                  <a:srgbClr val="72F1B8"/>
                </a:solidFill>
              </a:rPr>
              <a:t>&lt;/a&gt;</a:t>
            </a:r>
            <a:endParaRPr>
              <a:solidFill>
                <a:srgbClr val="72F1B8"/>
              </a:solidFill>
            </a:endParaRPr>
          </a:p>
        </p:txBody>
      </p:sp>
      <p:cxnSp>
        <p:nvCxnSpPr>
          <p:cNvPr id="201" name="Google Shape;201;p22"/>
          <p:cNvCxnSpPr/>
          <p:nvPr/>
        </p:nvCxnSpPr>
        <p:spPr>
          <a:xfrm>
            <a:off x="1166050" y="1831350"/>
            <a:ext cx="0" cy="8784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2"/>
          <p:cNvSpPr txBox="1"/>
          <p:nvPr/>
        </p:nvSpPr>
        <p:spPr>
          <a:xfrm>
            <a:off x="500775" y="2776769"/>
            <a:ext cx="1359300" cy="5541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Apertura de la etiqueta</a:t>
            </a:r>
            <a:endParaRPr sz="1200"/>
          </a:p>
        </p:txBody>
      </p:sp>
      <p:cxnSp>
        <p:nvCxnSpPr>
          <p:cNvPr id="203" name="Google Shape;203;p22"/>
          <p:cNvCxnSpPr>
            <a:endCxn id="204" idx="0"/>
          </p:cNvCxnSpPr>
          <p:nvPr/>
        </p:nvCxnSpPr>
        <p:spPr>
          <a:xfrm>
            <a:off x="2534575" y="1831260"/>
            <a:ext cx="0" cy="14151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2"/>
          <p:cNvSpPr txBox="1"/>
          <p:nvPr/>
        </p:nvSpPr>
        <p:spPr>
          <a:xfrm>
            <a:off x="1854925" y="3246360"/>
            <a:ext cx="1359300" cy="7389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Valor adicional que configura la etiqueta</a:t>
            </a:r>
            <a:endParaRPr sz="1200"/>
          </a:p>
        </p:txBody>
      </p:sp>
      <p:cxnSp>
        <p:nvCxnSpPr>
          <p:cNvPr id="205" name="Google Shape;205;p22"/>
          <p:cNvCxnSpPr/>
          <p:nvPr/>
        </p:nvCxnSpPr>
        <p:spPr>
          <a:xfrm>
            <a:off x="3874496" y="1831350"/>
            <a:ext cx="0" cy="6867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2"/>
          <p:cNvSpPr txBox="1"/>
          <p:nvPr/>
        </p:nvSpPr>
        <p:spPr>
          <a:xfrm>
            <a:off x="3322196" y="2565225"/>
            <a:ext cx="1104600" cy="5541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Valor del atributo</a:t>
            </a:r>
            <a:endParaRPr sz="1200"/>
          </a:p>
        </p:txBody>
      </p:sp>
      <p:cxnSp>
        <p:nvCxnSpPr>
          <p:cNvPr id="207" name="Google Shape;207;p22"/>
          <p:cNvCxnSpPr/>
          <p:nvPr/>
        </p:nvCxnSpPr>
        <p:spPr>
          <a:xfrm>
            <a:off x="5381425" y="1831400"/>
            <a:ext cx="0" cy="12591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2"/>
          <p:cNvSpPr txBox="1"/>
          <p:nvPr/>
        </p:nvSpPr>
        <p:spPr>
          <a:xfrm>
            <a:off x="4829125" y="3209100"/>
            <a:ext cx="1104600" cy="7389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Contenido de la etiqueta</a:t>
            </a:r>
            <a:endParaRPr sz="1200"/>
          </a:p>
        </p:txBody>
      </p:sp>
      <p:cxnSp>
        <p:nvCxnSpPr>
          <p:cNvPr id="209" name="Google Shape;209;p22"/>
          <p:cNvCxnSpPr/>
          <p:nvPr/>
        </p:nvCxnSpPr>
        <p:spPr>
          <a:xfrm>
            <a:off x="6955543" y="1831400"/>
            <a:ext cx="0" cy="9372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2"/>
          <p:cNvSpPr txBox="1"/>
          <p:nvPr/>
        </p:nvSpPr>
        <p:spPr>
          <a:xfrm>
            <a:off x="6290268" y="2840075"/>
            <a:ext cx="1359300" cy="5541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Cierre</a:t>
            </a: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 de la etiqueta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más comunes</a:t>
            </a:r>
            <a:endParaRPr/>
          </a:p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&lt;p&gt;</a:t>
            </a:r>
            <a:r>
              <a:rPr lang="es"/>
              <a:t>: representa un </a:t>
            </a:r>
            <a:r>
              <a:rPr lang="es" u="sng"/>
              <a:t>párrafo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&lt;!-- comentario --&gt;</a:t>
            </a:r>
            <a:r>
              <a:rPr lang="es"/>
              <a:t>: se utiliza para </a:t>
            </a:r>
            <a:r>
              <a:rPr lang="es" u="sng"/>
              <a:t>añadir comentarios</a:t>
            </a:r>
            <a:r>
              <a:rPr lang="es"/>
              <a:t> dentro del código que el usuario no podrá ver.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&lt;a&gt;</a:t>
            </a:r>
            <a:r>
              <a:rPr lang="es"/>
              <a:t>: define un </a:t>
            </a:r>
            <a:r>
              <a:rPr lang="es" u="sng"/>
              <a:t>hipervínculo</a:t>
            </a:r>
            <a:r>
              <a:rPr lang="es"/>
              <a:t>, con el </a:t>
            </a:r>
            <a:r>
              <a:rPr lang="es" u="sng"/>
              <a:t>atributo href</a:t>
            </a:r>
            <a:r>
              <a:rPr lang="es"/>
              <a:t> le indicamos el link.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&lt;img /&gt;</a:t>
            </a:r>
            <a:r>
              <a:rPr lang="es"/>
              <a:t>: define una </a:t>
            </a:r>
            <a:r>
              <a:rPr lang="es" u="sng"/>
              <a:t>imagen</a:t>
            </a:r>
            <a:r>
              <a:rPr lang="es"/>
              <a:t> y con el </a:t>
            </a:r>
            <a:r>
              <a:rPr lang="es" u="sng"/>
              <a:t>atributo src</a:t>
            </a:r>
            <a:r>
              <a:rPr lang="es"/>
              <a:t> le indicamos al navegador dónde buscarla.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&lt;div&gt;</a:t>
            </a:r>
            <a:r>
              <a:rPr lang="es"/>
              <a:t>: se utiliza para dividir estructuras de contenido </a:t>
            </a:r>
            <a:r>
              <a:rPr lang="es" u="sng"/>
              <a:t>en bloque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8C823"/>
                </a:highlight>
              </a:rPr>
              <a:t>&lt;span&gt;</a:t>
            </a:r>
            <a:r>
              <a:rPr lang="es"/>
              <a:t>: se utiliza para dividir estructuras de contenido </a:t>
            </a:r>
            <a:r>
              <a:rPr lang="es" u="sng"/>
              <a:t>en línea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Block &amp; Inline</a:t>
            </a:r>
            <a:endParaRPr/>
          </a:p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311700" y="1419863"/>
            <a:ext cx="3999900" cy="27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Las etiquetas HTML se dividen en 2 grupos</a:t>
            </a:r>
            <a:r>
              <a:rPr lang="es" sz="1600"/>
              <a:t>: </a:t>
            </a:r>
            <a:r>
              <a:rPr b="1" lang="es" sz="1600">
                <a:highlight>
                  <a:srgbClr val="F8C823"/>
                </a:highlight>
              </a:rPr>
              <a:t>inline</a:t>
            </a:r>
            <a:r>
              <a:rPr lang="es" sz="1600"/>
              <a:t> y </a:t>
            </a:r>
            <a:r>
              <a:rPr b="1" lang="es" sz="1600">
                <a:highlight>
                  <a:srgbClr val="F8C823"/>
                </a:highlight>
              </a:rPr>
              <a:t>block</a:t>
            </a:r>
            <a:r>
              <a:rPr lang="es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Las etiquetas en </a:t>
            </a:r>
            <a:r>
              <a:rPr i="1" lang="es" sz="1600" u="sng"/>
              <a:t>bloque</a:t>
            </a:r>
            <a:r>
              <a:rPr lang="es" sz="1600"/>
              <a:t> comienzan en una nueva línea ocupando el </a:t>
            </a:r>
            <a:r>
              <a:rPr lang="es" sz="1600">
                <a:highlight>
                  <a:srgbClr val="F8C823"/>
                </a:highlight>
              </a:rPr>
              <a:t>100% de ancho de su contenedor</a:t>
            </a:r>
            <a:r>
              <a:rPr lang="es" sz="1600"/>
              <a:t>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Mientras que los elementos </a:t>
            </a:r>
            <a:r>
              <a:rPr i="1" lang="es" sz="1600" u="sng"/>
              <a:t>en línea</a:t>
            </a:r>
            <a:r>
              <a:rPr lang="es" sz="1600"/>
              <a:t> abarcan únicamente el </a:t>
            </a:r>
            <a:r>
              <a:rPr lang="es" sz="1600">
                <a:highlight>
                  <a:srgbClr val="F8C823"/>
                </a:highlight>
              </a:rPr>
              <a:t>ancho de su contenido</a:t>
            </a:r>
            <a:r>
              <a:rPr lang="es" sz="1600"/>
              <a:t>.</a:t>
            </a:r>
            <a:endParaRPr sz="1600"/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300" y="1449825"/>
            <a:ext cx="41910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