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29e06365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29e06365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9e0636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29e0636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29e06365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29e06365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9e06365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29e06365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29e0636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29e0636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9e06365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29e06365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fa872340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fa872340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29e0636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29e0636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hyperlink" Target="https://es.wikipedia.org/wiki/Sistema_sola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www.w3schools.com/css/css_lis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550375" y="1614925"/>
            <a:ext cx="80433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o </a:t>
            </a:r>
            <a:r>
              <a:rPr i="1" lang="es"/>
              <a:t>hipervínculos</a:t>
            </a:r>
            <a:r>
              <a:rPr lang="es"/>
              <a:t> son los que permiten que la web se conozca como tal, ya que nos permiten </a:t>
            </a:r>
            <a:r>
              <a:rPr lang="es">
                <a:solidFill>
                  <a:srgbClr val="F9F9F9"/>
                </a:solidFill>
                <a:highlight>
                  <a:srgbClr val="FF9900"/>
                </a:highlight>
              </a:rPr>
              <a:t>vincular</a:t>
            </a:r>
            <a:r>
              <a:rPr lang="es"/>
              <a:t> distintos tipos de </a:t>
            </a:r>
            <a:r>
              <a:rPr lang="es">
                <a:solidFill>
                  <a:srgbClr val="7685E6"/>
                </a:solidFill>
              </a:rPr>
              <a:t>contenido</a:t>
            </a:r>
            <a:r>
              <a:rPr lang="es"/>
              <a:t> en nuestro sitio web. Estos vínculos pueden ser </a:t>
            </a:r>
            <a:r>
              <a:rPr lang="es">
                <a:solidFill>
                  <a:srgbClr val="F9F9F9"/>
                </a:solidFill>
              </a:rPr>
              <a:t>internos</a:t>
            </a:r>
            <a:r>
              <a:rPr lang="es"/>
              <a:t>, </a:t>
            </a:r>
            <a:r>
              <a:rPr lang="es">
                <a:solidFill>
                  <a:srgbClr val="377BC7"/>
                </a:solidFill>
              </a:rPr>
              <a:t>externos</a:t>
            </a:r>
            <a:r>
              <a:rPr lang="es"/>
              <a:t> o </a:t>
            </a:r>
            <a:r>
              <a:rPr lang="es">
                <a:solidFill>
                  <a:srgbClr val="E15BBA"/>
                </a:solidFill>
              </a:rPr>
              <a:t>de referencia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</a:t>
            </a:r>
            <a:r>
              <a:rPr lang="es"/>
              <a:t>se</a:t>
            </a:r>
            <a:r>
              <a:rPr lang="es"/>
              <a:t> pueden relacionar a un recurso de manera </a:t>
            </a:r>
            <a:r>
              <a:rPr lang="es">
                <a:solidFill>
                  <a:srgbClr val="F9F9F9"/>
                </a:solidFill>
                <a:highlight>
                  <a:srgbClr val="414141"/>
                </a:highlight>
              </a:rPr>
              <a:t>absoluta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relativa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definido por el acceso que le queramos dar a ese recurso. Prácticamente cualquier contenido puede convertirse en un enlace a un otro recurso o documento.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de enlace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432025" y="22706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&lt;a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“https://www.google.com”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“_blank”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&lt;/a&gt;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26"/>
          <p:cNvCxnSpPr/>
          <p:nvPr/>
        </p:nvCxnSpPr>
        <p:spPr>
          <a:xfrm>
            <a:off x="1111675" y="27970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 txBox="1"/>
          <p:nvPr/>
        </p:nvSpPr>
        <p:spPr>
          <a:xfrm>
            <a:off x="432025" y="3505300"/>
            <a:ext cx="16497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Dirección a la que debe redirigir el enlace</a:t>
            </a:r>
            <a:endParaRPr sz="1200"/>
          </a:p>
        </p:txBody>
      </p:sp>
      <p:cxnSp>
        <p:nvCxnSpPr>
          <p:cNvPr id="227" name="Google Shape;227;p26"/>
          <p:cNvCxnSpPr/>
          <p:nvPr/>
        </p:nvCxnSpPr>
        <p:spPr>
          <a:xfrm>
            <a:off x="4875996" y="2797100"/>
            <a:ext cx="0" cy="6867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6"/>
          <p:cNvSpPr txBox="1"/>
          <p:nvPr/>
        </p:nvSpPr>
        <p:spPr>
          <a:xfrm>
            <a:off x="3904603" y="3505300"/>
            <a:ext cx="1942800" cy="923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Define si el enlace debe ser abierto en una nueva pestaña o no.</a:t>
            </a:r>
            <a:endParaRPr sz="12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 enlace es </a:t>
            </a:r>
            <a:r>
              <a:rPr b="1" lang="es" sz="1700"/>
              <a:t>&lt;a&gt;&lt;/a&gt;</a:t>
            </a:r>
            <a:r>
              <a:rPr lang="es" sz="1700"/>
              <a:t> que deriva de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anchor</a:t>
            </a:r>
            <a:r>
              <a:rPr lang="es" sz="1700"/>
              <a:t> o </a:t>
            </a:r>
            <a:r>
              <a:rPr lang="es" sz="1700">
                <a:solidFill>
                  <a:srgbClr val="F9F9F9"/>
                </a:solidFill>
                <a:highlight>
                  <a:srgbClr val="F8C823"/>
                </a:highlight>
              </a:rPr>
              <a:t>ancla</a:t>
            </a:r>
            <a:r>
              <a:rPr lang="es" sz="1700"/>
              <a:t> en inglés.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relación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Interna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a las páginas o documentos </a:t>
            </a:r>
            <a:r>
              <a:rPr b="1" lang="es" sz="1400">
                <a:solidFill>
                  <a:srgbClr val="E15BBA"/>
                </a:solidFill>
              </a:rPr>
              <a:t>dentro de un mismo sitio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Externa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que nos </a:t>
            </a:r>
            <a:r>
              <a:rPr b="1" lang="es" sz="1400">
                <a:solidFill>
                  <a:srgbClr val="7685E6"/>
                </a:solidFill>
              </a:rPr>
              <a:t>redirigen a otros sitios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De referencia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Estos enlaces se usan para vincular a un elemento con una sección </a:t>
            </a:r>
            <a:r>
              <a:rPr b="1" lang="es" sz="1400">
                <a:solidFill>
                  <a:srgbClr val="377BC7"/>
                </a:solidFill>
              </a:rPr>
              <a:t>dentro de la misma página</a:t>
            </a:r>
            <a:r>
              <a:rPr lang="es" sz="1400"/>
              <a:t> a través de un </a:t>
            </a:r>
            <a:r>
              <a:rPr b="1" i="1" lang="es"/>
              <a:t>ID</a:t>
            </a:r>
            <a:r>
              <a:rPr lang="es" sz="1400"/>
              <a:t>, por ejemplo cuando queremos </a:t>
            </a:r>
            <a:r>
              <a:rPr lang="es" sz="1400" u="sng"/>
              <a:t>scrollear</a:t>
            </a:r>
            <a:r>
              <a:rPr lang="es" sz="1400"/>
              <a:t> el sitio hasta una </a:t>
            </a:r>
            <a:r>
              <a:rPr lang="es" sz="1400">
                <a:solidFill>
                  <a:srgbClr val="414141"/>
                </a:solidFill>
                <a:highlight>
                  <a:srgbClr val="F8C823"/>
                </a:highlight>
              </a:rPr>
              <a:t>parte específica de contenido</a:t>
            </a:r>
            <a:r>
              <a:rPr lang="es" sz="1400"/>
              <a:t>.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50" y="1711900"/>
            <a:ext cx="3553201" cy="1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50" y="2598975"/>
            <a:ext cx="3553200" cy="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750" y="3707525"/>
            <a:ext cx="2768400" cy="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enlace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Absolutos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Estos enlaces hacen referencia a un elemento indicando un ruta que podrá ser accesible desde cualquier lugar donde se la llame, es decir, una ruta con valor absoluto.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https://www.google.com.ar</a:t>
            </a:r>
            <a:endParaRPr i="1"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C:\Users\user\desktop\carrito.html</a:t>
            </a:r>
            <a:endParaRPr i="1">
              <a:highlight>
                <a:srgbClr val="F8C823"/>
              </a:highlight>
            </a:endParaRPr>
          </a:p>
        </p:txBody>
      </p:sp>
      <p:sp>
        <p:nvSpPr>
          <p:cNvPr id="245" name="Google Shape;24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Relativos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Estos enlaces son relativos a la ubicación de ambos elementos a vincular, es decir, debo tener en cuenta la posición del archivo que enlaza y la posición del archivo enlazado.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75" y="3082525"/>
            <a:ext cx="2588075" cy="14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150" y="3399713"/>
            <a:ext cx="1314475" cy="8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tablas son elementos </a:t>
            </a:r>
            <a:r>
              <a:rPr lang="es" u="sng"/>
              <a:t>rígidos</a:t>
            </a:r>
            <a:r>
              <a:rPr lang="es"/>
              <a:t> y poco adaptables</a:t>
            </a:r>
            <a:r>
              <a:rPr lang="es"/>
              <a:t> utilizados para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contener datos</a:t>
            </a:r>
            <a:r>
              <a:rPr lang="es"/>
              <a:t> tabulados en </a:t>
            </a:r>
            <a:r>
              <a:rPr lang="es">
                <a:solidFill>
                  <a:srgbClr val="E15BBA"/>
                </a:solidFill>
              </a:rPr>
              <a:t>filas y columnas</a:t>
            </a:r>
            <a:r>
              <a:rPr lang="es"/>
              <a:t>, como en una planilla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Anteriormente se utilizaban para </a:t>
            </a:r>
            <a:r>
              <a:rPr lang="es">
                <a:solidFill>
                  <a:srgbClr val="7685E6"/>
                </a:solidFill>
              </a:rPr>
              <a:t>maquetar</a:t>
            </a:r>
            <a:r>
              <a:rPr lang="es"/>
              <a:t> ya que por su rigidez, mantenían la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estructura</a:t>
            </a:r>
            <a:r>
              <a:rPr lang="es"/>
              <a:t> del sitio. </a:t>
            </a:r>
            <a:r>
              <a:rPr lang="es" u="sng"/>
              <a:t>Hoy</a:t>
            </a:r>
            <a:r>
              <a:rPr lang="es"/>
              <a:t> en día contamos con </a:t>
            </a:r>
            <a:r>
              <a:rPr b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mejores</a:t>
            </a:r>
            <a:r>
              <a:rPr lang="es"/>
              <a:t> opciones para esto que además permiten que el sitio sea </a:t>
            </a:r>
            <a:r>
              <a:rPr lang="es">
                <a:solidFill>
                  <a:srgbClr val="E15BBA"/>
                </a:solidFill>
              </a:rPr>
              <a:t>adaptable</a:t>
            </a:r>
            <a:r>
              <a:rPr lang="es"/>
              <a:t> a distintos dispositivos.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tabla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&lt;table&gt;</a:t>
            </a:r>
            <a:r>
              <a:rPr lang="es"/>
              <a:t> tabla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Etiqueta </a:t>
            </a:r>
            <a:r>
              <a:rPr lang="es"/>
              <a:t>raíz para definir el inicio de una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&lt;tr&gt;</a:t>
            </a:r>
            <a:r>
              <a:rPr lang="es"/>
              <a:t> fila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utiliza para establecer una fila.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&lt;th&gt;</a:t>
            </a:r>
            <a:r>
              <a:rPr lang="es"/>
              <a:t> encabezado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el encabezado de esa fila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&lt;td&gt;</a:t>
            </a:r>
            <a:r>
              <a:rPr lang="es"/>
              <a:t> celda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una celda de esa fila.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&lt;thead&gt;</a:t>
            </a:r>
            <a:r>
              <a:rPr lang="es"/>
              <a:t> </a:t>
            </a:r>
            <a:r>
              <a:rPr lang="es"/>
              <a:t>cabecera de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 la cabecera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&lt;tbody&gt;</a:t>
            </a:r>
            <a:r>
              <a:rPr lang="es"/>
              <a:t> cuerpo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cuerpo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&lt;tfoot&gt;</a:t>
            </a:r>
            <a:r>
              <a:rPr lang="es"/>
              <a:t> pie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pie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*estas </a:t>
            </a:r>
            <a:r>
              <a:rPr b="1" i="1" lang="es" sz="900"/>
              <a:t>3</a:t>
            </a:r>
            <a:r>
              <a:rPr i="1" lang="es" sz="900"/>
              <a:t> etiquetas son </a:t>
            </a:r>
            <a:r>
              <a:rPr i="1" lang="es" sz="900">
                <a:highlight>
                  <a:srgbClr val="F8C823"/>
                </a:highlight>
              </a:rPr>
              <a:t>opcionales</a:t>
            </a:r>
            <a:r>
              <a:rPr i="1" lang="es" sz="900"/>
              <a:t> y se usan para dar sentido </a:t>
            </a:r>
            <a:r>
              <a:rPr i="1" lang="es" sz="900">
                <a:highlight>
                  <a:srgbClr val="F8C823"/>
                </a:highlight>
              </a:rPr>
              <a:t>semántico</a:t>
            </a:r>
            <a:r>
              <a:rPr i="1" lang="es" sz="900"/>
              <a:t> a la estructura de nuestra tabla.</a:t>
            </a:r>
            <a:endParaRPr i="1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381949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Dónde</a:t>
            </a:r>
            <a:r>
              <a:rPr lang="es"/>
              <a:t> </a:t>
            </a:r>
            <a:r>
              <a:rPr lang="es"/>
              <a:t>usar</a:t>
            </a:r>
            <a:r>
              <a:rPr lang="es"/>
              <a:t> las tablas?</a:t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4125"/>
            <a:ext cx="8288949" cy="2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432025" y="378662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https://es.wikipedia.org/wiki/Sistema_solar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60488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 de una tabla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5213"/>
            <a:ext cx="8258428" cy="25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/>
          <p:nvPr/>
        </p:nvSpPr>
        <p:spPr>
          <a:xfrm rot="5400000">
            <a:off x="432336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F8C8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 rot="5400000">
            <a:off x="432336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377B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 rot="5400000">
            <a:off x="2242211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 rot="5400000">
            <a:off x="2242211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7945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sz="1000"/>
          </a:p>
        </p:txBody>
      </p:sp>
      <p:sp>
        <p:nvSpPr>
          <p:cNvPr id="279" name="Google Shape;279;p32"/>
          <p:cNvSpPr txBox="1"/>
          <p:nvPr/>
        </p:nvSpPr>
        <p:spPr>
          <a:xfrm>
            <a:off x="57945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&lt;tbody&gt;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235890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000"/>
          </a:p>
        </p:txBody>
      </p:sp>
      <p:sp>
        <p:nvSpPr>
          <p:cNvPr id="281" name="Google Shape;281;p32"/>
          <p:cNvSpPr txBox="1"/>
          <p:nvPr/>
        </p:nvSpPr>
        <p:spPr>
          <a:xfrm>
            <a:off x="235890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en acción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411835" y="1170125"/>
            <a:ext cx="3999900" cy="3417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"1px solid #2b2b2b"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cellpadding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"5px"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cellspacing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Cosme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Fulanito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Tony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Stark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75" y="1864213"/>
            <a:ext cx="33528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tabla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cellpadding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el espaciado interno de cada celda.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cellspacing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distancia entre celdas.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colspan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columnas.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rowspan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filas.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4849293" y="1170125"/>
            <a:ext cx="39999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border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</a:t>
            </a:r>
            <a:r>
              <a:rPr i="1" lang="es">
                <a:highlight>
                  <a:srgbClr val="F8C823"/>
                </a:highlight>
              </a:rPr>
              <a:t>tamaño</a:t>
            </a:r>
            <a:r>
              <a:rPr lang="es">
                <a:highlight>
                  <a:srgbClr val="F8C823"/>
                </a:highlight>
              </a:rPr>
              <a:t> | </a:t>
            </a:r>
            <a:r>
              <a:rPr i="1" lang="es">
                <a:highlight>
                  <a:srgbClr val="F8C823"/>
                </a:highlight>
              </a:rPr>
              <a:t>estilo</a:t>
            </a:r>
            <a:r>
              <a:rPr lang="es">
                <a:highlight>
                  <a:srgbClr val="F8C823"/>
                </a:highlight>
              </a:rPr>
              <a:t>| </a:t>
            </a:r>
            <a:r>
              <a:rPr i="1" lang="es">
                <a:highlight>
                  <a:srgbClr val="F8C823"/>
                </a:highlight>
              </a:rPr>
              <a:t>color</a:t>
            </a:r>
            <a:r>
              <a:rPr lang="es"/>
              <a:t> de borde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bgcolor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Color de fondo de las celdas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width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Ancho total de la tabla.</a:t>
            </a:r>
            <a:endParaRPr i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1449750" y="1723350"/>
            <a:ext cx="62445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código entra por los dedos y no por la cabeza.</a:t>
            </a:r>
            <a:endParaRPr/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Anónimo</a:t>
            </a:r>
            <a:endParaRPr sz="17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5850"/>
            <a:ext cx="4762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02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01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Introducción a HTML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Estructura Inicial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Semánticas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Encabezados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básicas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HTML Revoluciones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Multimedia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Formularios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Revoluciones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Listas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Enlaces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Tablas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3434091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49154" y="325999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Recargado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>
                <a:solidFill>
                  <a:srgbClr val="7685E6"/>
                </a:solidFill>
              </a:rPr>
              <a:t>listas</a:t>
            </a:r>
            <a:r>
              <a:rPr lang="es"/>
              <a:t> en HTML nos permiten definir semánticamente un conjunto de elementos que tienen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mejor sentido juntos que separados</a:t>
            </a:r>
            <a:r>
              <a:rPr lang="es"/>
              <a:t>. Un ejemplo de esto puede ser una serie de pasos para realizar algo o la descripción de propiedades de un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 existen </a:t>
            </a:r>
            <a:r>
              <a:rPr lang="es">
                <a:solidFill>
                  <a:srgbClr val="7685E6"/>
                </a:solidFill>
              </a:rPr>
              <a:t>3</a:t>
            </a:r>
            <a:r>
              <a:rPr lang="es"/>
              <a:t> tipos de listas: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ordenadas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no ordenadas</a:t>
            </a:r>
            <a:r>
              <a:rPr lang="es"/>
              <a:t> y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descriptivas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1133525"/>
            <a:ext cx="26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listas.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688575"/>
            <a:ext cx="39999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&lt;ol&gt;</a:t>
            </a:r>
            <a:r>
              <a:rPr lang="es"/>
              <a:t> lis</a:t>
            </a:r>
            <a:r>
              <a:rPr lang="es"/>
              <a:t>ta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con jerarquía.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&lt;ul&gt;</a:t>
            </a:r>
            <a:r>
              <a:rPr lang="es"/>
              <a:t> lista </a:t>
            </a:r>
            <a:r>
              <a:rPr b="1" lang="es"/>
              <a:t>no</a:t>
            </a:r>
            <a:r>
              <a:rPr lang="es"/>
              <a:t>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relacionados pero sin jerarquía.</a:t>
            </a:r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4820675" y="1133525"/>
            <a:ext cx="30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</a:t>
            </a:r>
            <a:r>
              <a:rPr lang="es"/>
              <a:t>ítem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849300" y="1706225"/>
            <a:ext cx="3999900" cy="1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&lt;li&gt;</a:t>
            </a:r>
            <a:r>
              <a:rPr lang="es"/>
              <a:t> </a:t>
            </a:r>
            <a:r>
              <a:rPr b="1" lang="es"/>
              <a:t>elemento </a:t>
            </a:r>
            <a:r>
              <a:rPr lang="es"/>
              <a:t>de lista.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usa en listas </a:t>
            </a:r>
            <a:r>
              <a:rPr b="1" lang="es"/>
              <a:t>ordenadas</a:t>
            </a:r>
            <a:r>
              <a:rPr lang="es"/>
              <a:t> y </a:t>
            </a:r>
            <a:r>
              <a:rPr b="1" lang="es"/>
              <a:t>no ordenadas</a:t>
            </a:r>
            <a:r>
              <a:rPr lang="es"/>
              <a:t> para definir un elemento de lista.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Ordenadas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Pasos para preparar un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Calentar agua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un saquito de té en una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el agua caliente en la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Esperar 3m que se propague el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Endulzar a gusto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Disfrutar!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50" y="1596613"/>
            <a:ext cx="4313575" cy="25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s"/>
              <a:t> Ordenadas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Periféricos de PC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Teclado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Mouse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Parlantes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Monitor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Micrófono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Impresora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25" y="1522488"/>
            <a:ext cx="2888900" cy="26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lista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Estos funcionan solamente en listas </a:t>
            </a:r>
            <a:r>
              <a:rPr lang="es" u="sng"/>
              <a:t>ordenadas</a:t>
            </a:r>
            <a:r>
              <a:rPr lang="es"/>
              <a:t> y </a:t>
            </a:r>
            <a:r>
              <a:rPr lang="es" u="sng"/>
              <a:t>no ordenadas</a:t>
            </a:r>
            <a:r>
              <a:rPr lang="es"/>
              <a:t> y se aplican modificando sus estilos con </a:t>
            </a:r>
            <a:r>
              <a:rPr b="1" lang="es">
                <a:solidFill>
                  <a:srgbClr val="377BC7"/>
                </a:solidFill>
              </a:rPr>
              <a:t>CSS</a:t>
            </a:r>
            <a:r>
              <a:rPr lang="es"/>
              <a:t> por eso los veremos más adelante.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87" y="2098100"/>
            <a:ext cx="6514825" cy="1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432025" y="42185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https://www.w3schools.com/css/css_list.asp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