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EB Garamond Medium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  <p:embeddedFont>
      <p:font typeface="EB Garamond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EBGaramondMedium-bold.fntdata"/><Relationship Id="rId27" Type="http://schemas.openxmlformats.org/officeDocument/2006/relationships/font" Target="fonts/EBGaramon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EBGaramon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EBGaramond-regular.fntdata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35" Type="http://schemas.openxmlformats.org/officeDocument/2006/relationships/font" Target="fonts/EBGaramond-italic.fntdata"/><Relationship Id="rId12" Type="http://schemas.openxmlformats.org/officeDocument/2006/relationships/slide" Target="slides/slide7.xml"/><Relationship Id="rId34" Type="http://schemas.openxmlformats.org/officeDocument/2006/relationships/font" Target="fonts/EBGaramond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EBGaramond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ea573e588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ea573e588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ea573e588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ea573e588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ea573e588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ea573e588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ea573e588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ea573e588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0ea573e588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0ea573e588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0ea573e588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0ea573e588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0eb93e85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0eb93e85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0eee413f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0eee413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ea573e58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ea573e58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ea573e58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ea573e58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ea573e58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ea573e58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ea573e588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ea573e588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ea573e588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ea573e588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ea573e588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ea573e588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ea573e588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ea573e588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ea573e588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ea573e588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IMDB-Movies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Presented by </a:t>
            </a: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Farukh Ahmad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Modeling Diagram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76" y="1366575"/>
            <a:ext cx="7982649" cy="36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</a:t>
            </a:r>
            <a:r>
              <a:rPr lang="en">
                <a:solidFill>
                  <a:schemeClr val="accent1"/>
                </a:solidFill>
              </a:rPr>
              <a:t>- Visualization and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417550"/>
            <a:ext cx="70305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After completing the data 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cleaning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and modeling , I loaded all the data into </a:t>
            </a: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PowerBI 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for visualization using basic charts e.g bar and line charts.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137" y="2624600"/>
            <a:ext cx="1419725" cy="18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Basic Analysis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86" y="583405"/>
            <a:ext cx="7669427" cy="443389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6" name="Google Shape;346;p24"/>
          <p:cNvSpPr txBox="1"/>
          <p:nvPr/>
        </p:nvSpPr>
        <p:spPr>
          <a:xfrm>
            <a:off x="734100" y="96450"/>
            <a:ext cx="5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Basic Analysis</a:t>
            </a:r>
            <a:endParaRPr b="1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Basic Analysis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352" name="Google Shape;3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286" y="583405"/>
            <a:ext cx="7669427" cy="443389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25"/>
          <p:cNvSpPr txBox="1"/>
          <p:nvPr/>
        </p:nvSpPr>
        <p:spPr>
          <a:xfrm>
            <a:off x="734100" y="96450"/>
            <a:ext cx="5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Genre-Based </a:t>
            </a:r>
            <a:r>
              <a:rPr b="1" lang="en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Analysis</a:t>
            </a:r>
            <a:endParaRPr b="1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Basic Analysis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359" name="Google Shape;3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286" y="583405"/>
            <a:ext cx="7669427" cy="443389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0" name="Google Shape;360;p26"/>
          <p:cNvSpPr txBox="1"/>
          <p:nvPr/>
        </p:nvSpPr>
        <p:spPr>
          <a:xfrm>
            <a:off x="734100" y="96450"/>
            <a:ext cx="5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Director</a:t>
            </a:r>
            <a:r>
              <a:rPr b="1" lang="en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-Based Analysis</a:t>
            </a:r>
            <a:endParaRPr b="1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Basic Analysis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366" name="Google Shape;3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286" y="583405"/>
            <a:ext cx="7669427" cy="443389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7" name="Google Shape;367;p27"/>
          <p:cNvSpPr txBox="1"/>
          <p:nvPr/>
        </p:nvSpPr>
        <p:spPr>
          <a:xfrm>
            <a:off x="734100" y="96450"/>
            <a:ext cx="5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Time</a:t>
            </a:r>
            <a:r>
              <a:rPr b="1" lang="en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-Based Analysis</a:t>
            </a:r>
            <a:endParaRPr b="1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Key Insights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1303800" y="1214175"/>
            <a:ext cx="70305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Number of movies </a:t>
            </a: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increases 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by years.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High revenue genres are </a:t>
            </a: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Adventure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Action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Drama 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and </a:t>
            </a: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Comedy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The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average rating is </a:t>
            </a: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6 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means 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that ratio between like and dislike is 60/40.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The revenue of the director does not depend on the </a:t>
            </a: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ratings 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and </a:t>
            </a: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votes</a:t>
            </a:r>
            <a:endParaRPr b="1"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The revenue of the movies does not depend on the </a:t>
            </a: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ratings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votes 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or </a:t>
            </a:r>
            <a:r>
              <a:rPr b="1"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metascore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1388625" y="1863750"/>
            <a:ext cx="63669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Introduction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1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This project explores a comprehensive movie dataset to uncover key insights about the film industry. The analysis focuses on understanding trends in </a:t>
            </a:r>
            <a:r>
              <a:rPr b="1"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movie production, revenue generation,</a:t>
            </a:r>
            <a:r>
              <a:rPr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and </a:t>
            </a:r>
            <a:r>
              <a:rPr b="1"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genre popularity</a:t>
            </a:r>
            <a:r>
              <a:rPr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. By evaluating this data, we aim to provide a clearer picture of how movies have evolved </a:t>
            </a:r>
            <a:r>
              <a:rPr b="1"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over time</a:t>
            </a:r>
            <a:r>
              <a:rPr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and what </a:t>
            </a:r>
            <a:r>
              <a:rPr b="1"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factors </a:t>
            </a:r>
            <a:r>
              <a:rPr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contribute to their success.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Dataset Summary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17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Total Movies</a:t>
            </a:r>
            <a:r>
              <a:rPr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: [Number of Movies in Dataset]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Total Genres</a:t>
            </a:r>
            <a:r>
              <a:rPr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: [Number of Unique Genres]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Total Directors</a:t>
            </a:r>
            <a:r>
              <a:rPr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: [Number of Unique Directors]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Total Actors</a:t>
            </a:r>
            <a:r>
              <a:rPr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: [Number of Unique Actors]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Source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The dataset was sourced from a structured </a:t>
            </a:r>
            <a:r>
              <a:rPr b="1" lang="en" sz="1600">
                <a:latin typeface="EB Garamond"/>
                <a:ea typeface="EB Garamond"/>
                <a:cs typeface="EB Garamond"/>
                <a:sym typeface="EB Garamond"/>
              </a:rPr>
              <a:t>CSV </a:t>
            </a: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file containing information on </a:t>
            </a:r>
            <a:r>
              <a:rPr b="1" lang="en" sz="1600">
                <a:latin typeface="EB Garamond"/>
                <a:ea typeface="EB Garamond"/>
                <a:cs typeface="EB Garamond"/>
                <a:sym typeface="EB Garamond"/>
              </a:rPr>
              <a:t>1000</a:t>
            </a: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 movies made from </a:t>
            </a:r>
            <a:r>
              <a:rPr b="1" lang="en" sz="1600">
                <a:latin typeface="EB Garamond"/>
                <a:ea typeface="EB Garamond"/>
                <a:cs typeface="EB Garamond"/>
                <a:sym typeface="EB Garamond"/>
              </a:rPr>
              <a:t>2006 to 2016</a:t>
            </a: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 including genres, revenue, ratings, and key participants like actors and directors.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Objectives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493750"/>
            <a:ext cx="70305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Main Goals</a:t>
            </a:r>
            <a:r>
              <a:rPr lang="en" sz="16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:</a:t>
            </a:r>
            <a:endParaRPr sz="160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 understand movie production trends over time.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 analyze revenue and rating patterns across different genres, directors, and actors.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 identify high-grossing movies and popular genres.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Analytical Questions</a:t>
            </a:r>
            <a:r>
              <a:rPr lang="en" sz="16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:</a:t>
            </a:r>
            <a:endParaRPr sz="160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Which</a:t>
            </a: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genres have gained or lost popularity?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Which directors and actors are associated with the highest-grossing movies?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Char char="●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has movie production volume changed over the year?</a:t>
            </a:r>
            <a:endParaRPr sz="21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Followed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493750"/>
            <a:ext cx="70305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1- Data Cleaning</a:t>
            </a:r>
            <a:endParaRPr sz="160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2- Data Transformation</a:t>
            </a:r>
            <a:endParaRPr sz="1600"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3- Visualization and Analysis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1- Data Cleaning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417550"/>
            <a:ext cx="70305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 followed these steps to make sure that the data is cleaned and ready to transform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Identify nulls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Identify duplicates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Converting nulls to ‘0’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Rounding off rating and revenue values 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Results: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One Movie "The Host" found which exist two times but they have different actors and directors so I renamed one movie as "The Host 2".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2- </a:t>
            </a:r>
            <a:r>
              <a:rPr lang="en">
                <a:solidFill>
                  <a:schemeClr val="accent1"/>
                </a:solidFill>
              </a:rPr>
              <a:t>Data </a:t>
            </a:r>
            <a:r>
              <a:rPr lang="en">
                <a:solidFill>
                  <a:schemeClr val="accent1"/>
                </a:solidFill>
              </a:rPr>
              <a:t>Transformation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417550"/>
            <a:ext cx="70305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 followed steps in these sequence to transform the data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dimension tables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Inserting data into dimension table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Creating Fact Table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Inserting data into Fact Table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Creating Junction Tables(for many-to-many relationships)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Inserting data into Junction Tables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AutoNum type="arabicPeriod"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Creating Views</a:t>
            </a:r>
            <a:endParaRPr sz="14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 reason for creating junction tables is that each movie had multiple genres and actors listed in a single row, separated by commas.</a:t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Transformed Data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237650"/>
            <a:ext cx="7030500" cy="368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Dimension Tables</a:t>
            </a:r>
            <a:r>
              <a:rPr lang="en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:</a:t>
            </a:r>
            <a:endParaRPr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GenreDIM</a:t>
            </a:r>
            <a:r>
              <a:rPr lang="en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(GenreID,Genre)</a:t>
            </a:r>
            <a:endParaRPr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DirectorDim</a:t>
            </a:r>
            <a:r>
              <a:rPr lang="en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(Director,DirectorID)</a:t>
            </a:r>
            <a:endParaRPr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ActorDim</a:t>
            </a:r>
            <a:r>
              <a:rPr lang="en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(Actor,ActorID)</a:t>
            </a:r>
            <a:endParaRPr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YearDim</a:t>
            </a:r>
            <a:r>
              <a:rPr lang="en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(Year,YearID)</a:t>
            </a:r>
            <a:endParaRPr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Junction Tables</a:t>
            </a:r>
            <a:r>
              <a:rPr lang="en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:</a:t>
            </a:r>
            <a:endParaRPr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MoviesActors</a:t>
            </a:r>
            <a:r>
              <a:rPr lang="en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(MovieID,ActorID)</a:t>
            </a:r>
            <a:endParaRPr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MoviesGenres</a:t>
            </a:r>
            <a:r>
              <a:rPr lang="en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(MovieID,GenreID)</a:t>
            </a:r>
            <a:endParaRPr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FactTable</a:t>
            </a:r>
            <a:r>
              <a:rPr lang="en">
                <a:solidFill>
                  <a:schemeClr val="accent1"/>
                </a:solidFill>
                <a:latin typeface="EB Garamond"/>
                <a:ea typeface="EB Garamond"/>
                <a:cs typeface="EB Garamond"/>
                <a:sym typeface="EB Garamond"/>
              </a:rPr>
              <a:t>:</a:t>
            </a:r>
            <a:endParaRPr>
              <a:solidFill>
                <a:schemeClr val="accen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MovieFact </a:t>
            </a:r>
            <a:r>
              <a:rPr lang="en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MovieID,Title,DirectorID,YearID,RunTime, Rating, Votes, Revenue_in_Millions,MetaScore,FOREIGN KEY (DirectorID) REFERENCES DirectorDIM(DirectorID),FOREIGN KEY (YearID) REFERENCES YearDIM(YearID))</a:t>
            </a:r>
            <a:endParaRPr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