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2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3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1553B-6936-4477-9EE6-307E5D1E814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A2A435-7FED-4038-AF1A-2B7BFD83DC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Key Steps &amp; Approach</a:t>
          </a:r>
          <a:endParaRPr lang="en-US"/>
        </a:p>
      </dgm:t>
    </dgm:pt>
    <dgm:pt modelId="{F6E1CD53-D6F8-4F69-9849-79B0737E1ED7}" type="parTrans" cxnId="{3DE80CA1-9E6A-4518-97F1-D680255AAC0F}">
      <dgm:prSet/>
      <dgm:spPr/>
      <dgm:t>
        <a:bodyPr/>
        <a:lstStyle/>
        <a:p>
          <a:endParaRPr lang="en-US"/>
        </a:p>
      </dgm:t>
    </dgm:pt>
    <dgm:pt modelId="{60CADAA8-58CC-404A-8655-3B3C8B05F79A}" type="sibTrans" cxnId="{3DE80CA1-9E6A-4518-97F1-D680255AAC0F}">
      <dgm:prSet/>
      <dgm:spPr/>
      <dgm:t>
        <a:bodyPr/>
        <a:lstStyle/>
        <a:p>
          <a:endParaRPr lang="en-US"/>
        </a:p>
      </dgm:t>
    </dgm:pt>
    <dgm:pt modelId="{1469FB86-A9FF-451D-B1D3-5AE44EFC37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Data Preparation (MySQL):</a:t>
          </a:r>
          <a:endParaRPr lang="en-US" dirty="0"/>
        </a:p>
      </dgm:t>
    </dgm:pt>
    <dgm:pt modelId="{6E705A0C-F9F7-4AE8-B02F-BDFF22B2BCCB}" type="parTrans" cxnId="{31052F01-AC2B-4EBD-AC1C-834A4C642B2B}">
      <dgm:prSet/>
      <dgm:spPr/>
      <dgm:t>
        <a:bodyPr/>
        <a:lstStyle/>
        <a:p>
          <a:endParaRPr lang="en-US"/>
        </a:p>
      </dgm:t>
    </dgm:pt>
    <dgm:pt modelId="{2370C514-0951-4B78-95ED-329254A89BFA}" type="sibTrans" cxnId="{31052F01-AC2B-4EBD-AC1C-834A4C642B2B}">
      <dgm:prSet/>
      <dgm:spPr/>
      <dgm:t>
        <a:bodyPr/>
        <a:lstStyle/>
        <a:p>
          <a:endParaRPr lang="en-US"/>
        </a:p>
      </dgm:t>
    </dgm:pt>
    <dgm:pt modelId="{7C8B22DD-F0DB-4648-A55F-C4CBF9E439F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i="0" dirty="0"/>
            <a:t>Cleaned and structured the dataset containing fields such as Product Category, Product Description, Price, Number of Reviews, Shipment, and Order Date.</a:t>
          </a:r>
          <a:endParaRPr lang="en-US" i="0" dirty="0"/>
        </a:p>
      </dgm:t>
    </dgm:pt>
    <dgm:pt modelId="{9EA82EA4-2938-4F6F-9421-9401979A23C0}" type="parTrans" cxnId="{23340FF4-3320-4997-97C2-971DCFFCDCCC}">
      <dgm:prSet/>
      <dgm:spPr/>
      <dgm:t>
        <a:bodyPr/>
        <a:lstStyle/>
        <a:p>
          <a:endParaRPr lang="en-US"/>
        </a:p>
      </dgm:t>
    </dgm:pt>
    <dgm:pt modelId="{B2B12631-A08D-45A8-A48C-4D9E55AAF4C3}" type="sibTrans" cxnId="{23340FF4-3320-4997-97C2-971DCFFCDCCC}">
      <dgm:prSet/>
      <dgm:spPr/>
      <dgm:t>
        <a:bodyPr/>
        <a:lstStyle/>
        <a:p>
          <a:endParaRPr lang="en-US"/>
        </a:p>
      </dgm:t>
    </dgm:pt>
    <dgm:pt modelId="{ABED6BB0-9E0B-4A01-9FF3-6F1889B55A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Created calculated columns and aggregated metrics (e.g., revenue, orders, review counts) for downstream analysis.</a:t>
          </a:r>
          <a:endParaRPr lang="en-US"/>
        </a:p>
      </dgm:t>
    </dgm:pt>
    <dgm:pt modelId="{5DBF33D1-B2C8-429C-8EC3-DC5E442CB147}" type="parTrans" cxnId="{81BDC171-3386-4ADE-AE6A-D40D9823F4C7}">
      <dgm:prSet/>
      <dgm:spPr/>
      <dgm:t>
        <a:bodyPr/>
        <a:lstStyle/>
        <a:p>
          <a:endParaRPr lang="en-US"/>
        </a:p>
      </dgm:t>
    </dgm:pt>
    <dgm:pt modelId="{EA0A2763-65D9-4CB8-8C36-ADB5198826E6}" type="sibTrans" cxnId="{81BDC171-3386-4ADE-AE6A-D40D9823F4C7}">
      <dgm:prSet/>
      <dgm:spPr/>
      <dgm:t>
        <a:bodyPr/>
        <a:lstStyle/>
        <a:p>
          <a:endParaRPr lang="en-US"/>
        </a:p>
      </dgm:t>
    </dgm:pt>
    <dgm:pt modelId="{5870C752-55E3-4B83-A72F-D47234BAB6A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400" b="1" dirty="0"/>
            <a:t>KPI Development (Power BI):</a:t>
          </a:r>
          <a:br>
            <a:rPr lang="en-GB" sz="1100" b="0" dirty="0"/>
          </a:br>
          <a:br>
            <a:rPr lang="en-GB" sz="1100" b="0" dirty="0"/>
          </a:br>
          <a:r>
            <a:rPr lang="en-GB" sz="1100" b="0" dirty="0"/>
            <a:t>Designed </a:t>
          </a:r>
          <a:r>
            <a:rPr lang="en-GB" sz="1100" b="1" dirty="0"/>
            <a:t>DAX measures </a:t>
          </a:r>
          <a:r>
            <a:rPr lang="en-GB" sz="1100" b="0" dirty="0"/>
            <a:t>to capture key business metrics, including:</a:t>
          </a:r>
          <a:endParaRPr lang="en-US" sz="1100" b="0" dirty="0"/>
        </a:p>
      </dgm:t>
    </dgm:pt>
    <dgm:pt modelId="{95A874EA-E876-4629-B797-13F41A492BF7}" type="parTrans" cxnId="{8D5ACFBB-B5DF-43A6-B608-EC4844D58B93}">
      <dgm:prSet/>
      <dgm:spPr/>
      <dgm:t>
        <a:bodyPr/>
        <a:lstStyle/>
        <a:p>
          <a:endParaRPr lang="en-US"/>
        </a:p>
      </dgm:t>
    </dgm:pt>
    <dgm:pt modelId="{5F1E9A5D-029B-4609-AE68-A6E0FE646A0F}" type="sibTrans" cxnId="{8D5ACFBB-B5DF-43A6-B608-EC4844D58B93}">
      <dgm:prSet/>
      <dgm:spPr/>
      <dgm:t>
        <a:bodyPr/>
        <a:lstStyle/>
        <a:p>
          <a:endParaRPr lang="en-US"/>
        </a:p>
      </dgm:t>
    </dgm:pt>
    <dgm:pt modelId="{C57B2581-A03E-4AC7-998A-0C3CF6648F6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dirty="0"/>
            <a:t>Total Revenue and Total Orders,</a:t>
          </a:r>
          <a:br>
            <a:rPr lang="en-GB" b="0" dirty="0"/>
          </a:br>
          <a:r>
            <a:rPr lang="en-GB" b="0" dirty="0"/>
            <a:t>Average Order Value (AOV),</a:t>
          </a:r>
          <a:br>
            <a:rPr lang="en-GB" b="0" dirty="0"/>
          </a:br>
          <a:r>
            <a:rPr lang="en-GB" b="0" dirty="0"/>
            <a:t>YTD, MTD, and QTD Sales,</a:t>
          </a:r>
          <a:br>
            <a:rPr lang="en-GB" b="0" dirty="0"/>
          </a:br>
          <a:r>
            <a:rPr lang="en-GB" b="0" dirty="0"/>
            <a:t>Revenue Growth (MoM %),</a:t>
          </a:r>
          <a:br>
            <a:rPr lang="en-GB" b="0" dirty="0"/>
          </a:br>
          <a:r>
            <a:rPr lang="en-GB" b="0" dirty="0"/>
            <a:t>Customer Engagement Metrics </a:t>
          </a:r>
          <a:r>
            <a:rPr lang="en-GB" dirty="0"/>
            <a:t>(e.g., reviews per product, review-to-sales ratio)</a:t>
          </a:r>
          <a:endParaRPr lang="en-US" b="0" dirty="0"/>
        </a:p>
      </dgm:t>
    </dgm:pt>
    <dgm:pt modelId="{6B961D11-6AAC-4072-9BE0-02A35AE1C2CD}" type="parTrans" cxnId="{B98E413A-FE68-48BA-9A7D-073881503D22}">
      <dgm:prSet/>
      <dgm:spPr/>
      <dgm:t>
        <a:bodyPr/>
        <a:lstStyle/>
        <a:p>
          <a:endParaRPr lang="en-US"/>
        </a:p>
      </dgm:t>
    </dgm:pt>
    <dgm:pt modelId="{FD296B7D-D29B-436A-876D-2209AFB03819}" type="sibTrans" cxnId="{B98E413A-FE68-48BA-9A7D-073881503D22}">
      <dgm:prSet/>
      <dgm:spPr/>
      <dgm:t>
        <a:bodyPr/>
        <a:lstStyle/>
        <a:p>
          <a:endParaRPr lang="en-US"/>
        </a:p>
      </dgm:t>
    </dgm:pt>
    <dgm:pt modelId="{2DA1DE50-EE7A-4476-B83E-D0E29FF78A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Visualization (Power BI Dashboard):</a:t>
          </a:r>
          <a:endParaRPr lang="en-US" dirty="0"/>
        </a:p>
      </dgm:t>
    </dgm:pt>
    <dgm:pt modelId="{70307074-D2C5-4F7D-8FE0-73BC9A023938}" type="parTrans" cxnId="{09247225-BEAD-46BC-BEE3-EBB95E33B3E0}">
      <dgm:prSet/>
      <dgm:spPr/>
      <dgm:t>
        <a:bodyPr/>
        <a:lstStyle/>
        <a:p>
          <a:endParaRPr lang="en-US"/>
        </a:p>
      </dgm:t>
    </dgm:pt>
    <dgm:pt modelId="{0F6E4E71-24C0-45F7-A6D4-30F0C2CF5395}" type="sibTrans" cxnId="{09247225-BEAD-46BC-BEE3-EBB95E33B3E0}">
      <dgm:prSet/>
      <dgm:spPr/>
      <dgm:t>
        <a:bodyPr/>
        <a:lstStyle/>
        <a:p>
          <a:endParaRPr lang="en-US"/>
        </a:p>
      </dgm:t>
    </dgm:pt>
    <dgm:pt modelId="{B42296A7-6A2B-4276-ACEF-E4FA9435339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Revenue Trends:</a:t>
          </a:r>
          <a:r>
            <a:rPr lang="en-GB" dirty="0"/>
            <a:t> Line &amp; area charts for sales over time (daily, monthly, quarterly).</a:t>
          </a:r>
          <a:endParaRPr lang="en-US" dirty="0"/>
        </a:p>
      </dgm:t>
    </dgm:pt>
    <dgm:pt modelId="{C99C6EC8-1D2A-4FD0-88DE-0F0D57F85E28}" type="parTrans" cxnId="{13D8BB32-82DB-4884-AEB9-4AE428461622}">
      <dgm:prSet/>
      <dgm:spPr/>
      <dgm:t>
        <a:bodyPr/>
        <a:lstStyle/>
        <a:p>
          <a:endParaRPr lang="en-US"/>
        </a:p>
      </dgm:t>
    </dgm:pt>
    <dgm:pt modelId="{8E836C73-64F6-495C-9E30-50C5FD83E74A}" type="sibTrans" cxnId="{13D8BB32-82DB-4884-AEB9-4AE428461622}">
      <dgm:prSet/>
      <dgm:spPr/>
      <dgm:t>
        <a:bodyPr/>
        <a:lstStyle/>
        <a:p>
          <a:endParaRPr lang="en-US"/>
        </a:p>
      </dgm:t>
    </dgm:pt>
    <dgm:pt modelId="{CF4DD982-0597-4E83-8AAA-41D14CAD09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Category Insights:</a:t>
          </a:r>
          <a:r>
            <a:rPr lang="en-GB"/>
            <a:t> Bar and column charts for revenue by product category.</a:t>
          </a:r>
          <a:endParaRPr lang="en-US"/>
        </a:p>
      </dgm:t>
    </dgm:pt>
    <dgm:pt modelId="{B567752B-FC4D-4A39-B5D7-2D6757502756}" type="parTrans" cxnId="{466E92A1-6027-492F-8AE3-6EDCE205C10A}">
      <dgm:prSet/>
      <dgm:spPr/>
      <dgm:t>
        <a:bodyPr/>
        <a:lstStyle/>
        <a:p>
          <a:endParaRPr lang="en-US"/>
        </a:p>
      </dgm:t>
    </dgm:pt>
    <dgm:pt modelId="{0DBAD37F-1303-4286-B957-0608DF185D06}" type="sibTrans" cxnId="{466E92A1-6027-492F-8AE3-6EDCE205C10A}">
      <dgm:prSet/>
      <dgm:spPr/>
      <dgm:t>
        <a:bodyPr/>
        <a:lstStyle/>
        <a:p>
          <a:endParaRPr lang="en-US"/>
        </a:p>
      </dgm:t>
    </dgm:pt>
    <dgm:pt modelId="{34AE3714-8AA7-4F54-95A1-E7575545649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Customer </a:t>
          </a:r>
          <a:r>
            <a:rPr lang="en-GB" b="1" dirty="0" err="1"/>
            <a:t>Behavior</a:t>
          </a:r>
          <a:r>
            <a:rPr lang="en-GB" b="1" dirty="0"/>
            <a:t>:</a:t>
          </a:r>
          <a:r>
            <a:rPr lang="en-GB" dirty="0"/>
            <a:t> Orders by weekday vs. weekend (reviews vs. revenue).</a:t>
          </a:r>
          <a:endParaRPr lang="en-US" dirty="0"/>
        </a:p>
      </dgm:t>
    </dgm:pt>
    <dgm:pt modelId="{04D118DC-8F5A-4772-BBF1-D1844CD6579D}" type="parTrans" cxnId="{65C5D77E-727E-44E0-803C-52DBE1874A6D}">
      <dgm:prSet/>
      <dgm:spPr/>
      <dgm:t>
        <a:bodyPr/>
        <a:lstStyle/>
        <a:p>
          <a:endParaRPr lang="en-US"/>
        </a:p>
      </dgm:t>
    </dgm:pt>
    <dgm:pt modelId="{B0C62ADD-3711-4F6C-87A4-95E1DBEE93AB}" type="sibTrans" cxnId="{65C5D77E-727E-44E0-803C-52DBE1874A6D}">
      <dgm:prSet/>
      <dgm:spPr/>
      <dgm:t>
        <a:bodyPr/>
        <a:lstStyle/>
        <a:p>
          <a:endParaRPr lang="en-US"/>
        </a:p>
      </dgm:t>
    </dgm:pt>
    <dgm:pt modelId="{35DAA8E9-ED42-427B-91AB-85363E178C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KPI Cards:</a:t>
          </a:r>
          <a:r>
            <a:rPr lang="en-GB"/>
            <a:t> Quick-glance metrics for decision-makers.</a:t>
          </a:r>
          <a:endParaRPr lang="en-US"/>
        </a:p>
      </dgm:t>
    </dgm:pt>
    <dgm:pt modelId="{5E56C27F-5C27-49D0-870F-38394DA0A5B0}" type="parTrans" cxnId="{B1DC039F-528E-44BC-B13A-F21B488B8808}">
      <dgm:prSet/>
      <dgm:spPr/>
      <dgm:t>
        <a:bodyPr/>
        <a:lstStyle/>
        <a:p>
          <a:endParaRPr lang="en-US"/>
        </a:p>
      </dgm:t>
    </dgm:pt>
    <dgm:pt modelId="{7FCF8041-1901-4EDC-A19C-ACEF08602011}" type="sibTrans" cxnId="{B1DC039F-528E-44BC-B13A-F21B488B8808}">
      <dgm:prSet/>
      <dgm:spPr/>
      <dgm:t>
        <a:bodyPr/>
        <a:lstStyle/>
        <a:p>
          <a:endParaRPr lang="en-US"/>
        </a:p>
      </dgm:t>
    </dgm:pt>
    <dgm:pt modelId="{AC1B3157-0BF7-40D7-BBE6-8B1B0369AA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Comparisons:</a:t>
          </a:r>
          <a:r>
            <a:rPr lang="en-GB" dirty="0"/>
            <a:t> MoM and YTD growth visualized using combo charts and cards.</a:t>
          </a:r>
          <a:endParaRPr lang="en-US" dirty="0"/>
        </a:p>
      </dgm:t>
    </dgm:pt>
    <dgm:pt modelId="{DC78DA3A-7D42-4D7E-BFF2-AE086A4FB8E9}" type="parTrans" cxnId="{60B95BB8-72D2-4260-8A4F-622D4D0CE1C7}">
      <dgm:prSet/>
      <dgm:spPr/>
      <dgm:t>
        <a:bodyPr/>
        <a:lstStyle/>
        <a:p>
          <a:endParaRPr lang="en-US"/>
        </a:p>
      </dgm:t>
    </dgm:pt>
    <dgm:pt modelId="{F8AFFBD9-440D-4859-B68E-9431B6E2CBC9}" type="sibTrans" cxnId="{60B95BB8-72D2-4260-8A4F-622D4D0CE1C7}">
      <dgm:prSet/>
      <dgm:spPr/>
      <dgm:t>
        <a:bodyPr/>
        <a:lstStyle/>
        <a:p>
          <a:endParaRPr lang="en-US"/>
        </a:p>
      </dgm:t>
    </dgm:pt>
    <dgm:pt modelId="{D9799142-C1CC-48C6-A0A1-AD084FF461A5}" type="pres">
      <dgm:prSet presAssocID="{F551553B-6936-4477-9EE6-307E5D1E8149}" presName="root" presStyleCnt="0">
        <dgm:presLayoutVars>
          <dgm:dir/>
          <dgm:resizeHandles val="exact"/>
        </dgm:presLayoutVars>
      </dgm:prSet>
      <dgm:spPr/>
    </dgm:pt>
    <dgm:pt modelId="{BE3E5C2F-8728-4780-A9AB-672E10BB86B7}" type="pres">
      <dgm:prSet presAssocID="{0FA2A435-7FED-4038-AF1A-2B7BFD83DC0B}" presName="compNode" presStyleCnt="0"/>
      <dgm:spPr/>
    </dgm:pt>
    <dgm:pt modelId="{FC0A4FBB-1FD5-4101-95C3-C52CB998FA54}" type="pres">
      <dgm:prSet presAssocID="{0FA2A435-7FED-4038-AF1A-2B7BFD83DC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145A17B-5605-4994-B30F-261E3F255CF0}" type="pres">
      <dgm:prSet presAssocID="{0FA2A435-7FED-4038-AF1A-2B7BFD83DC0B}" presName="iconSpace" presStyleCnt="0"/>
      <dgm:spPr/>
    </dgm:pt>
    <dgm:pt modelId="{6DC4C52C-824F-4680-B344-4705CFC7EB56}" type="pres">
      <dgm:prSet presAssocID="{0FA2A435-7FED-4038-AF1A-2B7BFD83DC0B}" presName="parTx" presStyleLbl="revTx" presStyleIdx="0" presStyleCnt="8">
        <dgm:presLayoutVars>
          <dgm:chMax val="0"/>
          <dgm:chPref val="0"/>
        </dgm:presLayoutVars>
      </dgm:prSet>
      <dgm:spPr/>
    </dgm:pt>
    <dgm:pt modelId="{436FCE53-998D-4181-BBBB-2AA6823653DA}" type="pres">
      <dgm:prSet presAssocID="{0FA2A435-7FED-4038-AF1A-2B7BFD83DC0B}" presName="txSpace" presStyleCnt="0"/>
      <dgm:spPr/>
    </dgm:pt>
    <dgm:pt modelId="{C60AC872-24B7-4E87-B49C-BD4ABB2EFF0F}" type="pres">
      <dgm:prSet presAssocID="{0FA2A435-7FED-4038-AF1A-2B7BFD83DC0B}" presName="desTx" presStyleLbl="revTx" presStyleIdx="1" presStyleCnt="8">
        <dgm:presLayoutVars/>
      </dgm:prSet>
      <dgm:spPr/>
    </dgm:pt>
    <dgm:pt modelId="{7FFEF048-1934-4ED8-A937-D321101A1574}" type="pres">
      <dgm:prSet presAssocID="{60CADAA8-58CC-404A-8655-3B3C8B05F79A}" presName="sibTrans" presStyleCnt="0"/>
      <dgm:spPr/>
    </dgm:pt>
    <dgm:pt modelId="{0E6A7EAE-50A5-4C4E-BD18-B220E737BE48}" type="pres">
      <dgm:prSet presAssocID="{1469FB86-A9FF-451D-B1D3-5AE44EFC3724}" presName="compNode" presStyleCnt="0"/>
      <dgm:spPr/>
    </dgm:pt>
    <dgm:pt modelId="{FE99ADEF-04C5-44E9-8BBD-2402E17E8C92}" type="pres">
      <dgm:prSet presAssocID="{1469FB86-A9FF-451D-B1D3-5AE44EFC37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375358-5282-4DBD-8D3B-A18FC079A786}" type="pres">
      <dgm:prSet presAssocID="{1469FB86-A9FF-451D-B1D3-5AE44EFC3724}" presName="iconSpace" presStyleCnt="0"/>
      <dgm:spPr/>
    </dgm:pt>
    <dgm:pt modelId="{A17E522D-3EF8-4A74-AB25-DCA2D72C2BFC}" type="pres">
      <dgm:prSet presAssocID="{1469FB86-A9FF-451D-B1D3-5AE44EFC3724}" presName="parTx" presStyleLbl="revTx" presStyleIdx="2" presStyleCnt="8">
        <dgm:presLayoutVars>
          <dgm:chMax val="0"/>
          <dgm:chPref val="0"/>
        </dgm:presLayoutVars>
      </dgm:prSet>
      <dgm:spPr/>
    </dgm:pt>
    <dgm:pt modelId="{97095702-F259-40DF-AFAC-B18F2E5D8B83}" type="pres">
      <dgm:prSet presAssocID="{1469FB86-A9FF-451D-B1D3-5AE44EFC3724}" presName="txSpace" presStyleCnt="0"/>
      <dgm:spPr/>
    </dgm:pt>
    <dgm:pt modelId="{83DDEC63-075A-4DC2-A2DF-E4A80D68855D}" type="pres">
      <dgm:prSet presAssocID="{1469FB86-A9FF-451D-B1D3-5AE44EFC3724}" presName="desTx" presStyleLbl="revTx" presStyleIdx="3" presStyleCnt="8" custLinFactNeighborX="-1682" custLinFactNeighborY="-30868">
        <dgm:presLayoutVars/>
      </dgm:prSet>
      <dgm:spPr/>
    </dgm:pt>
    <dgm:pt modelId="{599B4402-B2BA-4EBE-833A-07E55BF49F7E}" type="pres">
      <dgm:prSet presAssocID="{2370C514-0951-4B78-95ED-329254A89BFA}" presName="sibTrans" presStyleCnt="0"/>
      <dgm:spPr/>
    </dgm:pt>
    <dgm:pt modelId="{FDE0DCA1-E0A1-45D1-9B7B-79FF166B9728}" type="pres">
      <dgm:prSet presAssocID="{5870C752-55E3-4B83-A72F-D47234BAB6A5}" presName="compNode" presStyleCnt="0"/>
      <dgm:spPr/>
    </dgm:pt>
    <dgm:pt modelId="{F6C87447-BE5A-4C79-B6DA-D86B55DC8F88}" type="pres">
      <dgm:prSet presAssocID="{5870C752-55E3-4B83-A72F-D47234BAB6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541B6A0-90F0-41B2-823D-00D1260B7E45}" type="pres">
      <dgm:prSet presAssocID="{5870C752-55E3-4B83-A72F-D47234BAB6A5}" presName="iconSpace" presStyleCnt="0"/>
      <dgm:spPr/>
    </dgm:pt>
    <dgm:pt modelId="{6D756A25-1AE2-4099-A744-0CF53712706C}" type="pres">
      <dgm:prSet presAssocID="{5870C752-55E3-4B83-A72F-D47234BAB6A5}" presName="parTx" presStyleLbl="revTx" presStyleIdx="4" presStyleCnt="8" custLinFactNeighborY="-4634">
        <dgm:presLayoutVars>
          <dgm:chMax val="0"/>
          <dgm:chPref val="0"/>
        </dgm:presLayoutVars>
      </dgm:prSet>
      <dgm:spPr/>
    </dgm:pt>
    <dgm:pt modelId="{2184B110-1B5D-4BB4-85EA-98E62BA396CD}" type="pres">
      <dgm:prSet presAssocID="{5870C752-55E3-4B83-A72F-D47234BAB6A5}" presName="txSpace" presStyleCnt="0"/>
      <dgm:spPr/>
    </dgm:pt>
    <dgm:pt modelId="{A8AFB119-49FB-4764-932D-C811412DEC4E}" type="pres">
      <dgm:prSet presAssocID="{5870C752-55E3-4B83-A72F-D47234BAB6A5}" presName="desTx" presStyleLbl="revTx" presStyleIdx="5" presStyleCnt="8" custScaleY="87375">
        <dgm:presLayoutVars/>
      </dgm:prSet>
      <dgm:spPr/>
    </dgm:pt>
    <dgm:pt modelId="{C20D5E0E-E602-4181-BA34-E7FD36498E74}" type="pres">
      <dgm:prSet presAssocID="{5F1E9A5D-029B-4609-AE68-A6E0FE646A0F}" presName="sibTrans" presStyleCnt="0"/>
      <dgm:spPr/>
    </dgm:pt>
    <dgm:pt modelId="{DAD80B8F-E617-44B6-8478-796F90C961F0}" type="pres">
      <dgm:prSet presAssocID="{2DA1DE50-EE7A-4476-B83E-D0E29FF78A19}" presName="compNode" presStyleCnt="0"/>
      <dgm:spPr/>
    </dgm:pt>
    <dgm:pt modelId="{87639E4C-726A-4C9C-9DB0-30225AB6D29C}" type="pres">
      <dgm:prSet presAssocID="{2DA1DE50-EE7A-4476-B83E-D0E29FF78A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DA8CB81-4AE2-475B-9C03-194A1FDD71D3}" type="pres">
      <dgm:prSet presAssocID="{2DA1DE50-EE7A-4476-B83E-D0E29FF78A19}" presName="iconSpace" presStyleCnt="0"/>
      <dgm:spPr/>
    </dgm:pt>
    <dgm:pt modelId="{E578051B-A9A0-4B9F-BDDE-FEE322801D3B}" type="pres">
      <dgm:prSet presAssocID="{2DA1DE50-EE7A-4476-B83E-D0E29FF78A19}" presName="parTx" presStyleLbl="revTx" presStyleIdx="6" presStyleCnt="8" custLinFactNeighborX="-2683" custLinFactNeighborY="-5631">
        <dgm:presLayoutVars>
          <dgm:chMax val="0"/>
          <dgm:chPref val="0"/>
        </dgm:presLayoutVars>
      </dgm:prSet>
      <dgm:spPr/>
    </dgm:pt>
    <dgm:pt modelId="{7271E416-FC7F-46F7-9CA3-46121CE58960}" type="pres">
      <dgm:prSet presAssocID="{2DA1DE50-EE7A-4476-B83E-D0E29FF78A19}" presName="txSpace" presStyleCnt="0"/>
      <dgm:spPr/>
    </dgm:pt>
    <dgm:pt modelId="{99F8E1EE-6183-4373-AF60-ACCF16C5227E}" type="pres">
      <dgm:prSet presAssocID="{2DA1DE50-EE7A-4476-B83E-D0E29FF78A19}" presName="desTx" presStyleLbl="revTx" presStyleIdx="7" presStyleCnt="8" custLinFactNeighborX="-4025" custLinFactNeighborY="-46894">
        <dgm:presLayoutVars/>
      </dgm:prSet>
      <dgm:spPr/>
    </dgm:pt>
  </dgm:ptLst>
  <dgm:cxnLst>
    <dgm:cxn modelId="{31052F01-AC2B-4EBD-AC1C-834A4C642B2B}" srcId="{F551553B-6936-4477-9EE6-307E5D1E8149}" destId="{1469FB86-A9FF-451D-B1D3-5AE44EFC3724}" srcOrd="1" destOrd="0" parTransId="{6E705A0C-F9F7-4AE8-B02F-BDFF22B2BCCB}" sibTransId="{2370C514-0951-4B78-95ED-329254A89BFA}"/>
    <dgm:cxn modelId="{4C45430A-704F-47EE-A5D7-DFC530DDEA0D}" type="presOf" srcId="{5870C752-55E3-4B83-A72F-D47234BAB6A5}" destId="{6D756A25-1AE2-4099-A744-0CF53712706C}" srcOrd="0" destOrd="0" presId="urn:microsoft.com/office/officeart/2018/2/layout/IconLabelDescriptionList"/>
    <dgm:cxn modelId="{09247225-BEAD-46BC-BEE3-EBB95E33B3E0}" srcId="{F551553B-6936-4477-9EE6-307E5D1E8149}" destId="{2DA1DE50-EE7A-4476-B83E-D0E29FF78A19}" srcOrd="3" destOrd="0" parTransId="{70307074-D2C5-4F7D-8FE0-73BC9A023938}" sibTransId="{0F6E4E71-24C0-45F7-A6D4-30F0C2CF5395}"/>
    <dgm:cxn modelId="{DBBB4727-925C-42AC-9BE8-A235996C05C8}" type="presOf" srcId="{ABED6BB0-9E0B-4A01-9FF3-6F1889B55A21}" destId="{83DDEC63-075A-4DC2-A2DF-E4A80D68855D}" srcOrd="0" destOrd="1" presId="urn:microsoft.com/office/officeart/2018/2/layout/IconLabelDescriptionList"/>
    <dgm:cxn modelId="{13D8BB32-82DB-4884-AEB9-4AE428461622}" srcId="{2DA1DE50-EE7A-4476-B83E-D0E29FF78A19}" destId="{B42296A7-6A2B-4276-ACEF-E4FA94353395}" srcOrd="0" destOrd="0" parTransId="{C99C6EC8-1D2A-4FD0-88DE-0F0D57F85E28}" sibTransId="{8E836C73-64F6-495C-9E30-50C5FD83E74A}"/>
    <dgm:cxn modelId="{B98E413A-FE68-48BA-9A7D-073881503D22}" srcId="{5870C752-55E3-4B83-A72F-D47234BAB6A5}" destId="{C57B2581-A03E-4AC7-998A-0C3CF6648F6F}" srcOrd="0" destOrd="0" parTransId="{6B961D11-6AAC-4072-9BE0-02A35AE1C2CD}" sibTransId="{FD296B7D-D29B-436A-876D-2209AFB03819}"/>
    <dgm:cxn modelId="{DA22DF64-C25F-4780-A18B-1AE83F8FFDE0}" type="presOf" srcId="{0FA2A435-7FED-4038-AF1A-2B7BFD83DC0B}" destId="{6DC4C52C-824F-4680-B344-4705CFC7EB56}" srcOrd="0" destOrd="0" presId="urn:microsoft.com/office/officeart/2018/2/layout/IconLabelDescriptionList"/>
    <dgm:cxn modelId="{AD817A6D-22DE-4CC9-8234-01B4FA2EB76A}" type="presOf" srcId="{C57B2581-A03E-4AC7-998A-0C3CF6648F6F}" destId="{A8AFB119-49FB-4764-932D-C811412DEC4E}" srcOrd="0" destOrd="0" presId="urn:microsoft.com/office/officeart/2018/2/layout/IconLabelDescriptionList"/>
    <dgm:cxn modelId="{81BDC171-3386-4ADE-AE6A-D40D9823F4C7}" srcId="{1469FB86-A9FF-451D-B1D3-5AE44EFC3724}" destId="{ABED6BB0-9E0B-4A01-9FF3-6F1889B55A21}" srcOrd="1" destOrd="0" parTransId="{5DBF33D1-B2C8-429C-8EC3-DC5E442CB147}" sibTransId="{EA0A2763-65D9-4CB8-8C36-ADB5198826E6}"/>
    <dgm:cxn modelId="{65C5D77E-727E-44E0-803C-52DBE1874A6D}" srcId="{2DA1DE50-EE7A-4476-B83E-D0E29FF78A19}" destId="{34AE3714-8AA7-4F54-95A1-E75755456499}" srcOrd="2" destOrd="0" parTransId="{04D118DC-8F5A-4772-BBF1-D1844CD6579D}" sibTransId="{B0C62ADD-3711-4F6C-87A4-95E1DBEE93AB}"/>
    <dgm:cxn modelId="{B2B57586-BC45-4D31-B3C6-A51F0EBF8BE2}" type="presOf" srcId="{7C8B22DD-F0DB-4648-A55F-C4CBF9E439F4}" destId="{83DDEC63-075A-4DC2-A2DF-E4A80D68855D}" srcOrd="0" destOrd="0" presId="urn:microsoft.com/office/officeart/2018/2/layout/IconLabelDescriptionList"/>
    <dgm:cxn modelId="{01E8839C-F3AF-46F1-8A6B-2BAF29C6F66E}" type="presOf" srcId="{F551553B-6936-4477-9EE6-307E5D1E8149}" destId="{D9799142-C1CC-48C6-A0A1-AD084FF461A5}" srcOrd="0" destOrd="0" presId="urn:microsoft.com/office/officeart/2018/2/layout/IconLabelDescriptionList"/>
    <dgm:cxn modelId="{B1DC039F-528E-44BC-B13A-F21B488B8808}" srcId="{2DA1DE50-EE7A-4476-B83E-D0E29FF78A19}" destId="{35DAA8E9-ED42-427B-91AB-85363E178C40}" srcOrd="3" destOrd="0" parTransId="{5E56C27F-5C27-49D0-870F-38394DA0A5B0}" sibTransId="{7FCF8041-1901-4EDC-A19C-ACEF08602011}"/>
    <dgm:cxn modelId="{3DE80CA1-9E6A-4518-97F1-D680255AAC0F}" srcId="{F551553B-6936-4477-9EE6-307E5D1E8149}" destId="{0FA2A435-7FED-4038-AF1A-2B7BFD83DC0B}" srcOrd="0" destOrd="0" parTransId="{F6E1CD53-D6F8-4F69-9849-79B0737E1ED7}" sibTransId="{60CADAA8-58CC-404A-8655-3B3C8B05F79A}"/>
    <dgm:cxn modelId="{466E92A1-6027-492F-8AE3-6EDCE205C10A}" srcId="{2DA1DE50-EE7A-4476-B83E-D0E29FF78A19}" destId="{CF4DD982-0597-4E83-8AAA-41D14CAD09E7}" srcOrd="1" destOrd="0" parTransId="{B567752B-FC4D-4A39-B5D7-2D6757502756}" sibTransId="{0DBAD37F-1303-4286-B957-0608DF185D06}"/>
    <dgm:cxn modelId="{A8C901AE-BFC1-4DC1-AD1D-0BAF60CEBAB5}" type="presOf" srcId="{AC1B3157-0BF7-40D7-BBE6-8B1B0369AA02}" destId="{99F8E1EE-6183-4373-AF60-ACCF16C5227E}" srcOrd="0" destOrd="4" presId="urn:microsoft.com/office/officeart/2018/2/layout/IconLabelDescriptionList"/>
    <dgm:cxn modelId="{0943D0B5-7FE5-45BB-9215-6BDE2BEA20E6}" type="presOf" srcId="{34AE3714-8AA7-4F54-95A1-E75755456499}" destId="{99F8E1EE-6183-4373-AF60-ACCF16C5227E}" srcOrd="0" destOrd="2" presId="urn:microsoft.com/office/officeart/2018/2/layout/IconLabelDescriptionList"/>
    <dgm:cxn modelId="{60B95BB8-72D2-4260-8A4F-622D4D0CE1C7}" srcId="{2DA1DE50-EE7A-4476-B83E-D0E29FF78A19}" destId="{AC1B3157-0BF7-40D7-BBE6-8B1B0369AA02}" srcOrd="4" destOrd="0" parTransId="{DC78DA3A-7D42-4D7E-BFF2-AE086A4FB8E9}" sibTransId="{F8AFFBD9-440D-4859-B68E-9431B6E2CBC9}"/>
    <dgm:cxn modelId="{4DCE6ABA-FE8B-4C3D-974B-1526FF0D59F9}" type="presOf" srcId="{B42296A7-6A2B-4276-ACEF-E4FA94353395}" destId="{99F8E1EE-6183-4373-AF60-ACCF16C5227E}" srcOrd="0" destOrd="0" presId="urn:microsoft.com/office/officeart/2018/2/layout/IconLabelDescriptionList"/>
    <dgm:cxn modelId="{BE634CBA-55C0-444B-8661-4DAB595A4474}" type="presOf" srcId="{1469FB86-A9FF-451D-B1D3-5AE44EFC3724}" destId="{A17E522D-3EF8-4A74-AB25-DCA2D72C2BFC}" srcOrd="0" destOrd="0" presId="urn:microsoft.com/office/officeart/2018/2/layout/IconLabelDescriptionList"/>
    <dgm:cxn modelId="{8D5ACFBB-B5DF-43A6-B608-EC4844D58B93}" srcId="{F551553B-6936-4477-9EE6-307E5D1E8149}" destId="{5870C752-55E3-4B83-A72F-D47234BAB6A5}" srcOrd="2" destOrd="0" parTransId="{95A874EA-E876-4629-B797-13F41A492BF7}" sibTransId="{5F1E9A5D-029B-4609-AE68-A6E0FE646A0F}"/>
    <dgm:cxn modelId="{28ADB9C8-0B66-442A-869A-F56DCADA22BB}" type="presOf" srcId="{2DA1DE50-EE7A-4476-B83E-D0E29FF78A19}" destId="{E578051B-A9A0-4B9F-BDDE-FEE322801D3B}" srcOrd="0" destOrd="0" presId="urn:microsoft.com/office/officeart/2018/2/layout/IconLabelDescriptionList"/>
    <dgm:cxn modelId="{8F8CFDD6-C595-4BD6-9DC2-71EBEA7F70E2}" type="presOf" srcId="{CF4DD982-0597-4E83-8AAA-41D14CAD09E7}" destId="{99F8E1EE-6183-4373-AF60-ACCF16C5227E}" srcOrd="0" destOrd="1" presId="urn:microsoft.com/office/officeart/2018/2/layout/IconLabelDescriptionList"/>
    <dgm:cxn modelId="{5327CAF3-9B57-4E90-9C49-2ABD65D59A5A}" type="presOf" srcId="{35DAA8E9-ED42-427B-91AB-85363E178C40}" destId="{99F8E1EE-6183-4373-AF60-ACCF16C5227E}" srcOrd="0" destOrd="3" presId="urn:microsoft.com/office/officeart/2018/2/layout/IconLabelDescriptionList"/>
    <dgm:cxn modelId="{23340FF4-3320-4997-97C2-971DCFFCDCCC}" srcId="{1469FB86-A9FF-451D-B1D3-5AE44EFC3724}" destId="{7C8B22DD-F0DB-4648-A55F-C4CBF9E439F4}" srcOrd="0" destOrd="0" parTransId="{9EA82EA4-2938-4F6F-9421-9401979A23C0}" sibTransId="{B2B12631-A08D-45A8-A48C-4D9E55AAF4C3}"/>
    <dgm:cxn modelId="{ABC4B639-0348-48CC-BAB2-6FF11296AAD9}" type="presParOf" srcId="{D9799142-C1CC-48C6-A0A1-AD084FF461A5}" destId="{BE3E5C2F-8728-4780-A9AB-672E10BB86B7}" srcOrd="0" destOrd="0" presId="urn:microsoft.com/office/officeart/2018/2/layout/IconLabelDescriptionList"/>
    <dgm:cxn modelId="{560CC2A8-A833-428A-A40E-969541A6F910}" type="presParOf" srcId="{BE3E5C2F-8728-4780-A9AB-672E10BB86B7}" destId="{FC0A4FBB-1FD5-4101-95C3-C52CB998FA54}" srcOrd="0" destOrd="0" presId="urn:microsoft.com/office/officeart/2018/2/layout/IconLabelDescriptionList"/>
    <dgm:cxn modelId="{C8023B12-4861-4E62-A5EC-A6BA11B61D05}" type="presParOf" srcId="{BE3E5C2F-8728-4780-A9AB-672E10BB86B7}" destId="{8145A17B-5605-4994-B30F-261E3F255CF0}" srcOrd="1" destOrd="0" presId="urn:microsoft.com/office/officeart/2018/2/layout/IconLabelDescriptionList"/>
    <dgm:cxn modelId="{738928A5-A2B8-4AAA-A813-ADC02178F93A}" type="presParOf" srcId="{BE3E5C2F-8728-4780-A9AB-672E10BB86B7}" destId="{6DC4C52C-824F-4680-B344-4705CFC7EB56}" srcOrd="2" destOrd="0" presId="urn:microsoft.com/office/officeart/2018/2/layout/IconLabelDescriptionList"/>
    <dgm:cxn modelId="{9C57472D-3D4E-4CDE-85C6-B67618425515}" type="presParOf" srcId="{BE3E5C2F-8728-4780-A9AB-672E10BB86B7}" destId="{436FCE53-998D-4181-BBBB-2AA6823653DA}" srcOrd="3" destOrd="0" presId="urn:microsoft.com/office/officeart/2018/2/layout/IconLabelDescriptionList"/>
    <dgm:cxn modelId="{C3B610CF-44E3-46A1-A056-4A6B43BCAEAC}" type="presParOf" srcId="{BE3E5C2F-8728-4780-A9AB-672E10BB86B7}" destId="{C60AC872-24B7-4E87-B49C-BD4ABB2EFF0F}" srcOrd="4" destOrd="0" presId="urn:microsoft.com/office/officeart/2018/2/layout/IconLabelDescriptionList"/>
    <dgm:cxn modelId="{12E58F9B-E63A-4E82-B360-19E3150B2BB9}" type="presParOf" srcId="{D9799142-C1CC-48C6-A0A1-AD084FF461A5}" destId="{7FFEF048-1934-4ED8-A937-D321101A1574}" srcOrd="1" destOrd="0" presId="urn:microsoft.com/office/officeart/2018/2/layout/IconLabelDescriptionList"/>
    <dgm:cxn modelId="{4529EF7A-CF06-47D6-8ABF-0C8759EC4A2B}" type="presParOf" srcId="{D9799142-C1CC-48C6-A0A1-AD084FF461A5}" destId="{0E6A7EAE-50A5-4C4E-BD18-B220E737BE48}" srcOrd="2" destOrd="0" presId="urn:microsoft.com/office/officeart/2018/2/layout/IconLabelDescriptionList"/>
    <dgm:cxn modelId="{0387F09E-B8BF-4A2E-8268-5C2550D21902}" type="presParOf" srcId="{0E6A7EAE-50A5-4C4E-BD18-B220E737BE48}" destId="{FE99ADEF-04C5-44E9-8BBD-2402E17E8C92}" srcOrd="0" destOrd="0" presId="urn:microsoft.com/office/officeart/2018/2/layout/IconLabelDescriptionList"/>
    <dgm:cxn modelId="{D0C0C1D8-83F5-4D90-9C37-BFF04E0E6BB7}" type="presParOf" srcId="{0E6A7EAE-50A5-4C4E-BD18-B220E737BE48}" destId="{65375358-5282-4DBD-8D3B-A18FC079A786}" srcOrd="1" destOrd="0" presId="urn:microsoft.com/office/officeart/2018/2/layout/IconLabelDescriptionList"/>
    <dgm:cxn modelId="{9919D769-46AA-479F-8654-4082519BADE1}" type="presParOf" srcId="{0E6A7EAE-50A5-4C4E-BD18-B220E737BE48}" destId="{A17E522D-3EF8-4A74-AB25-DCA2D72C2BFC}" srcOrd="2" destOrd="0" presId="urn:microsoft.com/office/officeart/2018/2/layout/IconLabelDescriptionList"/>
    <dgm:cxn modelId="{F39C4B04-F15F-4379-8C8A-2FD9A120DAC6}" type="presParOf" srcId="{0E6A7EAE-50A5-4C4E-BD18-B220E737BE48}" destId="{97095702-F259-40DF-AFAC-B18F2E5D8B83}" srcOrd="3" destOrd="0" presId="urn:microsoft.com/office/officeart/2018/2/layout/IconLabelDescriptionList"/>
    <dgm:cxn modelId="{FE90CAF3-7628-437D-8E5A-0EF029D99BA2}" type="presParOf" srcId="{0E6A7EAE-50A5-4C4E-BD18-B220E737BE48}" destId="{83DDEC63-075A-4DC2-A2DF-E4A80D68855D}" srcOrd="4" destOrd="0" presId="urn:microsoft.com/office/officeart/2018/2/layout/IconLabelDescriptionList"/>
    <dgm:cxn modelId="{D93A5118-1421-416C-8B84-A7B57C5AC375}" type="presParOf" srcId="{D9799142-C1CC-48C6-A0A1-AD084FF461A5}" destId="{599B4402-B2BA-4EBE-833A-07E55BF49F7E}" srcOrd="3" destOrd="0" presId="urn:microsoft.com/office/officeart/2018/2/layout/IconLabelDescriptionList"/>
    <dgm:cxn modelId="{EDF69A87-50A0-4BA0-B34C-188C390168A0}" type="presParOf" srcId="{D9799142-C1CC-48C6-A0A1-AD084FF461A5}" destId="{FDE0DCA1-E0A1-45D1-9B7B-79FF166B9728}" srcOrd="4" destOrd="0" presId="urn:microsoft.com/office/officeart/2018/2/layout/IconLabelDescriptionList"/>
    <dgm:cxn modelId="{5B76EBFF-ABC2-4FDB-9925-E8112143A1B2}" type="presParOf" srcId="{FDE0DCA1-E0A1-45D1-9B7B-79FF166B9728}" destId="{F6C87447-BE5A-4C79-B6DA-D86B55DC8F88}" srcOrd="0" destOrd="0" presId="urn:microsoft.com/office/officeart/2018/2/layout/IconLabelDescriptionList"/>
    <dgm:cxn modelId="{C243383A-3B59-45F9-A9C8-82BAB28F7EA3}" type="presParOf" srcId="{FDE0DCA1-E0A1-45D1-9B7B-79FF166B9728}" destId="{B541B6A0-90F0-41B2-823D-00D1260B7E45}" srcOrd="1" destOrd="0" presId="urn:microsoft.com/office/officeart/2018/2/layout/IconLabelDescriptionList"/>
    <dgm:cxn modelId="{2F27EA9C-E7B4-4C45-B6F8-3E4CD62736B8}" type="presParOf" srcId="{FDE0DCA1-E0A1-45D1-9B7B-79FF166B9728}" destId="{6D756A25-1AE2-4099-A744-0CF53712706C}" srcOrd="2" destOrd="0" presId="urn:microsoft.com/office/officeart/2018/2/layout/IconLabelDescriptionList"/>
    <dgm:cxn modelId="{D3EDC9C5-B316-48E2-8516-F37C018FD507}" type="presParOf" srcId="{FDE0DCA1-E0A1-45D1-9B7B-79FF166B9728}" destId="{2184B110-1B5D-4BB4-85EA-98E62BA396CD}" srcOrd="3" destOrd="0" presId="urn:microsoft.com/office/officeart/2018/2/layout/IconLabelDescriptionList"/>
    <dgm:cxn modelId="{2730D725-FA71-49D8-B4CD-E29CA502581C}" type="presParOf" srcId="{FDE0DCA1-E0A1-45D1-9B7B-79FF166B9728}" destId="{A8AFB119-49FB-4764-932D-C811412DEC4E}" srcOrd="4" destOrd="0" presId="urn:microsoft.com/office/officeart/2018/2/layout/IconLabelDescriptionList"/>
    <dgm:cxn modelId="{B5860FB9-31F6-42B8-8639-B7152F3820B9}" type="presParOf" srcId="{D9799142-C1CC-48C6-A0A1-AD084FF461A5}" destId="{C20D5E0E-E602-4181-BA34-E7FD36498E74}" srcOrd="5" destOrd="0" presId="urn:microsoft.com/office/officeart/2018/2/layout/IconLabelDescriptionList"/>
    <dgm:cxn modelId="{7A3E07E1-127E-4656-A0EF-84A1129FA31B}" type="presParOf" srcId="{D9799142-C1CC-48C6-A0A1-AD084FF461A5}" destId="{DAD80B8F-E617-44B6-8478-796F90C961F0}" srcOrd="6" destOrd="0" presId="urn:microsoft.com/office/officeart/2018/2/layout/IconLabelDescriptionList"/>
    <dgm:cxn modelId="{327E6444-1A2C-468B-A8EE-5910ECC3EE76}" type="presParOf" srcId="{DAD80B8F-E617-44B6-8478-796F90C961F0}" destId="{87639E4C-726A-4C9C-9DB0-30225AB6D29C}" srcOrd="0" destOrd="0" presId="urn:microsoft.com/office/officeart/2018/2/layout/IconLabelDescriptionList"/>
    <dgm:cxn modelId="{4D834121-A489-4BDB-8A1B-181B716CBD3D}" type="presParOf" srcId="{DAD80B8F-E617-44B6-8478-796F90C961F0}" destId="{9DA8CB81-4AE2-475B-9C03-194A1FDD71D3}" srcOrd="1" destOrd="0" presId="urn:microsoft.com/office/officeart/2018/2/layout/IconLabelDescriptionList"/>
    <dgm:cxn modelId="{6D6D78D6-C11D-4DEF-8B34-FF9C55C6A7F1}" type="presParOf" srcId="{DAD80B8F-E617-44B6-8478-796F90C961F0}" destId="{E578051B-A9A0-4B9F-BDDE-FEE322801D3B}" srcOrd="2" destOrd="0" presId="urn:microsoft.com/office/officeart/2018/2/layout/IconLabelDescriptionList"/>
    <dgm:cxn modelId="{F3893AE6-FF28-44FC-8059-174B0881F414}" type="presParOf" srcId="{DAD80B8F-E617-44B6-8478-796F90C961F0}" destId="{7271E416-FC7F-46F7-9CA3-46121CE58960}" srcOrd="3" destOrd="0" presId="urn:microsoft.com/office/officeart/2018/2/layout/IconLabelDescriptionList"/>
    <dgm:cxn modelId="{8E150C78-FFE7-4695-B34B-1805B8A31965}" type="presParOf" srcId="{DAD80B8F-E617-44B6-8478-796F90C961F0}" destId="{99F8E1EE-6183-4373-AF60-ACCF16C5227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4FBB-1FD5-4101-95C3-C52CB998FA54}">
      <dsp:nvSpPr>
        <dsp:cNvPr id="0" name=""/>
        <dsp:cNvSpPr/>
      </dsp:nvSpPr>
      <dsp:spPr>
        <a:xfrm>
          <a:off x="13134" y="90182"/>
          <a:ext cx="750103" cy="661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C52C-824F-4680-B344-4705CFC7EB56}">
      <dsp:nvSpPr>
        <dsp:cNvPr id="0" name=""/>
        <dsp:cNvSpPr/>
      </dsp:nvSpPr>
      <dsp:spPr>
        <a:xfrm>
          <a:off x="13134" y="874964"/>
          <a:ext cx="2143151" cy="9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Key Steps &amp; Approach</a:t>
          </a:r>
          <a:endParaRPr lang="en-US" sz="1400" kern="1200"/>
        </a:p>
      </dsp:txBody>
      <dsp:txXfrm>
        <a:off x="13134" y="874964"/>
        <a:ext cx="2143151" cy="992768"/>
      </dsp:txXfrm>
    </dsp:sp>
    <dsp:sp modelId="{C60AC872-24B7-4E87-B49C-BD4ABB2EFF0F}">
      <dsp:nvSpPr>
        <dsp:cNvPr id="0" name=""/>
        <dsp:cNvSpPr/>
      </dsp:nvSpPr>
      <dsp:spPr>
        <a:xfrm>
          <a:off x="13134" y="1925213"/>
          <a:ext cx="2143151" cy="124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ADEF-04C5-44E9-8BBD-2402E17E8C92}">
      <dsp:nvSpPr>
        <dsp:cNvPr id="0" name=""/>
        <dsp:cNvSpPr/>
      </dsp:nvSpPr>
      <dsp:spPr>
        <a:xfrm>
          <a:off x="2531337" y="90182"/>
          <a:ext cx="750103" cy="661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E522D-3EF8-4A74-AB25-DCA2D72C2BFC}">
      <dsp:nvSpPr>
        <dsp:cNvPr id="0" name=""/>
        <dsp:cNvSpPr/>
      </dsp:nvSpPr>
      <dsp:spPr>
        <a:xfrm>
          <a:off x="2531337" y="874964"/>
          <a:ext cx="2143151" cy="9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 dirty="0"/>
            <a:t>Data Preparation (MySQL):</a:t>
          </a:r>
          <a:endParaRPr lang="en-US" sz="1400" kern="1200" dirty="0"/>
        </a:p>
      </dsp:txBody>
      <dsp:txXfrm>
        <a:off x="2531337" y="874964"/>
        <a:ext cx="2143151" cy="992768"/>
      </dsp:txXfrm>
    </dsp:sp>
    <dsp:sp modelId="{83DDEC63-075A-4DC2-A2DF-E4A80D68855D}">
      <dsp:nvSpPr>
        <dsp:cNvPr id="0" name=""/>
        <dsp:cNvSpPr/>
      </dsp:nvSpPr>
      <dsp:spPr>
        <a:xfrm>
          <a:off x="2495290" y="1539899"/>
          <a:ext cx="2143151" cy="124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i="0" kern="1200" dirty="0"/>
            <a:t>Cleaned and structured the dataset containing fields such as Product Category, Product Description, Price, Number of Reviews, Shipment, and Order Date.</a:t>
          </a:r>
          <a:endParaRPr lang="en-US" sz="1100" i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Created calculated columns and aggregated metrics (e.g., revenue, orders, review counts) for downstream analysis.</a:t>
          </a:r>
          <a:endParaRPr lang="en-US" sz="1100" kern="1200"/>
        </a:p>
      </dsp:txBody>
      <dsp:txXfrm>
        <a:off x="2495290" y="1539899"/>
        <a:ext cx="2143151" cy="1248265"/>
      </dsp:txXfrm>
    </dsp:sp>
    <dsp:sp modelId="{F6C87447-BE5A-4C79-B6DA-D86B55DC8F88}">
      <dsp:nvSpPr>
        <dsp:cNvPr id="0" name=""/>
        <dsp:cNvSpPr/>
      </dsp:nvSpPr>
      <dsp:spPr>
        <a:xfrm>
          <a:off x="5049541" y="129580"/>
          <a:ext cx="750103" cy="661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56A25-1AE2-4099-A744-0CF53712706C}">
      <dsp:nvSpPr>
        <dsp:cNvPr id="0" name=""/>
        <dsp:cNvSpPr/>
      </dsp:nvSpPr>
      <dsp:spPr>
        <a:xfrm>
          <a:off x="5049541" y="868358"/>
          <a:ext cx="2143151" cy="9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 dirty="0"/>
            <a:t>KPI Development (Power BI):</a:t>
          </a:r>
          <a:br>
            <a:rPr lang="en-GB" sz="1100" b="0" kern="1200" dirty="0"/>
          </a:br>
          <a:br>
            <a:rPr lang="en-GB" sz="1100" b="0" kern="1200" dirty="0"/>
          </a:br>
          <a:r>
            <a:rPr lang="en-GB" sz="1100" b="0" kern="1200" dirty="0"/>
            <a:t>Designed </a:t>
          </a:r>
          <a:r>
            <a:rPr lang="en-GB" sz="1100" b="1" kern="1200" dirty="0"/>
            <a:t>DAX measures </a:t>
          </a:r>
          <a:r>
            <a:rPr lang="en-GB" sz="1100" b="0" kern="1200" dirty="0"/>
            <a:t>to capture key business metrics, including:</a:t>
          </a:r>
          <a:endParaRPr lang="en-US" sz="1100" b="0" kern="1200" dirty="0"/>
        </a:p>
      </dsp:txBody>
      <dsp:txXfrm>
        <a:off x="5049541" y="868358"/>
        <a:ext cx="2143151" cy="992768"/>
      </dsp:txXfrm>
    </dsp:sp>
    <dsp:sp modelId="{A8AFB119-49FB-4764-932D-C811412DEC4E}">
      <dsp:nvSpPr>
        <dsp:cNvPr id="0" name=""/>
        <dsp:cNvSpPr/>
      </dsp:nvSpPr>
      <dsp:spPr>
        <a:xfrm>
          <a:off x="5049541" y="2043408"/>
          <a:ext cx="2143151" cy="109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Total Revenue and Total Orders,</a:t>
          </a:r>
          <a:br>
            <a:rPr lang="en-GB" sz="1100" b="0" kern="1200" dirty="0"/>
          </a:br>
          <a:r>
            <a:rPr lang="en-GB" sz="1100" b="0" kern="1200" dirty="0"/>
            <a:t>Average Order Value (AOV),</a:t>
          </a:r>
          <a:br>
            <a:rPr lang="en-GB" sz="1100" b="0" kern="1200" dirty="0"/>
          </a:br>
          <a:r>
            <a:rPr lang="en-GB" sz="1100" b="0" kern="1200" dirty="0"/>
            <a:t>YTD, MTD, and QTD Sales,</a:t>
          </a:r>
          <a:br>
            <a:rPr lang="en-GB" sz="1100" b="0" kern="1200" dirty="0"/>
          </a:br>
          <a:r>
            <a:rPr lang="en-GB" sz="1100" b="0" kern="1200" dirty="0"/>
            <a:t>Revenue Growth (MoM %),</a:t>
          </a:r>
          <a:br>
            <a:rPr lang="en-GB" sz="1100" b="0" kern="1200" dirty="0"/>
          </a:br>
          <a:r>
            <a:rPr lang="en-GB" sz="1100" b="0" kern="1200" dirty="0"/>
            <a:t>Customer Engagement Metrics </a:t>
          </a:r>
          <a:r>
            <a:rPr lang="en-GB" sz="1100" kern="1200" dirty="0"/>
            <a:t>(e.g., reviews per product, review-to-sales ratio)</a:t>
          </a:r>
          <a:endParaRPr lang="en-US" sz="1100" b="0" kern="1200" dirty="0"/>
        </a:p>
      </dsp:txBody>
      <dsp:txXfrm>
        <a:off x="5049541" y="2043408"/>
        <a:ext cx="2143151" cy="1090671"/>
      </dsp:txXfrm>
    </dsp:sp>
    <dsp:sp modelId="{87639E4C-726A-4C9C-9DB0-30225AB6D29C}">
      <dsp:nvSpPr>
        <dsp:cNvPr id="0" name=""/>
        <dsp:cNvSpPr/>
      </dsp:nvSpPr>
      <dsp:spPr>
        <a:xfrm>
          <a:off x="7567744" y="90182"/>
          <a:ext cx="750103" cy="6611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8051B-A9A0-4B9F-BDDE-FEE322801D3B}">
      <dsp:nvSpPr>
        <dsp:cNvPr id="0" name=""/>
        <dsp:cNvSpPr/>
      </dsp:nvSpPr>
      <dsp:spPr>
        <a:xfrm>
          <a:off x="7510243" y="819062"/>
          <a:ext cx="2143151" cy="992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 dirty="0"/>
            <a:t>Visualization (Power BI Dashboard):</a:t>
          </a:r>
          <a:endParaRPr lang="en-US" sz="1400" kern="1200" dirty="0"/>
        </a:p>
      </dsp:txBody>
      <dsp:txXfrm>
        <a:off x="7510243" y="819062"/>
        <a:ext cx="2143151" cy="992768"/>
      </dsp:txXfrm>
    </dsp:sp>
    <dsp:sp modelId="{99F8E1EE-6183-4373-AF60-ACCF16C5227E}">
      <dsp:nvSpPr>
        <dsp:cNvPr id="0" name=""/>
        <dsp:cNvSpPr/>
      </dsp:nvSpPr>
      <dsp:spPr>
        <a:xfrm>
          <a:off x="7481482" y="1339852"/>
          <a:ext cx="2143151" cy="1248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Revenue Trends:</a:t>
          </a:r>
          <a:r>
            <a:rPr lang="en-GB" sz="1100" kern="1200" dirty="0"/>
            <a:t> Line &amp; area charts for sales over time (daily, monthly, quarterly).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Category Insights:</a:t>
          </a:r>
          <a:r>
            <a:rPr lang="en-GB" sz="1100" kern="1200"/>
            <a:t> Bar and column charts for revenue by product category.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Customer </a:t>
          </a:r>
          <a:r>
            <a:rPr lang="en-GB" sz="1100" b="1" kern="1200" dirty="0" err="1"/>
            <a:t>Behavior</a:t>
          </a:r>
          <a:r>
            <a:rPr lang="en-GB" sz="1100" b="1" kern="1200" dirty="0"/>
            <a:t>:</a:t>
          </a:r>
          <a:r>
            <a:rPr lang="en-GB" sz="1100" kern="1200" dirty="0"/>
            <a:t> Orders by weekday vs. weekend (reviews vs. revenue).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KPI Cards:</a:t>
          </a:r>
          <a:r>
            <a:rPr lang="en-GB" sz="1100" kern="1200"/>
            <a:t> Quick-glance metrics for decision-makers.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Comparisons:</a:t>
          </a:r>
          <a:r>
            <a:rPr lang="en-GB" sz="1100" kern="1200" dirty="0"/>
            <a:t> MoM and YTD growth visualized using combo charts and cards.</a:t>
          </a:r>
          <a:endParaRPr lang="en-US" sz="1100" kern="1200" dirty="0"/>
        </a:p>
      </dsp:txBody>
      <dsp:txXfrm>
        <a:off x="7481482" y="1339852"/>
        <a:ext cx="2143151" cy="1248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7B36-BABD-3A66-6CC1-1D3D857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C8A1E-BE1F-EA17-4593-D16DB8D4C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2698-8EB1-CD14-B1A7-DD3B150F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13E7-BCB8-72EA-71A6-4D6C1F9E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94F3-2AB1-DBD7-7768-A25BE435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935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5DBF-3C27-FCC0-3086-E2AC47FA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897A4-2243-EEB9-2881-DF58604DB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A425-24AC-BB0E-F096-69B4ADA8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BB77-6281-5525-7E47-8B9CA7EA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B30E-6BCF-1AC4-66C8-F39C9856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493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7275E-A90D-06E4-16C7-1363800E3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23274-6C3F-843B-5C68-C4300642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4839-55D4-F391-8B55-C71E7ABA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A394-2BB7-673F-CACE-7945F874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01CB-1EDB-7DE1-1C9F-810342F4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950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7D09-AF69-1260-C09F-AAD7F73D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85DB-6541-8DAC-32BE-1D6F957C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20A2-5B77-F52A-9944-A5E771EB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5AC6-2ACB-F6D4-B908-EBEEDC60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97F3-0364-EDB8-583A-A6B18823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347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44F8-DDCB-3939-FE00-78DAA41B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24FF-71C7-C764-4CF4-262F2405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F28C-85DD-A66F-82BF-773B228E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DE6B-3708-187F-9282-11CBC4FC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D196-41CE-E883-7927-CD35C5EF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262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1D7-5B15-C083-B362-4F9EA173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BB1E-9E81-DAFF-224E-92821732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13C23-3144-ABFE-0354-A1A91C33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2A31-DC6F-E32F-C453-B4034B36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C4C83-9973-107D-F51F-188E7A9B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1B269-A198-606E-C7E9-3A0BD290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85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863-9FAC-D0F8-8735-8AB15D18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9438F-5991-EFE8-F8A5-708A7D85E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841E5-88BD-B50F-795A-46C2C3C1F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D28C5-E3A2-F0E9-A558-4304C3A6F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F0DEF-160E-C8FE-77F0-C7468E95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DB5E7-C182-F35B-748D-F3252005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89E9A-0BC9-FB84-D0D1-1A972913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EFB07-564F-7B75-641B-79D78EBC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801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A480-87FF-8AA2-7329-3B22389D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EEA8D-2FA1-F94C-CFCE-9E9A0AFA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F9DE-2607-D1E6-B77C-874AF34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999B-2051-0F55-0F57-A5A6E589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998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8D288-1611-81A7-649C-BAA7E32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C5A74-034C-EE29-E258-4E89963A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493E7-BEAD-086C-2638-0605369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48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9CE-EC76-538E-7DFE-2DB9CD98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F59A-DE99-CF99-5BDC-8D815D038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36A7D-F3DC-EB32-AA7D-032B1E4E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4C037-8901-07C5-14DB-65B5AE29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70D62-BE1D-581C-728D-D0AC8F2B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DA66-AD94-5787-ECA8-0FA498CC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46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B175-FE29-A212-51AC-ABFA59B4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EB5-8182-819B-6BA5-CA777DD8F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867DE-AD9D-00F4-3956-EFF577753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E9CF-35F5-B20B-C851-2312ED9F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3B909-0888-64E3-BC73-E6821D2F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973FA-8C94-B8B7-8F05-F751660E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08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D831B-D7C8-9924-105F-1F9D048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C014D-C391-4196-E880-A242A6AE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E3EF-F407-D548-C1F1-541966C95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418C7-D540-4BAE-9273-26FCDEA76762}" type="datetimeFigureOut">
              <a:rPr lang="en-SE" smtClean="0"/>
              <a:t>2025-08-21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83D2-504A-D7FA-88D9-4B3285897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1BFC7-E004-0CEB-12E6-A733E56F0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7B599-740A-4F5E-A414-E7CCF818F71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047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5AC89-87C1-209C-A928-338A7626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05" y="247292"/>
            <a:ext cx="3241990" cy="2219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E8BAA-62CE-A6E5-8D81-A4B9443C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234" y="1677840"/>
            <a:ext cx="9144000" cy="2387600"/>
          </a:xfrm>
        </p:spPr>
        <p:txBody>
          <a:bodyPr>
            <a:normAutofit/>
          </a:bodyPr>
          <a:lstStyle/>
          <a:p>
            <a:r>
              <a:rPr lang="en-GB" sz="5000" dirty="0"/>
              <a:t>Amazon Revenue Analysis using MySQL and Power BI</a:t>
            </a:r>
            <a:endParaRPr lang="en-SE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E38E8-B8B2-B189-86E0-7ABC6184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234" y="4309404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endParaRPr lang="en-GB" dirty="0"/>
          </a:p>
          <a:p>
            <a:pPr algn="r"/>
            <a:endParaRPr lang="en-GB" dirty="0"/>
          </a:p>
          <a:p>
            <a:pPr algn="r"/>
            <a:endParaRPr lang="en-GB" sz="2000" dirty="0"/>
          </a:p>
          <a:p>
            <a:pPr algn="r"/>
            <a:r>
              <a:rPr lang="en-GB" sz="2000" dirty="0"/>
              <a:t>Analysed and Visualized by:</a:t>
            </a:r>
            <a:br>
              <a:rPr lang="en-GB" sz="2000" dirty="0"/>
            </a:br>
            <a:r>
              <a:rPr lang="en-GB" sz="2000" dirty="0"/>
              <a:t>Farwah Hasnain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19647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60E69-9E5E-92D4-5B20-4ACAECDB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05C759-688B-2D36-7CBA-FC3FF70F1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3507A-F08B-E9DA-F9EA-17F98E748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E7363-7138-A499-6D7A-FF3BD0DA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658FED-E884-1EAF-53AA-669054BBF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AADF74-240E-500B-C1AD-C5BC1A7B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4DCE-FF59-8CA3-B501-25DA0616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Customer Engagement: Review to Sales Ratio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80C2-53C9-10FF-663A-D1F853BB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  <a:br>
              <a:rPr lang="en-GB" sz="2000" b="1" dirty="0"/>
            </a:br>
            <a:r>
              <a:rPr lang="en-GB" sz="1900" dirty="0"/>
              <a:t>Which categories have the most engaged customers?</a:t>
            </a:r>
            <a:endParaRPr lang="en-GB" sz="1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8BCAF-3A60-6F9E-528B-002E5FAE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95525"/>
            <a:ext cx="9962129" cy="223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3D7D8-3F95-3E41-53D9-C5D59FB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C62A99-1B17-4422-C49F-9188A729D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D0274-DA6C-B2C4-BE22-7733FAE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601D16-1125-4386-F36C-D7C3957F2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37A387-1CC9-4694-254B-1C0469D0F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E561E-278F-EA18-ED6A-A35F90639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C3E47-20AA-CD7F-11A9-75B90F8C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Monthly Sales Trend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FBA3-E35F-D461-277D-726F92BB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6852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  <a:br>
              <a:rPr lang="en-GB" sz="2000" b="1" dirty="0"/>
            </a:br>
            <a:r>
              <a:rPr lang="en-GB" sz="1900" dirty="0"/>
              <a:t>How do sales change over time by month?</a:t>
            </a:r>
            <a:endParaRPr lang="en-GB" sz="1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D1ED8-B4F0-BE02-BB14-384CDA3A1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55246"/>
            <a:ext cx="6909759" cy="37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4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9E631-04B9-BEE0-42CE-169570A3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A2E842-F5EF-5A95-D4C4-EC83FF818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DBD57-322C-4500-79BC-0FD49815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1B6E9-1516-0DAF-F21E-696EC1E2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8D78C-A481-32B2-8F81-6FC432977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49F06-419B-F127-897C-F6F88AF0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8D612-1D9F-9AD0-1BA6-07EB7053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Weekend vs Weekday Orders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0079-9570-07EC-9D8B-844E42162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6852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  <a:br>
              <a:rPr lang="en-GB" sz="2000" b="1" dirty="0"/>
            </a:br>
            <a:r>
              <a:rPr lang="en-GB" sz="1900" dirty="0"/>
              <a:t>Are customers more active on weekends or weekdays?</a:t>
            </a:r>
            <a:endParaRPr lang="en-GB" sz="1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C58A9-3BD3-E754-D797-54AB7077B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91971"/>
            <a:ext cx="10301633" cy="30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4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3F53D-B56D-9992-3845-E2ECEC5B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77170B-88AA-CB78-7A2D-9E9E01156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A9F91-FE2E-2513-2C88-6786F73D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08943-827F-F0F8-B9EA-D256E80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BAAB4-40CF-0D3C-5FE2-CEF2AF52D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5ACFF-FABA-77C8-1C67-6798B3DDC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722B9-DE51-BA32-F60B-CEC97E7F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Weekend vs Weekday Revenue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1602-B6FC-9458-7DA8-A3270A33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6852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  <a:br>
              <a:rPr lang="en-GB" sz="2000" b="1" dirty="0"/>
            </a:br>
            <a:r>
              <a:rPr lang="en-GB" sz="1900" dirty="0"/>
              <a:t>Does revenue differ significantly between weekdays and weekends?</a:t>
            </a:r>
            <a:endParaRPr lang="en-GB" sz="1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96D27-3A15-CCD2-782D-419BB2CD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965025"/>
            <a:ext cx="10182046" cy="305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A9D2E-51CF-C9E8-6A94-2A89CBABB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3BC32C-8C57-B53B-29AE-02C3A3359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3A41A-9A9C-9EFC-33C5-0A49A9D4D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66290A-A5B2-15BC-13AB-556E8A735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CF770-4767-F42A-285D-B533B2432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F64C8-7B2D-CC22-42A1-9C514D3D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08691-6051-C659-B366-53688C3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Sales by Month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320E-71B7-17CB-F2BE-14FDDEEC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6852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  <a:br>
              <a:rPr lang="en-GB" sz="2000" b="1" dirty="0"/>
            </a:br>
            <a:r>
              <a:rPr lang="en-GB" sz="2000" dirty="0"/>
              <a:t>Which months had the highest revenue?</a:t>
            </a:r>
            <a:endParaRPr lang="en-GB" sz="1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91D46-2CAD-3032-E416-56705960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64511"/>
            <a:ext cx="7105292" cy="262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6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EE9E6-50C8-4E5E-8BC5-488D54F8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BDC3D3-AAC0-E71A-3B2C-79CA86912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61CBF-E6EC-3FC6-B854-8C7C6542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31502-0CC4-8CCA-3C71-A1664C1E4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ADE9A-C981-DFF9-9C4E-2C79B4358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F2791-F152-70E3-0EDF-B8AA7DB4E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CE4BF-E206-97A2-A528-1C23B293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Month-over-Month Sales Growth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231D-560A-8DD1-72ED-1DFEEE26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6852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  <a:br>
              <a:rPr lang="en-GB" sz="2000" b="1" dirty="0"/>
            </a:br>
            <a:r>
              <a:rPr lang="en-GB" sz="1900" dirty="0"/>
              <a:t>What is the growth rate of revenue compared to the previous month?</a:t>
            </a:r>
            <a:endParaRPr lang="en-GB" sz="19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88028-3CB9-8EE1-16F9-5E586F55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68231"/>
            <a:ext cx="4641011" cy="38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68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67865-F479-B0CC-E9D5-536A3C3E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9F8709-662D-64EC-0880-E4A6E887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5659E-5E98-80B8-1C3A-9D6638031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57D5D-D031-D7CA-29ED-8A6C339BC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9805E-7A63-63C1-DFEC-2310B3FC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9A5B63-0263-BCE0-8063-9933F1DBF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4A33-C39A-4831-C963-9656E2B6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bg2"/>
                </a:solidFill>
              </a:rPr>
              <a:t>Power BI Dashboard</a:t>
            </a:r>
            <a:endParaRPr lang="en-SE" sz="40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899F9-DF30-B977-43DE-AA35C0E37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67" y="1676327"/>
            <a:ext cx="8711662" cy="51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1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A8E3F-B6C7-363D-8B46-6B422CDB3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13302-E529-3EB1-7E13-BB68A5A0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546C0B-FAC9-AD79-01D9-2064E2C1E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D867C-E669-5EC2-1C94-03308F770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6A0EA-D22B-914F-F687-F9B0C7A60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89A848-F6D0-3425-3103-F3FDDEFD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C1512-3277-0862-9EB8-59900B16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Conclusion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FD49-29F7-5802-9793-E5609333B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38" y="2750388"/>
            <a:ext cx="9724031" cy="13572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/>
              <a:t>👉 Overall, the Amazon Revenue Analysis delivered an </a:t>
            </a:r>
            <a:r>
              <a:rPr lang="en-GB" sz="1800" b="1" dirty="0"/>
              <a:t>end-to-end data story</a:t>
            </a:r>
            <a:r>
              <a:rPr lang="en-GB" sz="1800" dirty="0"/>
              <a:t> — from raw data in MySQL to interactive business intelligence dashboards in Power BI — helping uncover actionable insights from a large dataset of </a:t>
            </a:r>
            <a:r>
              <a:rPr lang="en-GB" sz="1800" b="1" dirty="0"/>
              <a:t>89k+ transactions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4B9C6-D304-35B5-E0E1-BE71EB8D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Amazon Revenue Analysis - Summary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F606E5C-7E75-9898-45DE-7333E13DF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55089"/>
              </p:ext>
            </p:extLst>
          </p:nvPr>
        </p:nvGraphicFramePr>
        <p:xfrm>
          <a:off x="1457558" y="2905576"/>
          <a:ext cx="9724031" cy="326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BC1FCE-465F-5E04-90EE-8BB7900D811E}"/>
              </a:ext>
            </a:extLst>
          </p:cNvPr>
          <p:cNvSpPr txBox="1"/>
          <p:nvPr/>
        </p:nvSpPr>
        <p:spPr>
          <a:xfrm>
            <a:off x="1371599" y="1728331"/>
            <a:ext cx="980998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500" dirty="0"/>
              <a:t>I performed a comprehensive </a:t>
            </a:r>
            <a:r>
              <a:rPr lang="en-GB" sz="1500" b="1" dirty="0"/>
              <a:t>Amazon Revenue Analysis</a:t>
            </a:r>
            <a:r>
              <a:rPr lang="en-GB" sz="1500" dirty="0"/>
              <a:t> using a dataset of more than </a:t>
            </a:r>
            <a:r>
              <a:rPr lang="en-GB" sz="1500" b="1" dirty="0"/>
              <a:t>89,000 records</a:t>
            </a:r>
            <a:r>
              <a:rPr lang="en-GB" sz="1500" dirty="0"/>
              <a:t>. The analysis was carried out through </a:t>
            </a:r>
            <a:r>
              <a:rPr lang="en-GB" sz="1500" b="1" dirty="0"/>
              <a:t>MySQL</a:t>
            </a:r>
            <a:r>
              <a:rPr lang="en-GB" sz="1500" dirty="0"/>
              <a:t> for data preparation and transformation, and later visualized in </a:t>
            </a:r>
            <a:r>
              <a:rPr lang="en-GB" sz="1500" b="1" dirty="0"/>
              <a:t>Power BI</a:t>
            </a:r>
            <a:r>
              <a:rPr lang="en-GB" sz="1500" dirty="0"/>
              <a:t> for insights and interactive reporting.</a:t>
            </a:r>
            <a:endParaRPr lang="en-SE" sz="1500" dirty="0"/>
          </a:p>
        </p:txBody>
      </p:sp>
    </p:spTree>
    <p:extLst>
      <p:ext uri="{BB962C8B-B14F-4D97-AF65-F5344CB8AC3E}">
        <p14:creationId xmlns:p14="http://schemas.microsoft.com/office/powerpoint/2010/main" val="159300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06B91-B3F8-E5BB-C842-33C1AAE7A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D186F6-F582-EBCF-77B4-F905D0298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4DD65-6680-519F-EF8A-1A4BEF81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C3DE5-C9C4-E656-D6BF-9DC2CE6DA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45E08-8D1A-7EBF-D6A1-52327F3A6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CA9D70-C5D1-DF70-C81C-FA05C329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B98BE-2150-DB2A-6045-617020C0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Amazon Revenue Analysis -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F615-211A-A5EB-2686-83A3F92D4852}"/>
              </a:ext>
            </a:extLst>
          </p:cNvPr>
          <p:cNvSpPr txBox="1"/>
          <p:nvPr/>
        </p:nvSpPr>
        <p:spPr>
          <a:xfrm>
            <a:off x="1371599" y="2651185"/>
            <a:ext cx="7832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Outcomes</a:t>
            </a:r>
          </a:p>
          <a:p>
            <a:endParaRPr lang="en-GB" sz="1600" b="1" dirty="0"/>
          </a:p>
          <a:p>
            <a:r>
              <a:rPr lang="en-GB" sz="1600" dirty="0"/>
              <a:t>The dashboard provided a clear view of sales performance, seasonality, and customer engagement patterns. Key insights included: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Identification of top-performing product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Trends in order volumes across weekdays vs. weekends.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Customer engagement levels through reviews and revenue per review.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Growth tracking with MoM and YTD performance indicators.</a:t>
            </a:r>
          </a:p>
        </p:txBody>
      </p:sp>
    </p:spTree>
    <p:extLst>
      <p:ext uri="{BB962C8B-B14F-4D97-AF65-F5344CB8AC3E}">
        <p14:creationId xmlns:p14="http://schemas.microsoft.com/office/powerpoint/2010/main" val="4284624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DBB66-E0D7-57B0-585E-31D6FE23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5BF292-9564-9232-7169-34D769955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51665-BF9C-EFB7-1401-20D7C2F89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01D1F1-37DC-FA31-7FB6-899C60B0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5FE320-AA15-0152-EC01-046F742C0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71E5D8-711C-36CD-B6E4-36A6C47A2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E59F-4BBE-05F8-76C1-FF77E9D2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bg2"/>
                </a:solidFill>
              </a:rPr>
              <a:t>Purpose Of the Queries – Overall Analysis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0935-1222-B150-5F98-D7314952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85358"/>
            <a:ext cx="9724031" cy="4232695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endParaRPr lang="en-GB" sz="1400" b="1" dirty="0"/>
          </a:p>
          <a:p>
            <a:pPr marL="0" indent="0">
              <a:buNone/>
            </a:pPr>
            <a:r>
              <a:rPr lang="en-GB" sz="4400" b="1" dirty="0">
                <a:cs typeface="Arial" panose="020B0604020202020204" pitchFamily="34" charset="0"/>
              </a:rPr>
              <a:t>1.  Measure Overall Business Performance</a:t>
            </a:r>
          </a:p>
          <a:p>
            <a:pPr marL="0" indent="0">
              <a:buNone/>
            </a:pPr>
            <a:r>
              <a:rPr lang="en-SE" altLang="en-SE" sz="4400" dirty="0">
                <a:cs typeface="Arial" panose="020B0604020202020204" pitchFamily="34" charset="0"/>
              </a:rPr>
              <a:t>Total Revenue → Establishes the overall sales value in dollars, forming the baseline metric.</a:t>
            </a:r>
            <a:endParaRPr lang="en-GB" altLang="en-SE" sz="4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44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400" b="1" dirty="0">
                <a:cs typeface="Arial" panose="020B0604020202020204" pitchFamily="34" charset="0"/>
              </a:rPr>
              <a:t>2.  Identify Top-Performing Areas</a:t>
            </a:r>
          </a:p>
          <a:p>
            <a:pPr marL="0" indent="0">
              <a:buNone/>
            </a:pPr>
            <a:r>
              <a:rPr lang="en-GB" sz="4400" dirty="0">
                <a:cs typeface="Arial" panose="020B0604020202020204" pitchFamily="34" charset="0"/>
              </a:rPr>
              <a:t>Revenue by Product Category → Highlights which categories drive the most revenue.</a:t>
            </a:r>
            <a:br>
              <a:rPr lang="en-GB" sz="4400" dirty="0">
                <a:cs typeface="Arial" panose="020B0604020202020204" pitchFamily="34" charset="0"/>
              </a:rPr>
            </a:br>
            <a:r>
              <a:rPr lang="en-GB" sz="4400" dirty="0">
                <a:cs typeface="Arial" panose="020B0604020202020204" pitchFamily="34" charset="0"/>
              </a:rPr>
              <a:t>Revenue Contribution % → Shows each category’s share of the total pie.</a:t>
            </a:r>
            <a:br>
              <a:rPr lang="en-GB" sz="4400" dirty="0">
                <a:cs typeface="Arial" panose="020B0604020202020204" pitchFamily="34" charset="0"/>
              </a:rPr>
            </a:br>
            <a:r>
              <a:rPr lang="en-GB" sz="4400" dirty="0">
                <a:cs typeface="Arial" panose="020B0604020202020204" pitchFamily="34" charset="0"/>
              </a:rPr>
              <a:t>Number of Orders per Category → Reveals popularity by order volume (not just revenue).</a:t>
            </a:r>
            <a:br>
              <a:rPr lang="en-GB" sz="4400" dirty="0">
                <a:cs typeface="Arial" panose="020B0604020202020204" pitchFamily="34" charset="0"/>
              </a:rPr>
            </a:br>
            <a:r>
              <a:rPr lang="en-GB" sz="4400" dirty="0">
                <a:cs typeface="Arial" panose="020B0604020202020204" pitchFamily="34" charset="0"/>
              </a:rPr>
              <a:t>Top 5 Products by Sales → Pinpoints star products.</a:t>
            </a:r>
          </a:p>
          <a:p>
            <a:pPr marL="0" indent="0">
              <a:buNone/>
            </a:pPr>
            <a:endParaRPr lang="en-GB" sz="4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400" b="1" dirty="0">
                <a:cs typeface="Arial" panose="020B0604020202020204" pitchFamily="34" charset="0"/>
              </a:rPr>
              <a:t>3.  Understand Customer Engagement</a:t>
            </a:r>
          </a:p>
          <a:p>
            <a:pPr marL="0" indent="0">
              <a:buNone/>
            </a:pPr>
            <a:r>
              <a:rPr lang="en-GB" sz="4400" dirty="0">
                <a:cs typeface="Arial" panose="020B0604020202020204" pitchFamily="34" charset="0"/>
              </a:rPr>
              <a:t>Reviews-to-Sales Ratio → Measures how engaged customers are by category.</a:t>
            </a:r>
          </a:p>
          <a:p>
            <a:pPr marL="0" indent="0">
              <a:buNone/>
            </a:pPr>
            <a:endParaRPr lang="en-GB" sz="4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400" b="1" dirty="0">
                <a:cs typeface="Arial" panose="020B0604020202020204" pitchFamily="34" charset="0"/>
              </a:rPr>
              <a:t>4.  Spot Trends and Seasonality</a:t>
            </a:r>
          </a:p>
          <a:p>
            <a:pPr marL="0" indent="0">
              <a:buNone/>
            </a:pPr>
            <a:r>
              <a:rPr lang="en-GB" sz="4400" dirty="0">
                <a:cs typeface="Arial" panose="020B0604020202020204" pitchFamily="34" charset="0"/>
              </a:rPr>
              <a:t>Monthly Sales Trend → Tracks performance month-by-month.</a:t>
            </a:r>
            <a:br>
              <a:rPr lang="en-GB" sz="4400" dirty="0">
                <a:cs typeface="Arial" panose="020B0604020202020204" pitchFamily="34" charset="0"/>
              </a:rPr>
            </a:br>
            <a:r>
              <a:rPr lang="en-GB" sz="4400" dirty="0">
                <a:cs typeface="Arial" panose="020B0604020202020204" pitchFamily="34" charset="0"/>
              </a:rPr>
              <a:t>Sales by Month (descending) → Identifies peak revenue months.</a:t>
            </a:r>
            <a:br>
              <a:rPr lang="en-GB" sz="4400" dirty="0">
                <a:cs typeface="Arial" panose="020B0604020202020204" pitchFamily="34" charset="0"/>
              </a:rPr>
            </a:br>
            <a:r>
              <a:rPr lang="en-GB" sz="4400" dirty="0">
                <a:cs typeface="Arial" panose="020B0604020202020204" pitchFamily="34" charset="0"/>
              </a:rPr>
              <a:t>Month-over-Month Sales Growth → Shows acceleration or slowdown trends over time.</a:t>
            </a:r>
          </a:p>
          <a:p>
            <a:pPr marL="0" indent="0">
              <a:buNone/>
            </a:pPr>
            <a:endParaRPr lang="en-GB" sz="4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400" b="1" dirty="0">
                <a:cs typeface="Arial" panose="020B0604020202020204" pitchFamily="34" charset="0"/>
              </a:rPr>
              <a:t>5.  </a:t>
            </a:r>
            <a:r>
              <a:rPr lang="en-GB" sz="4400" b="1" dirty="0" err="1">
                <a:cs typeface="Arial" panose="020B0604020202020204" pitchFamily="34" charset="0"/>
              </a:rPr>
              <a:t>Analyze</a:t>
            </a:r>
            <a:r>
              <a:rPr lang="en-GB" sz="4400" b="1" dirty="0">
                <a:cs typeface="Arial" panose="020B0604020202020204" pitchFamily="34" charset="0"/>
              </a:rPr>
              <a:t> Shopping </a:t>
            </a:r>
            <a:r>
              <a:rPr lang="en-GB" sz="4400" b="1" dirty="0" err="1">
                <a:cs typeface="Arial" panose="020B0604020202020204" pitchFamily="34" charset="0"/>
              </a:rPr>
              <a:t>Behavior</a:t>
            </a:r>
            <a:endParaRPr lang="en-GB" sz="44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400" dirty="0">
                <a:cs typeface="Arial" panose="020B0604020202020204" pitchFamily="34" charset="0"/>
              </a:rPr>
              <a:t>Weekday vs Weekend Orders → Compares order volume patterns.</a:t>
            </a:r>
            <a:br>
              <a:rPr lang="en-GB" sz="4400" dirty="0">
                <a:cs typeface="Arial" panose="020B0604020202020204" pitchFamily="34" charset="0"/>
              </a:rPr>
            </a:br>
            <a:r>
              <a:rPr lang="en-GB" sz="4400" dirty="0">
                <a:cs typeface="Arial" panose="020B0604020202020204" pitchFamily="34" charset="0"/>
              </a:rPr>
              <a:t>Weekday vs Weekend Revenue → Shows spending </a:t>
            </a:r>
            <a:r>
              <a:rPr lang="en-GB" sz="4400" dirty="0" err="1">
                <a:cs typeface="Arial" panose="020B0604020202020204" pitchFamily="34" charset="0"/>
              </a:rPr>
              <a:t>behavior</a:t>
            </a:r>
            <a:r>
              <a:rPr lang="en-GB" sz="4400" dirty="0">
                <a:cs typeface="Arial" panose="020B0604020202020204" pitchFamily="34" charset="0"/>
              </a:rPr>
              <a:t> differences by day type.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412189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D2501-1F45-3720-98DE-0BB98F138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628466-4DE2-667A-68AE-2378BB19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458DBB-91FF-EBFD-F56C-F0E83ACDC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5EA7B-2C9B-DAC4-D5BB-7210DDB8E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FC36B8-6830-340B-73B3-DC093FBA8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AF50F-C104-356F-CEB5-1F7F1323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F9A04-C75E-EC1E-C372-82EEDCB2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Total Revenue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E10B-06A4-1EDC-55A9-0E02C88B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</a:p>
          <a:p>
            <a:pPr marL="0" indent="0">
              <a:buNone/>
            </a:pPr>
            <a:r>
              <a:rPr lang="en-GB" sz="2000" dirty="0"/>
              <a:t>What is the overall revenue generated?</a:t>
            </a:r>
            <a:endParaRPr lang="en-SE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9458570-5F30-1B7F-BF9C-7465BBA8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84"/>
          <a:stretch>
            <a:fillRect/>
          </a:stretch>
        </p:blipFill>
        <p:spPr>
          <a:xfrm>
            <a:off x="1371599" y="2534435"/>
            <a:ext cx="4083821" cy="11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F52F7-2BAA-42FB-3111-7D00F921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9D0005-CFF3-3C3A-AF1F-B2191FDB5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D69FE0-9CE8-87C5-7B49-6DB98FF86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0CDF95-BD67-95A9-21CB-776A2905A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E1B56-FDDE-6CC1-AEF0-6039B7FB9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280D58-3834-5B0F-6A1D-AF2AA536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85C3A-B008-DA0D-5360-CDA81A8E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Revenue by Product Category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F1DA-5587-C4EF-CB61-18CFC80B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</a:p>
          <a:p>
            <a:pPr marL="0" indent="0">
              <a:buNone/>
              <a:defRPr sz="1200"/>
            </a:pPr>
            <a:r>
              <a:rPr lang="en-GB" sz="2000" dirty="0"/>
              <a:t>Which categories generate the most revenue?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65954-4398-F9AD-8203-ED2C7963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75" y="2229748"/>
            <a:ext cx="6121430" cy="26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9FD518-A010-339E-5361-F41110FB0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407AA2-6EC6-2B75-81D9-2702927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2D121-28FA-0B01-7699-2A47077AA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FACE1-5B4B-9A1F-0257-97BD45E6E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6142D8-78DD-A0FE-74E4-8C91491C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E272E-F85C-6584-29F7-6D429C247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A937F-75FC-8A7A-1B16-153D5531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Revenue Contribution By Category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1F28-A928-9532-2269-BAD381C6D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</a:p>
          <a:p>
            <a:pPr marL="0" indent="0">
              <a:buNone/>
              <a:defRPr sz="1200"/>
            </a:pPr>
            <a:r>
              <a:rPr lang="en-GB" sz="2000" dirty="0"/>
              <a:t>How much does each category contribute to total revenue?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6611D-4B55-FEA1-7AF3-FFE4CE74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8362"/>
            <a:ext cx="9610294" cy="253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F2B4E-841D-D4BD-91E3-EAA02DF16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F30683-41E2-B322-448D-0D963531A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6EA438-40C3-CD57-9D91-9EB138292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A6CA2-D942-B269-EB6A-05115619B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98765-6976-0347-DC9E-1C174350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36725-85D6-2661-FF19-A4A5E4AD1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7669B-45A0-2286-D618-A77B2148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Number of Orders Per Category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320C-B77E-BC40-12CF-0363008E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</a:p>
          <a:p>
            <a:pPr marL="0" indent="0">
              <a:buNone/>
              <a:defRPr sz="1200"/>
            </a:pPr>
            <a:r>
              <a:rPr lang="en-GB" sz="2000" dirty="0"/>
              <a:t>Which categories are the most popular by order volume?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986F0-CAFB-6BB3-D5E1-D4C1A39C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509838"/>
            <a:ext cx="7128295" cy="18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3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BC82F-ACF5-5E84-331E-32074ABA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F54276-ED91-F62F-87A4-BF192397C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A0AD7-3BDC-86AE-0812-A0848C941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5FABA-9C5A-4AEB-B24E-073AEFE5E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FBA090-F306-8A4D-1690-EA51018C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3B330-7D95-B7EA-D167-694F6A3B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905B1-230E-D6F0-8146-9D7A5B4A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2"/>
                </a:solidFill>
              </a:rPr>
              <a:t>Top 5 Products by Sales</a:t>
            </a:r>
            <a:endParaRPr lang="en-SE" sz="40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4D3C6-D3F3-D838-2DA6-C1CB4F74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Business Question Answered:</a:t>
            </a:r>
          </a:p>
          <a:p>
            <a:pPr marL="0" indent="0">
              <a:buNone/>
              <a:defRPr sz="1200"/>
            </a:pPr>
            <a:r>
              <a:rPr lang="en-GB" sz="2000" dirty="0"/>
              <a:t>Which products are top sellers?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5345-D61A-AA73-0292-0E5D89A3D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318198"/>
            <a:ext cx="7312326" cy="21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726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Amazon Revenue Analysis using MySQL and Power BI</vt:lpstr>
      <vt:lpstr>Amazon Revenue Analysis - Summary</vt:lpstr>
      <vt:lpstr>Amazon Revenue Analysis - Summary</vt:lpstr>
      <vt:lpstr>Purpose Of the Queries – Overall Analysis Flow</vt:lpstr>
      <vt:lpstr>Total Revenue</vt:lpstr>
      <vt:lpstr>Revenue by Product Category</vt:lpstr>
      <vt:lpstr>Revenue Contribution By Category</vt:lpstr>
      <vt:lpstr>Number of Orders Per Category</vt:lpstr>
      <vt:lpstr>Top 5 Products by Sales</vt:lpstr>
      <vt:lpstr>Customer Engagement: Review to Sales Ratio</vt:lpstr>
      <vt:lpstr>Monthly Sales Trend</vt:lpstr>
      <vt:lpstr>Weekend vs Weekday Orders</vt:lpstr>
      <vt:lpstr>Weekend vs Weekday Revenue</vt:lpstr>
      <vt:lpstr>Sales by Month</vt:lpstr>
      <vt:lpstr>Month-over-Month Sales Growth</vt:lpstr>
      <vt:lpstr>Power BI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Farwah Hasnain</dc:creator>
  <cp:lastModifiedBy>Farwah Hasnain</cp:lastModifiedBy>
  <cp:revision>19</cp:revision>
  <dcterms:created xsi:type="dcterms:W3CDTF">2025-08-05T16:16:08Z</dcterms:created>
  <dcterms:modified xsi:type="dcterms:W3CDTF">2025-08-21T09:44:25Z</dcterms:modified>
</cp:coreProperties>
</file>