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8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e5accf3dc39fe2b4/Faryal%20Documents/Udacity%20Nanodegree/ProjectNumber2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e5accf3dc39fe2b4/Faryal%20Documents/Udacity%20Nanodegree/ProjectNumber2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e5accf3dc39fe2b4/Faryal%20Documents/Udacity%20Nanodegree/ProjectNumber2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'1.SummaryStatistics'!$K$55</cx:f>
        <cx:lvl ptCount="1">
          <cx:pt idx="0"/>
        </cx:lvl>
      </cx:strDim>
      <cx:numDim type="val">
        <cx:f>'1.SummaryStatistics'!$B$5:$B$52</cx:f>
        <cx:lvl ptCount="48" formatCode="#.##0;[Red]#.##0">
          <cx:pt idx="0">2778000000</cx:pt>
          <cx:pt idx="1">0</cx:pt>
          <cx:pt idx="2">1461000000</cx:pt>
          <cx:pt idx="3">317093000</cx:pt>
          <cx:pt idx="4">4083000000</cx:pt>
          <cx:pt idx="5">0</cx:pt>
          <cx:pt idx="6">1081000000</cx:pt>
          <cx:pt idx="7">295700000</cx:pt>
          <cx:pt idx="8">494000000</cx:pt>
          <cx:pt idx="9">1444100000</cx:pt>
          <cx:pt idx="10">3904000000</cx:pt>
          <cx:pt idx="11">886000000</cx:pt>
          <cx:pt idx="12">0</cx:pt>
          <cx:pt idx="13">2226200000</cx:pt>
          <cx:pt idx="14">338786000</cx:pt>
          <cx:pt idx="15">0</cx:pt>
          <cx:pt idx="16">0</cx:pt>
          <cx:pt idx="17">58827000</cx:pt>
          <cx:pt idx="18">0</cx:pt>
          <cx:pt idx="19">0</cx:pt>
          <cx:pt idx="20">291300000</cx:pt>
          <cx:pt idx="21">1760000000</cx:pt>
          <cx:pt idx="22">0</cx:pt>
          <cx:pt idx="23">197600000</cx:pt>
          <cx:pt idx="24">0</cx:pt>
          <cx:pt idx="25">0</cx:pt>
          <cx:pt idx="26">82014000</cx:pt>
          <cx:pt idx="27">276743000</cx:pt>
          <cx:pt idx="28">167700000</cx:pt>
          <cx:pt idx="29">0</cx:pt>
          <cx:pt idx="30">5278100000</cx:pt>
          <cx:pt idx="31">433000000</cx:pt>
          <cx:pt idx="32">8168000000</cx:pt>
          <cx:pt idx="33">116346000</cx:pt>
          <cx:pt idx="34">581800000</cx:pt>
          <cx:pt idx="35">0</cx:pt>
          <cx:pt idx="36">7482000000</cx:pt>
          <cx:pt idx="37">131835000</cx:pt>
          <cx:pt idx="38">859947000</cx:pt>
          <cx:pt idx="39">536000000</cx:pt>
          <cx:pt idx="40">376400000</cx:pt>
          <cx:pt idx="41">0</cx:pt>
          <cx:pt idx="42">208208000</cx:pt>
          <cx:pt idx="43">765905000</cx:pt>
          <cx:pt idx="44">96004000</cx:pt>
          <cx:pt idx="45">0</cx:pt>
          <cx:pt idx="46">225600000</cx:pt>
          <cx:pt idx="47">399000000</cx:pt>
        </cx:lvl>
      </cx:numDim>
    </cx:data>
    <cx:data id="1">
      <cx:numDim type="val">
        <cx:f>'1.SummaryStatistics'!$C$5:$C$52</cx:f>
        <cx:lvl ptCount="48" formatCode="#.##0;[Red]#.##0">
          <cx:pt idx="0">2855000000</cx:pt>
          <cx:pt idx="1">0</cx:pt>
          <cx:pt idx="2">1371000000</cx:pt>
          <cx:pt idx="3">514000000</cx:pt>
          <cx:pt idx="4">4297000000</cx:pt>
          <cx:pt idx="5">0</cx:pt>
          <cx:pt idx="6">582000000</cx:pt>
          <cx:pt idx="7">302000000</cx:pt>
          <cx:pt idx="8">550000000</cx:pt>
          <cx:pt idx="9">1893400000</cx:pt>
          <cx:pt idx="10">3731000000</cx:pt>
          <cx:pt idx="11">861000000</cx:pt>
          <cx:pt idx="12">0</cx:pt>
          <cx:pt idx="13">2430600000</cx:pt>
          <cx:pt idx="14">392805000</cx:pt>
          <cx:pt idx="15">0</cx:pt>
          <cx:pt idx="16">0</cx:pt>
          <cx:pt idx="17">66259000</cx:pt>
          <cx:pt idx="18">0</cx:pt>
          <cx:pt idx="19">0</cx:pt>
          <cx:pt idx="20">323000000</cx:pt>
          <cx:pt idx="21">2120000000</cx:pt>
          <cx:pt idx="22">0</cx:pt>
          <cx:pt idx="23">203200000</cx:pt>
          <cx:pt idx="24">0</cx:pt>
          <cx:pt idx="25">0</cx:pt>
          <cx:pt idx="26">88003000</cx:pt>
          <cx:pt idx="27">388055000</cx:pt>
          <cx:pt idx="28">178000000</cx:pt>
          <cx:pt idx="29">0</cx:pt>
          <cx:pt idx="30">5531300000</cx:pt>
          <cx:pt idx="31">457000000</cx:pt>
          <cx:pt idx="32">7503000000</cx:pt>
          <cx:pt idx="33">123297000</cx:pt>
          <cx:pt idx="34">671900000</cx:pt>
          <cx:pt idx="35">0</cx:pt>
          <cx:pt idx="36">6678000000</cx:pt>
          <cx:pt idx="37">132400000</cx:pt>
          <cx:pt idx="38">1271353000</cx:pt>
          <cx:pt idx="39">614000000</cx:pt>
          <cx:pt idx="40">395500000</cx:pt>
          <cx:pt idx="41">0</cx:pt>
          <cx:pt idx="42">234800000</cx:pt>
          <cx:pt idx="43">882097000</cx:pt>
          <cx:pt idx="44">100536000</cx:pt>
          <cx:pt idx="45">0</cx:pt>
          <cx:pt idx="46">203000000</cx:pt>
          <cx:pt idx="47">396000000</cx:pt>
        </cx:lvl>
      </cx:numDim>
    </cx:data>
    <cx:data id="2">
      <cx:numDim type="val">
        <cx:f>'1.SummaryStatistics'!$D$5:$D$52</cx:f>
        <cx:lvl ptCount="48" formatCode="#.##0;[Red]#.##0">
          <cx:pt idx="0">3297000000</cx:pt>
          <cx:pt idx="1">0</cx:pt>
          <cx:pt idx="2">1345000000</cx:pt>
          <cx:pt idx="3">709000000</cx:pt>
          <cx:pt idx="4">4070000000</cx:pt>
          <cx:pt idx="5">0</cx:pt>
          <cx:pt idx="6">610000000</cx:pt>
          <cx:pt idx="7">259200000</cx:pt>
          <cx:pt idx="8">632000000</cx:pt>
          <cx:pt idx="9">2012800000</cx:pt>
          <cx:pt idx="10">4534000000</cx:pt>
          <cx:pt idx="11">817000000</cx:pt>
          <cx:pt idx="12">0</cx:pt>
          <cx:pt idx="13">3697300000</cx:pt>
          <cx:pt idx="14">539799000</cx:pt>
          <cx:pt idx="15">0</cx:pt>
          <cx:pt idx="16">0</cx:pt>
          <cx:pt idx="17">69589000</cx:pt>
          <cx:pt idx="18">0</cx:pt>
          <cx:pt idx="19">0</cx:pt>
          <cx:pt idx="20">346500000</cx:pt>
          <cx:pt idx="21">2854000000</cx:pt>
          <cx:pt idx="22">0</cx:pt>
          <cx:pt idx="23">214900000</cx:pt>
          <cx:pt idx="24">0</cx:pt>
          <cx:pt idx="25">0</cx:pt>
          <cx:pt idx="26">98263000</cx:pt>
          <cx:pt idx="27">401527000</cx:pt>
          <cx:pt idx="28">197400000</cx:pt>
          <cx:pt idx="29">0</cx:pt>
          <cx:pt idx="30">4733600000</cx:pt>
          <cx:pt idx="31">392000000</cx:pt>
          <cx:pt idx="32">7180000000</cx:pt>
          <cx:pt idx="33">119076000</cx:pt>
          <cx:pt idx="34">0</cx:pt>
          <cx:pt idx="35">0</cx:pt>
          <cx:pt idx="36">8393000000</cx:pt>
          <cx:pt idx="37">121141000</cx:pt>
          <cx:pt idx="38">1620577000</cx:pt>
          <cx:pt idx="39">625000000</cx:pt>
          <cx:pt idx="40">691100000</cx:pt>
          <cx:pt idx="41">0</cx:pt>
          <cx:pt idx="42">245200000</cx:pt>
          <cx:pt idx="43">855506000</cx:pt>
          <cx:pt idx="44">107726000</cx:pt>
          <cx:pt idx="45">0</cx:pt>
          <cx:pt idx="46">187400000</cx:pt>
          <cx:pt idx="47">364000000</cx:pt>
        </cx:lvl>
      </cx:numDim>
    </cx:data>
    <cx:data id="3">
      <cx:numDim type="val">
        <cx:f>'1.SummaryStatistics'!$E$5:$E$52</cx:f>
        <cx:lvl ptCount="48" formatCode="#.##0;[Red]#.##0">
          <cx:pt idx="0">4285000000</cx:pt>
          <cx:pt idx="1">0</cx:pt>
          <cx:pt idx="2">1405000000</cx:pt>
          <cx:pt idx="3">757000000</cx:pt>
          <cx:pt idx="4">3840000000</cx:pt>
          <cx:pt idx="5">0</cx:pt>
          <cx:pt idx="6">603000000</cx:pt>
          <cx:pt idx="7">292800000</cx:pt>
          <cx:pt idx="8">828000000</cx:pt>
          <cx:pt idx="9">1973300000</cx:pt>
          <cx:pt idx="10">5920000000</cx:pt>
          <cx:pt idx="11">876000000</cx:pt>
          <cx:pt idx="12">0</cx:pt>
          <cx:pt idx="13">4470100000</cx:pt>
          <cx:pt idx="14">551418000</cx:pt>
          <cx:pt idx="15">0</cx:pt>
          <cx:pt idx="16">0</cx:pt>
          <cx:pt idx="17">65411000</cx:pt>
          <cx:pt idx="18">0</cx:pt>
          <cx:pt idx="19">0</cx:pt>
          <cx:pt idx="20">383100000</cx:pt>
          <cx:pt idx="21">3014000000</cx:pt>
          <cx:pt idx="22">0</cx:pt>
          <cx:pt idx="23">232100000</cx:pt>
          <cx:pt idx="24">0</cx:pt>
          <cx:pt idx="25">0</cx:pt>
          <cx:pt idx="26">99681000</cx:pt>
          <cx:pt idx="27">504415000</cx:pt>
          <cx:pt idx="28">239600000</cx:pt>
          <cx:pt idx="29">0</cx:pt>
          <cx:pt idx="30">4796400000</cx:pt>
          <cx:pt idx="31">392000000</cx:pt>
          <cx:pt idx="32">6704000000</cx:pt>
          <cx:pt idx="33">119968000</cx:pt>
          <cx:pt idx="34">0</cx:pt>
          <cx:pt idx="35">0</cx:pt>
          <cx:pt idx="36">7690000000</cx:pt>
          <cx:pt idx="37">125928000</cx:pt>
          <cx:pt idx="38">2052295000</cx:pt>
          <cx:pt idx="39">715000000</cx:pt>
          <cx:pt idx="40">692300000</cx:pt>
          <cx:pt idx="41">0</cx:pt>
          <cx:pt idx="42">253500000</cx:pt>
          <cx:pt idx="43">995922000</cx:pt>
          <cx:pt idx="44">118545000</cx:pt>
          <cx:pt idx="45">0</cx:pt>
          <cx:pt idx="46">268800000</cx:pt>
          <cx:pt idx="47">376000000</cx:pt>
        </cx:lvl>
      </cx:numDim>
    </cx:data>
  </cx:chartData>
  <cx:chart>
    <cx:title pos="t" align="ctr" overlay="0">
      <cx:tx>
        <cx:txData>
          <cx:v>Health Care R&amp;D Spendings Over Years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>
              <a:solidFill>
                <a:srgbClr val="FF0000"/>
              </a:solidFill>
            </a:defRPr>
          </a:pPr>
          <a:r>
            <a:rPr lang="en-GB" sz="1800" b="0" i="0" u="none" strike="noStrike" baseline="0">
              <a:solidFill>
                <a:srgbClr val="FF0000"/>
              </a:solidFill>
              <a:latin typeface="Calibri" panose="020F0502020204030204"/>
            </a:rPr>
            <a:t>Health Care R&amp;D Spendings Over Years</a:t>
          </a:r>
        </a:p>
      </cx:txPr>
    </cx:title>
    <cx:plotArea>
      <cx:plotAreaRegion>
        <cx:series layoutId="boxWhisker" uniqueId="{454BF700-B28B-2D47-BB76-5DA86C584783}">
          <cx:tx>
            <cx:txData>
              <cx:f>'1.SummaryStatistics'!$B$4</cx:f>
              <cx:v>Year 1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58853D6F-2D60-1042-911E-BF2A1AFA8C62}">
          <cx:tx>
            <cx:txData>
              <cx:f>'1.SummaryStatistics'!$C$4</cx:f>
              <cx:v>Year 2</cx:v>
            </cx:txData>
          </cx:tx>
          <cx:spPr>
            <a:solidFill>
              <a:schemeClr val="accent4"/>
            </a:solidFill>
          </cx:spPr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504FB691-ECD8-5941-9A01-2CEBFD10AD57}">
          <cx:tx>
            <cx:txData>
              <cx:f>'1.SummaryStatistics'!$D$4</cx:f>
              <cx:v>Year 3</cx:v>
            </cx:txData>
          </cx:tx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BAD86AA9-8A8B-1849-AAB6-B5D41671EE30}">
          <cx:tx>
            <cx:txData>
              <cx:f>'1.SummaryStatistics'!$E$4</cx:f>
              <cx:v>Year 4</cx:v>
            </cx:txData>
          </cx:tx>
          <cx:spPr>
            <a:solidFill>
              <a:schemeClr val="accent1"/>
            </a:solidFill>
          </cx:spPr>
          <cx:dataId val="3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Years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>
                  <a:solidFill>
                    <a:srgbClr val="FF0000"/>
                  </a:solidFill>
                </a:defRPr>
              </a:pPr>
              <a:r>
                <a:rPr lang="en-GB" sz="1200" b="0" i="0" u="none" strike="noStrike" baseline="0">
                  <a:solidFill>
                    <a:srgbClr val="FF0000"/>
                  </a:solidFill>
                  <a:latin typeface="Calibri" panose="020F0502020204030204"/>
                </a:rPr>
                <a:t>Years</a:t>
              </a:r>
            </a:p>
          </cx:txPr>
        </cx:title>
        <cx:tickLabels/>
      </cx:axis>
      <cx:axis id="1">
        <cx:valScaling/>
        <cx:title>
          <cx:tx>
            <cx:txData>
              <cx:v>R &amp; D Spendings 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>
                  <a:solidFill>
                    <a:srgbClr val="FF0000"/>
                  </a:solidFill>
                </a:defRPr>
              </a:pPr>
              <a:r>
                <a:rPr lang="en-GB" sz="1200" b="0" i="0" u="none" strike="noStrike" baseline="0">
                  <a:solidFill>
                    <a:srgbClr val="FF0000"/>
                  </a:solidFill>
                  <a:latin typeface="Calibri" panose="020F0502020204030204"/>
                </a:rPr>
                <a:t>R &amp; D Spendings </a:t>
              </a:r>
            </a:p>
          </cx:txPr>
        </cx:title>
        <cx:majorGridlines/>
        <cx:tickLabels/>
        <cx:numFmt formatCode="[$$-en-US]#.##0" sourceLinked="0"/>
      </cx:axis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'1.SummaryStatistics'!$A$5:$A$52</cx:f>
        <cx:lvl ptCount="48">
          <cx:pt idx="0">ABBV</cx:pt>
          <cx:pt idx="1">ABC</cx:pt>
          <cx:pt idx="2">ABT</cx:pt>
          <cx:pt idx="3">ALXN</cx:pt>
          <cx:pt idx="4">AMGN</cx:pt>
          <cx:pt idx="5">ANTM</cx:pt>
          <cx:pt idx="6">BAX</cx:pt>
          <cx:pt idx="7">BCR</cx:pt>
          <cx:pt idx="8">BDX</cx:pt>
          <cx:pt idx="9">BIIB</cx:pt>
          <cx:pt idx="10">BMY</cx:pt>
          <cx:pt idx="11">BSX</cx:pt>
          <cx:pt idx="12">CAH</cx:pt>
          <cx:pt idx="13">CELG</cx:pt>
          <cx:pt idx="14">CERN</cx:pt>
          <cx:pt idx="15">CI</cx:pt>
          <cx:pt idx="16">CNC</cx:pt>
          <cx:pt idx="17">COO</cx:pt>
          <cx:pt idx="18">DGX</cx:pt>
          <cx:pt idx="19">DVA</cx:pt>
          <cx:pt idx="20">EW</cx:pt>
          <cx:pt idx="21">GILD</cx:pt>
          <cx:pt idx="22">HCA</cx:pt>
          <cx:pt idx="23">HOLX</cx:pt>
          <cx:pt idx="24">HSIC</cx:pt>
          <cx:pt idx="25">HUM</cx:pt>
          <cx:pt idx="26">IDXX</cx:pt>
          <cx:pt idx="27">ILMN</cx:pt>
          <cx:pt idx="28">ISRG</cx:pt>
          <cx:pt idx="29">LH</cx:pt>
          <cx:pt idx="30">LLY</cx:pt>
          <cx:pt idx="31">MCK</cx:pt>
          <cx:pt idx="32">MRK</cx:pt>
          <cx:pt idx="33">MTD</cx:pt>
          <cx:pt idx="34">MYL</cx:pt>
          <cx:pt idx="35">PDCO</cx:pt>
          <cx:pt idx="36">PFE</cx:pt>
          <cx:pt idx="37">PKI</cx:pt>
          <cx:pt idx="38">REGN</cx:pt>
          <cx:pt idx="39">SYK</cx:pt>
          <cx:pt idx="40">TMO</cx:pt>
          <cx:pt idx="41">UNH</cx:pt>
          <cx:pt idx="42">VAR</cx:pt>
          <cx:pt idx="43">VRTX</cx:pt>
          <cx:pt idx="44">WAT</cx:pt>
          <cx:pt idx="45">XRAY</cx:pt>
          <cx:pt idx="46">ZBH</cx:pt>
          <cx:pt idx="47">ZTS</cx:pt>
        </cx:lvl>
      </cx:strDim>
      <cx:numDim type="size">
        <cx:f>'1.SummaryStatistics'!$B$5:$B$52</cx:f>
        <cx:lvl ptCount="48" formatCode="#.##0;[Red]#.##0">
          <cx:pt idx="0">2778000000</cx:pt>
          <cx:pt idx="1">0</cx:pt>
          <cx:pt idx="2">1461000000</cx:pt>
          <cx:pt idx="3">317093000</cx:pt>
          <cx:pt idx="4">4083000000</cx:pt>
          <cx:pt idx="5">0</cx:pt>
          <cx:pt idx="6">1081000000</cx:pt>
          <cx:pt idx="7">295700000</cx:pt>
          <cx:pt idx="8">494000000</cx:pt>
          <cx:pt idx="9">1444100000</cx:pt>
          <cx:pt idx="10">3904000000</cx:pt>
          <cx:pt idx="11">886000000</cx:pt>
          <cx:pt idx="12">0</cx:pt>
          <cx:pt idx="13">2226200000</cx:pt>
          <cx:pt idx="14">338786000</cx:pt>
          <cx:pt idx="15">0</cx:pt>
          <cx:pt idx="16">0</cx:pt>
          <cx:pt idx="17">58827000</cx:pt>
          <cx:pt idx="18">0</cx:pt>
          <cx:pt idx="19">0</cx:pt>
          <cx:pt idx="20">291300000</cx:pt>
          <cx:pt idx="21">1760000000</cx:pt>
          <cx:pt idx="22">0</cx:pt>
          <cx:pt idx="23">197600000</cx:pt>
          <cx:pt idx="24">0</cx:pt>
          <cx:pt idx="25">0</cx:pt>
          <cx:pt idx="26">82014000</cx:pt>
          <cx:pt idx="27">276743000</cx:pt>
          <cx:pt idx="28">167700000</cx:pt>
          <cx:pt idx="29">0</cx:pt>
          <cx:pt idx="30">5278100000</cx:pt>
          <cx:pt idx="31">433000000</cx:pt>
          <cx:pt idx="32">8168000000</cx:pt>
          <cx:pt idx="33">116346000</cx:pt>
          <cx:pt idx="34">581800000</cx:pt>
          <cx:pt idx="35">0</cx:pt>
          <cx:pt idx="36">7482000000</cx:pt>
          <cx:pt idx="37">131835000</cx:pt>
          <cx:pt idx="38">859947000</cx:pt>
          <cx:pt idx="39">536000000</cx:pt>
          <cx:pt idx="40">376400000</cx:pt>
          <cx:pt idx="41">0</cx:pt>
          <cx:pt idx="42">208208000</cx:pt>
          <cx:pt idx="43">765905000</cx:pt>
          <cx:pt idx="44">96004000</cx:pt>
          <cx:pt idx="45">0</cx:pt>
          <cx:pt idx="46">225600000</cx:pt>
          <cx:pt idx="47">399000000</cx:pt>
        </cx:lvl>
      </cx:numDim>
    </cx:data>
    <cx:data id="1">
      <cx:strDim type="cat">
        <cx:f>'1.SummaryStatistics'!$A$5:$A$52</cx:f>
        <cx:lvl ptCount="48">
          <cx:pt idx="0">ABBV</cx:pt>
          <cx:pt idx="1">ABC</cx:pt>
          <cx:pt idx="2">ABT</cx:pt>
          <cx:pt idx="3">ALXN</cx:pt>
          <cx:pt idx="4">AMGN</cx:pt>
          <cx:pt idx="5">ANTM</cx:pt>
          <cx:pt idx="6">BAX</cx:pt>
          <cx:pt idx="7">BCR</cx:pt>
          <cx:pt idx="8">BDX</cx:pt>
          <cx:pt idx="9">BIIB</cx:pt>
          <cx:pt idx="10">BMY</cx:pt>
          <cx:pt idx="11">BSX</cx:pt>
          <cx:pt idx="12">CAH</cx:pt>
          <cx:pt idx="13">CELG</cx:pt>
          <cx:pt idx="14">CERN</cx:pt>
          <cx:pt idx="15">CI</cx:pt>
          <cx:pt idx="16">CNC</cx:pt>
          <cx:pt idx="17">COO</cx:pt>
          <cx:pt idx="18">DGX</cx:pt>
          <cx:pt idx="19">DVA</cx:pt>
          <cx:pt idx="20">EW</cx:pt>
          <cx:pt idx="21">GILD</cx:pt>
          <cx:pt idx="22">HCA</cx:pt>
          <cx:pt idx="23">HOLX</cx:pt>
          <cx:pt idx="24">HSIC</cx:pt>
          <cx:pt idx="25">HUM</cx:pt>
          <cx:pt idx="26">IDXX</cx:pt>
          <cx:pt idx="27">ILMN</cx:pt>
          <cx:pt idx="28">ISRG</cx:pt>
          <cx:pt idx="29">LH</cx:pt>
          <cx:pt idx="30">LLY</cx:pt>
          <cx:pt idx="31">MCK</cx:pt>
          <cx:pt idx="32">MRK</cx:pt>
          <cx:pt idx="33">MTD</cx:pt>
          <cx:pt idx="34">MYL</cx:pt>
          <cx:pt idx="35">PDCO</cx:pt>
          <cx:pt idx="36">PFE</cx:pt>
          <cx:pt idx="37">PKI</cx:pt>
          <cx:pt idx="38">REGN</cx:pt>
          <cx:pt idx="39">SYK</cx:pt>
          <cx:pt idx="40">TMO</cx:pt>
          <cx:pt idx="41">UNH</cx:pt>
          <cx:pt idx="42">VAR</cx:pt>
          <cx:pt idx="43">VRTX</cx:pt>
          <cx:pt idx="44">WAT</cx:pt>
          <cx:pt idx="45">XRAY</cx:pt>
          <cx:pt idx="46">ZBH</cx:pt>
          <cx:pt idx="47">ZTS</cx:pt>
        </cx:lvl>
      </cx:strDim>
      <cx:numDim type="size">
        <cx:f>'1.SummaryStatistics'!$C$5:$C$52</cx:f>
        <cx:lvl ptCount="48" formatCode="#.##0;[Red]#.##0">
          <cx:pt idx="0">2855000000</cx:pt>
          <cx:pt idx="1">0</cx:pt>
          <cx:pt idx="2">1371000000</cx:pt>
          <cx:pt idx="3">514000000</cx:pt>
          <cx:pt idx="4">4297000000</cx:pt>
          <cx:pt idx="5">0</cx:pt>
          <cx:pt idx="6">582000000</cx:pt>
          <cx:pt idx="7">302000000</cx:pt>
          <cx:pt idx="8">550000000</cx:pt>
          <cx:pt idx="9">1893400000</cx:pt>
          <cx:pt idx="10">3731000000</cx:pt>
          <cx:pt idx="11">861000000</cx:pt>
          <cx:pt idx="12">0</cx:pt>
          <cx:pt idx="13">2430600000</cx:pt>
          <cx:pt idx="14">392805000</cx:pt>
          <cx:pt idx="15">0</cx:pt>
          <cx:pt idx="16">0</cx:pt>
          <cx:pt idx="17">66259000</cx:pt>
          <cx:pt idx="18">0</cx:pt>
          <cx:pt idx="19">0</cx:pt>
          <cx:pt idx="20">323000000</cx:pt>
          <cx:pt idx="21">2120000000</cx:pt>
          <cx:pt idx="22">0</cx:pt>
          <cx:pt idx="23">203200000</cx:pt>
          <cx:pt idx="24">0</cx:pt>
          <cx:pt idx="25">0</cx:pt>
          <cx:pt idx="26">88003000</cx:pt>
          <cx:pt idx="27">388055000</cx:pt>
          <cx:pt idx="28">178000000</cx:pt>
          <cx:pt idx="29">0</cx:pt>
          <cx:pt idx="30">5531300000</cx:pt>
          <cx:pt idx="31">457000000</cx:pt>
          <cx:pt idx="32">7503000000</cx:pt>
          <cx:pt idx="33">123297000</cx:pt>
          <cx:pt idx="34">671900000</cx:pt>
          <cx:pt idx="35">0</cx:pt>
          <cx:pt idx="36">6678000000</cx:pt>
          <cx:pt idx="37">132400000</cx:pt>
          <cx:pt idx="38">1271353000</cx:pt>
          <cx:pt idx="39">614000000</cx:pt>
          <cx:pt idx="40">395500000</cx:pt>
          <cx:pt idx="41">0</cx:pt>
          <cx:pt idx="42">234800000</cx:pt>
          <cx:pt idx="43">882097000</cx:pt>
          <cx:pt idx="44">100536000</cx:pt>
          <cx:pt idx="45">0</cx:pt>
          <cx:pt idx="46">203000000</cx:pt>
          <cx:pt idx="47">396000000</cx:pt>
        </cx:lvl>
      </cx:numDim>
    </cx:data>
    <cx:data id="2">
      <cx:strDim type="cat">
        <cx:f>'1.SummaryStatistics'!$A$5:$A$52</cx:f>
        <cx:lvl ptCount="48">
          <cx:pt idx="0">ABBV</cx:pt>
          <cx:pt idx="1">ABC</cx:pt>
          <cx:pt idx="2">ABT</cx:pt>
          <cx:pt idx="3">ALXN</cx:pt>
          <cx:pt idx="4">AMGN</cx:pt>
          <cx:pt idx="5">ANTM</cx:pt>
          <cx:pt idx="6">BAX</cx:pt>
          <cx:pt idx="7">BCR</cx:pt>
          <cx:pt idx="8">BDX</cx:pt>
          <cx:pt idx="9">BIIB</cx:pt>
          <cx:pt idx="10">BMY</cx:pt>
          <cx:pt idx="11">BSX</cx:pt>
          <cx:pt idx="12">CAH</cx:pt>
          <cx:pt idx="13">CELG</cx:pt>
          <cx:pt idx="14">CERN</cx:pt>
          <cx:pt idx="15">CI</cx:pt>
          <cx:pt idx="16">CNC</cx:pt>
          <cx:pt idx="17">COO</cx:pt>
          <cx:pt idx="18">DGX</cx:pt>
          <cx:pt idx="19">DVA</cx:pt>
          <cx:pt idx="20">EW</cx:pt>
          <cx:pt idx="21">GILD</cx:pt>
          <cx:pt idx="22">HCA</cx:pt>
          <cx:pt idx="23">HOLX</cx:pt>
          <cx:pt idx="24">HSIC</cx:pt>
          <cx:pt idx="25">HUM</cx:pt>
          <cx:pt idx="26">IDXX</cx:pt>
          <cx:pt idx="27">ILMN</cx:pt>
          <cx:pt idx="28">ISRG</cx:pt>
          <cx:pt idx="29">LH</cx:pt>
          <cx:pt idx="30">LLY</cx:pt>
          <cx:pt idx="31">MCK</cx:pt>
          <cx:pt idx="32">MRK</cx:pt>
          <cx:pt idx="33">MTD</cx:pt>
          <cx:pt idx="34">MYL</cx:pt>
          <cx:pt idx="35">PDCO</cx:pt>
          <cx:pt idx="36">PFE</cx:pt>
          <cx:pt idx="37">PKI</cx:pt>
          <cx:pt idx="38">REGN</cx:pt>
          <cx:pt idx="39">SYK</cx:pt>
          <cx:pt idx="40">TMO</cx:pt>
          <cx:pt idx="41">UNH</cx:pt>
          <cx:pt idx="42">VAR</cx:pt>
          <cx:pt idx="43">VRTX</cx:pt>
          <cx:pt idx="44">WAT</cx:pt>
          <cx:pt idx="45">XRAY</cx:pt>
          <cx:pt idx="46">ZBH</cx:pt>
          <cx:pt idx="47">ZTS</cx:pt>
        </cx:lvl>
      </cx:strDim>
      <cx:numDim type="size">
        <cx:f>'1.SummaryStatistics'!$D$5:$D$52</cx:f>
        <cx:lvl ptCount="48" formatCode="#.##0;[Red]#.##0">
          <cx:pt idx="0">3297000000</cx:pt>
          <cx:pt idx="1">0</cx:pt>
          <cx:pt idx="2">1345000000</cx:pt>
          <cx:pt idx="3">709000000</cx:pt>
          <cx:pt idx="4">4070000000</cx:pt>
          <cx:pt idx="5">0</cx:pt>
          <cx:pt idx="6">610000000</cx:pt>
          <cx:pt idx="7">259200000</cx:pt>
          <cx:pt idx="8">632000000</cx:pt>
          <cx:pt idx="9">2012800000</cx:pt>
          <cx:pt idx="10">4534000000</cx:pt>
          <cx:pt idx="11">817000000</cx:pt>
          <cx:pt idx="12">0</cx:pt>
          <cx:pt idx="13">3697300000</cx:pt>
          <cx:pt idx="14">539799000</cx:pt>
          <cx:pt idx="15">0</cx:pt>
          <cx:pt idx="16">0</cx:pt>
          <cx:pt idx="17">69589000</cx:pt>
          <cx:pt idx="18">0</cx:pt>
          <cx:pt idx="19">0</cx:pt>
          <cx:pt idx="20">346500000</cx:pt>
          <cx:pt idx="21">2854000000</cx:pt>
          <cx:pt idx="22">0</cx:pt>
          <cx:pt idx="23">214900000</cx:pt>
          <cx:pt idx="24">0</cx:pt>
          <cx:pt idx="25">0</cx:pt>
          <cx:pt idx="26">98263000</cx:pt>
          <cx:pt idx="27">401527000</cx:pt>
          <cx:pt idx="28">197400000</cx:pt>
          <cx:pt idx="29">0</cx:pt>
          <cx:pt idx="30">4733600000</cx:pt>
          <cx:pt idx="31">392000000</cx:pt>
          <cx:pt idx="32">7180000000</cx:pt>
          <cx:pt idx="33">119076000</cx:pt>
          <cx:pt idx="34">0</cx:pt>
          <cx:pt idx="35">0</cx:pt>
          <cx:pt idx="36">8393000000</cx:pt>
          <cx:pt idx="37">121141000</cx:pt>
          <cx:pt idx="38">1620577000</cx:pt>
          <cx:pt idx="39">625000000</cx:pt>
          <cx:pt idx="40">691100000</cx:pt>
          <cx:pt idx="41">0</cx:pt>
          <cx:pt idx="42">245200000</cx:pt>
          <cx:pt idx="43">855506000</cx:pt>
          <cx:pt idx="44">107726000</cx:pt>
          <cx:pt idx="45">0</cx:pt>
          <cx:pt idx="46">187400000</cx:pt>
          <cx:pt idx="47">364000000</cx:pt>
        </cx:lvl>
      </cx:numDim>
    </cx:data>
    <cx:data id="3">
      <cx:strDim type="cat">
        <cx:f>'1.SummaryStatistics'!$A$5:$A$52</cx:f>
        <cx:lvl ptCount="48">
          <cx:pt idx="0">ABBV</cx:pt>
          <cx:pt idx="1">ABC</cx:pt>
          <cx:pt idx="2">ABT</cx:pt>
          <cx:pt idx="3">ALXN</cx:pt>
          <cx:pt idx="4">AMGN</cx:pt>
          <cx:pt idx="5">ANTM</cx:pt>
          <cx:pt idx="6">BAX</cx:pt>
          <cx:pt idx="7">BCR</cx:pt>
          <cx:pt idx="8">BDX</cx:pt>
          <cx:pt idx="9">BIIB</cx:pt>
          <cx:pt idx="10">BMY</cx:pt>
          <cx:pt idx="11">BSX</cx:pt>
          <cx:pt idx="12">CAH</cx:pt>
          <cx:pt idx="13">CELG</cx:pt>
          <cx:pt idx="14">CERN</cx:pt>
          <cx:pt idx="15">CI</cx:pt>
          <cx:pt idx="16">CNC</cx:pt>
          <cx:pt idx="17">COO</cx:pt>
          <cx:pt idx="18">DGX</cx:pt>
          <cx:pt idx="19">DVA</cx:pt>
          <cx:pt idx="20">EW</cx:pt>
          <cx:pt idx="21">GILD</cx:pt>
          <cx:pt idx="22">HCA</cx:pt>
          <cx:pt idx="23">HOLX</cx:pt>
          <cx:pt idx="24">HSIC</cx:pt>
          <cx:pt idx="25">HUM</cx:pt>
          <cx:pt idx="26">IDXX</cx:pt>
          <cx:pt idx="27">ILMN</cx:pt>
          <cx:pt idx="28">ISRG</cx:pt>
          <cx:pt idx="29">LH</cx:pt>
          <cx:pt idx="30">LLY</cx:pt>
          <cx:pt idx="31">MCK</cx:pt>
          <cx:pt idx="32">MRK</cx:pt>
          <cx:pt idx="33">MTD</cx:pt>
          <cx:pt idx="34">MYL</cx:pt>
          <cx:pt idx="35">PDCO</cx:pt>
          <cx:pt idx="36">PFE</cx:pt>
          <cx:pt idx="37">PKI</cx:pt>
          <cx:pt idx="38">REGN</cx:pt>
          <cx:pt idx="39">SYK</cx:pt>
          <cx:pt idx="40">TMO</cx:pt>
          <cx:pt idx="41">UNH</cx:pt>
          <cx:pt idx="42">VAR</cx:pt>
          <cx:pt idx="43">VRTX</cx:pt>
          <cx:pt idx="44">WAT</cx:pt>
          <cx:pt idx="45">XRAY</cx:pt>
          <cx:pt idx="46">ZBH</cx:pt>
          <cx:pt idx="47">ZTS</cx:pt>
        </cx:lvl>
      </cx:strDim>
      <cx:numDim type="size">
        <cx:f>'1.SummaryStatistics'!$E$5:$E$52</cx:f>
        <cx:lvl ptCount="48" formatCode="#.##0;[Red]#.##0">
          <cx:pt idx="0">4285000000</cx:pt>
          <cx:pt idx="1">0</cx:pt>
          <cx:pt idx="2">1405000000</cx:pt>
          <cx:pt idx="3">757000000</cx:pt>
          <cx:pt idx="4">3840000000</cx:pt>
          <cx:pt idx="5">0</cx:pt>
          <cx:pt idx="6">603000000</cx:pt>
          <cx:pt idx="7">292800000</cx:pt>
          <cx:pt idx="8">828000000</cx:pt>
          <cx:pt idx="9">1973300000</cx:pt>
          <cx:pt idx="10">5920000000</cx:pt>
          <cx:pt idx="11">876000000</cx:pt>
          <cx:pt idx="12">0</cx:pt>
          <cx:pt idx="13">4470100000</cx:pt>
          <cx:pt idx="14">551418000</cx:pt>
          <cx:pt idx="15">0</cx:pt>
          <cx:pt idx="16">0</cx:pt>
          <cx:pt idx="17">65411000</cx:pt>
          <cx:pt idx="18">0</cx:pt>
          <cx:pt idx="19">0</cx:pt>
          <cx:pt idx="20">383100000</cx:pt>
          <cx:pt idx="21">3014000000</cx:pt>
          <cx:pt idx="22">0</cx:pt>
          <cx:pt idx="23">232100000</cx:pt>
          <cx:pt idx="24">0</cx:pt>
          <cx:pt idx="25">0</cx:pt>
          <cx:pt idx="26">99681000</cx:pt>
          <cx:pt idx="27">504415000</cx:pt>
          <cx:pt idx="28">239600000</cx:pt>
          <cx:pt idx="29">0</cx:pt>
          <cx:pt idx="30">4796400000</cx:pt>
          <cx:pt idx="31">392000000</cx:pt>
          <cx:pt idx="32">6704000000</cx:pt>
          <cx:pt idx="33">119968000</cx:pt>
          <cx:pt idx="34">0</cx:pt>
          <cx:pt idx="35">0</cx:pt>
          <cx:pt idx="36">7690000000</cx:pt>
          <cx:pt idx="37">125928000</cx:pt>
          <cx:pt idx="38">2052295000</cx:pt>
          <cx:pt idx="39">715000000</cx:pt>
          <cx:pt idx="40">692300000</cx:pt>
          <cx:pt idx="41">0</cx:pt>
          <cx:pt idx="42">253500000</cx:pt>
          <cx:pt idx="43">995922000</cx:pt>
          <cx:pt idx="44">118545000</cx:pt>
          <cx:pt idx="45">0</cx:pt>
          <cx:pt idx="46">268800000</cx:pt>
          <cx:pt idx="47">376000000</cx:pt>
        </cx:lvl>
      </cx:numDim>
    </cx:data>
  </cx:chartData>
  <cx:chart>
    <cx:title pos="t" align="ctr" overlay="0">
      <cx:tx>
        <cx:txData>
          <cx:v>Total R&amp;D Spending By Company In Health Care Sector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GB" sz="1400" b="0" i="0" u="none" strike="noStrike" baseline="0" dirty="0">
              <a:solidFill>
                <a:srgbClr val="FF0000"/>
              </a:solidFill>
              <a:latin typeface="Calibri" panose="020F0502020204030204"/>
            </a:rPr>
            <a:t>Total R&amp;D Spending By Company In Health Care Sector</a:t>
          </a:r>
        </a:p>
      </cx:txPr>
    </cx:title>
    <cx:plotArea>
      <cx:plotAreaRegion>
        <cx:series layoutId="treemap" uniqueId="{2271971E-01E1-8743-94C1-5DD6A9DA941A}" formatIdx="0">
          <cx:tx>
            <cx:txData>
              <cx:f>'1.SummaryStatistics'!$B$4</cx:f>
              <cx:v>Year 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  <cx:series layoutId="treemap" hidden="1" uniqueId="{DD47AF40-19FE-2A45-809C-D19599469FBE}" formatIdx="1">
          <cx:tx>
            <cx:txData>
              <cx:f>'1.SummaryStatistics'!$C$4</cx:f>
              <cx:v>Year 2</cx:v>
            </cx:txData>
          </cx:tx>
          <cx:dataLabels pos="inEnd">
            <cx:visibility seriesName="0" categoryName="1" value="0"/>
          </cx:dataLabels>
          <cx:dataId val="1"/>
          <cx:layoutPr>
            <cx:parentLabelLayout val="overlapping"/>
          </cx:layoutPr>
        </cx:series>
        <cx:series layoutId="treemap" hidden="1" uniqueId="{E020F5E1-59CE-904A-9EA7-B55173668BD1}" formatIdx="2">
          <cx:tx>
            <cx:txData>
              <cx:f>'1.SummaryStatistics'!$D$4</cx:f>
              <cx:v>Year 3</cx:v>
            </cx:txData>
          </cx:tx>
          <cx:dataLabels pos="inEnd">
            <cx:visibility seriesName="0" categoryName="1" value="0"/>
          </cx:dataLabels>
          <cx:dataId val="2"/>
          <cx:layoutPr>
            <cx:parentLabelLayout val="overlapping"/>
          </cx:layoutPr>
        </cx:series>
        <cx:series layoutId="treemap" hidden="1" uniqueId="{1DDC9BC0-C8C2-2E4B-B9A8-D60D082D166E}" formatIdx="3">
          <cx:tx>
            <cx:txData>
              <cx:f>'1.SummaryStatistics'!$E$4</cx:f>
              <cx:v>Year 4</cx:v>
            </cx:txData>
          </cx:tx>
          <cx:dataLabels pos="inEnd">
            <cx:visibility seriesName="0" categoryName="1" value="0"/>
          </cx:dataLabels>
          <cx:dataId val="3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'1.SummaryStatistics'!$A$5:$A$52</cx:f>
        <cx:lvl ptCount="48">
          <cx:pt idx="0">ABBV</cx:pt>
          <cx:pt idx="1">ABC</cx:pt>
          <cx:pt idx="2">ABT</cx:pt>
          <cx:pt idx="3">ALXN</cx:pt>
          <cx:pt idx="4">AMGN</cx:pt>
          <cx:pt idx="5">ANTM</cx:pt>
          <cx:pt idx="6">BAX</cx:pt>
          <cx:pt idx="7">BCR</cx:pt>
          <cx:pt idx="8">BDX</cx:pt>
          <cx:pt idx="9">BIIB</cx:pt>
          <cx:pt idx="10">BMY</cx:pt>
          <cx:pt idx="11">BSX</cx:pt>
          <cx:pt idx="12">CAH</cx:pt>
          <cx:pt idx="13">CELG</cx:pt>
          <cx:pt idx="14">CERN</cx:pt>
          <cx:pt idx="15">CI</cx:pt>
          <cx:pt idx="16">CNC</cx:pt>
          <cx:pt idx="17">COO</cx:pt>
          <cx:pt idx="18">DGX</cx:pt>
          <cx:pt idx="19">DVA</cx:pt>
          <cx:pt idx="20">EW</cx:pt>
          <cx:pt idx="21">GILD</cx:pt>
          <cx:pt idx="22">HCA</cx:pt>
          <cx:pt idx="23">HOLX</cx:pt>
          <cx:pt idx="24">HSIC</cx:pt>
          <cx:pt idx="25">HUM</cx:pt>
          <cx:pt idx="26">IDXX</cx:pt>
          <cx:pt idx="27">ILMN</cx:pt>
          <cx:pt idx="28">ISRG</cx:pt>
          <cx:pt idx="29">LH</cx:pt>
          <cx:pt idx="30">LLY</cx:pt>
          <cx:pt idx="31">MCK</cx:pt>
          <cx:pt idx="32">MRK</cx:pt>
          <cx:pt idx="33">MTD</cx:pt>
          <cx:pt idx="34">MYL</cx:pt>
          <cx:pt idx="35">PDCO</cx:pt>
          <cx:pt idx="36">PFE</cx:pt>
          <cx:pt idx="37">PKI</cx:pt>
          <cx:pt idx="38">REGN</cx:pt>
          <cx:pt idx="39">SYK</cx:pt>
          <cx:pt idx="40">TMO</cx:pt>
          <cx:pt idx="41">UNH</cx:pt>
          <cx:pt idx="42">VAR</cx:pt>
          <cx:pt idx="43">VRTX</cx:pt>
          <cx:pt idx="44">WAT</cx:pt>
          <cx:pt idx="45">XRAY</cx:pt>
          <cx:pt idx="46">ZBH</cx:pt>
          <cx:pt idx="47">ZTS</cx:pt>
        </cx:lvl>
      </cx:strDim>
      <cx:numDim type="val">
        <cx:f>'1.SummaryStatistics'!$B$5:$B$52</cx:f>
        <cx:lvl ptCount="48" formatCode="#.##0;[Red]#.##0">
          <cx:pt idx="0">2778000000</cx:pt>
          <cx:pt idx="1">0</cx:pt>
          <cx:pt idx="2">1461000000</cx:pt>
          <cx:pt idx="3">317093000</cx:pt>
          <cx:pt idx="4">4083000000</cx:pt>
          <cx:pt idx="5">0</cx:pt>
          <cx:pt idx="6">1081000000</cx:pt>
          <cx:pt idx="7">295700000</cx:pt>
          <cx:pt idx="8">494000000</cx:pt>
          <cx:pt idx="9">1444100000</cx:pt>
          <cx:pt idx="10">3904000000</cx:pt>
          <cx:pt idx="11">886000000</cx:pt>
          <cx:pt idx="12">0</cx:pt>
          <cx:pt idx="13">2226200000</cx:pt>
          <cx:pt idx="14">338786000</cx:pt>
          <cx:pt idx="15">0</cx:pt>
          <cx:pt idx="16">0</cx:pt>
          <cx:pt idx="17">58827000</cx:pt>
          <cx:pt idx="18">0</cx:pt>
          <cx:pt idx="19">0</cx:pt>
          <cx:pt idx="20">291300000</cx:pt>
          <cx:pt idx="21">1760000000</cx:pt>
          <cx:pt idx="22">0</cx:pt>
          <cx:pt idx="23">197600000</cx:pt>
          <cx:pt idx="24">0</cx:pt>
          <cx:pt idx="25">0</cx:pt>
          <cx:pt idx="26">82014000</cx:pt>
          <cx:pt idx="27">276743000</cx:pt>
          <cx:pt idx="28">167700000</cx:pt>
          <cx:pt idx="29">0</cx:pt>
          <cx:pt idx="30">5278100000</cx:pt>
          <cx:pt idx="31">433000000</cx:pt>
          <cx:pt idx="32">8168000000</cx:pt>
          <cx:pt idx="33">116346000</cx:pt>
          <cx:pt idx="34">581800000</cx:pt>
          <cx:pt idx="35">0</cx:pt>
          <cx:pt idx="36">7482000000</cx:pt>
          <cx:pt idx="37">131835000</cx:pt>
          <cx:pt idx="38">859947000</cx:pt>
          <cx:pt idx="39">536000000</cx:pt>
          <cx:pt idx="40">376400000</cx:pt>
          <cx:pt idx="41">0</cx:pt>
          <cx:pt idx="42">208208000</cx:pt>
          <cx:pt idx="43">765905000</cx:pt>
          <cx:pt idx="44">96004000</cx:pt>
          <cx:pt idx="45">0</cx:pt>
          <cx:pt idx="46">225600000</cx:pt>
          <cx:pt idx="47">399000000</cx:pt>
        </cx:lvl>
      </cx:numDim>
    </cx:data>
    <cx:data id="1">
      <cx:strDim type="cat">
        <cx:f>'1.SummaryStatistics'!$A$5:$A$52</cx:f>
        <cx:lvl ptCount="48">
          <cx:pt idx="0">ABBV</cx:pt>
          <cx:pt idx="1">ABC</cx:pt>
          <cx:pt idx="2">ABT</cx:pt>
          <cx:pt idx="3">ALXN</cx:pt>
          <cx:pt idx="4">AMGN</cx:pt>
          <cx:pt idx="5">ANTM</cx:pt>
          <cx:pt idx="6">BAX</cx:pt>
          <cx:pt idx="7">BCR</cx:pt>
          <cx:pt idx="8">BDX</cx:pt>
          <cx:pt idx="9">BIIB</cx:pt>
          <cx:pt idx="10">BMY</cx:pt>
          <cx:pt idx="11">BSX</cx:pt>
          <cx:pt idx="12">CAH</cx:pt>
          <cx:pt idx="13">CELG</cx:pt>
          <cx:pt idx="14">CERN</cx:pt>
          <cx:pt idx="15">CI</cx:pt>
          <cx:pt idx="16">CNC</cx:pt>
          <cx:pt idx="17">COO</cx:pt>
          <cx:pt idx="18">DGX</cx:pt>
          <cx:pt idx="19">DVA</cx:pt>
          <cx:pt idx="20">EW</cx:pt>
          <cx:pt idx="21">GILD</cx:pt>
          <cx:pt idx="22">HCA</cx:pt>
          <cx:pt idx="23">HOLX</cx:pt>
          <cx:pt idx="24">HSIC</cx:pt>
          <cx:pt idx="25">HUM</cx:pt>
          <cx:pt idx="26">IDXX</cx:pt>
          <cx:pt idx="27">ILMN</cx:pt>
          <cx:pt idx="28">ISRG</cx:pt>
          <cx:pt idx="29">LH</cx:pt>
          <cx:pt idx="30">LLY</cx:pt>
          <cx:pt idx="31">MCK</cx:pt>
          <cx:pt idx="32">MRK</cx:pt>
          <cx:pt idx="33">MTD</cx:pt>
          <cx:pt idx="34">MYL</cx:pt>
          <cx:pt idx="35">PDCO</cx:pt>
          <cx:pt idx="36">PFE</cx:pt>
          <cx:pt idx="37">PKI</cx:pt>
          <cx:pt idx="38">REGN</cx:pt>
          <cx:pt idx="39">SYK</cx:pt>
          <cx:pt idx="40">TMO</cx:pt>
          <cx:pt idx="41">UNH</cx:pt>
          <cx:pt idx="42">VAR</cx:pt>
          <cx:pt idx="43">VRTX</cx:pt>
          <cx:pt idx="44">WAT</cx:pt>
          <cx:pt idx="45">XRAY</cx:pt>
          <cx:pt idx="46">ZBH</cx:pt>
          <cx:pt idx="47">ZTS</cx:pt>
        </cx:lvl>
      </cx:strDim>
      <cx:numDim type="val">
        <cx:f>'1.SummaryStatistics'!$C$5:$C$52</cx:f>
        <cx:lvl ptCount="48" formatCode="#.##0;[Red]#.##0">
          <cx:pt idx="0">2855000000</cx:pt>
          <cx:pt idx="1">0</cx:pt>
          <cx:pt idx="2">1371000000</cx:pt>
          <cx:pt idx="3">514000000</cx:pt>
          <cx:pt idx="4">4297000000</cx:pt>
          <cx:pt idx="5">0</cx:pt>
          <cx:pt idx="6">582000000</cx:pt>
          <cx:pt idx="7">302000000</cx:pt>
          <cx:pt idx="8">550000000</cx:pt>
          <cx:pt idx="9">1893400000</cx:pt>
          <cx:pt idx="10">3731000000</cx:pt>
          <cx:pt idx="11">861000000</cx:pt>
          <cx:pt idx="12">0</cx:pt>
          <cx:pt idx="13">2430600000</cx:pt>
          <cx:pt idx="14">392805000</cx:pt>
          <cx:pt idx="15">0</cx:pt>
          <cx:pt idx="16">0</cx:pt>
          <cx:pt idx="17">66259000</cx:pt>
          <cx:pt idx="18">0</cx:pt>
          <cx:pt idx="19">0</cx:pt>
          <cx:pt idx="20">323000000</cx:pt>
          <cx:pt idx="21">2120000000</cx:pt>
          <cx:pt idx="22">0</cx:pt>
          <cx:pt idx="23">203200000</cx:pt>
          <cx:pt idx="24">0</cx:pt>
          <cx:pt idx="25">0</cx:pt>
          <cx:pt idx="26">88003000</cx:pt>
          <cx:pt idx="27">388055000</cx:pt>
          <cx:pt idx="28">178000000</cx:pt>
          <cx:pt idx="29">0</cx:pt>
          <cx:pt idx="30">5531300000</cx:pt>
          <cx:pt idx="31">457000000</cx:pt>
          <cx:pt idx="32">7503000000</cx:pt>
          <cx:pt idx="33">123297000</cx:pt>
          <cx:pt idx="34">671900000</cx:pt>
          <cx:pt idx="35">0</cx:pt>
          <cx:pt idx="36">6678000000</cx:pt>
          <cx:pt idx="37">132400000</cx:pt>
          <cx:pt idx="38">1271353000</cx:pt>
          <cx:pt idx="39">614000000</cx:pt>
          <cx:pt idx="40">395500000</cx:pt>
          <cx:pt idx="41">0</cx:pt>
          <cx:pt idx="42">234800000</cx:pt>
          <cx:pt idx="43">882097000</cx:pt>
          <cx:pt idx="44">100536000</cx:pt>
          <cx:pt idx="45">0</cx:pt>
          <cx:pt idx="46">203000000</cx:pt>
          <cx:pt idx="47">396000000</cx:pt>
        </cx:lvl>
      </cx:numDim>
    </cx:data>
    <cx:data id="2">
      <cx:strDim type="cat">
        <cx:f>'1.SummaryStatistics'!$A$5:$A$52</cx:f>
        <cx:lvl ptCount="48">
          <cx:pt idx="0">ABBV</cx:pt>
          <cx:pt idx="1">ABC</cx:pt>
          <cx:pt idx="2">ABT</cx:pt>
          <cx:pt idx="3">ALXN</cx:pt>
          <cx:pt idx="4">AMGN</cx:pt>
          <cx:pt idx="5">ANTM</cx:pt>
          <cx:pt idx="6">BAX</cx:pt>
          <cx:pt idx="7">BCR</cx:pt>
          <cx:pt idx="8">BDX</cx:pt>
          <cx:pt idx="9">BIIB</cx:pt>
          <cx:pt idx="10">BMY</cx:pt>
          <cx:pt idx="11">BSX</cx:pt>
          <cx:pt idx="12">CAH</cx:pt>
          <cx:pt idx="13">CELG</cx:pt>
          <cx:pt idx="14">CERN</cx:pt>
          <cx:pt idx="15">CI</cx:pt>
          <cx:pt idx="16">CNC</cx:pt>
          <cx:pt idx="17">COO</cx:pt>
          <cx:pt idx="18">DGX</cx:pt>
          <cx:pt idx="19">DVA</cx:pt>
          <cx:pt idx="20">EW</cx:pt>
          <cx:pt idx="21">GILD</cx:pt>
          <cx:pt idx="22">HCA</cx:pt>
          <cx:pt idx="23">HOLX</cx:pt>
          <cx:pt idx="24">HSIC</cx:pt>
          <cx:pt idx="25">HUM</cx:pt>
          <cx:pt idx="26">IDXX</cx:pt>
          <cx:pt idx="27">ILMN</cx:pt>
          <cx:pt idx="28">ISRG</cx:pt>
          <cx:pt idx="29">LH</cx:pt>
          <cx:pt idx="30">LLY</cx:pt>
          <cx:pt idx="31">MCK</cx:pt>
          <cx:pt idx="32">MRK</cx:pt>
          <cx:pt idx="33">MTD</cx:pt>
          <cx:pt idx="34">MYL</cx:pt>
          <cx:pt idx="35">PDCO</cx:pt>
          <cx:pt idx="36">PFE</cx:pt>
          <cx:pt idx="37">PKI</cx:pt>
          <cx:pt idx="38">REGN</cx:pt>
          <cx:pt idx="39">SYK</cx:pt>
          <cx:pt idx="40">TMO</cx:pt>
          <cx:pt idx="41">UNH</cx:pt>
          <cx:pt idx="42">VAR</cx:pt>
          <cx:pt idx="43">VRTX</cx:pt>
          <cx:pt idx="44">WAT</cx:pt>
          <cx:pt idx="45">XRAY</cx:pt>
          <cx:pt idx="46">ZBH</cx:pt>
          <cx:pt idx="47">ZTS</cx:pt>
        </cx:lvl>
      </cx:strDim>
      <cx:numDim type="val">
        <cx:f>'1.SummaryStatistics'!$D$5:$D$52</cx:f>
        <cx:lvl ptCount="48" formatCode="#.##0;[Red]#.##0">
          <cx:pt idx="0">3297000000</cx:pt>
          <cx:pt idx="1">0</cx:pt>
          <cx:pt idx="2">1345000000</cx:pt>
          <cx:pt idx="3">709000000</cx:pt>
          <cx:pt idx="4">4070000000</cx:pt>
          <cx:pt idx="5">0</cx:pt>
          <cx:pt idx="6">610000000</cx:pt>
          <cx:pt idx="7">259200000</cx:pt>
          <cx:pt idx="8">632000000</cx:pt>
          <cx:pt idx="9">2012800000</cx:pt>
          <cx:pt idx="10">4534000000</cx:pt>
          <cx:pt idx="11">817000000</cx:pt>
          <cx:pt idx="12">0</cx:pt>
          <cx:pt idx="13">3697300000</cx:pt>
          <cx:pt idx="14">539799000</cx:pt>
          <cx:pt idx="15">0</cx:pt>
          <cx:pt idx="16">0</cx:pt>
          <cx:pt idx="17">69589000</cx:pt>
          <cx:pt idx="18">0</cx:pt>
          <cx:pt idx="19">0</cx:pt>
          <cx:pt idx="20">346500000</cx:pt>
          <cx:pt idx="21">2854000000</cx:pt>
          <cx:pt idx="22">0</cx:pt>
          <cx:pt idx="23">214900000</cx:pt>
          <cx:pt idx="24">0</cx:pt>
          <cx:pt idx="25">0</cx:pt>
          <cx:pt idx="26">98263000</cx:pt>
          <cx:pt idx="27">401527000</cx:pt>
          <cx:pt idx="28">197400000</cx:pt>
          <cx:pt idx="29">0</cx:pt>
          <cx:pt idx="30">4733600000</cx:pt>
          <cx:pt idx="31">392000000</cx:pt>
          <cx:pt idx="32">7180000000</cx:pt>
          <cx:pt idx="33">119076000</cx:pt>
          <cx:pt idx="34">0</cx:pt>
          <cx:pt idx="35">0</cx:pt>
          <cx:pt idx="36">8393000000</cx:pt>
          <cx:pt idx="37">121141000</cx:pt>
          <cx:pt idx="38">1620577000</cx:pt>
          <cx:pt idx="39">625000000</cx:pt>
          <cx:pt idx="40">691100000</cx:pt>
          <cx:pt idx="41">0</cx:pt>
          <cx:pt idx="42">245200000</cx:pt>
          <cx:pt idx="43">855506000</cx:pt>
          <cx:pt idx="44">107726000</cx:pt>
          <cx:pt idx="45">0</cx:pt>
          <cx:pt idx="46">187400000</cx:pt>
          <cx:pt idx="47">364000000</cx:pt>
        </cx:lvl>
      </cx:numDim>
    </cx:data>
    <cx:data id="3">
      <cx:strDim type="cat">
        <cx:f>'1.SummaryStatistics'!$A$5:$A$52</cx:f>
        <cx:lvl ptCount="48">
          <cx:pt idx="0">ABBV</cx:pt>
          <cx:pt idx="1">ABC</cx:pt>
          <cx:pt idx="2">ABT</cx:pt>
          <cx:pt idx="3">ALXN</cx:pt>
          <cx:pt idx="4">AMGN</cx:pt>
          <cx:pt idx="5">ANTM</cx:pt>
          <cx:pt idx="6">BAX</cx:pt>
          <cx:pt idx="7">BCR</cx:pt>
          <cx:pt idx="8">BDX</cx:pt>
          <cx:pt idx="9">BIIB</cx:pt>
          <cx:pt idx="10">BMY</cx:pt>
          <cx:pt idx="11">BSX</cx:pt>
          <cx:pt idx="12">CAH</cx:pt>
          <cx:pt idx="13">CELG</cx:pt>
          <cx:pt idx="14">CERN</cx:pt>
          <cx:pt idx="15">CI</cx:pt>
          <cx:pt idx="16">CNC</cx:pt>
          <cx:pt idx="17">COO</cx:pt>
          <cx:pt idx="18">DGX</cx:pt>
          <cx:pt idx="19">DVA</cx:pt>
          <cx:pt idx="20">EW</cx:pt>
          <cx:pt idx="21">GILD</cx:pt>
          <cx:pt idx="22">HCA</cx:pt>
          <cx:pt idx="23">HOLX</cx:pt>
          <cx:pt idx="24">HSIC</cx:pt>
          <cx:pt idx="25">HUM</cx:pt>
          <cx:pt idx="26">IDXX</cx:pt>
          <cx:pt idx="27">ILMN</cx:pt>
          <cx:pt idx="28">ISRG</cx:pt>
          <cx:pt idx="29">LH</cx:pt>
          <cx:pt idx="30">LLY</cx:pt>
          <cx:pt idx="31">MCK</cx:pt>
          <cx:pt idx="32">MRK</cx:pt>
          <cx:pt idx="33">MTD</cx:pt>
          <cx:pt idx="34">MYL</cx:pt>
          <cx:pt idx="35">PDCO</cx:pt>
          <cx:pt idx="36">PFE</cx:pt>
          <cx:pt idx="37">PKI</cx:pt>
          <cx:pt idx="38">REGN</cx:pt>
          <cx:pt idx="39">SYK</cx:pt>
          <cx:pt idx="40">TMO</cx:pt>
          <cx:pt idx="41">UNH</cx:pt>
          <cx:pt idx="42">VAR</cx:pt>
          <cx:pt idx="43">VRTX</cx:pt>
          <cx:pt idx="44">WAT</cx:pt>
          <cx:pt idx="45">XRAY</cx:pt>
          <cx:pt idx="46">ZBH</cx:pt>
          <cx:pt idx="47">ZTS</cx:pt>
        </cx:lvl>
      </cx:strDim>
      <cx:numDim type="val">
        <cx:f>'1.SummaryStatistics'!$E$5:$E$52</cx:f>
        <cx:lvl ptCount="48" formatCode="#.##0;[Red]#.##0">
          <cx:pt idx="0">4285000000</cx:pt>
          <cx:pt idx="1">0</cx:pt>
          <cx:pt idx="2">1405000000</cx:pt>
          <cx:pt idx="3">757000000</cx:pt>
          <cx:pt idx="4">3840000000</cx:pt>
          <cx:pt idx="5">0</cx:pt>
          <cx:pt idx="6">603000000</cx:pt>
          <cx:pt idx="7">292800000</cx:pt>
          <cx:pt idx="8">828000000</cx:pt>
          <cx:pt idx="9">1973300000</cx:pt>
          <cx:pt idx="10">5920000000</cx:pt>
          <cx:pt idx="11">876000000</cx:pt>
          <cx:pt idx="12">0</cx:pt>
          <cx:pt idx="13">4470100000</cx:pt>
          <cx:pt idx="14">551418000</cx:pt>
          <cx:pt idx="15">0</cx:pt>
          <cx:pt idx="16">0</cx:pt>
          <cx:pt idx="17">65411000</cx:pt>
          <cx:pt idx="18">0</cx:pt>
          <cx:pt idx="19">0</cx:pt>
          <cx:pt idx="20">383100000</cx:pt>
          <cx:pt idx="21">3014000000</cx:pt>
          <cx:pt idx="22">0</cx:pt>
          <cx:pt idx="23">232100000</cx:pt>
          <cx:pt idx="24">0</cx:pt>
          <cx:pt idx="25">0</cx:pt>
          <cx:pt idx="26">99681000</cx:pt>
          <cx:pt idx="27">504415000</cx:pt>
          <cx:pt idx="28">239600000</cx:pt>
          <cx:pt idx="29">0</cx:pt>
          <cx:pt idx="30">4796400000</cx:pt>
          <cx:pt idx="31">392000000</cx:pt>
          <cx:pt idx="32">6704000000</cx:pt>
          <cx:pt idx="33">119968000</cx:pt>
          <cx:pt idx="34">0</cx:pt>
          <cx:pt idx="35">0</cx:pt>
          <cx:pt idx="36">7690000000</cx:pt>
          <cx:pt idx="37">125928000</cx:pt>
          <cx:pt idx="38">2052295000</cx:pt>
          <cx:pt idx="39">715000000</cx:pt>
          <cx:pt idx="40">692300000</cx:pt>
          <cx:pt idx="41">0</cx:pt>
          <cx:pt idx="42">253500000</cx:pt>
          <cx:pt idx="43">995922000</cx:pt>
          <cx:pt idx="44">118545000</cx:pt>
          <cx:pt idx="45">0</cx:pt>
          <cx:pt idx="46">268800000</cx:pt>
          <cx:pt idx="47">376000000</cx:pt>
        </cx:lvl>
      </cx:numDim>
    </cx:data>
  </cx:chartData>
  <cx:chart>
    <cx:title pos="t" align="ctr" overlay="0">
      <cx:tx>
        <cx:txData>
          <cx:v>R&amp;D Spend Distribution by Company in Health Care Sector for Year 1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>
              <a:solidFill>
                <a:srgbClr val="FF0000"/>
              </a:solidFill>
            </a:defRPr>
          </a:pPr>
          <a:r>
            <a:rPr lang="en-GB" sz="1800" b="0" i="0" u="none" strike="noStrike" baseline="0" dirty="0">
              <a:solidFill>
                <a:srgbClr val="FF0000"/>
              </a:solidFill>
              <a:latin typeface="Calibri" panose="020F0502020204030204"/>
            </a:rPr>
            <a:t>R&amp;D Spend Distribution by Company in Health Care Sector for Year 1</a:t>
          </a:r>
        </a:p>
      </cx:txPr>
    </cx:title>
    <cx:plotArea>
      <cx:plotAreaRegion>
        <cx:series layoutId="clusteredColumn" uniqueId="{D0AE9774-F7F1-0041-90B7-5F0D15A1232A}" formatIdx="0">
          <cx:dataPt idx="0"/>
          <cx:dataId val="0"/>
          <cx:layoutPr>
            <cx:aggregation/>
          </cx:layoutPr>
          <cx:axisId val="1"/>
        </cx:series>
        <cx:series layoutId="paretoLine" ownerIdx="0" uniqueId="{A06119B6-65B4-DE44-A85F-E070B6146176}" formatIdx="1">
          <cx:axisId val="2"/>
        </cx:series>
        <cx:series layoutId="clusteredColumn" hidden="1" uniqueId="{96A5DD68-4ECE-3045-8A5D-E841B0359F4B}" formatIdx="2">
          <cx:dataId val="1"/>
          <cx:layoutPr>
            <cx:aggregation/>
          </cx:layoutPr>
          <cx:axisId val="1"/>
        </cx:series>
        <cx:series layoutId="paretoLine" ownerIdx="2" uniqueId="{E8F81EF0-33CB-FC46-97E2-4E536FDDA337}" formatIdx="3">
          <cx:axisId val="2"/>
        </cx:series>
        <cx:series layoutId="clusteredColumn" hidden="1" uniqueId="{7CA7305A-2C6E-F840-B659-B4DA813AB26E}" formatIdx="4">
          <cx:dataId val="2"/>
          <cx:layoutPr>
            <cx:aggregation/>
          </cx:layoutPr>
          <cx:axisId val="1"/>
        </cx:series>
        <cx:series layoutId="paretoLine" ownerIdx="4" uniqueId="{B8607BCA-22D8-A54B-90DF-2307F0C092A0}" formatIdx="5">
          <cx:axisId val="2"/>
        </cx:series>
        <cx:series layoutId="clusteredColumn" hidden="1" uniqueId="{BE5B3735-6D6B-364D-AA8F-656F70D2CA17}" formatIdx="6">
          <cx:dataId val="3"/>
          <cx:layoutPr>
            <cx:aggregation/>
          </cx:layoutPr>
          <cx:axisId val="1"/>
        </cx:series>
        <cx:series layoutId="paretoLine" ownerIdx="6" uniqueId="{0F5D0E75-2E24-794E-BBAD-D9FB3197A0DF}" formatIdx="7">
          <cx:axisId val="2"/>
        </cx:series>
      </cx:plotAreaRegion>
      <cx:axis id="0">
        <cx:catScaling gapWidth="0"/>
        <cx:title>
          <cx:tx>
            <cx:txData>
              <cx:v>Company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>
                  <a:solidFill>
                    <a:srgbClr val="FF0000"/>
                  </a:solidFill>
                </a:defRPr>
              </a:pPr>
              <a:r>
                <a:rPr lang="en-GB" sz="1200" b="0" i="0" u="none" strike="noStrike" baseline="0">
                  <a:solidFill>
                    <a:srgbClr val="FF0000"/>
                  </a:solidFill>
                  <a:latin typeface="Calibri" panose="020F0502020204030204"/>
                </a:rPr>
                <a:t>Company</a:t>
              </a:r>
            </a:p>
          </cx:txPr>
        </cx:title>
        <cx:tickLabels/>
      </cx:axis>
      <cx:axis id="1">
        <cx:valScaling/>
        <cx:title>
          <cx:tx>
            <cx:txData>
              <cx:v>R&amp;D Spenings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>
                  <a:solidFill>
                    <a:srgbClr val="FF0000"/>
                  </a:solidFill>
                </a:defRPr>
              </a:pPr>
              <a:r>
                <a:rPr lang="en-GB" sz="1200" b="0" i="0" u="none" strike="noStrike" baseline="0">
                  <a:solidFill>
                    <a:srgbClr val="FF0000"/>
                  </a:solidFill>
                  <a:latin typeface="Calibri" panose="020F0502020204030204"/>
                </a:rPr>
                <a:t>R&amp;D Spenings</a:t>
              </a:r>
            </a:p>
          </cx:txPr>
        </cx:title>
        <cx:majorGridlines/>
        <cx:tickLabels/>
        <cx:numFmt formatCode="[$$-en-US]#.##0" sourceLinked="0"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304E-AA82-CE20-5F4C-D816D4326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New York Stock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A4C9A-D3F7-74D5-D56F-39D5F392C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3628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EFE7-F488-260F-9DD6-EB0991C8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How Health Care R&amp;D spendings have changed over 4 years?</a:t>
            </a:r>
            <a:endParaRPr lang="en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0CFE-8008-F80A-DB1B-7C1BBD73F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617406"/>
            <a:ext cx="5687782" cy="463099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</a:rPr>
              <a:t>The Box and Whisker Plot with outliers is representing the distribution of year over year spend on R&amp;D in the health care sector.</a:t>
            </a:r>
          </a:p>
          <a:p>
            <a:r>
              <a:rPr lang="en-GB" dirty="0">
                <a:latin typeface="Segoe UI" panose="020B0502040204020203" pitchFamily="34" charset="0"/>
              </a:rPr>
              <a:t>The mean number of spend over 4 years has a slight increase from 995 to 1159 million dollars.</a:t>
            </a:r>
          </a:p>
          <a:p>
            <a:r>
              <a:rPr lang="en-GB" dirty="0">
                <a:latin typeface="Segoe UI" panose="020B0502040204020203" pitchFamily="34" charset="0"/>
              </a:rPr>
              <a:t>There is a clear distinction between some companies spending way more than average spend in the health care sector on R&amp;D. This can be seen from the outliers and right skewness of box plot and an elevated range of approximately 8 billion.</a:t>
            </a:r>
            <a:endParaRPr lang="en-DE" dirty="0">
              <a:latin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DAEF12CA-4676-4D27-43AD-7E6A268440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81400531"/>
                  </p:ext>
                </p:extLst>
              </p:nvPr>
            </p:nvGraphicFramePr>
            <p:xfrm>
              <a:off x="6333893" y="1617405"/>
              <a:ext cx="5081821" cy="47878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DAEF12CA-4676-4D27-43AD-7E6A268440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3893" y="1617405"/>
                <a:ext cx="5081821" cy="47878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9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F0C2-83AD-6356-DA62-79C6050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How Health Care R&amp;D spendings have changed over 4 years?</a:t>
            </a:r>
            <a:endParaRPr lang="en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28BA-26F2-2BEE-E394-8B5B0E36C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897564" cy="4195481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</a:rPr>
              <a:t>5 of the 48 companies form the bulk spending of 70% of the health care sector on R&amp;D.</a:t>
            </a:r>
          </a:p>
          <a:p>
            <a:r>
              <a:rPr lang="en-GB" dirty="0">
                <a:latin typeface="Segoe UI" panose="020B0502040204020203" pitchFamily="34" charset="0"/>
              </a:rPr>
              <a:t>This is in range from 4 to 8 billion per year. This is quite elevated from the average of the sector at around 1 billion per year.</a:t>
            </a:r>
          </a:p>
          <a:p>
            <a:r>
              <a:rPr lang="en-GB" dirty="0">
                <a:latin typeface="Segoe UI" panose="020B0502040204020203" pitchFamily="34" charset="0"/>
              </a:rPr>
              <a:t>14 out of 48 companies have no spending on R&amp;D. This is approximately 30% of the health sector as seen on the next graph.</a:t>
            </a:r>
          </a:p>
          <a:p>
            <a:r>
              <a:rPr lang="en-GB" dirty="0">
                <a:latin typeface="Segoe UI" panose="020B0502040204020203" pitchFamily="34" charset="0"/>
              </a:rPr>
              <a:t>The standard deviation of 1.9 billion is double of mean representing reasonably large variations in spend across companies considering outliers.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5C4258E-19DA-D587-40E9-EF5A415D6BE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88872294"/>
                  </p:ext>
                </p:extLst>
              </p:nvPr>
            </p:nvGraphicFramePr>
            <p:xfrm>
              <a:off x="6701272" y="2052918"/>
              <a:ext cx="5200216" cy="36049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55C4258E-19DA-D587-40E9-EF5A415D6B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1272" y="2052918"/>
                <a:ext cx="5200216" cy="36049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42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687A-6829-7357-A58E-EDDE8598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How Health Care R&amp;D spendings have changed over 4 years?</a:t>
            </a:r>
            <a:endParaRPr lang="en-DE" sz="24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E4318D3-409A-EA1D-A8C8-2EF79B51F1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710509"/>
                  </p:ext>
                </p:extLst>
              </p:nvPr>
            </p:nvGraphicFramePr>
            <p:xfrm>
              <a:off x="646111" y="1853248"/>
              <a:ext cx="10899778" cy="45520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1E4318D3-409A-EA1D-A8C8-2EF79B51F1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11" y="1853248"/>
                <a:ext cx="10899778" cy="45520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80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D189-A3DB-5664-7307-766C8839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36" y="3078867"/>
            <a:ext cx="9404723" cy="700265"/>
          </a:xfrm>
        </p:spPr>
        <p:txBody>
          <a:bodyPr/>
          <a:lstStyle/>
          <a:p>
            <a:pPr algn="ctr"/>
            <a:r>
              <a:rPr lang="en-D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7933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282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Segoe UI</vt:lpstr>
      <vt:lpstr>Wingdings 3</vt:lpstr>
      <vt:lpstr>Ion</vt:lpstr>
      <vt:lpstr>New York Stock Exchange</vt:lpstr>
      <vt:lpstr>How Health Care R&amp;D spendings have changed over 4 years?</vt:lpstr>
      <vt:lpstr>How Health Care R&amp;D spendings have changed over 4 years?</vt:lpstr>
      <vt:lpstr>How Health Care R&amp;D spendings have changed over 4 years?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Stock Exchange</dc:title>
  <dc:creator>Faheem Nadeem</dc:creator>
  <cp:lastModifiedBy>Faheem Nadeem</cp:lastModifiedBy>
  <cp:revision>1</cp:revision>
  <dcterms:created xsi:type="dcterms:W3CDTF">2022-05-27T10:14:37Z</dcterms:created>
  <dcterms:modified xsi:type="dcterms:W3CDTF">2022-05-27T11:28:20Z</dcterms:modified>
</cp:coreProperties>
</file>