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a609052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a609052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a609052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a609052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a609052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a609052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609052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a609052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a609052fe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a609052f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a609052fe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a609052fe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609052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609052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a609052f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a609052f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5a15126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5a15126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ad6548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bad6548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a609052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a609052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5a15126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5a15126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5a15126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5a15126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609052f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a609052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a609052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a609052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bad65486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bad65486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a609052f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a609052f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a609052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a609052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b92388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b92388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a609052f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a609052f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a609052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a609052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 - library built on top of </a:t>
            </a:r>
            <a:r>
              <a:rPr b="1" lang="en"/>
              <a:t>Spark Core Execution Engine</a:t>
            </a:r>
            <a:r>
              <a:rPr lang="en"/>
              <a:t> </a:t>
            </a:r>
            <a:r>
              <a:rPr b="1" lang="en"/>
              <a:t>- </a:t>
            </a:r>
            <a:r>
              <a:rPr lang="en"/>
              <a:t>uses JDBC/ODBC driver for executing SQL queries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3.jpg"/><Relationship Id="rId6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98650"/>
            <a:ext cx="7336500" cy="18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WALMART </a:t>
            </a:r>
            <a:r>
              <a:rPr lang="en" sz="5100"/>
              <a:t>BIG DATA </a:t>
            </a:r>
            <a:r>
              <a:rPr b="0" lang="en" sz="5100"/>
              <a:t>PROJECT</a:t>
            </a:r>
            <a:endParaRPr b="0" sz="5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6</a:t>
            </a:r>
            <a:r>
              <a:rPr lang="en"/>
              <a:t>: Roshan, Gangothri, Narendra, Chandan, Faryar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28732" l="18528" r="18148" t="37075"/>
          <a:stretch/>
        </p:blipFill>
        <p:spPr>
          <a:xfrm>
            <a:off x="6165825" y="4268800"/>
            <a:ext cx="2721125" cy="95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74525" y="26537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02: Describe function, formatted to two decimal place</a:t>
            </a:r>
            <a:endParaRPr sz="294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5" y="3110475"/>
            <a:ext cx="3338825" cy="18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375" y="3154924"/>
            <a:ext cx="3580847" cy="1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25" y="598150"/>
            <a:ext cx="4620458" cy="1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127825" y="6293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01: Print out first 5 columns</a:t>
            </a:r>
            <a:endParaRPr sz="29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51625" y="-13250"/>
            <a:ext cx="89877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03: Create a new dataframe with a column called HighToLow Ratio that is the ratio of the High Price versus Low Price of stock traded for a day</a:t>
            </a:r>
            <a:endParaRPr sz="284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00" y="637675"/>
            <a:ext cx="6872144" cy="9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3465" t="0"/>
          <a:stretch/>
        </p:blipFill>
        <p:spPr>
          <a:xfrm>
            <a:off x="1688775" y="1693350"/>
            <a:ext cx="4787950" cy="335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3200" y="54350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04: What day had the Peak High in Price?</a:t>
            </a:r>
            <a:endParaRPr sz="284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0" y="565975"/>
            <a:ext cx="8745099" cy="1527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73200" y="2372775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05: What is the mean of the Close column?</a:t>
            </a:r>
            <a:endParaRPr sz="284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5675"/>
            <a:ext cx="8839201" cy="194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04025" y="62950"/>
            <a:ext cx="88452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10: What is the average Close for each Calendar Month? 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5" y="557350"/>
            <a:ext cx="4913265" cy="24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271625" y="3001300"/>
            <a:ext cx="8577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/>
              <a:t>Scenari</a:t>
            </a:r>
            <a:r>
              <a:rPr b="1" lang="en" sz="1450"/>
              <a:t>o 11: </a:t>
            </a:r>
            <a:r>
              <a:rPr b="1" lang="en"/>
              <a:t>What is the Pearson correlation between High and Volume?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542" y="601600"/>
            <a:ext cx="3707259" cy="211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750" y="3354025"/>
            <a:ext cx="7417526" cy="16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51625" y="62950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06: What is the max and min of the Volume column?</a:t>
            </a:r>
            <a:endParaRPr sz="1450"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29348" l="0" r="0" t="0"/>
          <a:stretch/>
        </p:blipFill>
        <p:spPr>
          <a:xfrm>
            <a:off x="450175" y="769525"/>
            <a:ext cx="7566551" cy="27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75280" t="75632"/>
          <a:stretch/>
        </p:blipFill>
        <p:spPr>
          <a:xfrm>
            <a:off x="1117925" y="3771225"/>
            <a:ext cx="2228376" cy="1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925" y="3266050"/>
            <a:ext cx="3411451" cy="18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51625" y="62950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07: </a:t>
            </a: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days was the Close lower than 60 dollars?</a:t>
            </a:r>
            <a:endParaRPr sz="1450"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34938" l="0" r="15987" t="0"/>
          <a:stretch/>
        </p:blipFill>
        <p:spPr>
          <a:xfrm>
            <a:off x="457200" y="664450"/>
            <a:ext cx="7095025" cy="24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5424" l="0" r="74271" t="67041"/>
          <a:stretch/>
        </p:blipFill>
        <p:spPr>
          <a:xfrm>
            <a:off x="3277263" y="3308800"/>
            <a:ext cx="2284675" cy="13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1625" y="62950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08: What percentage of the time was the High greater than 80 dollars?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48519" l="0" r="0" t="0"/>
          <a:stretch/>
        </p:blipFill>
        <p:spPr>
          <a:xfrm>
            <a:off x="152400" y="740650"/>
            <a:ext cx="8839199" cy="7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0674"/>
            <a:ext cx="8839200" cy="116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52749"/>
            <a:ext cx="8839199" cy="50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51625" y="62950"/>
            <a:ext cx="88452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 09: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max High per year?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63" y="1920400"/>
            <a:ext cx="8772225" cy="40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4">
            <a:alphaModFix/>
          </a:blip>
          <a:srcRect b="56510" l="0" r="0" t="0"/>
          <a:stretch/>
        </p:blipFill>
        <p:spPr>
          <a:xfrm>
            <a:off x="100675" y="942075"/>
            <a:ext cx="8839199" cy="6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50991"/>
            <a:ext cx="8839201" cy="173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401" y="2491979"/>
            <a:ext cx="3813975" cy="19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1700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E-Commerce 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/>
              <a:t>Big Data Analysis</a:t>
            </a:r>
            <a:endParaRPr b="0" sz="45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75" y="2870200"/>
            <a:ext cx="3714200" cy="19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E-Commerce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674725" y="1979975"/>
            <a:ext cx="7866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has </a:t>
            </a:r>
            <a:r>
              <a:rPr b="1" lang="en"/>
              <a:t>duplicate values.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in </a:t>
            </a:r>
            <a:r>
              <a:rPr b="1" lang="en"/>
              <a:t>timestamp </a:t>
            </a:r>
            <a:r>
              <a:rPr lang="en"/>
              <a:t>column is </a:t>
            </a:r>
            <a:r>
              <a:rPr i="1" lang="en"/>
              <a:t>not formatted as per the default format</a:t>
            </a:r>
            <a:r>
              <a:rPr lang="en"/>
              <a:t>, so we will format that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quantity column we have counters instead of the exact value.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example</a:t>
            </a:r>
            <a:r>
              <a:rPr lang="en"/>
              <a:t>, if a customer had bought 2 quantities of the same product we have that data in two rows, in the first row the quantity is 1 and in the second row the quantity is 2. So we will only take the row with the total quantity.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770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Architecture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1450"/>
            <a:ext cx="8839204" cy="296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65325" y="76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Hive Queries</a:t>
            </a:r>
            <a:endParaRPr sz="1740"/>
          </a:p>
        </p:txBody>
      </p:sp>
      <p:sp>
        <p:nvSpPr>
          <p:cNvPr id="225" name="Google Shape;225;p32"/>
          <p:cNvSpPr txBox="1"/>
          <p:nvPr/>
        </p:nvSpPr>
        <p:spPr>
          <a:xfrm>
            <a:off x="228600" y="914400"/>
            <a:ext cx="8623800" cy="743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monthly_sales select year(timestamp) as years, month(timestamp) as months, sum(payment) as sales from cecom where ostatus not in ('canceled', 'unavailable') group by year(timestamp), month(timestamp) order by months, years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41525" y="2107775"/>
            <a:ext cx="8610900" cy="743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hourly_most_sales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hours, sales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hour(timestamp)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hours,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(quantity)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sales, rank()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over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(quantity)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BC6060"/>
                </a:solidFill>
                <a:latin typeface="Consolas"/>
                <a:ea typeface="Consolas"/>
                <a:cs typeface="Consolas"/>
                <a:sym typeface="Consolas"/>
              </a:rPr>
              <a:t>`max_sales`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hour(timestamp)) t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max_sales = </a:t>
            </a:r>
            <a:r>
              <a:rPr lang="en" sz="11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152400" y="604675"/>
            <a:ext cx="822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</a:t>
            </a:r>
            <a:r>
              <a:rPr b="1" lang="en" sz="1300">
                <a:solidFill>
                  <a:srgbClr val="434343"/>
                </a:solidFill>
              </a:rPr>
              <a:t>01.</a:t>
            </a:r>
            <a:r>
              <a:rPr b="1" lang="en" sz="1000">
                <a:solidFill>
                  <a:srgbClr val="434343"/>
                </a:solidFill>
              </a:rPr>
              <a:t> </a:t>
            </a:r>
            <a:r>
              <a:rPr b="1" lang="en" sz="1300">
                <a:solidFill>
                  <a:srgbClr val="434343"/>
                </a:solidFill>
              </a:rPr>
              <a:t>The monthly trend of sales:</a:t>
            </a:r>
            <a:endParaRPr b="1" sz="1300"/>
          </a:p>
        </p:txBody>
      </p:sp>
      <p:sp>
        <p:nvSpPr>
          <p:cNvPr id="228" name="Google Shape;228;p32"/>
          <p:cNvSpPr txBox="1"/>
          <p:nvPr/>
        </p:nvSpPr>
        <p:spPr>
          <a:xfrm>
            <a:off x="228600" y="3308550"/>
            <a:ext cx="8610900" cy="5487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overwrite table common_paymenttype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paymenttype, </a:t>
            </a:r>
            <a:r>
              <a:rPr lang="en" sz="1100">
                <a:solidFill>
                  <a:srgbClr val="3973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(oid)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paymenttype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52400" y="30185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03.</a:t>
            </a:r>
            <a:r>
              <a:rPr b="1" lang="en" sz="1000">
                <a:solidFill>
                  <a:srgbClr val="434343"/>
                </a:solidFill>
              </a:rPr>
              <a:t> </a:t>
            </a:r>
            <a:r>
              <a:rPr b="1" lang="en" sz="1300">
                <a:solidFill>
                  <a:srgbClr val="434343"/>
                </a:solidFill>
              </a:rPr>
              <a:t> What are the most commonly used payment types?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228600" y="4314625"/>
            <a:ext cx="8610900" cy="5487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hive&gt;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overwrite table installment_count 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installments, </a:t>
            </a:r>
            <a:r>
              <a:rPr lang="en" sz="1100">
                <a:solidFill>
                  <a:srgbClr val="39730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(oid)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tcount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cecom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" sz="1100">
                <a:solidFill>
                  <a:srgbClr val="444444"/>
                </a:solidFill>
                <a:latin typeface="Consolas"/>
                <a:ea typeface="Consolas"/>
                <a:cs typeface="Consolas"/>
                <a:sym typeface="Consolas"/>
              </a:rPr>
              <a:t> installments;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152400" y="40091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04: Count of Orders With each No. of Payment Installments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228600" y="1799300"/>
            <a:ext cx="87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User Story 04: Which hour has more no. of sales?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154275" y="58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E-Commerce Dashboard</a:t>
            </a:r>
            <a:endParaRPr sz="1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775" y="600500"/>
            <a:ext cx="7738474" cy="4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Sqoop </a:t>
            </a:r>
            <a:r>
              <a:rPr b="0" lang="en"/>
              <a:t>Key Features</a:t>
            </a:r>
            <a:endParaRPr b="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427275"/>
            <a:ext cx="6893399" cy="35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Sqoop </a:t>
            </a:r>
            <a:r>
              <a:rPr b="0" lang="en"/>
              <a:t>WorkFlow</a:t>
            </a:r>
            <a:endParaRPr b="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25" y="1530875"/>
            <a:ext cx="6088150" cy="342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Hive?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281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 Hive is often referred to as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Warehousing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infrastructure tool which is developed on the top of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Hadoop file distributed system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used for processing and analysing large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volume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structured, semi-structured data 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Hive Query Language (HQL)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9264" l="5722" r="5420" t="13144"/>
          <a:stretch/>
        </p:blipFill>
        <p:spPr>
          <a:xfrm>
            <a:off x="6782850" y="213750"/>
            <a:ext cx="2003276" cy="8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5" y="1267763"/>
            <a:ext cx="3701151" cy="357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85775" y="620550"/>
            <a:ext cx="377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 Architecture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9264" l="5722" r="5420" t="13144"/>
          <a:stretch/>
        </p:blipFill>
        <p:spPr>
          <a:xfrm>
            <a:off x="6628643" y="213750"/>
            <a:ext cx="2157481" cy="9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464525"/>
            <a:ext cx="8088494" cy="33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98850" y="61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</a:t>
            </a:r>
            <a:r>
              <a:rPr b="0" lang="en"/>
              <a:t>Job Execution</a:t>
            </a:r>
            <a:endParaRPr b="0"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12884"/>
          <a:stretch/>
        </p:blipFill>
        <p:spPr>
          <a:xfrm>
            <a:off x="1780925" y="1388275"/>
            <a:ext cx="5997550" cy="37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48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</a:t>
            </a:r>
            <a:r>
              <a:rPr b="0" lang="en"/>
              <a:t>Key Features</a:t>
            </a:r>
            <a:endParaRPr b="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18493"/>
          <a:stretch/>
        </p:blipFill>
        <p:spPr>
          <a:xfrm>
            <a:off x="993250" y="1621675"/>
            <a:ext cx="7161100" cy="2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200" y="214550"/>
            <a:ext cx="1659223" cy="76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5">
            <a:alphaModFix/>
          </a:blip>
          <a:srcRect b="35010" l="20101" r="18067" t="26217"/>
          <a:stretch/>
        </p:blipFill>
        <p:spPr>
          <a:xfrm>
            <a:off x="7288498" y="946465"/>
            <a:ext cx="706282" cy="29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6">
            <a:alphaModFix/>
          </a:blip>
          <a:srcRect b="23475" l="0" r="0" t="24403"/>
          <a:stretch/>
        </p:blipFill>
        <p:spPr>
          <a:xfrm>
            <a:off x="8007452" y="946469"/>
            <a:ext cx="706287" cy="26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20200" y="635875"/>
            <a:ext cx="680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SQL </a:t>
            </a:r>
            <a:r>
              <a:rPr b="0" lang="en"/>
              <a:t>Pipeline</a:t>
            </a:r>
            <a:endParaRPr b="0"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7330" l="0" r="0" t="0"/>
          <a:stretch/>
        </p:blipFill>
        <p:spPr>
          <a:xfrm>
            <a:off x="337900" y="1335825"/>
            <a:ext cx="8468198" cy="33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