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Advent Pro SemiBold"/>
      <p:regular r:id="rId34"/>
      <p:bold r:id="rId35"/>
    </p:embeddedFont>
    <p:embeddedFont>
      <p:font typeface="Spartan Medium"/>
      <p:regular r:id="rId36"/>
      <p:bold r:id="rId37"/>
    </p:embeddedFont>
    <p:embeddedFont>
      <p:font typeface="Spartan"/>
      <p:regular r:id="rId38"/>
      <p:bold r:id="rId39"/>
    </p:embeddedFont>
    <p:embeddedFont>
      <p:font typeface="Fira Sans Extra Condensed Medium"/>
      <p:regular r:id="rId40"/>
      <p:bold r:id="rId41"/>
      <p:italic r:id="rId42"/>
      <p:boldItalic r:id="rId43"/>
    </p:embeddedFont>
    <p:embeddedFont>
      <p:font typeface="Fira Sans Condensed Medium"/>
      <p:regular r:id="rId44"/>
      <p:bold r:id="rId45"/>
      <p:italic r:id="rId46"/>
      <p:boldItalic r:id="rId47"/>
    </p:embeddedFont>
    <p:embeddedFont>
      <p:font typeface="Maven Pro"/>
      <p:regular r:id="rId48"/>
      <p:bold r:id="rId49"/>
    </p:embeddedFont>
    <p:embeddedFont>
      <p:font typeface="Righteous"/>
      <p:regular r:id="rId50"/>
    </p:embeddedFont>
    <p:embeddedFont>
      <p:font typeface="Share Tech"/>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44" Type="http://schemas.openxmlformats.org/officeDocument/2006/relationships/font" Target="fonts/FiraSansCondensedMedium-regular.fntdata"/><Relationship Id="rId43" Type="http://schemas.openxmlformats.org/officeDocument/2006/relationships/font" Target="fonts/FiraSansExtraCondensedMedium-boldItalic.fntdata"/><Relationship Id="rId46" Type="http://schemas.openxmlformats.org/officeDocument/2006/relationships/font" Target="fonts/FiraSansCondensedMedium-italic.fntdata"/><Relationship Id="rId45" Type="http://schemas.openxmlformats.org/officeDocument/2006/relationships/font" Target="fonts/FiraSans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avenPro-regular.fntdata"/><Relationship Id="rId47" Type="http://schemas.openxmlformats.org/officeDocument/2006/relationships/font" Target="fonts/FiraSansCondensedMedium-boldItalic.fntdata"/><Relationship Id="rId49"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AdventProSemiBold-bold.fntdata"/><Relationship Id="rId34" Type="http://schemas.openxmlformats.org/officeDocument/2006/relationships/font" Target="fonts/AdventProSemiBold-regular.fntdata"/><Relationship Id="rId37" Type="http://schemas.openxmlformats.org/officeDocument/2006/relationships/font" Target="fonts/SpartanMedium-bold.fntdata"/><Relationship Id="rId36" Type="http://schemas.openxmlformats.org/officeDocument/2006/relationships/font" Target="fonts/SpartanMedium-regular.fntdata"/><Relationship Id="rId39" Type="http://schemas.openxmlformats.org/officeDocument/2006/relationships/font" Target="fonts/Spartan-bold.fntdata"/><Relationship Id="rId38" Type="http://schemas.openxmlformats.org/officeDocument/2006/relationships/font" Target="fonts/Spartan-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ShareTech-regular.fntdata"/><Relationship Id="rId50" Type="http://schemas.openxmlformats.org/officeDocument/2006/relationships/font" Target="fonts/Righteou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957b316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957b316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957b316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957b316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957b316f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0957b316f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957b316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0957b316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957b316f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957b316f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0957b316f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0957b316f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0957b316f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0957b316f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0957b316f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0957b316f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0957b316f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0957b316f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0957b316f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0957b316f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cff8626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cff8626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cff86260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cff86260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cff86260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cff86260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cff86260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cff86260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cff86260e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cff86260e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cff86260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cff86260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cff86260e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cff86260e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cff86260e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cff86260e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cff86260e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cff86260e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f86260e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f86260e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93764b2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93764b2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93764b22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93764b22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95197a0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95197a0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957b316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957b316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957b316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957b316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957b316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957b316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957b316f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957b316f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2F2F2"/>
            </a:gs>
            <a:gs pos="100000">
              <a:srgbClr val="A6A6A6"/>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5200"/>
              <a:buNone/>
              <a:defRPr sz="52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None/>
              <a:defRPr>
                <a:solidFill>
                  <a:schemeClr val="dk2"/>
                </a:solidFill>
              </a:defRPr>
            </a:lvl1pPr>
            <a:lvl2pPr lvl="1" algn="ctr">
              <a:lnSpc>
                <a:spcPct val="100000"/>
              </a:lnSpc>
              <a:spcBef>
                <a:spcPts val="0"/>
              </a:spcBef>
              <a:spcAft>
                <a:spcPts val="0"/>
              </a:spcAft>
              <a:buClr>
                <a:schemeClr val="dk2"/>
              </a:buClr>
              <a:buSzPts val="2800"/>
              <a:buNone/>
              <a:defRPr sz="2800">
                <a:solidFill>
                  <a:schemeClr val="dk2"/>
                </a:solidFill>
              </a:defRPr>
            </a:lvl2pPr>
            <a:lvl3pPr lvl="2" algn="ctr">
              <a:lnSpc>
                <a:spcPct val="100000"/>
              </a:lnSpc>
              <a:spcBef>
                <a:spcPts val="0"/>
              </a:spcBef>
              <a:spcAft>
                <a:spcPts val="0"/>
              </a:spcAft>
              <a:buClr>
                <a:schemeClr val="dk2"/>
              </a:buClr>
              <a:buSzPts val="2800"/>
              <a:buNone/>
              <a:defRPr sz="2800">
                <a:solidFill>
                  <a:schemeClr val="dk2"/>
                </a:solidFill>
              </a:defRPr>
            </a:lvl3pPr>
            <a:lvl4pPr lvl="3" algn="ctr">
              <a:lnSpc>
                <a:spcPct val="100000"/>
              </a:lnSpc>
              <a:spcBef>
                <a:spcPts val="0"/>
              </a:spcBef>
              <a:spcAft>
                <a:spcPts val="0"/>
              </a:spcAft>
              <a:buClr>
                <a:schemeClr val="dk2"/>
              </a:buClr>
              <a:buSzPts val="2800"/>
              <a:buNone/>
              <a:defRPr sz="2800">
                <a:solidFill>
                  <a:schemeClr val="dk2"/>
                </a:solidFill>
              </a:defRPr>
            </a:lvl4pPr>
            <a:lvl5pPr lvl="4" algn="ctr">
              <a:lnSpc>
                <a:spcPct val="100000"/>
              </a:lnSpc>
              <a:spcBef>
                <a:spcPts val="0"/>
              </a:spcBef>
              <a:spcAft>
                <a:spcPts val="0"/>
              </a:spcAft>
              <a:buClr>
                <a:schemeClr val="dk2"/>
              </a:buClr>
              <a:buSzPts val="2800"/>
              <a:buNone/>
              <a:defRPr sz="2800">
                <a:solidFill>
                  <a:schemeClr val="dk2"/>
                </a:solidFill>
              </a:defRPr>
            </a:lvl5pPr>
            <a:lvl6pPr lvl="5" algn="ctr">
              <a:lnSpc>
                <a:spcPct val="100000"/>
              </a:lnSpc>
              <a:spcBef>
                <a:spcPts val="0"/>
              </a:spcBef>
              <a:spcAft>
                <a:spcPts val="0"/>
              </a:spcAft>
              <a:buClr>
                <a:schemeClr val="dk2"/>
              </a:buClr>
              <a:buSzPts val="2800"/>
              <a:buNone/>
              <a:defRPr sz="2800">
                <a:solidFill>
                  <a:schemeClr val="dk2"/>
                </a:solidFill>
              </a:defRPr>
            </a:lvl6pPr>
            <a:lvl7pPr lvl="6" algn="ctr">
              <a:lnSpc>
                <a:spcPct val="100000"/>
              </a:lnSpc>
              <a:spcBef>
                <a:spcPts val="0"/>
              </a:spcBef>
              <a:spcAft>
                <a:spcPts val="0"/>
              </a:spcAft>
              <a:buClr>
                <a:schemeClr val="dk2"/>
              </a:buClr>
              <a:buSzPts val="2800"/>
              <a:buNone/>
              <a:defRPr sz="2800">
                <a:solidFill>
                  <a:schemeClr val="dk2"/>
                </a:solidFill>
              </a:defRPr>
            </a:lvl7pPr>
            <a:lvl8pPr lvl="7" algn="ctr">
              <a:lnSpc>
                <a:spcPct val="100000"/>
              </a:lnSpc>
              <a:spcBef>
                <a:spcPts val="0"/>
              </a:spcBef>
              <a:spcAft>
                <a:spcPts val="0"/>
              </a:spcAft>
              <a:buClr>
                <a:schemeClr val="dk2"/>
              </a:buClr>
              <a:buSzPts val="2800"/>
              <a:buNone/>
              <a:defRPr sz="2800">
                <a:solidFill>
                  <a:schemeClr val="dk2"/>
                </a:solidFill>
              </a:defRPr>
            </a:lvl8pPr>
            <a:lvl9pPr lvl="8" algn="ctr">
              <a:lnSpc>
                <a:spcPct val="100000"/>
              </a:lnSpc>
              <a:spcBef>
                <a:spcPts val="0"/>
              </a:spcBef>
              <a:spcAft>
                <a:spcPts val="0"/>
              </a:spcAft>
              <a:buClr>
                <a:schemeClr val="dk2"/>
              </a:buClr>
              <a:buSzPts val="2800"/>
              <a:buNone/>
              <a:defRPr sz="2800">
                <a:solidFill>
                  <a:schemeClr val="dk2"/>
                </a:solidFill>
              </a:defRPr>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bg>
      <p:bgPr>
        <a:gradFill>
          <a:gsLst>
            <a:gs pos="0">
              <a:srgbClr val="F2F2F2"/>
            </a:gs>
            <a:gs pos="100000">
              <a:srgbClr val="A6A6A6"/>
            </a:gs>
          </a:gsLst>
          <a:path path="circle">
            <a:fillToRect b="50%" l="50%" r="50%" t="50%"/>
          </a:path>
          <a:tileRect/>
        </a:gradFill>
      </p:bgPr>
    </p:bg>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F2F2F2"/>
            </a:gs>
            <a:gs pos="100000">
              <a:srgbClr val="A6A6A6"/>
            </a:gs>
          </a:gsLst>
          <a:path path="circle">
            <a:fillToRect b="50%" l="50%" r="50%" t="50%"/>
          </a:path>
          <a:tileRect/>
        </a:gradFill>
      </p:bgPr>
    </p:bg>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rgbClr val="F2F2F2"/>
            </a:gs>
            <a:gs pos="100000">
              <a:srgbClr val="A6A6A6"/>
            </a:gs>
          </a:gsLst>
          <a:path path="circle">
            <a:fillToRect b="50%" l="50%" r="50%" t="50%"/>
          </a:path>
          <a:tileRect/>
        </a:gradFill>
      </p:bgPr>
    </p:bg>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gradFill>
          <a:gsLst>
            <a:gs pos="0">
              <a:srgbClr val="F2F2F2"/>
            </a:gs>
            <a:gs pos="100000">
              <a:srgbClr val="A6A6A6"/>
            </a:gs>
          </a:gsLst>
          <a:path path="circle">
            <a:fillToRect b="50%" l="50%" r="50%" t="50%"/>
          </a:path>
          <a:tileRect/>
        </a:gradFill>
      </p:bgPr>
    </p:bg>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bg>
      <p:bgPr>
        <a:gradFill>
          <a:gsLst>
            <a:gs pos="0">
              <a:srgbClr val="F2F2F2"/>
            </a:gs>
            <a:gs pos="100000">
              <a:srgbClr val="A6A6A6"/>
            </a:gs>
          </a:gsLst>
          <a:path path="circle">
            <a:fillToRect b="50%" l="50%" r="50%" t="50%"/>
          </a:path>
          <a:tileRect/>
        </a:gradFill>
      </p:bgPr>
    </p:bg>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bg>
      <p:bgPr>
        <a:gradFill>
          <a:gsLst>
            <a:gs pos="0">
              <a:srgbClr val="F2F2F2"/>
            </a:gs>
            <a:gs pos="100000">
              <a:srgbClr val="A6A6A6"/>
            </a:gs>
          </a:gsLst>
          <a:path path="circle">
            <a:fillToRect b="50%" l="50%" r="50%" t="50%"/>
          </a:path>
          <a:tileRect/>
        </a:gradFill>
      </p:bgPr>
    </p:bg>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bg>
      <p:bgPr>
        <a:gradFill>
          <a:gsLst>
            <a:gs pos="0">
              <a:srgbClr val="F2F2F2"/>
            </a:gs>
            <a:gs pos="100000">
              <a:srgbClr val="A6A6A6"/>
            </a:gs>
          </a:gsLst>
          <a:path path="circle">
            <a:fillToRect b="50%" l="50%" r="50%" t="50%"/>
          </a:path>
          <a:tileRect/>
        </a:gradFill>
      </p:bgPr>
    </p:bg>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bg>
      <p:bgPr>
        <a:gradFill>
          <a:gsLst>
            <a:gs pos="0">
              <a:srgbClr val="F2F2F2"/>
            </a:gs>
            <a:gs pos="100000">
              <a:srgbClr val="A6A6A6"/>
            </a:gs>
          </a:gsLst>
          <a:path path="circle">
            <a:fillToRect b="50%" l="50%" r="50%" t="50%"/>
          </a:path>
          <a:tileRect/>
        </a:gradFill>
      </p:bgPr>
    </p:bg>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rgbClr val="F2F2F2"/>
            </a:gs>
            <a:gs pos="100000">
              <a:srgbClr val="A6A6A6"/>
            </a:gs>
          </a:gsLst>
          <a:path path="circle">
            <a:fillToRect b="50%" l="50%" r="50%" t="50%"/>
          </a:path>
          <a:tileRect/>
        </a:gradFill>
      </p:bgPr>
    </p:bg>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bg>
      <p:bgPr>
        <a:gradFill>
          <a:gsLst>
            <a:gs pos="0">
              <a:srgbClr val="F2F2F2"/>
            </a:gs>
            <a:gs pos="100000">
              <a:srgbClr val="A6A6A6"/>
            </a:gs>
          </a:gsLst>
          <a:path path="circle">
            <a:fillToRect b="50%" l="50%" r="50%" t="50%"/>
          </a:path>
          <a:tileRect/>
        </a:gradFill>
      </p:bgPr>
    </p:bg>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F2F2F2"/>
            </a:gs>
            <a:gs pos="100000">
              <a:srgbClr val="A6A6A6"/>
            </a:gs>
          </a:gsLst>
          <a:path path="circle">
            <a:fillToRect b="50%" l="50%" r="50%" t="50%"/>
          </a:path>
          <a:tileRect/>
        </a:gradFill>
      </p:bgPr>
    </p:bg>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bg>
      <p:bgPr>
        <a:gradFill>
          <a:gsLst>
            <a:gs pos="0">
              <a:srgbClr val="F2F2F2"/>
            </a:gs>
            <a:gs pos="100000">
              <a:srgbClr val="A6A6A6"/>
            </a:gs>
          </a:gsLst>
          <a:path path="circle">
            <a:fillToRect b="50%" l="50%" r="50%" t="50%"/>
          </a:path>
          <a:tileRect/>
        </a:gradFill>
      </p:bgPr>
    </p:bg>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F2F2F2"/>
            </a:gs>
            <a:gs pos="100000">
              <a:srgbClr val="A6A6A6"/>
            </a:gs>
          </a:gsLst>
          <a:path path="circle">
            <a:fillToRect b="50%" l="50%" r="50%" t="50%"/>
          </a:path>
          <a:tileRect/>
        </a:grad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F2F2F2"/>
            </a:gs>
            <a:gs pos="100000">
              <a:srgbClr val="A6A6A6"/>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F2F2F2"/>
            </a:gs>
            <a:gs pos="100000">
              <a:srgbClr val="A6A6A6"/>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2F2F2"/>
            </a:gs>
            <a:gs pos="100000">
              <a:srgbClr val="A6A6A6"/>
            </a:gs>
          </a:gsLst>
          <a:path path="circle">
            <a:fillToRect b="50%" l="50%" r="50%" t="50%"/>
          </a:path>
          <a:tileRect/>
        </a:gradFill>
      </p:bgPr>
    </p:bg>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F2F2F2"/>
            </a:gs>
            <a:gs pos="100000">
              <a:srgbClr val="A6A6A6"/>
            </a:gs>
          </a:gsLst>
          <a:path path="circle">
            <a:fillToRect b="50%" l="50%" r="50%" t="50%"/>
          </a:path>
          <a:tileRect/>
        </a:gradFill>
      </p:bgPr>
    </p:bg>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F2F2F2"/>
            </a:gs>
            <a:gs pos="100000">
              <a:srgbClr val="A6A6A6"/>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F2F2F2"/>
            </a:gs>
            <a:gs pos="100000">
              <a:srgbClr val="A6A6A6"/>
            </a:gs>
          </a:gsLst>
          <a:path path="circle">
            <a:fillToRect b="50%" l="50%" r="50%" t="50%"/>
          </a:path>
          <a:tileRect/>
        </a:gradFill>
      </p:bgPr>
    </p:bg>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F2F2F2"/>
            </a:gs>
            <a:gs pos="100000">
              <a:srgbClr val="A6A6A6"/>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9FC5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3"/>
          <p:cNvGrpSpPr/>
          <p:nvPr/>
        </p:nvGrpSpPr>
        <p:grpSpPr>
          <a:xfrm>
            <a:off x="6232314" y="3696331"/>
            <a:ext cx="121434" cy="1073147"/>
            <a:chOff x="6232314" y="3696331"/>
            <a:chExt cx="121434" cy="1073147"/>
          </a:xfrm>
        </p:grpSpPr>
        <p:sp>
          <p:nvSpPr>
            <p:cNvPr id="437" name="Google Shape;437;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3"/>
          <p:cNvGrpSpPr/>
          <p:nvPr/>
        </p:nvGrpSpPr>
        <p:grpSpPr>
          <a:xfrm>
            <a:off x="6780548" y="337714"/>
            <a:ext cx="133252" cy="1952377"/>
            <a:chOff x="6780548" y="337714"/>
            <a:chExt cx="133252" cy="1952377"/>
          </a:xfrm>
        </p:grpSpPr>
        <p:sp>
          <p:nvSpPr>
            <p:cNvPr id="440" name="Google Shape;440;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3"/>
          <p:cNvGrpSpPr/>
          <p:nvPr/>
        </p:nvGrpSpPr>
        <p:grpSpPr>
          <a:xfrm>
            <a:off x="1608717" y="1280046"/>
            <a:ext cx="199237" cy="2828935"/>
            <a:chOff x="1608717" y="1280046"/>
            <a:chExt cx="199237" cy="2828935"/>
          </a:xfrm>
        </p:grpSpPr>
        <p:sp>
          <p:nvSpPr>
            <p:cNvPr id="443" name="Google Shape;443;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3"/>
          <p:cNvGrpSpPr/>
          <p:nvPr/>
        </p:nvGrpSpPr>
        <p:grpSpPr>
          <a:xfrm>
            <a:off x="8008096" y="2108910"/>
            <a:ext cx="199001" cy="2139769"/>
            <a:chOff x="8008096" y="2108910"/>
            <a:chExt cx="199001" cy="2139769"/>
          </a:xfrm>
        </p:grpSpPr>
        <p:sp>
          <p:nvSpPr>
            <p:cNvPr id="449" name="Google Shape;449;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3"/>
          <p:cNvGrpSpPr/>
          <p:nvPr/>
        </p:nvGrpSpPr>
        <p:grpSpPr>
          <a:xfrm>
            <a:off x="4472500" y="3928605"/>
            <a:ext cx="199001" cy="867198"/>
            <a:chOff x="4475150" y="4052605"/>
            <a:chExt cx="199001" cy="867198"/>
          </a:xfrm>
        </p:grpSpPr>
        <p:sp>
          <p:nvSpPr>
            <p:cNvPr id="452" name="Google Shape;452;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3"/>
          <p:cNvSpPr txBox="1"/>
          <p:nvPr/>
        </p:nvSpPr>
        <p:spPr>
          <a:xfrm>
            <a:off x="2066700" y="835600"/>
            <a:ext cx="5010600" cy="274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chemeClr val="dk2"/>
                </a:solidFill>
                <a:latin typeface="Righteous"/>
                <a:ea typeface="Righteous"/>
                <a:cs typeface="Righteous"/>
                <a:sym typeface="Righteous"/>
              </a:rPr>
              <a:t>DATA analysis on </a:t>
            </a:r>
            <a:endParaRPr b="1" sz="4400">
              <a:solidFill>
                <a:schemeClr val="dk2"/>
              </a:solidFill>
              <a:latin typeface="Righteous"/>
              <a:ea typeface="Righteous"/>
              <a:cs typeface="Righteous"/>
              <a:sym typeface="Righteous"/>
            </a:endParaRPr>
          </a:p>
          <a:p>
            <a:pPr indent="0" lvl="0" marL="0" rtl="0" algn="ctr">
              <a:spcBef>
                <a:spcPts val="0"/>
              </a:spcBef>
              <a:spcAft>
                <a:spcPts val="0"/>
              </a:spcAft>
              <a:buNone/>
            </a:pPr>
            <a:r>
              <a:rPr b="1" lang="en" sz="4400">
                <a:solidFill>
                  <a:schemeClr val="dk2"/>
                </a:solidFill>
                <a:latin typeface="Righteous"/>
                <a:ea typeface="Righteous"/>
                <a:cs typeface="Righteous"/>
                <a:sym typeface="Righteous"/>
              </a:rPr>
              <a:t>CRM Dataset</a:t>
            </a:r>
            <a:endParaRPr b="1" sz="4400">
              <a:solidFill>
                <a:schemeClr val="dk2"/>
              </a:solidFill>
              <a:latin typeface="Righteous"/>
              <a:ea typeface="Righteous"/>
              <a:cs typeface="Righteous"/>
              <a:sym typeface="Righteous"/>
            </a:endParaRPr>
          </a:p>
          <a:p>
            <a:pPr indent="0" lvl="0" marL="0" rtl="0" algn="ctr">
              <a:spcBef>
                <a:spcPts val="0"/>
              </a:spcBef>
              <a:spcAft>
                <a:spcPts val="0"/>
              </a:spcAft>
              <a:buNone/>
            </a:pPr>
            <a:r>
              <a:rPr b="1" lang="en" sz="4400">
                <a:solidFill>
                  <a:schemeClr val="dk2"/>
                </a:solidFill>
                <a:latin typeface="Righteous"/>
                <a:ea typeface="Righteous"/>
                <a:cs typeface="Righteous"/>
                <a:sym typeface="Righteous"/>
              </a:rPr>
              <a:t> </a:t>
            </a:r>
            <a:endParaRPr b="1" sz="4400">
              <a:solidFill>
                <a:schemeClr val="dk2"/>
              </a:solidFill>
              <a:latin typeface="Righteous"/>
              <a:ea typeface="Righteous"/>
              <a:cs typeface="Righteous"/>
              <a:sym typeface="Righteous"/>
            </a:endParaRPr>
          </a:p>
          <a:p>
            <a:pPr indent="457200" lvl="0" marL="0" rtl="0" algn="ctr">
              <a:spcBef>
                <a:spcPts val="0"/>
              </a:spcBef>
              <a:spcAft>
                <a:spcPts val="0"/>
              </a:spcAft>
              <a:buNone/>
            </a:pPr>
            <a:r>
              <a:rPr lang="en" sz="1900">
                <a:solidFill>
                  <a:schemeClr val="dk2"/>
                </a:solidFill>
                <a:latin typeface="Righteous"/>
                <a:ea typeface="Righteous"/>
                <a:cs typeface="Righteous"/>
                <a:sym typeface="Righteous"/>
              </a:rPr>
              <a:t>Booster Box company</a:t>
            </a:r>
            <a:endParaRPr sz="1900">
              <a:solidFill>
                <a:schemeClr val="dk2"/>
              </a:solidFill>
              <a:latin typeface="Righteous"/>
              <a:ea typeface="Righteous"/>
              <a:cs typeface="Righteous"/>
              <a:sym typeface="Righteous"/>
            </a:endParaRPr>
          </a:p>
          <a:p>
            <a:pPr indent="457200" lvl="0" marL="0" rtl="0" algn="ctr">
              <a:spcBef>
                <a:spcPts val="0"/>
              </a:spcBef>
              <a:spcAft>
                <a:spcPts val="0"/>
              </a:spcAft>
              <a:buNone/>
            </a:pPr>
            <a:r>
              <a:rPr lang="en" sz="1900">
                <a:solidFill>
                  <a:schemeClr val="dk2"/>
                </a:solidFill>
                <a:latin typeface="Righteous"/>
                <a:ea typeface="Righteous"/>
                <a:cs typeface="Righteous"/>
                <a:sym typeface="Righteous"/>
              </a:rPr>
              <a:t>Farzad Imanpour Sardroudi</a:t>
            </a:r>
            <a:endParaRPr sz="1900">
              <a:solidFill>
                <a:schemeClr val="dk2"/>
              </a:solidFill>
              <a:latin typeface="Righteous"/>
              <a:ea typeface="Righteous"/>
              <a:cs typeface="Righteous"/>
              <a:sym typeface="Righteou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2"/>
          <p:cNvSpPr txBox="1"/>
          <p:nvPr>
            <p:ph type="ctrTitle"/>
          </p:nvPr>
        </p:nvSpPr>
        <p:spPr>
          <a:xfrm>
            <a:off x="553600" y="554750"/>
            <a:ext cx="841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Looking at the plot below, we can see most of the data points are lying center side, but there are points which are far from the population(conversion_value, conversion_value_margin).</a:t>
            </a:r>
            <a:endParaRPr sz="1800">
              <a:solidFill>
                <a:schemeClr val="dk2"/>
              </a:solidFill>
            </a:endParaRPr>
          </a:p>
        </p:txBody>
      </p:sp>
      <p:pic>
        <p:nvPicPr>
          <p:cNvPr id="509" name="Google Shape;509;p32"/>
          <p:cNvPicPr preferRelativeResize="0"/>
          <p:nvPr/>
        </p:nvPicPr>
        <p:blipFill>
          <a:blip r:embed="rId3">
            <a:alphaModFix/>
          </a:blip>
          <a:stretch>
            <a:fillRect/>
          </a:stretch>
        </p:blipFill>
        <p:spPr>
          <a:xfrm>
            <a:off x="722775" y="1132550"/>
            <a:ext cx="7698450" cy="38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3"/>
          <p:cNvSpPr txBox="1"/>
          <p:nvPr>
            <p:ph idx="1" type="body"/>
          </p:nvPr>
        </p:nvSpPr>
        <p:spPr>
          <a:xfrm>
            <a:off x="597375" y="1063525"/>
            <a:ext cx="8460900" cy="3786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2"/>
              </a:buClr>
              <a:buSzPts val="1200"/>
              <a:buChar char="●"/>
            </a:pPr>
            <a:r>
              <a:rPr lang="en" sz="1400">
                <a:solidFill>
                  <a:schemeClr val="dk2"/>
                </a:solidFill>
              </a:rPr>
              <a:t>Can not treat every customer the same way</a:t>
            </a:r>
            <a:endParaRPr sz="1400">
              <a:solidFill>
                <a:schemeClr val="dk2"/>
              </a:solidFill>
            </a:endParaRPr>
          </a:p>
          <a:p>
            <a:pPr indent="-304800" lvl="0" marL="457200" rtl="0" algn="l">
              <a:lnSpc>
                <a:spcPct val="150000"/>
              </a:lnSpc>
              <a:spcBef>
                <a:spcPts val="0"/>
              </a:spcBef>
              <a:spcAft>
                <a:spcPts val="0"/>
              </a:spcAft>
              <a:buClr>
                <a:schemeClr val="dk2"/>
              </a:buClr>
              <a:buSzPts val="1200"/>
              <a:buChar char="●"/>
            </a:pPr>
            <a:r>
              <a:rPr lang="en" sz="1400">
                <a:solidFill>
                  <a:schemeClr val="dk2"/>
                </a:solidFill>
              </a:rPr>
              <a:t>Customers who use your platform have different needs, and they have their own different profile. </a:t>
            </a:r>
            <a:endParaRPr sz="1400">
              <a:solidFill>
                <a:schemeClr val="dk2"/>
              </a:solidFill>
            </a:endParaRPr>
          </a:p>
          <a:p>
            <a:pPr indent="-285750" lvl="1" marL="914400" rtl="0" algn="l">
              <a:lnSpc>
                <a:spcPct val="150000"/>
              </a:lnSpc>
              <a:spcBef>
                <a:spcPts val="0"/>
              </a:spcBef>
              <a:spcAft>
                <a:spcPts val="0"/>
              </a:spcAft>
              <a:buClr>
                <a:schemeClr val="dk2"/>
              </a:buClr>
              <a:buSzPts val="900"/>
              <a:buChar char="○"/>
            </a:pPr>
            <a:r>
              <a:rPr lang="en" sz="1300">
                <a:solidFill>
                  <a:schemeClr val="dk2"/>
                </a:solidFill>
              </a:rPr>
              <a:t>You should adapt your actions depending on that</a:t>
            </a:r>
            <a:endParaRPr sz="1300">
              <a:solidFill>
                <a:schemeClr val="dk2"/>
              </a:solidFill>
            </a:endParaRPr>
          </a:p>
          <a:p>
            <a:pPr indent="-304800" lvl="0" marL="457200" rtl="0" algn="l">
              <a:lnSpc>
                <a:spcPct val="150000"/>
              </a:lnSpc>
              <a:spcBef>
                <a:spcPts val="0"/>
              </a:spcBef>
              <a:spcAft>
                <a:spcPts val="0"/>
              </a:spcAft>
              <a:buClr>
                <a:schemeClr val="dk2"/>
              </a:buClr>
              <a:buSzPts val="1200"/>
              <a:buChar char="●"/>
            </a:pPr>
            <a:r>
              <a:rPr lang="en" sz="1400">
                <a:solidFill>
                  <a:schemeClr val="dk2"/>
                </a:solidFill>
              </a:rPr>
              <a:t>For increasing retention rate, a good way is segmentation</a:t>
            </a:r>
            <a:endParaRPr sz="1400">
              <a:solidFill>
                <a:schemeClr val="dk2"/>
              </a:solidFill>
            </a:endParaRPr>
          </a:p>
          <a:p>
            <a:pPr indent="-304800" lvl="0" marL="457200" rtl="0" algn="l">
              <a:lnSpc>
                <a:spcPct val="150000"/>
              </a:lnSpc>
              <a:spcBef>
                <a:spcPts val="0"/>
              </a:spcBef>
              <a:spcAft>
                <a:spcPts val="0"/>
              </a:spcAft>
              <a:buClr>
                <a:schemeClr val="dk2"/>
              </a:buClr>
              <a:buSzPts val="1200"/>
              <a:buChar char="★"/>
            </a:pPr>
            <a:r>
              <a:rPr lang="en" sz="1400">
                <a:solidFill>
                  <a:schemeClr val="dk2"/>
                </a:solidFill>
              </a:rPr>
              <a:t>we are going to implement one of them to our business which is RFM.</a:t>
            </a:r>
            <a:endParaRPr sz="1400">
              <a:solidFill>
                <a:schemeClr val="dk2"/>
              </a:solidFill>
            </a:endParaRPr>
          </a:p>
          <a:p>
            <a:pPr indent="0" lvl="0" marL="0" rtl="0" algn="l">
              <a:spcBef>
                <a:spcPts val="1600"/>
              </a:spcBef>
              <a:spcAft>
                <a:spcPts val="1600"/>
              </a:spcAft>
              <a:buNone/>
            </a:pPr>
            <a:r>
              <a:t/>
            </a:r>
            <a:endParaRPr sz="1300">
              <a:solidFill>
                <a:schemeClr val="dk2"/>
              </a:solidFill>
            </a:endParaRPr>
          </a:p>
        </p:txBody>
      </p:sp>
      <p:sp>
        <p:nvSpPr>
          <p:cNvPr id="515" name="Google Shape;515;p33"/>
          <p:cNvSpPr txBox="1"/>
          <p:nvPr>
            <p:ph type="ctrTitle"/>
          </p:nvPr>
        </p:nvSpPr>
        <p:spPr>
          <a:xfrm>
            <a:off x="97600" y="172200"/>
            <a:ext cx="7763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RFM analysis </a:t>
            </a:r>
            <a:r>
              <a:rPr lang="en" sz="2000">
                <a:solidFill>
                  <a:schemeClr val="dk2"/>
                </a:solidFill>
              </a:rPr>
              <a:t>(Recency - Frequency - Monetary)</a:t>
            </a:r>
            <a:endParaRPr sz="2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4"/>
          <p:cNvSpPr txBox="1"/>
          <p:nvPr>
            <p:ph idx="1" type="body"/>
          </p:nvPr>
        </p:nvSpPr>
        <p:spPr>
          <a:xfrm>
            <a:off x="597375" y="1063525"/>
            <a:ext cx="77514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chemeClr val="dk2"/>
                </a:solidFill>
              </a:rPr>
              <a:t>To calculate recency, we need to find out the most recent purchase date of each customer and see how many days they are inactive for. We will apply K-means clustering to assign customers a recency score.</a:t>
            </a:r>
            <a:endParaRPr sz="1900">
              <a:solidFill>
                <a:schemeClr val="dk2"/>
              </a:solidFill>
            </a:endParaRPr>
          </a:p>
        </p:txBody>
      </p:sp>
      <p:sp>
        <p:nvSpPr>
          <p:cNvPr id="521" name="Google Shape;521;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Recency</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35"/>
          <p:cNvPicPr preferRelativeResize="0"/>
          <p:nvPr/>
        </p:nvPicPr>
        <p:blipFill>
          <a:blip r:embed="rId3">
            <a:alphaModFix/>
          </a:blip>
          <a:stretch>
            <a:fillRect/>
          </a:stretch>
        </p:blipFill>
        <p:spPr>
          <a:xfrm>
            <a:off x="1186675" y="1621325"/>
            <a:ext cx="6667500" cy="3522175"/>
          </a:xfrm>
          <a:prstGeom prst="rect">
            <a:avLst/>
          </a:prstGeom>
          <a:noFill/>
          <a:ln>
            <a:noFill/>
          </a:ln>
        </p:spPr>
      </p:pic>
      <p:sp>
        <p:nvSpPr>
          <p:cNvPr id="527" name="Google Shape;527;p35"/>
          <p:cNvSpPr txBox="1"/>
          <p:nvPr/>
        </p:nvSpPr>
        <p:spPr>
          <a:xfrm>
            <a:off x="0" y="0"/>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Our code snippet above has a histogram output to show us how is the distribution of recency across our customers.</a:t>
            </a:r>
            <a:endParaRPr sz="2100"/>
          </a:p>
        </p:txBody>
      </p:sp>
      <p:sp>
        <p:nvSpPr>
          <p:cNvPr id="528" name="Google Shape;528;p35"/>
          <p:cNvSpPr/>
          <p:nvPr/>
        </p:nvSpPr>
        <p:spPr>
          <a:xfrm>
            <a:off x="3121500" y="4770775"/>
            <a:ext cx="2497200" cy="3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Recency(data difference)</a:t>
            </a:r>
            <a:endParaRPr sz="1000"/>
          </a:p>
        </p:txBody>
      </p:sp>
      <p:sp>
        <p:nvSpPr>
          <p:cNvPr id="529" name="Google Shape;529;p35"/>
          <p:cNvSpPr/>
          <p:nvPr/>
        </p:nvSpPr>
        <p:spPr>
          <a:xfrm rot="-5400000">
            <a:off x="257975" y="3277000"/>
            <a:ext cx="2416500" cy="3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Number of customers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Frequency</a:t>
            </a:r>
            <a:endParaRPr>
              <a:solidFill>
                <a:schemeClr val="dk2"/>
              </a:solidFill>
            </a:endParaRPr>
          </a:p>
        </p:txBody>
      </p:sp>
      <p:sp>
        <p:nvSpPr>
          <p:cNvPr id="535" name="Google Shape;535;p36"/>
          <p:cNvSpPr txBox="1"/>
          <p:nvPr>
            <p:ph idx="2" type="body"/>
          </p:nvPr>
        </p:nvSpPr>
        <p:spPr>
          <a:xfrm>
            <a:off x="531125" y="1063525"/>
            <a:ext cx="80676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2"/>
                </a:solidFill>
              </a:rPr>
              <a:t>We need to find the total number of orders for each customer. First calculate this and see how frequency look like in our customer database</a:t>
            </a:r>
            <a:endParaRPr sz="1800">
              <a:solidFill>
                <a:schemeClr val="dk2"/>
              </a:solidFill>
            </a:endParaRPr>
          </a:p>
        </p:txBody>
      </p:sp>
      <p:pic>
        <p:nvPicPr>
          <p:cNvPr id="536" name="Google Shape;536;p36"/>
          <p:cNvPicPr preferRelativeResize="0"/>
          <p:nvPr/>
        </p:nvPicPr>
        <p:blipFill>
          <a:blip r:embed="rId3">
            <a:alphaModFix/>
          </a:blip>
          <a:stretch>
            <a:fillRect/>
          </a:stretch>
        </p:blipFill>
        <p:spPr>
          <a:xfrm>
            <a:off x="1692763" y="2115175"/>
            <a:ext cx="5758475" cy="2810700"/>
          </a:xfrm>
          <a:prstGeom prst="rect">
            <a:avLst/>
          </a:prstGeom>
          <a:noFill/>
          <a:ln>
            <a:noFill/>
          </a:ln>
        </p:spPr>
      </p:pic>
      <p:sp>
        <p:nvSpPr>
          <p:cNvPr id="537" name="Google Shape;537;p36"/>
          <p:cNvSpPr/>
          <p:nvPr/>
        </p:nvSpPr>
        <p:spPr>
          <a:xfrm>
            <a:off x="4081250" y="4609075"/>
            <a:ext cx="2497200" cy="3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Frequency</a:t>
            </a:r>
            <a:endParaRPr sz="1100"/>
          </a:p>
        </p:txBody>
      </p:sp>
      <p:sp>
        <p:nvSpPr>
          <p:cNvPr id="538" name="Google Shape;538;p36"/>
          <p:cNvSpPr/>
          <p:nvPr/>
        </p:nvSpPr>
        <p:spPr>
          <a:xfrm rot="-5400000">
            <a:off x="1029675" y="3517375"/>
            <a:ext cx="1866600" cy="3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Number of customers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Monetary</a:t>
            </a:r>
            <a:endParaRPr>
              <a:solidFill>
                <a:schemeClr val="dk2"/>
              </a:solidFill>
            </a:endParaRPr>
          </a:p>
        </p:txBody>
      </p:sp>
      <p:sp>
        <p:nvSpPr>
          <p:cNvPr id="544" name="Google Shape;544;p37"/>
          <p:cNvSpPr txBox="1"/>
          <p:nvPr>
            <p:ph idx="2" type="body"/>
          </p:nvPr>
        </p:nvSpPr>
        <p:spPr>
          <a:xfrm>
            <a:off x="382025" y="1136175"/>
            <a:ext cx="80676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2"/>
                </a:solidFill>
              </a:rPr>
              <a:t> How our customer database looks like when we cluster them based on revenue. We will calculate revenue for each customer</a:t>
            </a:r>
            <a:endParaRPr sz="1800">
              <a:solidFill>
                <a:schemeClr val="dk2"/>
              </a:solidFill>
            </a:endParaRPr>
          </a:p>
        </p:txBody>
      </p:sp>
      <p:pic>
        <p:nvPicPr>
          <p:cNvPr id="545" name="Google Shape;545;p37"/>
          <p:cNvPicPr preferRelativeResize="0"/>
          <p:nvPr/>
        </p:nvPicPr>
        <p:blipFill>
          <a:blip r:embed="rId3">
            <a:alphaModFix/>
          </a:blip>
          <a:stretch>
            <a:fillRect/>
          </a:stretch>
        </p:blipFill>
        <p:spPr>
          <a:xfrm>
            <a:off x="1481275" y="1910200"/>
            <a:ext cx="5869099" cy="3012875"/>
          </a:xfrm>
          <a:prstGeom prst="rect">
            <a:avLst/>
          </a:prstGeom>
          <a:noFill/>
          <a:ln>
            <a:noFill/>
          </a:ln>
        </p:spPr>
      </p:pic>
      <p:sp>
        <p:nvSpPr>
          <p:cNvPr id="546" name="Google Shape;546;p37"/>
          <p:cNvSpPr/>
          <p:nvPr/>
        </p:nvSpPr>
        <p:spPr>
          <a:xfrm rot="-5400000">
            <a:off x="706375" y="3312375"/>
            <a:ext cx="1866600" cy="3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Number of customers</a:t>
            </a:r>
            <a:endParaRPr sz="1000"/>
          </a:p>
        </p:txBody>
      </p:sp>
      <p:sp>
        <p:nvSpPr>
          <p:cNvPr id="547" name="Google Shape;547;p37"/>
          <p:cNvSpPr/>
          <p:nvPr/>
        </p:nvSpPr>
        <p:spPr>
          <a:xfrm>
            <a:off x="4081250" y="4609075"/>
            <a:ext cx="2497200" cy="31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Monetary</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Create RFM Score</a:t>
            </a:r>
            <a:endParaRPr>
              <a:solidFill>
                <a:schemeClr val="dk2"/>
              </a:solidFill>
            </a:endParaRPr>
          </a:p>
        </p:txBody>
      </p:sp>
      <p:sp>
        <p:nvSpPr>
          <p:cNvPr id="553" name="Google Shape;553;p38"/>
          <p:cNvSpPr txBox="1"/>
          <p:nvPr>
            <p:ph idx="2" type="body"/>
          </p:nvPr>
        </p:nvSpPr>
        <p:spPr>
          <a:xfrm>
            <a:off x="618825" y="1063525"/>
            <a:ext cx="7980000" cy="87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2"/>
                </a:solidFill>
              </a:rPr>
              <a:t>Discretizing variables into equal-sized buckets based on rank or based on sample quantiles. </a:t>
            </a:r>
            <a:endParaRPr sz="1800">
              <a:solidFill>
                <a:schemeClr val="dk2"/>
              </a:solidFill>
            </a:endParaRPr>
          </a:p>
        </p:txBody>
      </p:sp>
      <p:pic>
        <p:nvPicPr>
          <p:cNvPr id="554" name="Google Shape;554;p38"/>
          <p:cNvPicPr preferRelativeResize="0"/>
          <p:nvPr/>
        </p:nvPicPr>
        <p:blipFill>
          <a:blip r:embed="rId3">
            <a:alphaModFix/>
          </a:blip>
          <a:stretch>
            <a:fillRect/>
          </a:stretch>
        </p:blipFill>
        <p:spPr>
          <a:xfrm>
            <a:off x="152400" y="2090425"/>
            <a:ext cx="8420100" cy="1933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ph idx="1" type="body"/>
          </p:nvPr>
        </p:nvSpPr>
        <p:spPr>
          <a:xfrm>
            <a:off x="597375" y="1063525"/>
            <a:ext cx="82362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Theoretically we will have segments like below:</a:t>
            </a:r>
            <a:endParaRPr sz="1800">
              <a:solidFill>
                <a:schemeClr val="dk2"/>
              </a:solidFill>
            </a:endParaRPr>
          </a:p>
          <a:p>
            <a:pPr indent="-330200" lvl="0" marL="457200" rtl="0" algn="l">
              <a:spcBef>
                <a:spcPts val="1600"/>
              </a:spcBef>
              <a:spcAft>
                <a:spcPts val="0"/>
              </a:spcAft>
              <a:buClr>
                <a:schemeClr val="dk2"/>
              </a:buClr>
              <a:buSzPts val="1600"/>
              <a:buChar char="●"/>
            </a:pPr>
            <a:r>
              <a:rPr lang="en" sz="1800">
                <a:solidFill>
                  <a:schemeClr val="dk2"/>
                </a:solidFill>
              </a:rPr>
              <a:t>Low Value: Customers who are less active than others, not very frequent buyer/visitor and generates very low - zero - maybe negative revenue.</a:t>
            </a:r>
            <a:endParaRPr sz="1800">
              <a:solidFill>
                <a:schemeClr val="dk2"/>
              </a:solidFill>
            </a:endParaRPr>
          </a:p>
          <a:p>
            <a:pPr indent="-330200" lvl="0" marL="457200" rtl="0" algn="l">
              <a:spcBef>
                <a:spcPts val="0"/>
              </a:spcBef>
              <a:spcAft>
                <a:spcPts val="0"/>
              </a:spcAft>
              <a:buClr>
                <a:schemeClr val="dk2"/>
              </a:buClr>
              <a:buSzPts val="1600"/>
              <a:buChar char="●"/>
            </a:pPr>
            <a:r>
              <a:rPr lang="en" sz="1800">
                <a:solidFill>
                  <a:schemeClr val="dk2"/>
                </a:solidFill>
              </a:rPr>
              <a:t>Mid-Value: In the middle of everything. Often using our platform (but not as much as our High Values), fairly frequent and generates moderate revenue.</a:t>
            </a:r>
            <a:endParaRPr sz="1800">
              <a:solidFill>
                <a:schemeClr val="dk2"/>
              </a:solidFill>
            </a:endParaRPr>
          </a:p>
          <a:p>
            <a:pPr indent="-330200" lvl="0" marL="457200" rtl="0" algn="l">
              <a:spcBef>
                <a:spcPts val="0"/>
              </a:spcBef>
              <a:spcAft>
                <a:spcPts val="0"/>
              </a:spcAft>
              <a:buClr>
                <a:schemeClr val="dk2"/>
              </a:buClr>
              <a:buSzPts val="1600"/>
              <a:buChar char="●"/>
            </a:pPr>
            <a:r>
              <a:rPr lang="en" sz="1800">
                <a:solidFill>
                  <a:schemeClr val="dk2"/>
                </a:solidFill>
              </a:rPr>
              <a:t>High Value: The group we don’t want to lose. High Revenue, Frequency and low Inactivity.</a:t>
            </a:r>
            <a:endParaRPr sz="1800">
              <a:solidFill>
                <a:schemeClr val="dk2"/>
              </a:solidFill>
            </a:endParaRPr>
          </a:p>
          <a:p>
            <a:pPr indent="0" lvl="0" marL="0" rtl="0" algn="l">
              <a:spcBef>
                <a:spcPts val="1600"/>
              </a:spcBef>
              <a:spcAft>
                <a:spcPts val="1600"/>
              </a:spcAft>
              <a:buNone/>
            </a:pPr>
            <a:r>
              <a:t/>
            </a:r>
            <a:endParaRPr sz="1800">
              <a:solidFill>
                <a:schemeClr val="dk2"/>
              </a:solidFill>
            </a:endParaRPr>
          </a:p>
        </p:txBody>
      </p:sp>
      <p:sp>
        <p:nvSpPr>
          <p:cNvPr id="560" name="Google Shape;560;p39"/>
          <p:cNvSpPr txBox="1"/>
          <p:nvPr>
            <p:ph type="ctrTitle"/>
          </p:nvPr>
        </p:nvSpPr>
        <p:spPr>
          <a:xfrm>
            <a:off x="618825" y="411675"/>
            <a:ext cx="821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2"/>
                </a:solidFill>
              </a:rPr>
              <a:t>To keep things simple, better we name these scores</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0"/>
          <p:cNvSpPr txBox="1"/>
          <p:nvPr>
            <p:ph idx="1" type="body"/>
          </p:nvPr>
        </p:nvSpPr>
        <p:spPr>
          <a:xfrm>
            <a:off x="597375" y="1063525"/>
            <a:ext cx="82734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We are going to apply K-means clustering to assign a recency score. But we should tell how many clusters we need to K-means algorithm. To find it out, we will apply Elbow Method. Elbow Method simply tells the optimal cluster number for optimal inertia.</a:t>
            </a:r>
            <a:endParaRPr sz="1800">
              <a:solidFill>
                <a:schemeClr val="dk2"/>
              </a:solidFill>
            </a:endParaRPr>
          </a:p>
          <a:p>
            <a:pPr indent="0" lvl="0" marL="0" rtl="0" algn="l">
              <a:spcBef>
                <a:spcPts val="1600"/>
              </a:spcBef>
              <a:spcAft>
                <a:spcPts val="0"/>
              </a:spcAft>
              <a:buNone/>
            </a:pPr>
            <a:r>
              <a:t/>
            </a:r>
            <a:endParaRPr sz="1800">
              <a:solidFill>
                <a:schemeClr val="dk2"/>
              </a:solidFill>
            </a:endParaRPr>
          </a:p>
          <a:p>
            <a:pPr indent="0" lvl="0" marL="0" rtl="0" algn="l">
              <a:spcBef>
                <a:spcPts val="1600"/>
              </a:spcBef>
              <a:spcAft>
                <a:spcPts val="0"/>
              </a:spcAft>
              <a:buNone/>
            </a:pPr>
            <a:r>
              <a:rPr lang="en" sz="1800">
                <a:solidFill>
                  <a:schemeClr val="dk2"/>
                </a:solidFill>
              </a:rPr>
              <a:t>As the methodology, we need to calculate Recency, Frequency and Monetary Value and apply unsupervised machine learning to identify different groups (clusters) for each.</a:t>
            </a:r>
            <a:endParaRPr sz="1800">
              <a:solidFill>
                <a:schemeClr val="dk2"/>
              </a:solidFill>
            </a:endParaRPr>
          </a:p>
          <a:p>
            <a:pPr indent="0" lvl="0" marL="0" rtl="0" algn="l">
              <a:spcBef>
                <a:spcPts val="1600"/>
              </a:spcBef>
              <a:spcAft>
                <a:spcPts val="0"/>
              </a:spcAft>
              <a:buNone/>
            </a:pPr>
            <a:r>
              <a:t/>
            </a:r>
            <a:endParaRPr sz="1800">
              <a:solidFill>
                <a:schemeClr val="dk2"/>
              </a:solidFill>
            </a:endParaRPr>
          </a:p>
          <a:p>
            <a:pPr indent="0" lvl="0" marL="0" rtl="0" algn="l">
              <a:spcBef>
                <a:spcPts val="1600"/>
              </a:spcBef>
              <a:spcAft>
                <a:spcPts val="0"/>
              </a:spcAft>
              <a:buNone/>
            </a:pPr>
            <a:r>
              <a:t/>
            </a:r>
            <a:endParaRPr sz="1800">
              <a:solidFill>
                <a:schemeClr val="dk2"/>
              </a:solidFill>
            </a:endParaRPr>
          </a:p>
          <a:p>
            <a:pPr indent="0" lvl="0" marL="0" rtl="0" algn="l">
              <a:spcBef>
                <a:spcPts val="1600"/>
              </a:spcBef>
              <a:spcAft>
                <a:spcPts val="1600"/>
              </a:spcAft>
              <a:buNone/>
            </a:pPr>
            <a:r>
              <a:t/>
            </a:r>
            <a:endParaRPr sz="1800">
              <a:solidFill>
                <a:schemeClr val="dk2"/>
              </a:solidFill>
            </a:endParaRPr>
          </a:p>
        </p:txBody>
      </p:sp>
      <p:sp>
        <p:nvSpPr>
          <p:cNvPr id="566" name="Google Shape;566;p4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K-Means</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41"/>
          <p:cNvPicPr preferRelativeResize="0"/>
          <p:nvPr/>
        </p:nvPicPr>
        <p:blipFill>
          <a:blip r:embed="rId3">
            <a:alphaModFix/>
          </a:blip>
          <a:stretch>
            <a:fillRect/>
          </a:stretch>
        </p:blipFill>
        <p:spPr>
          <a:xfrm>
            <a:off x="2160300" y="1678650"/>
            <a:ext cx="4823375" cy="3464850"/>
          </a:xfrm>
          <a:prstGeom prst="rect">
            <a:avLst/>
          </a:prstGeom>
          <a:noFill/>
          <a:ln>
            <a:noFill/>
          </a:ln>
        </p:spPr>
      </p:pic>
      <p:sp>
        <p:nvSpPr>
          <p:cNvPr id="572" name="Google Shape;572;p41"/>
          <p:cNvSpPr txBox="1"/>
          <p:nvPr/>
        </p:nvSpPr>
        <p:spPr>
          <a:xfrm>
            <a:off x="0" y="0"/>
            <a:ext cx="9103500" cy="149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aven Pro"/>
                <a:ea typeface="Maven Pro"/>
                <a:cs typeface="Maven Pro"/>
                <a:sym typeface="Maven Pro"/>
              </a:rPr>
              <a:t>We should tell how many clusters we need to K-means algorithm. To find it out, we will apply Elbow Method. Elbow Method simply tells the optimal cluster number for optimal inertia.</a:t>
            </a:r>
            <a:endParaRPr sz="1800">
              <a:solidFill>
                <a:schemeClr val="dk2"/>
              </a:solidFill>
              <a:latin typeface="Maven Pro"/>
              <a:ea typeface="Maven Pro"/>
              <a:cs typeface="Maven Pro"/>
              <a:sym typeface="Maven Pro"/>
            </a:endParaRPr>
          </a:p>
          <a:p>
            <a:pPr indent="0" lvl="0" marL="0" rtl="0" algn="l">
              <a:spcBef>
                <a:spcPts val="1600"/>
              </a:spcBef>
              <a:spcAft>
                <a:spcPts val="1600"/>
              </a:spcAft>
              <a:buNone/>
            </a:pPr>
            <a:r>
              <a:rPr lang="en" sz="1800">
                <a:solidFill>
                  <a:schemeClr val="dk2"/>
                </a:solidFill>
                <a:latin typeface="Maven Pro"/>
                <a:ea typeface="Maven Pro"/>
                <a:cs typeface="Maven Pro"/>
                <a:sym typeface="Maven Pro"/>
              </a:rPr>
              <a:t>A good model is one with low inertia AND a low number of clusters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4"/>
          <p:cNvSpPr txBox="1"/>
          <p:nvPr/>
        </p:nvSpPr>
        <p:spPr>
          <a:xfrm>
            <a:off x="720000" y="212225"/>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2"/>
                </a:solidFill>
                <a:latin typeface="Righteous"/>
                <a:ea typeface="Righteous"/>
                <a:cs typeface="Righteous"/>
                <a:sym typeface="Righteous"/>
              </a:rPr>
              <a:t>CONTENTS</a:t>
            </a:r>
            <a:endParaRPr b="1" sz="3500">
              <a:solidFill>
                <a:schemeClr val="dk2"/>
              </a:solidFill>
              <a:latin typeface="Righteous"/>
              <a:ea typeface="Righteous"/>
              <a:cs typeface="Righteous"/>
              <a:sym typeface="Righteous"/>
            </a:endParaRPr>
          </a:p>
        </p:txBody>
      </p:sp>
      <p:sp>
        <p:nvSpPr>
          <p:cNvPr id="461" name="Google Shape;461;p24"/>
          <p:cNvSpPr txBox="1"/>
          <p:nvPr/>
        </p:nvSpPr>
        <p:spPr>
          <a:xfrm>
            <a:off x="818125" y="950400"/>
            <a:ext cx="7828500" cy="3807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Spartan"/>
              <a:buChar char="★"/>
            </a:pPr>
            <a:r>
              <a:rPr b="1" lang="en" sz="1200">
                <a:solidFill>
                  <a:schemeClr val="dk2"/>
                </a:solidFill>
                <a:latin typeface="Spartan"/>
                <a:ea typeface="Spartan"/>
                <a:cs typeface="Spartan"/>
                <a:sym typeface="Spartan"/>
              </a:rPr>
              <a:t>Pre-processing:</a:t>
            </a:r>
            <a:endParaRPr b="1" sz="1200">
              <a:solidFill>
                <a:schemeClr val="dk2"/>
              </a:solidFill>
              <a:latin typeface="Spartan"/>
              <a:ea typeface="Spartan"/>
              <a:cs typeface="Spartan"/>
              <a:sym typeface="Spartan"/>
            </a:endParaRPr>
          </a:p>
          <a:p>
            <a:pPr indent="-311150" lvl="1" marL="9144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Data quality assessment</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Mismatched data types</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Mixed data values</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Data outliers</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Missing data</a:t>
            </a:r>
            <a:endParaRPr sz="1300">
              <a:solidFill>
                <a:schemeClr val="dk2"/>
              </a:solidFill>
              <a:latin typeface="Spartan Medium"/>
              <a:ea typeface="Spartan Medium"/>
              <a:cs typeface="Spartan Medium"/>
              <a:sym typeface="Spartan Medium"/>
            </a:endParaRPr>
          </a:p>
          <a:p>
            <a:pPr indent="-311150" lvl="1" marL="9144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Data cleaning</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Ignore the tuples</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Manually fill in missing data</a:t>
            </a:r>
            <a:endParaRPr sz="1300">
              <a:solidFill>
                <a:schemeClr val="dk2"/>
              </a:solidFill>
              <a:latin typeface="Spartan Medium"/>
              <a:ea typeface="Spartan Medium"/>
              <a:cs typeface="Spartan Medium"/>
              <a:sym typeface="Spartan Medium"/>
            </a:endParaRPr>
          </a:p>
          <a:p>
            <a:pPr indent="-311150" lvl="1" marL="9144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Data transformation</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Aggregation</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Normalization</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 Feature selection</a:t>
            </a:r>
            <a:endParaRPr sz="1300">
              <a:solidFill>
                <a:schemeClr val="dk2"/>
              </a:solidFill>
              <a:latin typeface="Spartan Medium"/>
              <a:ea typeface="Spartan Medium"/>
              <a:cs typeface="Spartan Medium"/>
              <a:sym typeface="Spartan Medium"/>
            </a:endParaRPr>
          </a:p>
          <a:p>
            <a:pPr indent="-311150" lvl="2" marL="1371600" rtl="0" algn="l">
              <a:lnSpc>
                <a:spcPct val="115000"/>
              </a:lnSpc>
              <a:spcBef>
                <a:spcPts val="0"/>
              </a:spcBef>
              <a:spcAft>
                <a:spcPts val="0"/>
              </a:spcAft>
              <a:buClr>
                <a:schemeClr val="dk2"/>
              </a:buClr>
              <a:buSzPts val="1300"/>
              <a:buFont typeface="Spartan Medium"/>
              <a:buChar char="■"/>
            </a:pPr>
            <a:r>
              <a:rPr lang="en" sz="1300">
                <a:solidFill>
                  <a:schemeClr val="dk2"/>
                </a:solidFill>
                <a:latin typeface="Spartan Medium"/>
                <a:ea typeface="Spartan Medium"/>
                <a:cs typeface="Spartan Medium"/>
                <a:sym typeface="Spartan Medium"/>
              </a:rPr>
              <a:t> Discretization</a:t>
            </a:r>
            <a:endParaRPr sz="1300">
              <a:solidFill>
                <a:schemeClr val="dk2"/>
              </a:solidFill>
              <a:latin typeface="Spartan Medium"/>
              <a:ea typeface="Spartan Medium"/>
              <a:cs typeface="Spartan Medium"/>
              <a:sym typeface="Spartan Medium"/>
            </a:endParaRPr>
          </a:p>
          <a:p>
            <a:pPr indent="0" lvl="0" marL="0" rtl="0" algn="l">
              <a:lnSpc>
                <a:spcPct val="115000"/>
              </a:lnSpc>
              <a:spcBef>
                <a:spcPts val="0"/>
              </a:spcBef>
              <a:spcAft>
                <a:spcPts val="0"/>
              </a:spcAft>
              <a:buNone/>
            </a:pPr>
            <a:r>
              <a:t/>
            </a:r>
            <a:endParaRPr sz="1200">
              <a:solidFill>
                <a:schemeClr val="dk2"/>
              </a:solidFill>
              <a:latin typeface="Spartan Medium"/>
              <a:ea typeface="Spartan Medium"/>
              <a:cs typeface="Spartan Medium"/>
              <a:sym typeface="Spartan Medium"/>
            </a:endParaRPr>
          </a:p>
          <a:p>
            <a:pPr indent="0" lvl="0" marL="0" rtl="0" algn="l">
              <a:lnSpc>
                <a:spcPct val="115000"/>
              </a:lnSpc>
              <a:spcBef>
                <a:spcPts val="0"/>
              </a:spcBef>
              <a:spcAft>
                <a:spcPts val="0"/>
              </a:spcAft>
              <a:buNone/>
            </a:pPr>
            <a:r>
              <a:t/>
            </a:r>
            <a:endParaRPr sz="1100">
              <a:solidFill>
                <a:schemeClr val="dk2"/>
              </a:solidFill>
              <a:latin typeface="Spartan Medium"/>
              <a:ea typeface="Spartan Medium"/>
              <a:cs typeface="Spartan Medium"/>
              <a:sym typeface="Spartan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2"/>
          <p:cNvSpPr txBox="1"/>
          <p:nvPr>
            <p:ph type="ctrTitle"/>
          </p:nvPr>
        </p:nvSpPr>
        <p:spPr>
          <a:xfrm>
            <a:off x="618825" y="411675"/>
            <a:ext cx="8270400" cy="9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solidFill>
                  <a:schemeClr val="dk2"/>
                </a:solidFill>
              </a:rPr>
              <a:t>The KElbowVisualizer implements the “elbow” method to help data scientists select the optimal number of clusters by fitting the model with a range of values for K. If the line chart resembles an arm, then the “elbow” (the point of inflection on the curve) is a good indication that the underlying model fits best at that point. In the visualizer, “elbow” will be annotated with a dashed line.</a:t>
            </a:r>
            <a:endParaRPr sz="1500">
              <a:solidFill>
                <a:schemeClr val="dk2"/>
              </a:solidFill>
            </a:endParaRPr>
          </a:p>
        </p:txBody>
      </p:sp>
      <p:pic>
        <p:nvPicPr>
          <p:cNvPr id="578" name="Google Shape;578;p42"/>
          <p:cNvPicPr preferRelativeResize="0"/>
          <p:nvPr/>
        </p:nvPicPr>
        <p:blipFill>
          <a:blip r:embed="rId3">
            <a:alphaModFix/>
          </a:blip>
          <a:stretch>
            <a:fillRect/>
          </a:stretch>
        </p:blipFill>
        <p:spPr>
          <a:xfrm>
            <a:off x="2432500" y="1967500"/>
            <a:ext cx="4279000" cy="2882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Plotting the clusters</a:t>
            </a:r>
            <a:endParaRPr>
              <a:solidFill>
                <a:schemeClr val="dk2"/>
              </a:solidFill>
            </a:endParaRPr>
          </a:p>
        </p:txBody>
      </p:sp>
      <p:pic>
        <p:nvPicPr>
          <p:cNvPr id="584" name="Google Shape;584;p43"/>
          <p:cNvPicPr preferRelativeResize="0"/>
          <p:nvPr/>
        </p:nvPicPr>
        <p:blipFill>
          <a:blip r:embed="rId3">
            <a:alphaModFix/>
          </a:blip>
          <a:stretch>
            <a:fillRect/>
          </a:stretch>
        </p:blipFill>
        <p:spPr>
          <a:xfrm>
            <a:off x="1578163" y="1095275"/>
            <a:ext cx="5987683" cy="384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idx="1" type="body"/>
          </p:nvPr>
        </p:nvSpPr>
        <p:spPr>
          <a:xfrm>
            <a:off x="597375" y="1063525"/>
            <a:ext cx="79938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We invest in customers (acquisition costs, offline ads, promotions, discounts &amp; etc.) to generate revenue and be profitable. Naturally, these actions make some customers super valuable in terms of lifetime value, but there are always some customers who pull down the profitability. We need to identify these behavior patterns, segment customers, and act accordingly.</a:t>
            </a:r>
            <a:endParaRPr sz="1500">
              <a:solidFill>
                <a:schemeClr val="dk2"/>
              </a:solidFill>
            </a:endParaRPr>
          </a:p>
          <a:p>
            <a:pPr indent="0" lvl="0" marL="0" rtl="0" algn="l">
              <a:spcBef>
                <a:spcPts val="1600"/>
              </a:spcBef>
              <a:spcAft>
                <a:spcPts val="0"/>
              </a:spcAft>
              <a:buNone/>
            </a:pPr>
            <a:r>
              <a:rPr lang="en" sz="1500">
                <a:solidFill>
                  <a:schemeClr val="dk2"/>
                </a:solidFill>
              </a:rPr>
              <a:t>Calculating Lifetime Value is the easy part. First, we need to select a time window. It can be anything like 3, 6, 12, 24 months. By the equation below, we can have Lifetime Value for each customer in that specific time window.</a:t>
            </a:r>
            <a:endParaRPr sz="1500">
              <a:solidFill>
                <a:schemeClr val="dk2"/>
              </a:solidFill>
            </a:endParaRPr>
          </a:p>
          <a:p>
            <a:pPr indent="0" lvl="0" marL="0" rtl="0" algn="l">
              <a:spcBef>
                <a:spcPts val="1600"/>
              </a:spcBef>
              <a:spcAft>
                <a:spcPts val="0"/>
              </a:spcAft>
              <a:buNone/>
            </a:pPr>
            <a:r>
              <a:rPr lang="en" sz="1500">
                <a:solidFill>
                  <a:schemeClr val="dk2"/>
                </a:solidFill>
              </a:rPr>
              <a:t>This gives us the historical lifetime value. If we see some customers having very high negative lifetime value historically, it could be too late to take an action. At this point, we need to predict the future with machine learning:</a:t>
            </a:r>
            <a:endParaRPr sz="1500">
              <a:solidFill>
                <a:schemeClr val="dk2"/>
              </a:solidFill>
            </a:endParaRPr>
          </a:p>
          <a:p>
            <a:pPr indent="0" lvl="0" marL="0" rtl="0" algn="l">
              <a:spcBef>
                <a:spcPts val="1600"/>
              </a:spcBef>
              <a:spcAft>
                <a:spcPts val="1600"/>
              </a:spcAft>
              <a:buNone/>
            </a:pPr>
            <a:r>
              <a:t/>
            </a:r>
            <a:endParaRPr sz="1500">
              <a:solidFill>
                <a:schemeClr val="dk2"/>
              </a:solidFill>
            </a:endParaRPr>
          </a:p>
        </p:txBody>
      </p:sp>
      <p:sp>
        <p:nvSpPr>
          <p:cNvPr id="590" name="Google Shape;590;p4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900FF"/>
                </a:solidFill>
              </a:rPr>
              <a:t>Customer Lifetime Value</a:t>
            </a:r>
            <a:endParaRPr>
              <a:solidFill>
                <a:srgbClr val="99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5"/>
          <p:cNvSpPr txBox="1"/>
          <p:nvPr>
            <p:ph type="ctrTitle"/>
          </p:nvPr>
        </p:nvSpPr>
        <p:spPr>
          <a:xfrm>
            <a:off x="618825" y="411675"/>
            <a:ext cx="8046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Calculate 6 months LTV for each customer</a:t>
            </a:r>
            <a:endParaRPr>
              <a:solidFill>
                <a:schemeClr val="dk2"/>
              </a:solidFill>
            </a:endParaRPr>
          </a:p>
        </p:txBody>
      </p:sp>
      <p:pic>
        <p:nvPicPr>
          <p:cNvPr id="596" name="Google Shape;596;p45"/>
          <p:cNvPicPr preferRelativeResize="0"/>
          <p:nvPr/>
        </p:nvPicPr>
        <p:blipFill>
          <a:blip r:embed="rId3">
            <a:alphaModFix/>
          </a:blip>
          <a:stretch>
            <a:fillRect/>
          </a:stretch>
        </p:blipFill>
        <p:spPr>
          <a:xfrm>
            <a:off x="1648438" y="1132550"/>
            <a:ext cx="5987683" cy="384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6"/>
          <p:cNvSpPr txBox="1"/>
          <p:nvPr>
            <p:ph type="ctrTitle"/>
          </p:nvPr>
        </p:nvSpPr>
        <p:spPr>
          <a:xfrm>
            <a:off x="618838" y="737800"/>
            <a:ext cx="7980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rPr>
              <a:t>Merge our 3 months and 6 months dataframes to see correlations between LTV and the feature set we have.</a:t>
            </a:r>
            <a:endParaRPr sz="2000">
              <a:solidFill>
                <a:schemeClr val="dk2"/>
              </a:solidFill>
            </a:endParaRPr>
          </a:p>
          <a:p>
            <a:pPr indent="457200" lvl="0" marL="0" rtl="0" algn="l">
              <a:spcBef>
                <a:spcPts val="0"/>
              </a:spcBef>
              <a:spcAft>
                <a:spcPts val="0"/>
              </a:spcAft>
              <a:buNone/>
            </a:pPr>
            <a:r>
              <a:rPr lang="en" sz="2000">
                <a:solidFill>
                  <a:schemeClr val="dk2"/>
                </a:solidFill>
              </a:rPr>
              <a:t>Positive correlation is quite visible here. High RFM score means high LTV.</a:t>
            </a:r>
            <a:endParaRPr sz="2000">
              <a:solidFill>
                <a:schemeClr val="dk2"/>
              </a:solidFill>
            </a:endParaRPr>
          </a:p>
        </p:txBody>
      </p:sp>
      <p:pic>
        <p:nvPicPr>
          <p:cNvPr id="602" name="Google Shape;602;p46"/>
          <p:cNvPicPr preferRelativeResize="0"/>
          <p:nvPr/>
        </p:nvPicPr>
        <p:blipFill>
          <a:blip r:embed="rId3">
            <a:alphaModFix/>
          </a:blip>
          <a:stretch>
            <a:fillRect/>
          </a:stretch>
        </p:blipFill>
        <p:spPr>
          <a:xfrm>
            <a:off x="1615000" y="1509500"/>
            <a:ext cx="5987676" cy="332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ctrTitle"/>
          </p:nvPr>
        </p:nvSpPr>
        <p:spPr>
          <a:xfrm>
            <a:off x="436800" y="223625"/>
            <a:ext cx="8270400" cy="12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LTV itself is a regression problem. A machine learning model can predict the $ value of the LTV. But here, we want LTV segments. Because it makes it more actionable and easy to communicate with other people. By applying K-means clustering, we can identify our existing LTV groups and build segments on top of it.</a:t>
            </a:r>
            <a:endParaRPr sz="1800">
              <a:solidFill>
                <a:schemeClr val="dk2"/>
              </a:solidFill>
            </a:endParaRPr>
          </a:p>
        </p:txBody>
      </p:sp>
      <p:pic>
        <p:nvPicPr>
          <p:cNvPr id="608" name="Google Shape;608;p47"/>
          <p:cNvPicPr preferRelativeResize="0"/>
          <p:nvPr/>
        </p:nvPicPr>
        <p:blipFill>
          <a:blip r:embed="rId3">
            <a:alphaModFix/>
          </a:blip>
          <a:stretch>
            <a:fillRect/>
          </a:stretch>
        </p:blipFill>
        <p:spPr>
          <a:xfrm>
            <a:off x="799888" y="1689750"/>
            <a:ext cx="7544224" cy="1552875"/>
          </a:xfrm>
          <a:prstGeom prst="rect">
            <a:avLst/>
          </a:prstGeom>
          <a:noFill/>
          <a:ln>
            <a:noFill/>
          </a:ln>
        </p:spPr>
      </p:pic>
      <p:sp>
        <p:nvSpPr>
          <p:cNvPr id="609" name="Google Shape;609;p47"/>
          <p:cNvSpPr txBox="1"/>
          <p:nvPr/>
        </p:nvSpPr>
        <p:spPr>
          <a:xfrm>
            <a:off x="950425" y="3413650"/>
            <a:ext cx="696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u="sng"/>
              <a:t>2 is the best with average 4k LTV whereas 0 is the worst with 3.</a:t>
            </a:r>
            <a:endParaRPr sz="1200" u="sng"/>
          </a:p>
          <a:p>
            <a:pPr indent="0" lvl="0" marL="0" rtl="0" algn="l">
              <a:spcBef>
                <a:spcPts val="0"/>
              </a:spcBef>
              <a:spcAft>
                <a:spcPts val="0"/>
              </a:spcAft>
              <a:buNone/>
            </a:pPr>
            <a:r>
              <a:t/>
            </a:r>
            <a:endParaRPr sz="1200" u="sng"/>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8"/>
          <p:cNvSpPr txBox="1"/>
          <p:nvPr>
            <p:ph type="ctrTitle"/>
          </p:nvPr>
        </p:nvSpPr>
        <p:spPr>
          <a:xfrm>
            <a:off x="0" y="0"/>
            <a:ext cx="8419500" cy="24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Then we do some processes before creating model:</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convert categorical columns to numerical columns.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split our feature set and label (LTV) as X and y. We use X to predict 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create Training and Test dataset. Training set will be used for building the machine learning model.</a:t>
            </a:r>
            <a:endParaRPr sz="1800">
              <a:solidFill>
                <a:schemeClr val="dk2"/>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9"/>
          <p:cNvSpPr txBox="1"/>
          <p:nvPr>
            <p:ph type="ctrTitle"/>
          </p:nvPr>
        </p:nvSpPr>
        <p:spPr>
          <a:xfrm>
            <a:off x="423575" y="1436650"/>
            <a:ext cx="7980000" cy="316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We used a quite strong ML library called XGBoost to do the classification for us. It has become a multi classification model since we had 3 groups (clusters). Let’s look at the initial results:</a:t>
            </a:r>
            <a:endParaRPr sz="1800">
              <a:solidFill>
                <a:schemeClr val="dk2"/>
              </a:solidFill>
            </a:endParaRPr>
          </a:p>
          <a:p>
            <a:pPr indent="0" lvl="0" marL="0" rtl="0" algn="l">
              <a:spcBef>
                <a:spcPts val="0"/>
              </a:spcBef>
              <a:spcAft>
                <a:spcPts val="0"/>
              </a:spcAft>
              <a:buNone/>
            </a:pPr>
            <a:r>
              <a:rPr lang="en" sz="1800">
                <a:solidFill>
                  <a:schemeClr val="dk2"/>
                </a:solidFill>
              </a:rPr>
              <a:t>We got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Accuracy of XGB classifier on training set: 0.86</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Accuracy of XGB classifier on test set: 0.86</a:t>
            </a:r>
            <a:endParaRPr sz="1800">
              <a:solidFill>
                <a:schemeClr val="dk2"/>
              </a:solidFill>
            </a:endParaRPr>
          </a:p>
          <a:p>
            <a:pPr indent="0" lvl="0" marL="0" rtl="0" algn="l">
              <a:spcBef>
                <a:spcPts val="0"/>
              </a:spcBef>
              <a:spcAft>
                <a:spcPts val="0"/>
              </a:spcAft>
              <a:buNone/>
            </a:pPr>
            <a:r>
              <a:rPr lang="en" sz="1800">
                <a:solidFill>
                  <a:schemeClr val="dk2"/>
                </a:solidFill>
              </a:rPr>
              <a:t>Precision and recall are acceptable for all, but we should work more on both 2nd and 3rd cluster by trying other models or adding new features.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 Now we have a machine learning model which predicts the future LTV segments of our customers. We can easily adapt our actions based on that.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0"/>
          <p:cNvSpPr txBox="1"/>
          <p:nvPr>
            <p:ph idx="1" type="body"/>
          </p:nvPr>
        </p:nvSpPr>
        <p:spPr>
          <a:xfrm>
            <a:off x="476250" y="196950"/>
            <a:ext cx="7704900" cy="48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Other steps that we can work on it are:</a:t>
            </a:r>
            <a:endParaRPr sz="1500">
              <a:solidFill>
                <a:schemeClr val="dk2"/>
              </a:solidFill>
            </a:endParaRPr>
          </a:p>
          <a:p>
            <a:pPr indent="-323850" lvl="0" marL="457200" rtl="0" algn="l">
              <a:spcBef>
                <a:spcPts val="1600"/>
              </a:spcBef>
              <a:spcAft>
                <a:spcPts val="0"/>
              </a:spcAft>
              <a:buClr>
                <a:schemeClr val="dk2"/>
              </a:buClr>
              <a:buSzPts val="1500"/>
              <a:buAutoNum type="arabicPeriod"/>
            </a:pPr>
            <a:r>
              <a:rPr lang="en" sz="1500">
                <a:solidFill>
                  <a:schemeClr val="dk2"/>
                </a:solidFill>
              </a:rPr>
              <a:t>Churn Prediction</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Predicting Next Purchase Day</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Predicting Sales</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Market Response Models</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Uplift Modeling</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A/B Testing Design and Execution</a:t>
            </a:r>
            <a:endParaRPr sz="1500">
              <a:solidFill>
                <a:schemeClr val="dk2"/>
              </a:solidFill>
            </a:endParaRPr>
          </a:p>
          <a:p>
            <a:pPr indent="0" lvl="0" marL="0" rtl="0" algn="l">
              <a:spcBef>
                <a:spcPts val="1600"/>
              </a:spcBef>
              <a:spcAft>
                <a:spcPts val="0"/>
              </a:spcAft>
              <a:buNone/>
            </a:pPr>
            <a:r>
              <a:rPr lang="en" sz="1500">
                <a:solidFill>
                  <a:schemeClr val="dk2"/>
                </a:solidFill>
              </a:rPr>
              <a:t>For other ways of segmentation, we can:</a:t>
            </a:r>
            <a:endParaRPr sz="1500">
              <a:solidFill>
                <a:schemeClr val="dk2"/>
              </a:solidFill>
            </a:endParaRPr>
          </a:p>
          <a:p>
            <a:pPr indent="-323850" lvl="0" marL="457200" rtl="0" algn="l">
              <a:spcBef>
                <a:spcPts val="1600"/>
              </a:spcBef>
              <a:spcAft>
                <a:spcPts val="0"/>
              </a:spcAft>
              <a:buClr>
                <a:schemeClr val="dk2"/>
              </a:buClr>
              <a:buSzPts val="1500"/>
              <a:buChar char="●"/>
            </a:pPr>
            <a:r>
              <a:rPr b="1" lang="en" sz="1500">
                <a:solidFill>
                  <a:schemeClr val="dk2"/>
                </a:solidFill>
              </a:rPr>
              <a:t>Demographic </a:t>
            </a:r>
            <a:r>
              <a:rPr b="1" lang="en" sz="1500">
                <a:solidFill>
                  <a:schemeClr val="dk2"/>
                </a:solidFill>
              </a:rPr>
              <a:t>segmentation</a:t>
            </a:r>
            <a:r>
              <a:rPr lang="en" sz="1500">
                <a:solidFill>
                  <a:schemeClr val="dk2"/>
                </a:solidFill>
              </a:rPr>
              <a:t>:where an organization's target market is segmented based on demographic variables : age</a:t>
            </a:r>
            <a:r>
              <a:rPr lang="en" sz="1500">
                <a:solidFill>
                  <a:schemeClr val="dk2"/>
                </a:solidFill>
              </a:rPr>
              <a:t>, gender</a:t>
            </a:r>
            <a:r>
              <a:rPr lang="en" sz="1500">
                <a:solidFill>
                  <a:schemeClr val="dk2"/>
                </a:solidFill>
              </a:rPr>
              <a:t>, income.</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Psychographic </a:t>
            </a:r>
            <a:r>
              <a:rPr b="1" lang="en" sz="1500">
                <a:solidFill>
                  <a:schemeClr val="dk2"/>
                </a:solidFill>
              </a:rPr>
              <a:t>segmentation</a:t>
            </a:r>
            <a:r>
              <a:rPr lang="en" sz="1500">
                <a:solidFill>
                  <a:schemeClr val="dk2"/>
                </a:solidFill>
              </a:rPr>
              <a:t>: breaks down your customer groups into segments that influence buying behaviors: beliefs, values, lifestyle, social status.</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Behavioral </a:t>
            </a:r>
            <a:r>
              <a:rPr b="1" lang="en" sz="1500">
                <a:solidFill>
                  <a:schemeClr val="dk2"/>
                </a:solidFill>
              </a:rPr>
              <a:t>segmentation: </a:t>
            </a:r>
            <a:r>
              <a:rPr lang="en" sz="1500">
                <a:solidFill>
                  <a:schemeClr val="dk2"/>
                </a:solidFill>
              </a:rPr>
              <a:t>sorting customers based on the behaviors they exhibit. These behaviors include the types of products and content they consume, and the cadence of their interactions with an app, website, or business</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geographic </a:t>
            </a:r>
            <a:r>
              <a:rPr b="1" lang="en" sz="1500">
                <a:solidFill>
                  <a:schemeClr val="dk2"/>
                </a:solidFill>
              </a:rPr>
              <a:t>segmentation</a:t>
            </a:r>
            <a:r>
              <a:rPr lang="en" sz="1500">
                <a:solidFill>
                  <a:schemeClr val="dk2"/>
                </a:solidFill>
              </a:rPr>
              <a:t>:marketing strategy used to target products or services at people who live in</a:t>
            </a:r>
            <a:endParaRPr sz="1500">
              <a:solidFill>
                <a:schemeClr val="dk2"/>
              </a:solidFill>
            </a:endParaRPr>
          </a:p>
          <a:p>
            <a:pPr indent="0" lvl="0" marL="0" rtl="0" algn="l">
              <a:spcBef>
                <a:spcPts val="1600"/>
              </a:spcBef>
              <a:spcAft>
                <a:spcPts val="1600"/>
              </a:spcAft>
              <a:buNone/>
            </a:pPr>
            <a:r>
              <a:t/>
            </a:r>
            <a:endParaRPr sz="15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1"/>
          <p:cNvSpPr txBox="1"/>
          <p:nvPr>
            <p:ph type="ctrTitle"/>
          </p:nvPr>
        </p:nvSpPr>
        <p:spPr>
          <a:xfrm>
            <a:off x="2208150" y="228285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solidFill>
                  <a:srgbClr val="9900FF"/>
                </a:solidFill>
              </a:rPr>
              <a:t>Thank you.</a:t>
            </a:r>
            <a:endParaRPr sz="5000">
              <a:solidFill>
                <a:srgbClr val="99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5"/>
          <p:cNvSpPr txBox="1"/>
          <p:nvPr>
            <p:ph type="ctrTitle"/>
          </p:nvPr>
        </p:nvSpPr>
        <p:spPr>
          <a:xfrm>
            <a:off x="556350" y="817750"/>
            <a:ext cx="8387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HeatMap of Correlations</a:t>
            </a:r>
            <a:endParaRPr>
              <a:solidFill>
                <a:schemeClr val="dk2"/>
              </a:solidFill>
            </a:endParaRPr>
          </a:p>
          <a:p>
            <a:pPr indent="0" lvl="0" marL="0" rtl="0" algn="l">
              <a:spcBef>
                <a:spcPts val="0"/>
              </a:spcBef>
              <a:spcAft>
                <a:spcPts val="0"/>
              </a:spcAft>
              <a:buNone/>
            </a:pPr>
            <a:r>
              <a:rPr lang="en" sz="1200">
                <a:solidFill>
                  <a:schemeClr val="dk2"/>
                </a:solidFill>
              </a:rPr>
              <a:t>used to find the pairwise correlation of all columns in the dataframe. Any Na values are automatically excluded. For any non-numeric data type columns in the dataframe it is ignored. Strengthen your foundations with the Python Programming Foundation Course and learn the basics</a:t>
            </a:r>
            <a:endParaRPr sz="1200">
              <a:solidFill>
                <a:schemeClr val="dk2"/>
              </a:solidFill>
            </a:endParaRPr>
          </a:p>
        </p:txBody>
      </p:sp>
      <p:pic>
        <p:nvPicPr>
          <p:cNvPr id="467" name="Google Shape;467;p25"/>
          <p:cNvPicPr preferRelativeResize="0"/>
          <p:nvPr/>
        </p:nvPicPr>
        <p:blipFill>
          <a:blip r:embed="rId3">
            <a:alphaModFix/>
          </a:blip>
          <a:stretch>
            <a:fillRect/>
          </a:stretch>
        </p:blipFill>
        <p:spPr>
          <a:xfrm>
            <a:off x="2491200" y="1287025"/>
            <a:ext cx="5164725" cy="344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Missing values</a:t>
            </a:r>
            <a:endParaRPr>
              <a:solidFill>
                <a:schemeClr val="dk2"/>
              </a:solidFill>
            </a:endParaRPr>
          </a:p>
        </p:txBody>
      </p:sp>
      <p:pic>
        <p:nvPicPr>
          <p:cNvPr id="473" name="Google Shape;473;p26"/>
          <p:cNvPicPr preferRelativeResize="0"/>
          <p:nvPr/>
        </p:nvPicPr>
        <p:blipFill>
          <a:blip r:embed="rId3">
            <a:alphaModFix/>
          </a:blip>
          <a:stretch>
            <a:fillRect/>
          </a:stretch>
        </p:blipFill>
        <p:spPr>
          <a:xfrm>
            <a:off x="152400" y="1141875"/>
            <a:ext cx="8839202" cy="35356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7"/>
          <p:cNvSpPr txBox="1"/>
          <p:nvPr>
            <p:ph type="ctrTitle"/>
          </p:nvPr>
        </p:nvSpPr>
        <p:spPr>
          <a:xfrm>
            <a:off x="236775" y="307500"/>
            <a:ext cx="8457000" cy="292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Merging columns and optimize dataframe</a:t>
            </a:r>
            <a:endParaRPr>
              <a:solidFill>
                <a:schemeClr val="dk2"/>
              </a:solidFill>
            </a:endParaRPr>
          </a:p>
          <a:p>
            <a:pPr indent="-381000" lvl="0" marL="457200" rtl="0" algn="l">
              <a:spcBef>
                <a:spcPts val="0"/>
              </a:spcBef>
              <a:spcAft>
                <a:spcPts val="0"/>
              </a:spcAft>
              <a:buClr>
                <a:schemeClr val="dk2"/>
              </a:buClr>
              <a:buSzPts val="2400"/>
              <a:buChar char="●"/>
            </a:pPr>
            <a:r>
              <a:rPr lang="en" sz="1800">
                <a:solidFill>
                  <a:schemeClr val="dk2"/>
                </a:solidFill>
              </a:rPr>
              <a:t>Merging email, phone, first_name and last_name to generate a unique ID for each customer</a:t>
            </a:r>
            <a:endParaRPr sz="1800">
              <a:solidFill>
                <a:schemeClr val="dk2"/>
              </a:solidFill>
            </a:endParaRPr>
          </a:p>
          <a:p>
            <a:pPr indent="-381000" lvl="0" marL="457200" rtl="0" algn="l">
              <a:spcBef>
                <a:spcPts val="0"/>
              </a:spcBef>
              <a:spcAft>
                <a:spcPts val="0"/>
              </a:spcAft>
              <a:buClr>
                <a:schemeClr val="dk2"/>
              </a:buClr>
              <a:buSzPts val="2400"/>
              <a:buChar char="●"/>
            </a:pPr>
            <a:r>
              <a:rPr lang="en" sz="1800">
                <a:solidFill>
                  <a:schemeClr val="dk2"/>
                </a:solidFill>
              </a:rPr>
              <a:t>Merging conversion_name and conversion_id</a:t>
            </a:r>
            <a:endParaRPr sz="1800">
              <a:solidFill>
                <a:schemeClr val="dk2"/>
              </a:solidFill>
            </a:endParaRPr>
          </a:p>
          <a:p>
            <a:pPr indent="-342900" lvl="1" marL="914400" rtl="0" algn="ctr">
              <a:spcBef>
                <a:spcPts val="0"/>
              </a:spcBef>
              <a:spcAft>
                <a:spcPts val="0"/>
              </a:spcAft>
              <a:buClr>
                <a:schemeClr val="dk2"/>
              </a:buClr>
              <a:buSzPts val="1800"/>
              <a:buChar char="○"/>
            </a:pPr>
            <a:r>
              <a:rPr lang="en">
                <a:solidFill>
                  <a:schemeClr val="dk2"/>
                </a:solidFill>
              </a:rPr>
              <a:t>For </a:t>
            </a:r>
            <a:r>
              <a:rPr lang="en">
                <a:solidFill>
                  <a:schemeClr val="dk2"/>
                </a:solidFill>
              </a:rPr>
              <a:t>conversion_name we have 2 options:								</a:t>
            </a:r>
            <a:endParaRPr>
              <a:solidFill>
                <a:schemeClr val="dk2"/>
              </a:solidFill>
            </a:endParaRPr>
          </a:p>
          <a:p>
            <a:pPr indent="0" lvl="0" marL="914400" rtl="0" algn="l">
              <a:spcBef>
                <a:spcPts val="0"/>
              </a:spcBef>
              <a:spcAft>
                <a:spcPts val="0"/>
              </a:spcAft>
              <a:buNone/>
            </a:pPr>
            <a:r>
              <a:rPr lang="en" sz="1600">
                <a:solidFill>
                  <a:schemeClr val="dk2"/>
                </a:solidFill>
              </a:rPr>
              <a:t>1-just encoding the 3 types we have(We had 4 types but 2 of them were same, and I merged them)</a:t>
            </a:r>
            <a:endParaRPr sz="1600">
              <a:solidFill>
                <a:schemeClr val="dk2"/>
              </a:solidFill>
            </a:endParaRPr>
          </a:p>
          <a:p>
            <a:pPr indent="0" lvl="0" marL="914400" rtl="0" algn="l">
              <a:spcBef>
                <a:spcPts val="0"/>
              </a:spcBef>
              <a:spcAft>
                <a:spcPts val="0"/>
              </a:spcAft>
              <a:buNone/>
            </a:pPr>
            <a:r>
              <a:rPr lang="en" sz="1600">
                <a:solidFill>
                  <a:schemeClr val="dk2"/>
                </a:solidFill>
              </a:rPr>
              <a:t>2-adding the first letter of it to ID, we can remove this column, and it would be optimized		</a:t>
            </a:r>
            <a:r>
              <a:rPr lang="en">
                <a:solidFill>
                  <a:schemeClr val="dk2"/>
                </a:solidFill>
              </a:rPr>
              <a:t>									</a:t>
            </a:r>
            <a:endParaRPr>
              <a:solidFill>
                <a:schemeClr val="dk2"/>
              </a:solidFill>
            </a:endParaRPr>
          </a:p>
        </p:txBody>
      </p:sp>
      <p:pic>
        <p:nvPicPr>
          <p:cNvPr id="479" name="Google Shape;479;p27"/>
          <p:cNvPicPr preferRelativeResize="0"/>
          <p:nvPr/>
        </p:nvPicPr>
        <p:blipFill>
          <a:blip r:embed="rId3">
            <a:alphaModFix/>
          </a:blip>
          <a:stretch>
            <a:fillRect/>
          </a:stretch>
        </p:blipFill>
        <p:spPr>
          <a:xfrm>
            <a:off x="3061525" y="2981750"/>
            <a:ext cx="2559275" cy="192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8"/>
          <p:cNvSpPr txBox="1"/>
          <p:nvPr>
            <p:ph type="ctrTitle"/>
          </p:nvPr>
        </p:nvSpPr>
        <p:spPr>
          <a:xfrm>
            <a:off x="618825" y="411675"/>
            <a:ext cx="841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The </a:t>
            </a:r>
            <a:r>
              <a:rPr lang="en">
                <a:solidFill>
                  <a:schemeClr val="dk2"/>
                </a:solidFill>
              </a:rPr>
              <a:t>distribution</a:t>
            </a:r>
            <a:r>
              <a:rPr lang="en">
                <a:solidFill>
                  <a:schemeClr val="dk2"/>
                </a:solidFill>
              </a:rPr>
              <a:t> of </a:t>
            </a:r>
            <a:r>
              <a:rPr lang="en">
                <a:solidFill>
                  <a:schemeClr val="dk2"/>
                </a:solidFill>
              </a:rPr>
              <a:t>Customers</a:t>
            </a:r>
            <a:r>
              <a:rPr lang="en">
                <a:solidFill>
                  <a:schemeClr val="dk2"/>
                </a:solidFill>
              </a:rPr>
              <a:t> according to countries</a:t>
            </a:r>
            <a:endParaRPr>
              <a:solidFill>
                <a:schemeClr val="dk2"/>
              </a:solidFill>
            </a:endParaRPr>
          </a:p>
        </p:txBody>
      </p:sp>
      <p:pic>
        <p:nvPicPr>
          <p:cNvPr id="485" name="Google Shape;485;p28"/>
          <p:cNvPicPr preferRelativeResize="0"/>
          <p:nvPr/>
        </p:nvPicPr>
        <p:blipFill>
          <a:blip r:embed="rId3">
            <a:alphaModFix/>
          </a:blip>
          <a:stretch>
            <a:fillRect/>
          </a:stretch>
        </p:blipFill>
        <p:spPr>
          <a:xfrm>
            <a:off x="2272350" y="1328225"/>
            <a:ext cx="41148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9"/>
          <p:cNvSpPr txBox="1"/>
          <p:nvPr>
            <p:ph type="ctrTitle"/>
          </p:nvPr>
        </p:nvSpPr>
        <p:spPr>
          <a:xfrm>
            <a:off x="37275" y="113500"/>
            <a:ext cx="8209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numbers of total purchased, returned and Canceled</a:t>
            </a:r>
            <a:endParaRPr>
              <a:solidFill>
                <a:schemeClr val="dk2"/>
              </a:solidFill>
            </a:endParaRPr>
          </a:p>
        </p:txBody>
      </p:sp>
      <p:pic>
        <p:nvPicPr>
          <p:cNvPr id="491" name="Google Shape;491;p29"/>
          <p:cNvPicPr preferRelativeResize="0"/>
          <p:nvPr/>
        </p:nvPicPr>
        <p:blipFill>
          <a:blip r:embed="rId3">
            <a:alphaModFix/>
          </a:blip>
          <a:stretch>
            <a:fillRect/>
          </a:stretch>
        </p:blipFill>
        <p:spPr>
          <a:xfrm>
            <a:off x="2879250" y="1370775"/>
            <a:ext cx="3456950" cy="328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0"/>
          <p:cNvSpPr txBox="1"/>
          <p:nvPr>
            <p:ph idx="1" type="body"/>
          </p:nvPr>
        </p:nvSpPr>
        <p:spPr>
          <a:xfrm>
            <a:off x="597375" y="1063525"/>
            <a:ext cx="77514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rPr>
              <a:t>The interquartile range (IQR), also called the midspread or middle 50%, or technically H-spread, is a measure of statistical dispersion, being equal to the difference between 75th and 25th percentiles, or between upper and lower quartiles, IQR = Q3 − Q1.</a:t>
            </a:r>
            <a:endParaRPr sz="1700">
              <a:solidFill>
                <a:srgbClr val="434343"/>
              </a:solidFill>
            </a:endParaRPr>
          </a:p>
          <a:p>
            <a:pPr indent="0" lvl="0" marL="457200" rtl="0" algn="l">
              <a:spcBef>
                <a:spcPts val="1600"/>
              </a:spcBef>
              <a:spcAft>
                <a:spcPts val="0"/>
              </a:spcAft>
              <a:buNone/>
            </a:pPr>
            <a:r>
              <a:rPr lang="en" sz="1700">
                <a:solidFill>
                  <a:srgbClr val="434343"/>
                </a:solidFill>
              </a:rPr>
              <a:t>It is a measure of the dispersion similar to standard deviation or variance, but is much more robust against outliers.</a:t>
            </a:r>
            <a:endParaRPr sz="1700">
              <a:solidFill>
                <a:srgbClr val="434343"/>
              </a:solidFill>
            </a:endParaRPr>
          </a:p>
          <a:p>
            <a:pPr indent="0" lvl="0" marL="0" rtl="0" algn="l">
              <a:spcBef>
                <a:spcPts val="1600"/>
              </a:spcBef>
              <a:spcAft>
                <a:spcPts val="1600"/>
              </a:spcAft>
              <a:buNone/>
            </a:pPr>
            <a:r>
              <a:t/>
            </a:r>
            <a:endParaRPr sz="1700">
              <a:solidFill>
                <a:srgbClr val="434343"/>
              </a:solidFill>
            </a:endParaRPr>
          </a:p>
        </p:txBody>
      </p:sp>
      <p:sp>
        <p:nvSpPr>
          <p:cNvPr id="497" name="Google Shape;497;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Outlier detection</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1"/>
          <p:cNvSpPr txBox="1"/>
          <p:nvPr>
            <p:ph type="ctrTitle"/>
          </p:nvPr>
        </p:nvSpPr>
        <p:spPr>
          <a:xfrm>
            <a:off x="618825" y="411675"/>
            <a:ext cx="8400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2"/>
                </a:solidFill>
              </a:rPr>
              <a:t>Below plot shows points which are so far, these are outliers as there are not included in the box of other observation i.e no where near the quartiles.</a:t>
            </a:r>
            <a:endParaRPr sz="1800">
              <a:solidFill>
                <a:schemeClr val="dk2"/>
              </a:solidFill>
            </a:endParaRPr>
          </a:p>
        </p:txBody>
      </p:sp>
      <p:pic>
        <p:nvPicPr>
          <p:cNvPr id="503" name="Google Shape;503;p31"/>
          <p:cNvPicPr preferRelativeResize="0"/>
          <p:nvPr/>
        </p:nvPicPr>
        <p:blipFill>
          <a:blip r:embed="rId3">
            <a:alphaModFix/>
          </a:blip>
          <a:stretch>
            <a:fillRect/>
          </a:stretch>
        </p:blipFill>
        <p:spPr>
          <a:xfrm>
            <a:off x="1503475" y="1141875"/>
            <a:ext cx="5773837" cy="3849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