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219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0170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145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3501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769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72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044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2786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355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49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180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2DEE0E-DA03-4B07-9476-5D3C5C2968EE}" type="datetimeFigureOut">
              <a:rPr lang="fa-IR" smtClean="0"/>
              <a:t>15/03/1441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1C83B-95EA-48D0-AB0B-73C7C7290168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085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0000"/>
                </a:solidFill>
              </a:rPr>
              <a:t>Minimum </a:t>
            </a:r>
            <a:r>
              <a:rPr lang="en-US" sz="6600" dirty="0" smtClean="0">
                <a:solidFill>
                  <a:srgbClr val="FF0000"/>
                </a:solidFill>
              </a:rPr>
              <a:t/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>Edit</a:t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>
                <a:solidFill>
                  <a:srgbClr val="FF0000"/>
                </a:solidFill>
              </a:rPr>
              <a:t>Distance</a:t>
            </a:r>
            <a:endParaRPr lang="fa-IR" sz="6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Farzad</a:t>
            </a:r>
            <a:r>
              <a:rPr lang="en-US" sz="2400" dirty="0" smtClean="0"/>
              <a:t> </a:t>
            </a:r>
            <a:r>
              <a:rPr lang="en-US" sz="2400" dirty="0" err="1" smtClean="0"/>
              <a:t>Imanpour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33976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43" y="126184"/>
            <a:ext cx="7620000" cy="2857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777" y="2983684"/>
            <a:ext cx="5133975" cy="3924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968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27976" y="135802"/>
            <a:ext cx="7885569" cy="12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چگونه دو متن شبیه هم هستند؟</a:t>
            </a:r>
          </a:p>
          <a:p>
            <a:pPr algn="ctr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ارتباط آن ها چه اهمیتی دارد؟</a:t>
            </a:r>
            <a:endParaRPr lang="fa-IR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4584" y="2026970"/>
            <a:ext cx="5130297" cy="3021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99CC66"/>
              </a:buClr>
              <a:buSzPct val="45000"/>
              <a:buFont typeface="StarSymbol"/>
              <a:buChar char="●"/>
            </a:pPr>
            <a:r>
              <a:rPr lang="fa-IR" sz="2000" dirty="0" smtClean="0"/>
              <a:t>اصلاح کلمات</a:t>
            </a:r>
            <a:endParaRPr lang="en-US" sz="2000" dirty="0" smtClean="0"/>
          </a:p>
          <a:p>
            <a:pPr lvl="1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75000"/>
              <a:buFont typeface="StarSymbol"/>
              <a:buChar char="–"/>
            </a:pPr>
            <a:r>
              <a:rPr lang="fa-IR" sz="2000" dirty="0" smtClean="0">
                <a:latin typeface="Liberation Sans" pitchFamily="34"/>
              </a:rPr>
              <a:t> وقتی کاربر تایپ میکند </a:t>
            </a:r>
            <a:r>
              <a:rPr lang="en-US" sz="2000" dirty="0" smtClean="0">
                <a:latin typeface="Liberation Sans" pitchFamily="34"/>
              </a:rPr>
              <a:t>“</a:t>
            </a:r>
            <a:r>
              <a:rPr lang="en-US" sz="2000" dirty="0" err="1" smtClean="0">
                <a:latin typeface="Liberation Sans" pitchFamily="34"/>
              </a:rPr>
              <a:t>graffe</a:t>
            </a:r>
            <a:r>
              <a:rPr lang="en-US" sz="2000" dirty="0" smtClean="0">
                <a:latin typeface="Liberation Sans" pitchFamily="34"/>
              </a:rPr>
              <a:t>”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75000"/>
              <a:buFont typeface="StarSymbol"/>
              <a:buChar char="–"/>
            </a:pPr>
            <a:r>
              <a:rPr lang="fa-IR" sz="2000" dirty="0" smtClean="0">
                <a:latin typeface="Liberation Sans" pitchFamily="34"/>
              </a:rPr>
              <a:t> چه کلماتی به آن نزدیک هستند؟</a:t>
            </a:r>
            <a:endParaRPr lang="en-US" sz="2000" dirty="0" smtClean="0">
              <a:latin typeface="Liberation Sans" pitchFamily="34"/>
            </a:endParaRPr>
          </a:p>
          <a:p>
            <a:pPr lvl="2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Liberation Sans" pitchFamily="34"/>
              </a:rPr>
              <a:t>Graf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Liberation Sans" pitchFamily="34"/>
              </a:rPr>
              <a:t>Graft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Liberation Sans" pitchFamily="34"/>
              </a:rPr>
              <a:t>Grail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45000"/>
              <a:buFont typeface="StarSymbol"/>
              <a:buChar char="●"/>
            </a:pPr>
            <a:r>
              <a:rPr lang="en-US" dirty="0" err="1" smtClean="0">
                <a:latin typeface="Liberation Sans" pitchFamily="34"/>
              </a:rPr>
              <a:t>Girrafe</a:t>
            </a:r>
            <a:endParaRPr lang="en-US" dirty="0">
              <a:latin typeface="Liberation Sans" pitchFamily="34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027976" y="2026970"/>
            <a:ext cx="4525200" cy="438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CC66"/>
              </a:buClr>
              <a:buSzPct val="45000"/>
              <a:buFont typeface="StarSymbol"/>
              <a:buChar char="●"/>
            </a:pPr>
            <a:r>
              <a:rPr lang="fa-IR" dirty="0" smtClean="0"/>
              <a:t>در علم زیست شناسی</a:t>
            </a:r>
            <a:endParaRPr lang="en-US" dirty="0" smtClean="0"/>
          </a:p>
          <a:p>
            <a:pPr lvl="1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75000"/>
              <a:buFont typeface="StarSymbol"/>
              <a:buChar char="–"/>
            </a:pPr>
            <a:r>
              <a:rPr lang="fa-IR" sz="2000" dirty="0" smtClean="0">
                <a:latin typeface="Liberation Sans" pitchFamily="34"/>
              </a:rPr>
              <a:t>دو دنباله </a:t>
            </a:r>
            <a:r>
              <a:rPr lang="fa-IR" sz="2000" dirty="0"/>
              <a:t>نوکلئوتیدها</a:t>
            </a:r>
            <a:endParaRPr lang="en-US" sz="2000" dirty="0" smtClean="0">
              <a:latin typeface="Liberation Sans" pitchFamily="34"/>
            </a:endParaRPr>
          </a:p>
          <a:p>
            <a:pPr lvl="1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75000"/>
              <a:buFont typeface="StarSymbol"/>
              <a:buChar char="–"/>
            </a:pPr>
            <a:r>
              <a:rPr lang="en-US" sz="1300" dirty="0" smtClean="0">
                <a:latin typeface="Liberation Sans" pitchFamily="34"/>
              </a:rPr>
              <a:t>AGGCTATCACCTGACCTCCAGGCCGATGCCC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75000"/>
              <a:buFont typeface="StarSymbol"/>
              <a:buChar char="–"/>
            </a:pPr>
            <a:r>
              <a:rPr lang="en-US" sz="1300" dirty="0" smtClean="0">
                <a:latin typeface="Liberation Sans" pitchFamily="34"/>
              </a:rPr>
              <a:t>TAGCTATCACGACCGCGGTCGATTTGCCCGAC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75000"/>
              <a:buFont typeface="StarSymbol"/>
              <a:buChar char="–"/>
            </a:pPr>
            <a:r>
              <a:rPr lang="fa-IR" sz="2000" dirty="0" smtClean="0">
                <a:latin typeface="Liberation Sans" pitchFamily="34"/>
              </a:rPr>
              <a:t>پاسخ : 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Clr>
                <a:srgbClr val="99CC66"/>
              </a:buClr>
              <a:buSzPct val="75000"/>
              <a:buFont typeface="StarSymbol"/>
              <a:buChar char="–"/>
            </a:pPr>
            <a:r>
              <a:rPr lang="en-US" sz="1200" dirty="0"/>
              <a:t>-AGGCTATCACCTGACCTCCAGGCCGA--TGCCC--- TAG-CTATCAC--GACCGC--GGTCGATTTGCCCGAC</a:t>
            </a:r>
            <a:endParaRPr lang="en-US" sz="1200" dirty="0">
              <a:latin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631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289712"/>
            <a:ext cx="10904145" cy="579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dirty="0" smtClean="0"/>
              <a:t>موارد استفاده</a:t>
            </a:r>
            <a:r>
              <a:rPr lang="en-US" sz="2800" dirty="0" smtClean="0"/>
              <a:t>:</a:t>
            </a:r>
          </a:p>
          <a:p>
            <a:pPr lvl="1"/>
            <a:r>
              <a:rPr lang="fa-IR" sz="2400" dirty="0"/>
              <a:t>تطبیق تقریبی </a:t>
            </a:r>
            <a:r>
              <a:rPr lang="fa-IR" sz="2400" dirty="0" smtClean="0"/>
              <a:t>رشته</a:t>
            </a:r>
          </a:p>
          <a:p>
            <a:pPr lvl="1"/>
            <a:r>
              <a:rPr lang="en-US" sz="2400" dirty="0" smtClean="0"/>
              <a:t>Google – finding similar word</a:t>
            </a:r>
          </a:p>
          <a:p>
            <a:pPr lvl="1"/>
            <a:r>
              <a:rPr lang="fa-IR" sz="2400" dirty="0" smtClean="0"/>
              <a:t>مقایسه توالی در</a:t>
            </a:r>
            <a:r>
              <a:rPr lang="en-US" sz="2400" dirty="0" smtClean="0"/>
              <a:t>DNA</a:t>
            </a:r>
            <a:r>
              <a:rPr lang="fa-IR" sz="2400" dirty="0" smtClean="0"/>
              <a:t> (استفاده بسیاز زیاد در علم ژنتیک)</a:t>
            </a:r>
          </a:p>
          <a:p>
            <a:pPr lvl="1"/>
            <a:r>
              <a:rPr lang="fa-IR" sz="2400" dirty="0" smtClean="0"/>
              <a:t>تشخیص الگو (</a:t>
            </a:r>
            <a:r>
              <a:rPr lang="en-US" sz="2400" dirty="0"/>
              <a:t>Pattern </a:t>
            </a:r>
            <a:r>
              <a:rPr lang="en-US" sz="2400" dirty="0" smtClean="0"/>
              <a:t>Recognition</a:t>
            </a:r>
            <a:r>
              <a:rPr lang="fa-IR" sz="2400" dirty="0" smtClean="0"/>
              <a:t>)</a:t>
            </a:r>
          </a:p>
          <a:p>
            <a:pPr lvl="1"/>
            <a:endParaRPr lang="en-US" sz="2400" dirty="0" smtClean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83" y="3106461"/>
            <a:ext cx="6824961" cy="3442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ent Arrow 7"/>
          <p:cNvSpPr/>
          <p:nvPr/>
        </p:nvSpPr>
        <p:spPr>
          <a:xfrm rot="10800000">
            <a:off x="8799968" y="2889178"/>
            <a:ext cx="1231272" cy="11577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9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22968" y="1248624"/>
            <a:ext cx="7693025" cy="3724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dirty="0" smtClean="0"/>
              <a:t>مسئله </a:t>
            </a:r>
            <a:r>
              <a:rPr lang="en-US" sz="3200" dirty="0" smtClean="0"/>
              <a:t>:</a:t>
            </a:r>
          </a:p>
          <a:p>
            <a:pPr lvl="1"/>
            <a:r>
              <a:rPr lang="fa-IR" sz="2800" dirty="0" smtClean="0"/>
              <a:t>پیدا کردن کمترین </a:t>
            </a:r>
            <a:r>
              <a:rPr lang="en-US" sz="2800" dirty="0" smtClean="0"/>
              <a:t>Edit distance</a:t>
            </a:r>
            <a:r>
              <a:rPr lang="fa-IR" sz="2800" dirty="0" smtClean="0"/>
              <a:t> بین دو رشته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fa-IR" sz="3200" dirty="0" smtClean="0"/>
              <a:t>راه های حل ها و پیچیدگی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Brute Force – O(K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)</a:t>
            </a:r>
          </a:p>
          <a:p>
            <a:pPr lvl="2"/>
            <a:r>
              <a:rPr lang="en-US" sz="2600" dirty="0" smtClean="0"/>
              <a:t>N = s1+s2 , K = N – (s1+s2(</a:t>
            </a:r>
            <a:r>
              <a:rPr lang="en-US" sz="2600" dirty="0" err="1" smtClean="0"/>
              <a:t>repetetive</a:t>
            </a:r>
            <a:r>
              <a:rPr lang="en-US" sz="2600" dirty="0" smtClean="0"/>
              <a:t>)) </a:t>
            </a:r>
          </a:p>
          <a:p>
            <a:pPr lvl="1"/>
            <a:r>
              <a:rPr lang="en-US" sz="2800" dirty="0" smtClean="0"/>
              <a:t>Greedy – No Optimal Algorithms yet</a:t>
            </a:r>
          </a:p>
          <a:p>
            <a:pPr lvl="1"/>
            <a:r>
              <a:rPr lang="en-US" sz="2800" dirty="0" smtClean="0"/>
              <a:t>Divide &amp; Conquer – None discovered yet</a:t>
            </a:r>
          </a:p>
          <a:p>
            <a:pPr lvl="1"/>
            <a:r>
              <a:rPr lang="en-US" sz="2800" dirty="0" smtClean="0"/>
              <a:t>Dynamic Programming –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92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2722" y="932507"/>
            <a:ext cx="8704153" cy="4628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dirty="0" smtClean="0"/>
              <a:t>چه تعداد تغیرات نیاز داریم تا از رشته داده شده به رشته هدف برسیم؟</a:t>
            </a:r>
          </a:p>
          <a:p>
            <a:r>
              <a:rPr lang="fa-IR" sz="3200" b="1" dirty="0"/>
              <a:t>رشته داده شده</a:t>
            </a:r>
            <a:r>
              <a:rPr lang="en-US" sz="3200" dirty="0"/>
              <a:t>: 	</a:t>
            </a:r>
            <a:r>
              <a:rPr lang="en-US" sz="3200" dirty="0" smtClean="0"/>
              <a:t>	 </a:t>
            </a:r>
            <a:r>
              <a:rPr lang="en-US" sz="3500" b="1" dirty="0" err="1" smtClean="0"/>
              <a:t>odtifmiz</a:t>
            </a:r>
            <a:endParaRPr lang="en-US" sz="3200" b="1" dirty="0" smtClean="0"/>
          </a:p>
          <a:p>
            <a:r>
              <a:rPr lang="fa-IR" sz="3200" b="1" dirty="0" smtClean="0"/>
              <a:t>هدف</a:t>
            </a:r>
            <a:r>
              <a:rPr lang="en-US" sz="3200" dirty="0" smtClean="0"/>
              <a:t>:			 </a:t>
            </a:r>
            <a:r>
              <a:rPr lang="en-US" sz="3500" b="1" dirty="0" smtClean="0"/>
              <a:t>optimize</a:t>
            </a:r>
            <a:endParaRPr lang="en-US" sz="3200" b="1" dirty="0" smtClean="0">
              <a:solidFill>
                <a:srgbClr val="A50021"/>
              </a:solidFill>
            </a:endParaRPr>
          </a:p>
          <a:p>
            <a:r>
              <a:rPr lang="en-US" sz="3000" dirty="0" smtClean="0">
                <a:cs typeface="B Nazanin" panose="00000400000000000000" pitchFamily="2" charset="-78"/>
              </a:rPr>
              <a:t>3</a:t>
            </a:r>
            <a:r>
              <a:rPr lang="fa-IR" sz="3000" dirty="0" smtClean="0">
                <a:cs typeface="B Nazanin" panose="00000400000000000000" pitchFamily="2" charset="-78"/>
              </a:rPr>
              <a:t> </a:t>
            </a:r>
            <a:r>
              <a:rPr lang="fa-IR" sz="3000" b="1" dirty="0" smtClean="0">
                <a:cs typeface="B Nazanin" panose="00000400000000000000" pitchFamily="2" charset="-78"/>
              </a:rPr>
              <a:t>تغیر</a:t>
            </a:r>
            <a:r>
              <a:rPr lang="fa-IR" sz="3000" dirty="0" smtClean="0">
                <a:cs typeface="B Nazanin" panose="00000400000000000000" pitchFamily="2" charset="-78"/>
              </a:rPr>
              <a:t> </a:t>
            </a:r>
            <a:r>
              <a:rPr lang="en-US" sz="3000" dirty="0" smtClean="0">
                <a:cs typeface="B Nazanin" panose="00000400000000000000" pitchFamily="2" charset="-78"/>
              </a:rPr>
              <a:t>: </a:t>
            </a:r>
            <a:endParaRPr lang="en-US" sz="3000" dirty="0">
              <a:cs typeface="B Nazanin" panose="00000400000000000000" pitchFamily="2" charset="-78"/>
            </a:endParaRPr>
          </a:p>
          <a:p>
            <a:pPr lvl="1"/>
            <a:r>
              <a:rPr lang="fa-IR" sz="2800" dirty="0">
                <a:cs typeface="B Nazanin" panose="00000400000000000000" pitchFamily="2" charset="-78"/>
              </a:rPr>
              <a:t>تغیر </a:t>
            </a:r>
            <a:r>
              <a:rPr lang="en-US" sz="2800" dirty="0">
                <a:cs typeface="B Nazanin" panose="00000400000000000000" pitchFamily="2" charset="-78"/>
              </a:rPr>
              <a:t>d</a:t>
            </a:r>
            <a:r>
              <a:rPr lang="fa-IR" sz="2800" dirty="0">
                <a:cs typeface="B Nazanin" panose="00000400000000000000" pitchFamily="2" charset="-78"/>
              </a:rPr>
              <a:t> به </a:t>
            </a:r>
            <a:r>
              <a:rPr lang="en-US" sz="2800" dirty="0">
                <a:cs typeface="B Nazanin" panose="00000400000000000000" pitchFamily="2" charset="-78"/>
              </a:rPr>
              <a:t>p</a:t>
            </a:r>
            <a:r>
              <a:rPr lang="fa-IR" sz="2800" dirty="0">
                <a:cs typeface="B Nazanin" panose="00000400000000000000" pitchFamily="2" charset="-78"/>
              </a:rPr>
              <a:t>(</a:t>
            </a:r>
            <a:r>
              <a:rPr lang="en-US" sz="2800" dirty="0">
                <a:cs typeface="B Nazanin" panose="00000400000000000000" pitchFamily="2" charset="-78"/>
              </a:rPr>
              <a:t>modify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lvl="1"/>
            <a:r>
              <a:rPr lang="fa-IR" sz="2800" dirty="0" smtClean="0">
                <a:cs typeface="B Nazanin" panose="00000400000000000000" pitchFamily="2" charset="-78"/>
              </a:rPr>
              <a:t>حذف </a:t>
            </a:r>
            <a:r>
              <a:rPr lang="en-US" sz="2800" dirty="0" smtClean="0">
                <a:cs typeface="B Nazanin" panose="00000400000000000000" pitchFamily="2" charset="-78"/>
              </a:rPr>
              <a:t>f</a:t>
            </a:r>
            <a:r>
              <a:rPr lang="fa-IR" sz="2800" dirty="0" smtClean="0">
                <a:cs typeface="B Nazanin" panose="00000400000000000000" pitchFamily="2" charset="-78"/>
              </a:rPr>
              <a:t> (</a:t>
            </a:r>
            <a:r>
              <a:rPr lang="en-US" sz="2800" dirty="0" smtClean="0">
                <a:cs typeface="B Nazanin" panose="00000400000000000000" pitchFamily="2" charset="-78"/>
              </a:rPr>
              <a:t>delete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lvl="1"/>
            <a:r>
              <a:rPr lang="fa-IR" sz="2800" dirty="0" smtClean="0">
                <a:cs typeface="B Nazanin" panose="00000400000000000000" pitchFamily="2" charset="-78"/>
              </a:rPr>
              <a:t>اضافه کردن </a:t>
            </a:r>
            <a:r>
              <a:rPr lang="en-US" sz="2800" dirty="0" smtClean="0">
                <a:cs typeface="B Nazanin" panose="00000400000000000000" pitchFamily="2" charset="-78"/>
              </a:rPr>
              <a:t>e</a:t>
            </a:r>
            <a:r>
              <a:rPr lang="fa-IR" sz="2800" dirty="0" smtClean="0">
                <a:cs typeface="B Nazanin" panose="00000400000000000000" pitchFamily="2" charset="-78"/>
              </a:rPr>
              <a:t> (</a:t>
            </a:r>
            <a:r>
              <a:rPr lang="en-US" sz="2800" dirty="0" smtClean="0">
                <a:cs typeface="B Nazanin" panose="00000400000000000000" pitchFamily="2" charset="-78"/>
              </a:rPr>
              <a:t>add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  <a:endParaRPr lang="fa-IR" sz="2800" dirty="0">
              <a:cs typeface="B Nazanin" panose="00000400000000000000" pitchFamily="2" charset="-78"/>
            </a:endParaRPr>
          </a:p>
          <a:p>
            <a:pPr lvl="1"/>
            <a:endParaRPr lang="en-US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7955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Grp="1" noChangeArrowheads="1"/>
          </p:cNvSpPr>
          <p:nvPr>
            <p:ph type="title"/>
          </p:nvPr>
        </p:nvSpPr>
        <p:spPr>
          <a:xfrm>
            <a:off x="1866900" y="364594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fa-IR" sz="3200" dirty="0"/>
              <a:t>رشته داده شده</a:t>
            </a:r>
            <a:r>
              <a:rPr lang="en-US" sz="3200" dirty="0"/>
              <a:t>: 	TGACGTGC</a:t>
            </a:r>
            <a:r>
              <a:rPr lang="fa-IR" sz="3200" dirty="0" smtClean="0"/>
              <a:t/>
            </a:r>
            <a:br>
              <a:rPr lang="fa-IR" sz="3200" dirty="0" smtClean="0"/>
            </a:br>
            <a:r>
              <a:rPr lang="fa-IR" sz="3200" dirty="0" smtClean="0"/>
              <a:t>هدف</a:t>
            </a:r>
            <a:r>
              <a:rPr lang="en-US" sz="3200" dirty="0" smtClean="0"/>
              <a:t>:		</a:t>
            </a:r>
            <a:r>
              <a:rPr lang="en-US" sz="3200" dirty="0" smtClean="0">
                <a:solidFill>
                  <a:srgbClr val="A50021"/>
                </a:solidFill>
              </a:rPr>
              <a:t>TCGACGTCA</a:t>
            </a:r>
            <a:br>
              <a:rPr lang="en-US" sz="3200" dirty="0" smtClean="0">
                <a:solidFill>
                  <a:srgbClr val="A50021"/>
                </a:solidFill>
              </a:rPr>
            </a:br>
            <a:endParaRPr lang="en-US" sz="3200" dirty="0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438400" y="2438400"/>
            <a:ext cx="3429000" cy="379413"/>
            <a:chOff x="1536" y="1536"/>
            <a:chExt cx="2160" cy="23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5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73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7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01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21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45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536" y="15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T</a:t>
              </a:r>
            </a:p>
          </p:txBody>
        </p: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1676400" y="3200400"/>
            <a:ext cx="381000" cy="3046413"/>
            <a:chOff x="1056" y="2016"/>
            <a:chExt cx="240" cy="1919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056" y="249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056" y="273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056" y="297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056" y="321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056" y="225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056" y="201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1056" y="345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056" y="3696"/>
              <a:ext cx="240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2057400" y="2819400"/>
            <a:ext cx="3810000" cy="379413"/>
            <a:chOff x="1296" y="1776"/>
            <a:chExt cx="2400" cy="239"/>
          </a:xfrm>
        </p:grpSpPr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29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53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77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201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5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49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21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3456" y="17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35" name="Group 48"/>
          <p:cNvGrpSpPr>
            <a:grpSpLocks/>
          </p:cNvGrpSpPr>
          <p:nvPr/>
        </p:nvGrpSpPr>
        <p:grpSpPr bwMode="auto">
          <a:xfrm>
            <a:off x="2057400" y="3200400"/>
            <a:ext cx="381000" cy="3046413"/>
            <a:chOff x="1296" y="2016"/>
            <a:chExt cx="240" cy="1919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1296" y="201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1296" y="225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296" y="249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1296" y="273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1296" y="297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1296" y="321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1296" y="345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296" y="3696"/>
              <a:ext cx="240" cy="2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2438400" y="3200400"/>
            <a:ext cx="381000" cy="37941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45" name="Group 78"/>
          <p:cNvGrpSpPr>
            <a:grpSpLocks/>
          </p:cNvGrpSpPr>
          <p:nvPr/>
        </p:nvGrpSpPr>
        <p:grpSpPr bwMode="auto">
          <a:xfrm>
            <a:off x="2819400" y="3200400"/>
            <a:ext cx="3048000" cy="379413"/>
            <a:chOff x="1776" y="2016"/>
            <a:chExt cx="1920" cy="239"/>
          </a:xfrm>
        </p:grpSpPr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177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201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Text Box 53"/>
            <p:cNvSpPr txBox="1">
              <a:spLocks noChangeArrowheads="1"/>
            </p:cNvSpPr>
            <p:nvPr/>
          </p:nvSpPr>
          <p:spPr bwMode="auto">
            <a:xfrm>
              <a:off x="225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Text Box 54"/>
            <p:cNvSpPr txBox="1">
              <a:spLocks noChangeArrowheads="1"/>
            </p:cNvSpPr>
            <p:nvPr/>
          </p:nvSpPr>
          <p:spPr bwMode="auto">
            <a:xfrm>
              <a:off x="249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 Box 55"/>
            <p:cNvSpPr txBox="1">
              <a:spLocks noChangeArrowheads="1"/>
            </p:cNvSpPr>
            <p:nvPr/>
          </p:nvSpPr>
          <p:spPr bwMode="auto">
            <a:xfrm>
              <a:off x="273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Text Box 56"/>
            <p:cNvSpPr txBox="1">
              <a:spLocks noChangeArrowheads="1"/>
            </p:cNvSpPr>
            <p:nvPr/>
          </p:nvSpPr>
          <p:spPr bwMode="auto">
            <a:xfrm>
              <a:off x="297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Text Box 57"/>
            <p:cNvSpPr txBox="1">
              <a:spLocks noChangeArrowheads="1"/>
            </p:cNvSpPr>
            <p:nvPr/>
          </p:nvSpPr>
          <p:spPr bwMode="auto">
            <a:xfrm>
              <a:off x="321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3" name="Text Box 58"/>
            <p:cNvSpPr txBox="1">
              <a:spLocks noChangeArrowheads="1"/>
            </p:cNvSpPr>
            <p:nvPr/>
          </p:nvSpPr>
          <p:spPr bwMode="auto">
            <a:xfrm>
              <a:off x="345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54" name="Text Box 59"/>
          <p:cNvSpPr txBox="1">
            <a:spLocks noChangeArrowheads="1"/>
          </p:cNvSpPr>
          <p:nvPr/>
        </p:nvSpPr>
        <p:spPr bwMode="auto">
          <a:xfrm>
            <a:off x="2438400" y="3581400"/>
            <a:ext cx="381000" cy="37941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79"/>
          <p:cNvSpPr>
            <a:spLocks noChangeArrowheads="1"/>
          </p:cNvSpPr>
          <p:nvPr/>
        </p:nvSpPr>
        <p:spPr bwMode="auto">
          <a:xfrm>
            <a:off x="1676400" y="3200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2438400" y="24384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7" name="Line 81"/>
          <p:cNvSpPr>
            <a:spLocks noChangeShapeType="1"/>
          </p:cNvSpPr>
          <p:nvPr/>
        </p:nvSpPr>
        <p:spPr bwMode="auto">
          <a:xfrm flipH="1" flipV="1">
            <a:off x="2362200" y="3124200"/>
            <a:ext cx="152400" cy="1524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8" name="Rectangle 82"/>
          <p:cNvSpPr>
            <a:spLocks noChangeArrowheads="1"/>
          </p:cNvSpPr>
          <p:nvPr/>
        </p:nvSpPr>
        <p:spPr bwMode="auto">
          <a:xfrm>
            <a:off x="1676400" y="35814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9" name="Rectangle 83"/>
          <p:cNvSpPr>
            <a:spLocks noChangeArrowheads="1"/>
          </p:cNvSpPr>
          <p:nvPr/>
        </p:nvSpPr>
        <p:spPr bwMode="auto">
          <a:xfrm>
            <a:off x="2438400" y="2438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H="1" flipV="1">
            <a:off x="2590800" y="34290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1" name="Group 85"/>
          <p:cNvGrpSpPr>
            <a:grpSpLocks/>
          </p:cNvGrpSpPr>
          <p:nvPr/>
        </p:nvGrpSpPr>
        <p:grpSpPr bwMode="auto">
          <a:xfrm>
            <a:off x="2819400" y="3581400"/>
            <a:ext cx="3048000" cy="379413"/>
            <a:chOff x="1776" y="2016"/>
            <a:chExt cx="1920" cy="239"/>
          </a:xfrm>
        </p:grpSpPr>
        <p:sp>
          <p:nvSpPr>
            <p:cNvPr id="62" name="Text Box 86"/>
            <p:cNvSpPr txBox="1">
              <a:spLocks noChangeArrowheads="1"/>
            </p:cNvSpPr>
            <p:nvPr/>
          </p:nvSpPr>
          <p:spPr bwMode="auto">
            <a:xfrm>
              <a:off x="177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3" name="Text Box 87"/>
            <p:cNvSpPr txBox="1">
              <a:spLocks noChangeArrowheads="1"/>
            </p:cNvSpPr>
            <p:nvPr/>
          </p:nvSpPr>
          <p:spPr bwMode="auto">
            <a:xfrm>
              <a:off x="201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Text Box 88"/>
            <p:cNvSpPr txBox="1">
              <a:spLocks noChangeArrowheads="1"/>
            </p:cNvSpPr>
            <p:nvPr/>
          </p:nvSpPr>
          <p:spPr bwMode="auto">
            <a:xfrm>
              <a:off x="225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Text Box 89"/>
            <p:cNvSpPr txBox="1">
              <a:spLocks noChangeArrowheads="1"/>
            </p:cNvSpPr>
            <p:nvPr/>
          </p:nvSpPr>
          <p:spPr bwMode="auto">
            <a:xfrm>
              <a:off x="249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6" name="Text Box 90"/>
            <p:cNvSpPr txBox="1">
              <a:spLocks noChangeArrowheads="1"/>
            </p:cNvSpPr>
            <p:nvPr/>
          </p:nvSpPr>
          <p:spPr bwMode="auto">
            <a:xfrm>
              <a:off x="273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7" name="Text Box 91"/>
            <p:cNvSpPr txBox="1">
              <a:spLocks noChangeArrowheads="1"/>
            </p:cNvSpPr>
            <p:nvPr/>
          </p:nvSpPr>
          <p:spPr bwMode="auto">
            <a:xfrm>
              <a:off x="297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8" name="Text Box 92"/>
            <p:cNvSpPr txBox="1">
              <a:spLocks noChangeArrowheads="1"/>
            </p:cNvSpPr>
            <p:nvPr/>
          </p:nvSpPr>
          <p:spPr bwMode="auto">
            <a:xfrm>
              <a:off x="321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" name="Text Box 93"/>
            <p:cNvSpPr txBox="1">
              <a:spLocks noChangeArrowheads="1"/>
            </p:cNvSpPr>
            <p:nvPr/>
          </p:nvSpPr>
          <p:spPr bwMode="auto">
            <a:xfrm>
              <a:off x="3456" y="201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70" name="Group 105"/>
          <p:cNvGrpSpPr>
            <a:grpSpLocks/>
          </p:cNvGrpSpPr>
          <p:nvPr/>
        </p:nvGrpSpPr>
        <p:grpSpPr bwMode="auto">
          <a:xfrm>
            <a:off x="2438400" y="3962400"/>
            <a:ext cx="3429000" cy="379413"/>
            <a:chOff x="1536" y="2496"/>
            <a:chExt cx="2160" cy="239"/>
          </a:xfrm>
        </p:grpSpPr>
        <p:sp>
          <p:nvSpPr>
            <p:cNvPr id="71" name="Text Box 94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Text Box 97"/>
            <p:cNvSpPr txBox="1">
              <a:spLocks noChangeArrowheads="1"/>
            </p:cNvSpPr>
            <p:nvPr/>
          </p:nvSpPr>
          <p:spPr bwMode="auto">
            <a:xfrm>
              <a:off x="17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20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>
              <a:off x="22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249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27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>
              <a:off x="29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32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Text Box 104"/>
            <p:cNvSpPr txBox="1">
              <a:spLocks noChangeArrowheads="1"/>
            </p:cNvSpPr>
            <p:nvPr/>
          </p:nvSpPr>
          <p:spPr bwMode="auto">
            <a:xfrm>
              <a:off x="34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80" name="Group 106"/>
          <p:cNvGrpSpPr>
            <a:grpSpLocks/>
          </p:cNvGrpSpPr>
          <p:nvPr/>
        </p:nvGrpSpPr>
        <p:grpSpPr bwMode="auto">
          <a:xfrm>
            <a:off x="2438400" y="4343400"/>
            <a:ext cx="3429000" cy="379413"/>
            <a:chOff x="1536" y="2496"/>
            <a:chExt cx="2160" cy="239"/>
          </a:xfrm>
        </p:grpSpPr>
        <p:sp>
          <p:nvSpPr>
            <p:cNvPr id="81" name="Text Box 107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2" name="Text Box 108"/>
            <p:cNvSpPr txBox="1">
              <a:spLocks noChangeArrowheads="1"/>
            </p:cNvSpPr>
            <p:nvPr/>
          </p:nvSpPr>
          <p:spPr bwMode="auto">
            <a:xfrm>
              <a:off x="17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3" name="Text Box 109"/>
            <p:cNvSpPr txBox="1">
              <a:spLocks noChangeArrowheads="1"/>
            </p:cNvSpPr>
            <p:nvPr/>
          </p:nvSpPr>
          <p:spPr bwMode="auto">
            <a:xfrm>
              <a:off x="20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4" name="Text Box 110"/>
            <p:cNvSpPr txBox="1">
              <a:spLocks noChangeArrowheads="1"/>
            </p:cNvSpPr>
            <p:nvPr/>
          </p:nvSpPr>
          <p:spPr bwMode="auto">
            <a:xfrm>
              <a:off x="22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5" name="Text Box 111"/>
            <p:cNvSpPr txBox="1">
              <a:spLocks noChangeArrowheads="1"/>
            </p:cNvSpPr>
            <p:nvPr/>
          </p:nvSpPr>
          <p:spPr bwMode="auto">
            <a:xfrm>
              <a:off x="249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6" name="Text Box 112"/>
            <p:cNvSpPr txBox="1">
              <a:spLocks noChangeArrowheads="1"/>
            </p:cNvSpPr>
            <p:nvPr/>
          </p:nvSpPr>
          <p:spPr bwMode="auto">
            <a:xfrm>
              <a:off x="27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" name="Text Box 113"/>
            <p:cNvSpPr txBox="1">
              <a:spLocks noChangeArrowheads="1"/>
            </p:cNvSpPr>
            <p:nvPr/>
          </p:nvSpPr>
          <p:spPr bwMode="auto">
            <a:xfrm>
              <a:off x="29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8" name="Text Box 114"/>
            <p:cNvSpPr txBox="1">
              <a:spLocks noChangeArrowheads="1"/>
            </p:cNvSpPr>
            <p:nvPr/>
          </p:nvSpPr>
          <p:spPr bwMode="auto">
            <a:xfrm>
              <a:off x="32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9" name="Text Box 115"/>
            <p:cNvSpPr txBox="1">
              <a:spLocks noChangeArrowheads="1"/>
            </p:cNvSpPr>
            <p:nvPr/>
          </p:nvSpPr>
          <p:spPr bwMode="auto">
            <a:xfrm>
              <a:off x="34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90" name="Group 116"/>
          <p:cNvGrpSpPr>
            <a:grpSpLocks/>
          </p:cNvGrpSpPr>
          <p:nvPr/>
        </p:nvGrpSpPr>
        <p:grpSpPr bwMode="auto">
          <a:xfrm>
            <a:off x="2438400" y="4724400"/>
            <a:ext cx="3429000" cy="379413"/>
            <a:chOff x="1536" y="2496"/>
            <a:chExt cx="2160" cy="239"/>
          </a:xfrm>
        </p:grpSpPr>
        <p:sp>
          <p:nvSpPr>
            <p:cNvPr id="91" name="Text Box 117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2" name="Text Box 118"/>
            <p:cNvSpPr txBox="1">
              <a:spLocks noChangeArrowheads="1"/>
            </p:cNvSpPr>
            <p:nvPr/>
          </p:nvSpPr>
          <p:spPr bwMode="auto">
            <a:xfrm>
              <a:off x="17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3" name="Text Box 119"/>
            <p:cNvSpPr txBox="1">
              <a:spLocks noChangeArrowheads="1"/>
            </p:cNvSpPr>
            <p:nvPr/>
          </p:nvSpPr>
          <p:spPr bwMode="auto">
            <a:xfrm>
              <a:off x="20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22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249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27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7" name="Text Box 123"/>
            <p:cNvSpPr txBox="1">
              <a:spLocks noChangeArrowheads="1"/>
            </p:cNvSpPr>
            <p:nvPr/>
          </p:nvSpPr>
          <p:spPr bwMode="auto">
            <a:xfrm>
              <a:off x="29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9" name="Text Box 125"/>
            <p:cNvSpPr txBox="1">
              <a:spLocks noChangeArrowheads="1"/>
            </p:cNvSpPr>
            <p:nvPr/>
          </p:nvSpPr>
          <p:spPr bwMode="auto">
            <a:xfrm>
              <a:off x="34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00" name="Group 126"/>
          <p:cNvGrpSpPr>
            <a:grpSpLocks/>
          </p:cNvGrpSpPr>
          <p:nvPr/>
        </p:nvGrpSpPr>
        <p:grpSpPr bwMode="auto">
          <a:xfrm>
            <a:off x="2438400" y="5105400"/>
            <a:ext cx="3429000" cy="379413"/>
            <a:chOff x="1536" y="2496"/>
            <a:chExt cx="2160" cy="239"/>
          </a:xfrm>
        </p:grpSpPr>
        <p:sp>
          <p:nvSpPr>
            <p:cNvPr id="101" name="Text Box 127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2" name="Text Box 128"/>
            <p:cNvSpPr txBox="1">
              <a:spLocks noChangeArrowheads="1"/>
            </p:cNvSpPr>
            <p:nvPr/>
          </p:nvSpPr>
          <p:spPr bwMode="auto">
            <a:xfrm>
              <a:off x="17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Text Box 129"/>
            <p:cNvSpPr txBox="1">
              <a:spLocks noChangeArrowheads="1"/>
            </p:cNvSpPr>
            <p:nvPr/>
          </p:nvSpPr>
          <p:spPr bwMode="auto">
            <a:xfrm>
              <a:off x="20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Text Box 130"/>
            <p:cNvSpPr txBox="1">
              <a:spLocks noChangeArrowheads="1"/>
            </p:cNvSpPr>
            <p:nvPr/>
          </p:nvSpPr>
          <p:spPr bwMode="auto">
            <a:xfrm>
              <a:off x="22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5" name="Text Box 131"/>
            <p:cNvSpPr txBox="1">
              <a:spLocks noChangeArrowheads="1"/>
            </p:cNvSpPr>
            <p:nvPr/>
          </p:nvSpPr>
          <p:spPr bwMode="auto">
            <a:xfrm>
              <a:off x="249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6" name="Text Box 132"/>
            <p:cNvSpPr txBox="1">
              <a:spLocks noChangeArrowheads="1"/>
            </p:cNvSpPr>
            <p:nvPr/>
          </p:nvSpPr>
          <p:spPr bwMode="auto">
            <a:xfrm>
              <a:off x="27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7" name="Text Box 133"/>
            <p:cNvSpPr txBox="1">
              <a:spLocks noChangeArrowheads="1"/>
            </p:cNvSpPr>
            <p:nvPr/>
          </p:nvSpPr>
          <p:spPr bwMode="auto">
            <a:xfrm>
              <a:off x="29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8" name="Text Box 134"/>
            <p:cNvSpPr txBox="1">
              <a:spLocks noChangeArrowheads="1"/>
            </p:cNvSpPr>
            <p:nvPr/>
          </p:nvSpPr>
          <p:spPr bwMode="auto">
            <a:xfrm>
              <a:off x="32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Text Box 135"/>
            <p:cNvSpPr txBox="1">
              <a:spLocks noChangeArrowheads="1"/>
            </p:cNvSpPr>
            <p:nvPr/>
          </p:nvSpPr>
          <p:spPr bwMode="auto">
            <a:xfrm>
              <a:off x="34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10" name="Group 136"/>
          <p:cNvGrpSpPr>
            <a:grpSpLocks/>
          </p:cNvGrpSpPr>
          <p:nvPr/>
        </p:nvGrpSpPr>
        <p:grpSpPr bwMode="auto">
          <a:xfrm>
            <a:off x="2438400" y="5486400"/>
            <a:ext cx="3429000" cy="379413"/>
            <a:chOff x="1536" y="2496"/>
            <a:chExt cx="2160" cy="239"/>
          </a:xfrm>
        </p:grpSpPr>
        <p:sp>
          <p:nvSpPr>
            <p:cNvPr id="111" name="Text Box 137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" name="Text Box 138"/>
            <p:cNvSpPr txBox="1">
              <a:spLocks noChangeArrowheads="1"/>
            </p:cNvSpPr>
            <p:nvPr/>
          </p:nvSpPr>
          <p:spPr bwMode="auto">
            <a:xfrm>
              <a:off x="17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" name="Text Box 139"/>
            <p:cNvSpPr txBox="1">
              <a:spLocks noChangeArrowheads="1"/>
            </p:cNvSpPr>
            <p:nvPr/>
          </p:nvSpPr>
          <p:spPr bwMode="auto">
            <a:xfrm>
              <a:off x="20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4" name="Text Box 140"/>
            <p:cNvSpPr txBox="1">
              <a:spLocks noChangeArrowheads="1"/>
            </p:cNvSpPr>
            <p:nvPr/>
          </p:nvSpPr>
          <p:spPr bwMode="auto">
            <a:xfrm>
              <a:off x="22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5" name="Text Box 141"/>
            <p:cNvSpPr txBox="1">
              <a:spLocks noChangeArrowheads="1"/>
            </p:cNvSpPr>
            <p:nvPr/>
          </p:nvSpPr>
          <p:spPr bwMode="auto">
            <a:xfrm>
              <a:off x="249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Text Box 142"/>
            <p:cNvSpPr txBox="1">
              <a:spLocks noChangeArrowheads="1"/>
            </p:cNvSpPr>
            <p:nvPr/>
          </p:nvSpPr>
          <p:spPr bwMode="auto">
            <a:xfrm>
              <a:off x="27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Text Box 143"/>
            <p:cNvSpPr txBox="1">
              <a:spLocks noChangeArrowheads="1"/>
            </p:cNvSpPr>
            <p:nvPr/>
          </p:nvSpPr>
          <p:spPr bwMode="auto">
            <a:xfrm>
              <a:off x="29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8" name="Text Box 144"/>
            <p:cNvSpPr txBox="1">
              <a:spLocks noChangeArrowheads="1"/>
            </p:cNvSpPr>
            <p:nvPr/>
          </p:nvSpPr>
          <p:spPr bwMode="auto">
            <a:xfrm>
              <a:off x="32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" name="Text Box 145"/>
            <p:cNvSpPr txBox="1">
              <a:spLocks noChangeArrowheads="1"/>
            </p:cNvSpPr>
            <p:nvPr/>
          </p:nvSpPr>
          <p:spPr bwMode="auto">
            <a:xfrm>
              <a:off x="34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20" name="Group 146"/>
          <p:cNvGrpSpPr>
            <a:grpSpLocks/>
          </p:cNvGrpSpPr>
          <p:nvPr/>
        </p:nvGrpSpPr>
        <p:grpSpPr bwMode="auto">
          <a:xfrm>
            <a:off x="2438400" y="5867400"/>
            <a:ext cx="3429000" cy="379413"/>
            <a:chOff x="1536" y="2496"/>
            <a:chExt cx="2160" cy="239"/>
          </a:xfrm>
        </p:grpSpPr>
        <p:sp>
          <p:nvSpPr>
            <p:cNvPr id="121" name="Text Box 147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2" name="Text Box 148"/>
            <p:cNvSpPr txBox="1">
              <a:spLocks noChangeArrowheads="1"/>
            </p:cNvSpPr>
            <p:nvPr/>
          </p:nvSpPr>
          <p:spPr bwMode="auto">
            <a:xfrm>
              <a:off x="17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3" name="Text Box 149"/>
            <p:cNvSpPr txBox="1">
              <a:spLocks noChangeArrowheads="1"/>
            </p:cNvSpPr>
            <p:nvPr/>
          </p:nvSpPr>
          <p:spPr bwMode="auto">
            <a:xfrm>
              <a:off x="20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4" name="Text Box 150"/>
            <p:cNvSpPr txBox="1">
              <a:spLocks noChangeArrowheads="1"/>
            </p:cNvSpPr>
            <p:nvPr/>
          </p:nvSpPr>
          <p:spPr bwMode="auto">
            <a:xfrm>
              <a:off x="22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5" name="Text Box 151"/>
            <p:cNvSpPr txBox="1">
              <a:spLocks noChangeArrowheads="1"/>
            </p:cNvSpPr>
            <p:nvPr/>
          </p:nvSpPr>
          <p:spPr bwMode="auto">
            <a:xfrm>
              <a:off x="249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Text Box 152"/>
            <p:cNvSpPr txBox="1">
              <a:spLocks noChangeArrowheads="1"/>
            </p:cNvSpPr>
            <p:nvPr/>
          </p:nvSpPr>
          <p:spPr bwMode="auto">
            <a:xfrm>
              <a:off x="273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7" name="Text Box 153"/>
            <p:cNvSpPr txBox="1">
              <a:spLocks noChangeArrowheads="1"/>
            </p:cNvSpPr>
            <p:nvPr/>
          </p:nvSpPr>
          <p:spPr bwMode="auto">
            <a:xfrm>
              <a:off x="297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8" name="Text Box 154"/>
            <p:cNvSpPr txBox="1">
              <a:spLocks noChangeArrowheads="1"/>
            </p:cNvSpPr>
            <p:nvPr/>
          </p:nvSpPr>
          <p:spPr bwMode="auto">
            <a:xfrm>
              <a:off x="321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3456" y="2496"/>
              <a:ext cx="240" cy="23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33" name="Rectangle 160"/>
          <p:cNvSpPr>
            <a:spLocks noChangeArrowheads="1"/>
          </p:cNvSpPr>
          <p:nvPr/>
        </p:nvSpPr>
        <p:spPr bwMode="auto">
          <a:xfrm>
            <a:off x="5486400" y="58674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6" name="Rectangle 163"/>
          <p:cNvSpPr>
            <a:spLocks noChangeArrowheads="1"/>
          </p:cNvSpPr>
          <p:nvPr/>
        </p:nvSpPr>
        <p:spPr bwMode="auto">
          <a:xfrm>
            <a:off x="3200400" y="3581400"/>
            <a:ext cx="7620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7" name="Rectangle 156"/>
          <p:cNvSpPr>
            <a:spLocks noChangeArrowheads="1"/>
          </p:cNvSpPr>
          <p:nvPr/>
        </p:nvSpPr>
        <p:spPr bwMode="auto">
          <a:xfrm>
            <a:off x="3581400" y="3962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8" name="Line 164"/>
          <p:cNvSpPr>
            <a:spLocks noChangeShapeType="1"/>
          </p:cNvSpPr>
          <p:nvPr/>
        </p:nvSpPr>
        <p:spPr bwMode="auto">
          <a:xfrm flipH="1" flipV="1">
            <a:off x="3429000" y="3810000"/>
            <a:ext cx="228600" cy="228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1" name="Rectangle 140"/>
          <p:cNvSpPr/>
          <p:nvPr/>
        </p:nvSpPr>
        <p:spPr>
          <a:xfrm>
            <a:off x="7707832" y="3816400"/>
            <a:ext cx="4055953" cy="29762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2400"/>
          </a:p>
        </p:txBody>
      </p:sp>
      <p:cxnSp>
        <p:nvCxnSpPr>
          <p:cNvPr id="145" name="Straight Connector 144"/>
          <p:cNvCxnSpPr>
            <a:stCxn id="141" idx="0"/>
            <a:endCxn id="141" idx="2"/>
          </p:cNvCxnSpPr>
          <p:nvPr/>
        </p:nvCxnSpPr>
        <p:spPr>
          <a:xfrm>
            <a:off x="9735809" y="3816400"/>
            <a:ext cx="0" cy="2976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1"/>
            <a:endCxn id="141" idx="1"/>
          </p:cNvCxnSpPr>
          <p:nvPr/>
        </p:nvCxnSpPr>
        <p:spPr>
          <a:xfrm>
            <a:off x="7707832" y="53045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1" idx="1"/>
            <a:endCxn id="141" idx="3"/>
          </p:cNvCxnSpPr>
          <p:nvPr/>
        </p:nvCxnSpPr>
        <p:spPr>
          <a:xfrm>
            <a:off x="7707832" y="5304525"/>
            <a:ext cx="4055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7707832" y="3816400"/>
            <a:ext cx="2027977" cy="14870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R</a:t>
            </a:r>
            <a:r>
              <a:rPr lang="en-US" sz="2400" dirty="0" smtClean="0"/>
              <a:t>eplace</a:t>
            </a:r>
            <a:endParaRPr lang="fa-IR" sz="2400" dirty="0"/>
          </a:p>
        </p:txBody>
      </p:sp>
      <p:sp>
        <p:nvSpPr>
          <p:cNvPr id="153" name="Rectangle 152"/>
          <p:cNvSpPr/>
          <p:nvPr/>
        </p:nvSpPr>
        <p:spPr>
          <a:xfrm>
            <a:off x="7707831" y="5297012"/>
            <a:ext cx="2027977" cy="14870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elete</a:t>
            </a:r>
            <a:endParaRPr lang="fa-IR" sz="2400" dirty="0"/>
          </a:p>
        </p:txBody>
      </p:sp>
      <p:sp>
        <p:nvSpPr>
          <p:cNvPr id="154" name="Rectangle 153"/>
          <p:cNvSpPr/>
          <p:nvPr/>
        </p:nvSpPr>
        <p:spPr>
          <a:xfrm>
            <a:off x="9735808" y="3810000"/>
            <a:ext cx="2027977" cy="14870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dd</a:t>
            </a:r>
            <a:endParaRPr lang="fa-IR" sz="2400" dirty="0"/>
          </a:p>
        </p:txBody>
      </p:sp>
      <p:sp>
        <p:nvSpPr>
          <p:cNvPr id="155" name="Rectangle 154"/>
          <p:cNvSpPr/>
          <p:nvPr/>
        </p:nvSpPr>
        <p:spPr>
          <a:xfrm>
            <a:off x="9735807" y="5281987"/>
            <a:ext cx="2027977" cy="14870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You are here</a:t>
            </a:r>
            <a:endParaRPr lang="fa-IR" sz="2400" dirty="0"/>
          </a:p>
        </p:txBody>
      </p:sp>
      <p:sp>
        <p:nvSpPr>
          <p:cNvPr id="157" name="Text Box 17"/>
          <p:cNvSpPr txBox="1">
            <a:spLocks noChangeArrowheads="1"/>
          </p:cNvSpPr>
          <p:nvPr/>
        </p:nvSpPr>
        <p:spPr bwMode="auto">
          <a:xfrm>
            <a:off x="2047246" y="2448024"/>
            <a:ext cx="381000" cy="379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58" name="Text Box 17"/>
          <p:cNvSpPr txBox="1">
            <a:spLocks noChangeArrowheads="1"/>
          </p:cNvSpPr>
          <p:nvPr/>
        </p:nvSpPr>
        <p:spPr bwMode="auto">
          <a:xfrm>
            <a:off x="1675871" y="2819400"/>
            <a:ext cx="381000" cy="379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235669" y="577516"/>
            <a:ext cx="6972300" cy="2851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if (str1[i-1] == str2[j-1]) d[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][j] = d[i-1][j-1]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else d[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][j] = 1 + min(d[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][j-1], d[i-1][j],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d[i-1][j-1]); </a:t>
            </a:r>
            <a:endParaRPr lang="fa-I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5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133" grpId="0" animBg="1"/>
      <p:bldP spid="136" grpId="0" animBg="1"/>
      <p:bldP spid="137" grpId="0" animBg="1"/>
      <p:bldP spid="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0737" y="561316"/>
            <a:ext cx="9967865" cy="5269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a-IR" sz="3200" dirty="0" smtClean="0"/>
              <a:t>هیچ راهی بهینه ای به غیر این که تمام مسیر هارا چک کنیم وجود ندارد.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fa-IR" sz="3200" dirty="0" smtClean="0"/>
              <a:t>برای همین هم تمام مسیر ها تک به تک چک میشوند</a:t>
            </a: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fa-IR" sz="3200" dirty="0" smtClean="0"/>
              <a:t>تا به این ثانیه روش های اندکی با پیچیدگی کمتر ارائه شده اند که همگی پس از بررسی چند مثال رد شده اند.</a:t>
            </a:r>
          </a:p>
          <a:p>
            <a:pPr>
              <a:lnSpc>
                <a:spcPct val="90000"/>
              </a:lnSpc>
            </a:pPr>
            <a:r>
              <a:rPr lang="fa-IR" sz="3200" dirty="0" smtClean="0"/>
              <a:t>پس بهترین روش برای حل این مسئله </a:t>
            </a:r>
            <a:r>
              <a:rPr lang="en-US" sz="3200" dirty="0"/>
              <a:t>O(nm</a:t>
            </a:r>
            <a:r>
              <a:rPr lang="en-US" sz="3200" dirty="0" smtClean="0"/>
              <a:t>)</a:t>
            </a:r>
            <a:r>
              <a:rPr lang="fa-IR" sz="3200" dirty="0" smtClean="0"/>
              <a:t> می باشد</a:t>
            </a:r>
          </a:p>
          <a:p>
            <a:pPr>
              <a:lnSpc>
                <a:spcPct val="90000"/>
              </a:lnSpc>
            </a:pPr>
            <a:r>
              <a:rPr lang="fa-IR" sz="3200" dirty="0" smtClean="0"/>
              <a:t>اگر شما بتوانید روش بهتری ارائه دهید یک انسان شناخته شده بزرگ خواهید شد.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169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Badg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390</Words>
  <Application>Microsoft Office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 Nazanin</vt:lpstr>
      <vt:lpstr>Gill Sans MT</vt:lpstr>
      <vt:lpstr>Impact</vt:lpstr>
      <vt:lpstr>Liberation Sans</vt:lpstr>
      <vt:lpstr>Majalla UI</vt:lpstr>
      <vt:lpstr>StarSymbol</vt:lpstr>
      <vt:lpstr>Wingdings</vt:lpstr>
      <vt:lpstr>Badge</vt:lpstr>
      <vt:lpstr>Minimum  Edit 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رشته داده شده:  TGACGTGC هدف:  TCGACGTCA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 Edit  Distance</dc:title>
  <dc:creator>farzadips</dc:creator>
  <cp:lastModifiedBy>farzadips</cp:lastModifiedBy>
  <cp:revision>16</cp:revision>
  <dcterms:created xsi:type="dcterms:W3CDTF">2019-11-12T12:45:09Z</dcterms:created>
  <dcterms:modified xsi:type="dcterms:W3CDTF">2019-11-12T18:39:12Z</dcterms:modified>
</cp:coreProperties>
</file>