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61" r:id="rId2"/>
    <p:sldId id="257" r:id="rId3"/>
    <p:sldId id="262" r:id="rId4"/>
    <p:sldId id="265" r:id="rId5"/>
    <p:sldId id="259" r:id="rId6"/>
    <p:sldId id="263" r:id="rId7"/>
    <p:sldId id="258"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bn Sina" initials="IS" lastIdx="1" clrIdx="0">
    <p:extLst>
      <p:ext uri="{19B8F6BF-5375-455C-9EA6-DF929625EA0E}">
        <p15:presenceInfo xmlns:p15="http://schemas.microsoft.com/office/powerpoint/2012/main" userId="9b8626c7476dc1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D78"/>
    <a:srgbClr val="A9B2BD"/>
    <a:srgbClr val="F6F7FA"/>
    <a:srgbClr val="AD92ED"/>
    <a:srgbClr val="4FC1E9"/>
    <a:srgbClr val="C4C7CE"/>
    <a:srgbClr val="CDD0DA"/>
    <a:srgbClr val="FA8150"/>
    <a:srgbClr val="E37553"/>
    <a:srgbClr val="E06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5" autoAdjust="0"/>
    <p:restoredTop sz="94674" autoAdjust="0"/>
  </p:normalViewPr>
  <p:slideViewPr>
    <p:cSldViewPr>
      <p:cViewPr>
        <p:scale>
          <a:sx n="108" d="100"/>
          <a:sy n="108" d="100"/>
        </p:scale>
        <p:origin x="300" y="6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18-Feb-20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18-Feb-20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rxiv.org/pdf/1609.03499.pdf"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assistant.google.com/" TargetMode="External"/><Relationship Id="rId4" Type="http://schemas.openxmlformats.org/officeDocument/2006/relationships/hyperlink" Target="https://deepmind.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This post presents </a:t>
            </a:r>
            <a:r>
              <a:rPr lang="en-US" sz="1200" b="1" i="0" u="none" strike="noStrike" kern="1200" dirty="0" err="1" smtClean="0">
                <a:solidFill>
                  <a:schemeClr val="tx1"/>
                </a:solidFill>
                <a:effectLst/>
                <a:latin typeface="+mn-lt"/>
                <a:ea typeface="+mn-ea"/>
                <a:cs typeface="+mn-cs"/>
                <a:hlinkClick r:id="rId3"/>
              </a:rPr>
              <a:t>WaveNet</a:t>
            </a:r>
            <a:r>
              <a:rPr lang="en-US" sz="1200" b="1" i="0" kern="1200" dirty="0" smtClean="0">
                <a:solidFill>
                  <a:schemeClr val="tx1"/>
                </a:solidFill>
                <a:effectLst/>
                <a:latin typeface="+mn-lt"/>
                <a:ea typeface="+mn-ea"/>
                <a:cs typeface="+mn-cs"/>
              </a:rPr>
              <a:t>, a deep generative model of raw audio waveforms. We show that </a:t>
            </a:r>
            <a:r>
              <a:rPr lang="en-US" sz="1200" b="1" i="0" kern="1200" dirty="0" err="1" smtClean="0">
                <a:solidFill>
                  <a:schemeClr val="tx1"/>
                </a:solidFill>
                <a:effectLst/>
                <a:latin typeface="+mn-lt"/>
                <a:ea typeface="+mn-ea"/>
                <a:cs typeface="+mn-cs"/>
              </a:rPr>
              <a:t>WaveNets</a:t>
            </a:r>
            <a:r>
              <a:rPr lang="en-US" sz="1200" b="1" i="0" kern="1200" dirty="0" smtClean="0">
                <a:solidFill>
                  <a:schemeClr val="tx1"/>
                </a:solidFill>
                <a:effectLst/>
                <a:latin typeface="+mn-lt"/>
                <a:ea typeface="+mn-ea"/>
                <a:cs typeface="+mn-cs"/>
              </a:rPr>
              <a:t> are able to generate speech which mimics any human voice and which sounds more natural than the best existing Text-to-Speech systems, reducing the gap with human performance by over 50%.</a:t>
            </a:r>
            <a:br>
              <a:rPr lang="en-US" sz="1200" b="1"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WaveNet</a:t>
            </a:r>
            <a:r>
              <a:rPr lang="en-US" sz="1200" b="0" i="0" kern="1200" dirty="0" smtClean="0">
                <a:solidFill>
                  <a:schemeClr val="tx1"/>
                </a:solidFill>
                <a:effectLst/>
                <a:latin typeface="+mn-lt"/>
                <a:ea typeface="+mn-ea"/>
                <a:cs typeface="+mn-cs"/>
              </a:rPr>
              <a:t> is a powerful new predictive technique that uses multiple Deep Learning (DL) strategies from Computer Vision (CV) and Audio Signal Processing models and applies them to longitudinal (time-series) data. It was created by researchers at London-based artificial intelligence firm </a:t>
            </a:r>
            <a:r>
              <a:rPr lang="en-US" sz="1200" b="0" i="0" u="none" strike="noStrike" kern="1200" dirty="0" err="1" smtClean="0">
                <a:solidFill>
                  <a:schemeClr val="tx1"/>
                </a:solidFill>
                <a:effectLst/>
                <a:latin typeface="+mn-lt"/>
                <a:ea typeface="+mn-ea"/>
                <a:cs typeface="+mn-cs"/>
                <a:hlinkClick r:id="rId4"/>
              </a:rPr>
              <a:t>DeepMind</a:t>
            </a:r>
            <a:r>
              <a:rPr lang="en-US" sz="1200" b="0" i="0" kern="1200" dirty="0" smtClean="0">
                <a:solidFill>
                  <a:schemeClr val="tx1"/>
                </a:solidFill>
                <a:effectLst/>
                <a:latin typeface="+mn-lt"/>
                <a:ea typeface="+mn-ea"/>
                <a:cs typeface="+mn-cs"/>
              </a:rPr>
              <a:t>, and currently powers </a:t>
            </a:r>
            <a:r>
              <a:rPr lang="en-US" sz="1200" b="0" i="0" u="none" strike="noStrike" kern="1200" dirty="0" smtClean="0">
                <a:solidFill>
                  <a:schemeClr val="tx1"/>
                </a:solidFill>
                <a:effectLst/>
                <a:latin typeface="+mn-lt"/>
                <a:ea typeface="+mn-ea"/>
                <a:cs typeface="+mn-cs"/>
                <a:hlinkClick r:id="rId5"/>
              </a:rPr>
              <a:t>Google Assistant voices</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74AE7AE-FCBF-419F-971E-04B351FA8EC0}" type="slidenum">
              <a:rPr lang="en-US" smtClean="0"/>
              <a:t>2</a:t>
            </a:fld>
            <a:endParaRPr lang="en-US"/>
          </a:p>
        </p:txBody>
      </p:sp>
    </p:spTree>
    <p:extLst>
      <p:ext uri="{BB962C8B-B14F-4D97-AF65-F5344CB8AC3E}">
        <p14:creationId xmlns:p14="http://schemas.microsoft.com/office/powerpoint/2010/main" val="1771792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At training time, the input sequences are real waveforms recorded from human speakers. After training, we can sample the network to generate synthetic utterances. At each step during sampling a value is drawn from the probability distribution computed by the network. This value is then fed back into the input and a new prediction for the next step is made. Building up samples one step at a time like this is computationally expensive, but we have found it essential for generating complex, realistic-sounding audio.</a:t>
            </a:r>
          </a:p>
          <a:p>
            <a:endParaRPr lang="en-US" dirty="0"/>
          </a:p>
        </p:txBody>
      </p:sp>
      <p:sp>
        <p:nvSpPr>
          <p:cNvPr id="4" name="Slide Number Placeholder 3"/>
          <p:cNvSpPr>
            <a:spLocks noGrp="1"/>
          </p:cNvSpPr>
          <p:nvPr>
            <p:ph type="sldNum" sz="quarter" idx="10"/>
          </p:nvPr>
        </p:nvSpPr>
        <p:spPr/>
        <p:txBody>
          <a:bodyPr/>
          <a:lstStyle/>
          <a:p>
            <a:fld id="{274AE7AE-FCBF-419F-971E-04B351FA8EC0}" type="slidenum">
              <a:rPr lang="en-US" smtClean="0"/>
              <a:t>4</a:t>
            </a:fld>
            <a:endParaRPr lang="en-US"/>
          </a:p>
        </p:txBody>
      </p:sp>
    </p:spTree>
    <p:extLst>
      <p:ext uri="{BB962C8B-B14F-4D97-AF65-F5344CB8AC3E}">
        <p14:creationId xmlns:p14="http://schemas.microsoft.com/office/powerpoint/2010/main" val="41017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above animation shows how a </a:t>
            </a:r>
            <a:r>
              <a:rPr lang="en-US" sz="1200" b="0" i="0" kern="1200" dirty="0" err="1" smtClean="0">
                <a:solidFill>
                  <a:schemeClr val="tx1"/>
                </a:solidFill>
                <a:effectLst/>
                <a:latin typeface="+mn-lt"/>
                <a:ea typeface="+mn-ea"/>
                <a:cs typeface="+mn-cs"/>
              </a:rPr>
              <a:t>WaveNet</a:t>
            </a:r>
            <a:r>
              <a:rPr lang="en-US" sz="1200" b="0" i="0" kern="1200" dirty="0" smtClean="0">
                <a:solidFill>
                  <a:schemeClr val="tx1"/>
                </a:solidFill>
                <a:effectLst/>
                <a:latin typeface="+mn-lt"/>
                <a:ea typeface="+mn-ea"/>
                <a:cs typeface="+mn-cs"/>
              </a:rPr>
              <a:t> is structured. It is a fully convolutional neural network, where the convolutional layers have various dilation factors that allow its receptive field to grow exponentially with depth and cover thousands of </a:t>
            </a:r>
            <a:r>
              <a:rPr lang="en-US" sz="1200" b="0" i="0" kern="1200" dirty="0" err="1" smtClean="0">
                <a:solidFill>
                  <a:schemeClr val="tx1"/>
                </a:solidFill>
                <a:effectLst/>
                <a:latin typeface="+mn-lt"/>
                <a:ea typeface="+mn-ea"/>
                <a:cs typeface="+mn-cs"/>
              </a:rPr>
              <a:t>timesteps</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74AE7AE-FCBF-419F-971E-04B351FA8EC0}" type="slidenum">
              <a:rPr lang="en-US" smtClean="0"/>
              <a:t>5</a:t>
            </a:fld>
            <a:endParaRPr lang="en-US"/>
          </a:p>
        </p:txBody>
      </p:sp>
    </p:spTree>
    <p:extLst>
      <p:ext uri="{BB962C8B-B14F-4D97-AF65-F5344CB8AC3E}">
        <p14:creationId xmlns:p14="http://schemas.microsoft.com/office/powerpoint/2010/main" val="4039721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we see above is a </a:t>
            </a:r>
            <a:r>
              <a:rPr lang="en-US" sz="1200" b="1" i="0" kern="1200" dirty="0" smtClean="0">
                <a:solidFill>
                  <a:schemeClr val="tx1"/>
                </a:solidFill>
                <a:effectLst/>
                <a:latin typeface="+mn-lt"/>
                <a:ea typeface="+mn-ea"/>
                <a:cs typeface="+mn-cs"/>
              </a:rPr>
              <a:t>Gated Activation</a:t>
            </a:r>
            <a:r>
              <a:rPr lang="en-US" sz="1200" b="0" i="0" kern="1200" dirty="0" smtClean="0">
                <a:solidFill>
                  <a:schemeClr val="tx1"/>
                </a:solidFill>
                <a:effectLst/>
                <a:latin typeface="+mn-lt"/>
                <a:ea typeface="+mn-ea"/>
                <a:cs typeface="+mn-cs"/>
              </a:rPr>
              <a:t>. Similar to gates in LSTM or GRUs, the </a:t>
            </a:r>
            <a:r>
              <a:rPr lang="en-US" sz="1200" b="0" i="1" kern="1200" dirty="0" err="1" smtClean="0">
                <a:solidFill>
                  <a:schemeClr val="tx1"/>
                </a:solidFill>
                <a:effectLst/>
                <a:latin typeface="+mn-lt"/>
                <a:ea typeface="+mn-ea"/>
                <a:cs typeface="+mn-cs"/>
              </a:rPr>
              <a:t>tanh</a:t>
            </a:r>
            <a:r>
              <a:rPr lang="en-US" sz="1200" b="0" i="1" kern="1200" dirty="0" smtClean="0">
                <a:solidFill>
                  <a:schemeClr val="tx1"/>
                </a:solidFill>
                <a:effectLst/>
                <a:latin typeface="+mn-lt"/>
                <a:ea typeface="+mn-ea"/>
                <a:cs typeface="+mn-cs"/>
              </a:rPr>
              <a:t> branch</a:t>
            </a:r>
            <a:r>
              <a:rPr lang="en-US" sz="1200" b="0" i="0" kern="1200" dirty="0" smtClean="0">
                <a:solidFill>
                  <a:schemeClr val="tx1"/>
                </a:solidFill>
                <a:effectLst/>
                <a:latin typeface="+mn-lt"/>
                <a:ea typeface="+mn-ea"/>
                <a:cs typeface="+mn-cs"/>
              </a:rPr>
              <a:t> is an activation filter, or modifier of the dilated convolution that happened just below. It’s the “squashing function” we’ve seen in CNNs before. The </a:t>
            </a:r>
            <a:r>
              <a:rPr lang="en-US" sz="1200" b="0" i="1" kern="1200" dirty="0" smtClean="0">
                <a:solidFill>
                  <a:schemeClr val="tx1"/>
                </a:solidFill>
                <a:effectLst/>
                <a:latin typeface="+mn-lt"/>
                <a:ea typeface="+mn-ea"/>
                <a:cs typeface="+mn-cs"/>
              </a:rPr>
              <a:t>sigmoid branch</a:t>
            </a:r>
            <a:r>
              <a:rPr lang="en-US" sz="1200" b="0" i="0" kern="1200" dirty="0" smtClean="0">
                <a:solidFill>
                  <a:schemeClr val="tx1"/>
                </a:solidFill>
                <a:effectLst/>
                <a:latin typeface="+mn-lt"/>
                <a:ea typeface="+mn-ea"/>
                <a:cs typeface="+mn-cs"/>
              </a:rPr>
              <a:t> serves essentially as a binary gate, and is able to cancel everything up to it; it learns which data is important, going back an arbitrary number of periods into the past.</a:t>
            </a:r>
          </a:p>
          <a:p>
            <a:r>
              <a:rPr lang="en-US" sz="1200" b="0" i="0" kern="1200" dirty="0" smtClean="0">
                <a:solidFill>
                  <a:schemeClr val="tx1"/>
                </a:solidFill>
                <a:effectLst/>
                <a:latin typeface="+mn-lt"/>
                <a:ea typeface="+mn-ea"/>
                <a:cs typeface="+mn-cs"/>
              </a:rPr>
              <a:t>Also note the grey arrows pointing right: these are </a:t>
            </a:r>
            <a:r>
              <a:rPr lang="en-US" sz="1200" b="1" i="0" kern="1200" dirty="0" smtClean="0">
                <a:solidFill>
                  <a:schemeClr val="tx1"/>
                </a:solidFill>
                <a:effectLst/>
                <a:latin typeface="+mn-lt"/>
                <a:ea typeface="+mn-ea"/>
                <a:cs typeface="+mn-cs"/>
              </a:rPr>
              <a:t>Skip Connections</a:t>
            </a:r>
            <a:r>
              <a:rPr lang="en-US" sz="1200" b="0" i="0" kern="1200" dirty="0" smtClean="0">
                <a:solidFill>
                  <a:schemeClr val="tx1"/>
                </a:solidFill>
                <a:effectLst/>
                <a:latin typeface="+mn-lt"/>
                <a:ea typeface="+mn-ea"/>
                <a:cs typeface="+mn-cs"/>
              </a:rPr>
              <a:t>. They allow a complete bypass of convolution layers, and give raw data the ability to influence the formulation of predictions — again — to an arbitrary number of periods into the future. Don’t worry, these are hyper-parameters that you can validate on slices of your data. Optimal values depend on the structure and complexity of the sequence you learn.</a:t>
            </a:r>
          </a:p>
          <a:p>
            <a:r>
              <a:rPr lang="en-US" sz="1200" b="0" i="0" kern="1200" dirty="0" smtClean="0">
                <a:solidFill>
                  <a:schemeClr val="tx1"/>
                </a:solidFill>
                <a:effectLst/>
                <a:latin typeface="+mn-lt"/>
                <a:ea typeface="+mn-ea"/>
                <a:cs typeface="+mn-cs"/>
              </a:rPr>
              <a:t>Remember, in fully-connected NNs, a neuron takes inputs from all neurons in the previous layer: early layers establish later ones via a hierarchy of intermediate computations. This allows NNs to build complex interactions of raw inputs/signals.</a:t>
            </a:r>
          </a:p>
          <a:p>
            <a:r>
              <a:rPr lang="en-US" sz="1200" b="0" i="0" kern="1200" dirty="0" smtClean="0">
                <a:solidFill>
                  <a:schemeClr val="tx1"/>
                </a:solidFill>
                <a:effectLst/>
                <a:latin typeface="+mn-lt"/>
                <a:ea typeface="+mn-ea"/>
                <a:cs typeface="+mn-cs"/>
              </a:rPr>
              <a:t>But… what if raw inputs are directly useful for prediction, and we want them to directly influence the output? In detail, skip connections allow outputs of any layer to bypass multiple future layers and skip influence dilution! </a:t>
            </a:r>
            <a:r>
              <a:rPr lang="en-US" sz="1200" b="0" i="0" kern="1200" dirty="0" err="1" smtClean="0">
                <a:solidFill>
                  <a:schemeClr val="tx1"/>
                </a:solidFill>
                <a:effectLst/>
                <a:latin typeface="+mn-lt"/>
                <a:ea typeface="+mn-ea"/>
                <a:cs typeface="+mn-cs"/>
              </a:rPr>
              <a:t>Keras</a:t>
            </a:r>
            <a:r>
              <a:rPr lang="en-US" sz="1200" b="0" i="0" kern="1200" dirty="0" smtClean="0">
                <a:solidFill>
                  <a:schemeClr val="tx1"/>
                </a:solidFill>
                <a:effectLst/>
                <a:latin typeface="+mn-lt"/>
                <a:ea typeface="+mn-ea"/>
                <a:cs typeface="+mn-cs"/>
              </a:rPr>
              <a:t> allows us to store the tensor output of each convolutional block — in addition to passing it through further layers — with </a:t>
            </a:r>
            <a:r>
              <a:rPr lang="en-US" sz="1200" b="0" i="0" kern="1200" dirty="0" err="1" smtClean="0">
                <a:solidFill>
                  <a:schemeClr val="tx1"/>
                </a:solidFill>
                <a:effectLst/>
                <a:latin typeface="+mn-lt"/>
                <a:ea typeface="+mn-ea"/>
                <a:cs typeface="+mn-cs"/>
              </a:rPr>
              <a:t>skips.append</a:t>
            </a:r>
            <a:r>
              <a:rPr lang="en-US" sz="1200" b="0" i="0" kern="1200" dirty="0" smtClean="0">
                <a:solidFill>
                  <a:schemeClr val="tx1"/>
                </a:solidFill>
                <a:effectLst/>
                <a:latin typeface="+mn-lt"/>
                <a:ea typeface="+mn-ea"/>
                <a:cs typeface="+mn-cs"/>
              </a:rPr>
              <a:t>(). Note how for each block in the stack above, the output from the gated activations joins the set of skip connections.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4AE7AE-FCBF-419F-971E-04B351FA8EC0}" type="slidenum">
              <a:rPr lang="en-US" smtClean="0"/>
              <a:t>6</a:t>
            </a:fld>
            <a:endParaRPr lang="en-US"/>
          </a:p>
        </p:txBody>
      </p:sp>
    </p:spTree>
    <p:extLst>
      <p:ext uri="{BB962C8B-B14F-4D97-AF65-F5344CB8AC3E}">
        <p14:creationId xmlns:p14="http://schemas.microsoft.com/office/powerpoint/2010/main" val="16705258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Machine Learning PP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35B0F5B-1F51-4F07-9BC5-565764121C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64"/>
            <a:ext cx="9144000" cy="5142971"/>
          </a:xfrm>
          <a:prstGeom prst="rect">
            <a:avLst/>
          </a:prstGeom>
        </p:spPr>
      </p:pic>
      <p:pic>
        <p:nvPicPr>
          <p:cNvPr id="305" name="Picture 304">
            <a:extLst>
              <a:ext uri="{FF2B5EF4-FFF2-40B4-BE49-F238E27FC236}">
                <a16:creationId xmlns:a16="http://schemas.microsoft.com/office/drawing/2014/main" xmlns="" id="{3D5F88F3-6355-4E24-ACCB-8680BE8B0C1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18-Feb-20</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128" name="Title 1">
            <a:extLst>
              <a:ext uri="{FF2B5EF4-FFF2-40B4-BE49-F238E27FC236}">
                <a16:creationId xmlns:a16="http://schemas.microsoft.com/office/drawing/2014/main" xmlns="" id="{8F0D60C6-8501-4D6D-8057-7CDBF8F5453E}"/>
              </a:ext>
            </a:extLst>
          </p:cNvPr>
          <p:cNvSpPr>
            <a:spLocks noGrp="1"/>
          </p:cNvSpPr>
          <p:nvPr userDrawn="1">
            <p:ph type="title" hasCustomPrompt="1"/>
          </p:nvPr>
        </p:nvSpPr>
        <p:spPr>
          <a:xfrm>
            <a:off x="4860032" y="1779662"/>
            <a:ext cx="3848291" cy="857250"/>
          </a:xfrm>
        </p:spPr>
        <p:txBody>
          <a:bodyPr>
            <a:noAutofit/>
          </a:bodyPr>
          <a:lstStyle>
            <a:lvl1pPr algn="l">
              <a:defRPr sz="3900" baseline="0">
                <a:solidFill>
                  <a:schemeClr val="bg1"/>
                </a:solidFill>
              </a:defRPr>
            </a:lvl1pPr>
          </a:lstStyle>
          <a:p>
            <a:r>
              <a:rPr lang="en-US" dirty="0"/>
              <a:t>Machine Learning</a:t>
            </a:r>
            <a:endParaRPr lang="en-US" noProof="0" dirty="0"/>
          </a:p>
        </p:txBody>
      </p:sp>
      <p:sp>
        <p:nvSpPr>
          <p:cNvPr id="129" name="Text Placeholder 4">
            <a:extLst>
              <a:ext uri="{FF2B5EF4-FFF2-40B4-BE49-F238E27FC236}">
                <a16:creationId xmlns:a16="http://schemas.microsoft.com/office/drawing/2014/main" xmlns="" id="{8EC25800-91F8-45D6-87F4-8C499CA81027}"/>
              </a:ext>
            </a:extLst>
          </p:cNvPr>
          <p:cNvSpPr>
            <a:spLocks noGrp="1"/>
          </p:cNvSpPr>
          <p:nvPr userDrawn="1">
            <p:ph type="body" sz="quarter" idx="35" hasCustomPrompt="1"/>
          </p:nvPr>
        </p:nvSpPr>
        <p:spPr>
          <a:xfrm>
            <a:off x="5024120" y="2427734"/>
            <a:ext cx="3672408" cy="452437"/>
          </a:xfrm>
        </p:spPr>
        <p:txBody>
          <a:bodyPr anchor="ctr">
            <a:noAutofit/>
          </a:bodyPr>
          <a:lstStyle>
            <a:lvl1pPr marL="0" indent="0" algn="l">
              <a:buNone/>
              <a:defRPr sz="1800">
                <a:solidFill>
                  <a:schemeClr val="bg1"/>
                </a:solidFill>
                <a:latin typeface="+mj-lt"/>
              </a:defRPr>
            </a:lvl1pPr>
          </a:lstStyle>
          <a:p>
            <a:r>
              <a:rPr lang="en-US" dirty="0"/>
              <a:t>PowerPoint template</a:t>
            </a:r>
          </a:p>
        </p:txBody>
      </p:sp>
      <p:grpSp>
        <p:nvGrpSpPr>
          <p:cNvPr id="379" name="Group 378">
            <a:extLst>
              <a:ext uri="{FF2B5EF4-FFF2-40B4-BE49-F238E27FC236}">
                <a16:creationId xmlns:a16="http://schemas.microsoft.com/office/drawing/2014/main" xmlns="" id="{5EFE17CA-9B2C-4214-86AB-24D59D14F4A9}"/>
              </a:ext>
            </a:extLst>
          </p:cNvPr>
          <p:cNvGrpSpPr/>
          <p:nvPr userDrawn="1"/>
        </p:nvGrpSpPr>
        <p:grpSpPr>
          <a:xfrm>
            <a:off x="6958036" y="2967073"/>
            <a:ext cx="808040" cy="808047"/>
            <a:chOff x="6958036" y="2967073"/>
            <a:chExt cx="808040" cy="808047"/>
          </a:xfrm>
        </p:grpSpPr>
        <p:sp>
          <p:nvSpPr>
            <p:cNvPr id="312" name="Freeform 209">
              <a:extLst>
                <a:ext uri="{FF2B5EF4-FFF2-40B4-BE49-F238E27FC236}">
                  <a16:creationId xmlns:a16="http://schemas.microsoft.com/office/drawing/2014/main" xmlns="" id="{B7EDEA35-2645-47DB-BCDF-9C7C2664619E}"/>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10">
              <a:extLst>
                <a:ext uri="{FF2B5EF4-FFF2-40B4-BE49-F238E27FC236}">
                  <a16:creationId xmlns:a16="http://schemas.microsoft.com/office/drawing/2014/main" xmlns="" id="{3A131A28-A969-430F-AF64-5E0F21D646AC}"/>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0" name="Group 379">
            <a:extLst>
              <a:ext uri="{FF2B5EF4-FFF2-40B4-BE49-F238E27FC236}">
                <a16:creationId xmlns:a16="http://schemas.microsoft.com/office/drawing/2014/main" xmlns="" id="{7E9CB719-72BE-45F6-99B3-6D38E7DF4C0C}"/>
              </a:ext>
            </a:extLst>
          </p:cNvPr>
          <p:cNvGrpSpPr/>
          <p:nvPr userDrawn="1"/>
        </p:nvGrpSpPr>
        <p:grpSpPr>
          <a:xfrm>
            <a:off x="5967433" y="2967073"/>
            <a:ext cx="808040" cy="808047"/>
            <a:chOff x="5967433" y="2967073"/>
            <a:chExt cx="808040" cy="808047"/>
          </a:xfrm>
        </p:grpSpPr>
        <p:sp>
          <p:nvSpPr>
            <p:cNvPr id="311" name="Freeform 208">
              <a:extLst>
                <a:ext uri="{FF2B5EF4-FFF2-40B4-BE49-F238E27FC236}">
                  <a16:creationId xmlns:a16="http://schemas.microsoft.com/office/drawing/2014/main" xmlns="" id="{05EFCEF5-D342-47DF-AA10-72E4E33E542F}"/>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212">
              <a:extLst>
                <a:ext uri="{FF2B5EF4-FFF2-40B4-BE49-F238E27FC236}">
                  <a16:creationId xmlns:a16="http://schemas.microsoft.com/office/drawing/2014/main" xmlns="" id="{8E9BEAC3-3E89-4520-8E85-50E08075465A}"/>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Freeform 213">
              <a:extLst>
                <a:ext uri="{FF2B5EF4-FFF2-40B4-BE49-F238E27FC236}">
                  <a16:creationId xmlns:a16="http://schemas.microsoft.com/office/drawing/2014/main" xmlns="" id="{97769BBC-F8FB-4337-A318-F36F27E0EF3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214">
              <a:extLst>
                <a:ext uri="{FF2B5EF4-FFF2-40B4-BE49-F238E27FC236}">
                  <a16:creationId xmlns:a16="http://schemas.microsoft.com/office/drawing/2014/main" xmlns="" id="{937F110C-8A75-40CF-B8FB-49996C676BC0}"/>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215">
              <a:extLst>
                <a:ext uri="{FF2B5EF4-FFF2-40B4-BE49-F238E27FC236}">
                  <a16:creationId xmlns:a16="http://schemas.microsoft.com/office/drawing/2014/main" xmlns="" id="{C7AFF641-B25A-43C0-995A-3F7277C33A93}"/>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216">
              <a:extLst>
                <a:ext uri="{FF2B5EF4-FFF2-40B4-BE49-F238E27FC236}">
                  <a16:creationId xmlns:a16="http://schemas.microsoft.com/office/drawing/2014/main" xmlns="" id="{3E7F35EF-D1DE-42A9-82FC-EEC44FB1AD4D}"/>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217">
              <a:extLst>
                <a:ext uri="{FF2B5EF4-FFF2-40B4-BE49-F238E27FC236}">
                  <a16:creationId xmlns:a16="http://schemas.microsoft.com/office/drawing/2014/main" xmlns="" id="{CF5A6E20-C256-469C-AC32-FBFF14564ACA}"/>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218">
              <a:extLst>
                <a:ext uri="{FF2B5EF4-FFF2-40B4-BE49-F238E27FC236}">
                  <a16:creationId xmlns:a16="http://schemas.microsoft.com/office/drawing/2014/main" xmlns="" id="{E1E2EDD4-5E96-4056-8797-9A5C942F2CD5}"/>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219">
              <a:extLst>
                <a:ext uri="{FF2B5EF4-FFF2-40B4-BE49-F238E27FC236}">
                  <a16:creationId xmlns:a16="http://schemas.microsoft.com/office/drawing/2014/main" xmlns="" id="{9B8F6332-58D5-4C77-88F8-F8CB19179C3C}"/>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220">
              <a:extLst>
                <a:ext uri="{FF2B5EF4-FFF2-40B4-BE49-F238E27FC236}">
                  <a16:creationId xmlns:a16="http://schemas.microsoft.com/office/drawing/2014/main" xmlns="" id="{C2317824-232E-4367-9685-8B76F7D8683D}"/>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221">
              <a:extLst>
                <a:ext uri="{FF2B5EF4-FFF2-40B4-BE49-F238E27FC236}">
                  <a16:creationId xmlns:a16="http://schemas.microsoft.com/office/drawing/2014/main" xmlns="" id="{E32A2936-192F-4AE3-9D23-A6456292FCEC}"/>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222">
              <a:extLst>
                <a:ext uri="{FF2B5EF4-FFF2-40B4-BE49-F238E27FC236}">
                  <a16:creationId xmlns:a16="http://schemas.microsoft.com/office/drawing/2014/main" xmlns="" id="{FF2AAED4-6FE3-4C8D-A2AF-8B2F54FE3005}"/>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23">
              <a:extLst>
                <a:ext uri="{FF2B5EF4-FFF2-40B4-BE49-F238E27FC236}">
                  <a16:creationId xmlns:a16="http://schemas.microsoft.com/office/drawing/2014/main" xmlns="" id="{9B8D8A00-1ED8-4BCD-A28A-09C27082E0A7}"/>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24">
              <a:extLst>
                <a:ext uri="{FF2B5EF4-FFF2-40B4-BE49-F238E27FC236}">
                  <a16:creationId xmlns:a16="http://schemas.microsoft.com/office/drawing/2014/main" xmlns="" id="{B4C12122-4997-43FB-B20C-896D0CD7A814}"/>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25">
              <a:extLst>
                <a:ext uri="{FF2B5EF4-FFF2-40B4-BE49-F238E27FC236}">
                  <a16:creationId xmlns:a16="http://schemas.microsoft.com/office/drawing/2014/main" xmlns="" id="{C3FC627A-31A5-4149-B3B1-3FAE68F76204}"/>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26">
              <a:extLst>
                <a:ext uri="{FF2B5EF4-FFF2-40B4-BE49-F238E27FC236}">
                  <a16:creationId xmlns:a16="http://schemas.microsoft.com/office/drawing/2014/main" xmlns="" id="{8F4A4E8B-D9D9-4578-8122-67D1F22316BB}"/>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27">
              <a:extLst>
                <a:ext uri="{FF2B5EF4-FFF2-40B4-BE49-F238E27FC236}">
                  <a16:creationId xmlns:a16="http://schemas.microsoft.com/office/drawing/2014/main" xmlns="" id="{F5722369-6715-44E5-8539-7C46F9029EED}"/>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28">
              <a:extLst>
                <a:ext uri="{FF2B5EF4-FFF2-40B4-BE49-F238E27FC236}">
                  <a16:creationId xmlns:a16="http://schemas.microsoft.com/office/drawing/2014/main" xmlns="" id="{F9F871AE-C94A-4169-B4FD-80D46EB4C590}"/>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29">
              <a:extLst>
                <a:ext uri="{FF2B5EF4-FFF2-40B4-BE49-F238E27FC236}">
                  <a16:creationId xmlns:a16="http://schemas.microsoft.com/office/drawing/2014/main" xmlns="" id="{A10189DC-D7AE-41EC-A7CB-A01DE58AF571}"/>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30">
              <a:extLst>
                <a:ext uri="{FF2B5EF4-FFF2-40B4-BE49-F238E27FC236}">
                  <a16:creationId xmlns:a16="http://schemas.microsoft.com/office/drawing/2014/main" xmlns="" id="{2C30EAE7-954D-4821-B120-8AB1410F7489}"/>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31">
              <a:extLst>
                <a:ext uri="{FF2B5EF4-FFF2-40B4-BE49-F238E27FC236}">
                  <a16:creationId xmlns:a16="http://schemas.microsoft.com/office/drawing/2014/main" xmlns="" id="{78967020-CEC9-44DB-97B5-56393E8B21E2}"/>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232">
              <a:extLst>
                <a:ext uri="{FF2B5EF4-FFF2-40B4-BE49-F238E27FC236}">
                  <a16:creationId xmlns:a16="http://schemas.microsoft.com/office/drawing/2014/main" xmlns="" id="{06AA2F9B-532A-48F4-BE94-A578EF618ED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233">
              <a:extLst>
                <a:ext uri="{FF2B5EF4-FFF2-40B4-BE49-F238E27FC236}">
                  <a16:creationId xmlns:a16="http://schemas.microsoft.com/office/drawing/2014/main" xmlns="" id="{B4BAA03E-7506-44D3-B7BB-8231541E8662}"/>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234">
              <a:extLst>
                <a:ext uri="{FF2B5EF4-FFF2-40B4-BE49-F238E27FC236}">
                  <a16:creationId xmlns:a16="http://schemas.microsoft.com/office/drawing/2014/main" xmlns="" id="{4495226A-D4C6-46B2-B779-25CE0DE0BEFC}"/>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235">
              <a:extLst>
                <a:ext uri="{FF2B5EF4-FFF2-40B4-BE49-F238E27FC236}">
                  <a16:creationId xmlns:a16="http://schemas.microsoft.com/office/drawing/2014/main" xmlns="" id="{34BAC1E5-2C0F-46BF-BAE4-7C62671DB415}"/>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236">
              <a:extLst>
                <a:ext uri="{FF2B5EF4-FFF2-40B4-BE49-F238E27FC236}">
                  <a16:creationId xmlns:a16="http://schemas.microsoft.com/office/drawing/2014/main" xmlns="" id="{BA91F17B-FABA-4DBF-B7E1-BEEE9196A335}"/>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237">
              <a:extLst>
                <a:ext uri="{FF2B5EF4-FFF2-40B4-BE49-F238E27FC236}">
                  <a16:creationId xmlns:a16="http://schemas.microsoft.com/office/drawing/2014/main" xmlns="" id="{EDD73D04-31D4-4567-8D6C-24B0501A4E6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238">
              <a:extLst>
                <a:ext uri="{FF2B5EF4-FFF2-40B4-BE49-F238E27FC236}">
                  <a16:creationId xmlns:a16="http://schemas.microsoft.com/office/drawing/2014/main" xmlns="" id="{258D139F-A952-4BFB-A8C8-F8BE5D4F8F33}"/>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239">
              <a:extLst>
                <a:ext uri="{FF2B5EF4-FFF2-40B4-BE49-F238E27FC236}">
                  <a16:creationId xmlns:a16="http://schemas.microsoft.com/office/drawing/2014/main" xmlns="" id="{6A29198C-48B2-498E-9AED-E93CD67064DB}"/>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240">
              <a:extLst>
                <a:ext uri="{FF2B5EF4-FFF2-40B4-BE49-F238E27FC236}">
                  <a16:creationId xmlns:a16="http://schemas.microsoft.com/office/drawing/2014/main" xmlns="" id="{A1820CF0-26AF-4C4F-A207-CF660A6DA090}"/>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241">
              <a:extLst>
                <a:ext uri="{FF2B5EF4-FFF2-40B4-BE49-F238E27FC236}">
                  <a16:creationId xmlns:a16="http://schemas.microsoft.com/office/drawing/2014/main" xmlns="" id="{E0CC82B2-4AAB-4F8C-B7D0-A3035CA11EC9}"/>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242">
              <a:extLst>
                <a:ext uri="{FF2B5EF4-FFF2-40B4-BE49-F238E27FC236}">
                  <a16:creationId xmlns:a16="http://schemas.microsoft.com/office/drawing/2014/main" xmlns="" id="{6FCB1B0A-F8FD-4085-AD9C-0981CFB21246}"/>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243">
              <a:extLst>
                <a:ext uri="{FF2B5EF4-FFF2-40B4-BE49-F238E27FC236}">
                  <a16:creationId xmlns:a16="http://schemas.microsoft.com/office/drawing/2014/main" xmlns="" id="{7E6FED05-0B15-4BDD-B359-F6B2E29B80D8}"/>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244">
              <a:extLst>
                <a:ext uri="{FF2B5EF4-FFF2-40B4-BE49-F238E27FC236}">
                  <a16:creationId xmlns:a16="http://schemas.microsoft.com/office/drawing/2014/main" xmlns="" id="{27B7B5A3-3FB0-4BFA-8F52-6847FBB68A47}"/>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245">
              <a:extLst>
                <a:ext uri="{FF2B5EF4-FFF2-40B4-BE49-F238E27FC236}">
                  <a16:creationId xmlns:a16="http://schemas.microsoft.com/office/drawing/2014/main" xmlns="" id="{35326841-DC53-438F-B032-D29EC4877D4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46">
              <a:extLst>
                <a:ext uri="{FF2B5EF4-FFF2-40B4-BE49-F238E27FC236}">
                  <a16:creationId xmlns:a16="http://schemas.microsoft.com/office/drawing/2014/main" xmlns="" id="{EAB9169E-5402-4689-AB24-02A606114C49}"/>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47">
              <a:extLst>
                <a:ext uri="{FF2B5EF4-FFF2-40B4-BE49-F238E27FC236}">
                  <a16:creationId xmlns:a16="http://schemas.microsoft.com/office/drawing/2014/main" xmlns="" id="{B13E59DD-8939-4CE4-A2F3-EC53B2EC3A70}"/>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248">
              <a:extLst>
                <a:ext uri="{FF2B5EF4-FFF2-40B4-BE49-F238E27FC236}">
                  <a16:creationId xmlns:a16="http://schemas.microsoft.com/office/drawing/2014/main" xmlns="" id="{B19E6561-2E25-4C3E-AB5C-9F3AAADCF6D4}"/>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49">
              <a:extLst>
                <a:ext uri="{FF2B5EF4-FFF2-40B4-BE49-F238E27FC236}">
                  <a16:creationId xmlns:a16="http://schemas.microsoft.com/office/drawing/2014/main" xmlns="" id="{F9DB65A3-380E-442E-BA78-88BA9EAE3C5E}"/>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50">
              <a:extLst>
                <a:ext uri="{FF2B5EF4-FFF2-40B4-BE49-F238E27FC236}">
                  <a16:creationId xmlns:a16="http://schemas.microsoft.com/office/drawing/2014/main" xmlns="" id="{5CB7BC7B-EFBA-4B26-B0C4-0D62B1AB9B4D}"/>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251">
              <a:extLst>
                <a:ext uri="{FF2B5EF4-FFF2-40B4-BE49-F238E27FC236}">
                  <a16:creationId xmlns:a16="http://schemas.microsoft.com/office/drawing/2014/main" xmlns="" id="{1E9538DD-5BAA-4EF3-8156-92998A355991}"/>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52">
              <a:extLst>
                <a:ext uri="{FF2B5EF4-FFF2-40B4-BE49-F238E27FC236}">
                  <a16:creationId xmlns:a16="http://schemas.microsoft.com/office/drawing/2014/main" xmlns="" id="{2F6995FC-BE45-4BEC-AE8D-2AFA16E79D23}"/>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1" name="Group 380">
            <a:extLst>
              <a:ext uri="{FF2B5EF4-FFF2-40B4-BE49-F238E27FC236}">
                <a16:creationId xmlns:a16="http://schemas.microsoft.com/office/drawing/2014/main" xmlns="" id="{1A909330-67FB-4AA2-A1D6-918C768AAFA9}"/>
              </a:ext>
            </a:extLst>
          </p:cNvPr>
          <p:cNvGrpSpPr/>
          <p:nvPr userDrawn="1"/>
        </p:nvGrpSpPr>
        <p:grpSpPr>
          <a:xfrm>
            <a:off x="4978417" y="2967073"/>
            <a:ext cx="808040" cy="808047"/>
            <a:chOff x="4978417" y="2967073"/>
            <a:chExt cx="808040" cy="808047"/>
          </a:xfrm>
        </p:grpSpPr>
        <p:sp>
          <p:nvSpPr>
            <p:cNvPr id="314" name="Freeform 211">
              <a:extLst>
                <a:ext uri="{FF2B5EF4-FFF2-40B4-BE49-F238E27FC236}">
                  <a16:creationId xmlns:a16="http://schemas.microsoft.com/office/drawing/2014/main" xmlns="" id="{703FF4DA-DE81-465F-8819-1BA5B7D2A754}"/>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53">
              <a:extLst>
                <a:ext uri="{FF2B5EF4-FFF2-40B4-BE49-F238E27FC236}">
                  <a16:creationId xmlns:a16="http://schemas.microsoft.com/office/drawing/2014/main" xmlns="" id="{0DCEB80E-6578-4215-BE93-740814AA697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54">
              <a:extLst>
                <a:ext uri="{FF2B5EF4-FFF2-40B4-BE49-F238E27FC236}">
                  <a16:creationId xmlns:a16="http://schemas.microsoft.com/office/drawing/2014/main" xmlns="" id="{0D85F58C-72F1-42DA-B2CB-2A60BE257FE0}"/>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55">
              <a:extLst>
                <a:ext uri="{FF2B5EF4-FFF2-40B4-BE49-F238E27FC236}">
                  <a16:creationId xmlns:a16="http://schemas.microsoft.com/office/drawing/2014/main" xmlns="" id="{042AFE8B-CDA2-4E2B-A24D-7BDDDA5ED13B}"/>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256">
              <a:extLst>
                <a:ext uri="{FF2B5EF4-FFF2-40B4-BE49-F238E27FC236}">
                  <a16:creationId xmlns:a16="http://schemas.microsoft.com/office/drawing/2014/main" xmlns="" id="{BF9276E7-0431-4086-869C-940EFA28F010}"/>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257">
              <a:extLst>
                <a:ext uri="{FF2B5EF4-FFF2-40B4-BE49-F238E27FC236}">
                  <a16:creationId xmlns:a16="http://schemas.microsoft.com/office/drawing/2014/main" xmlns="" id="{51A4F7EB-B16D-4352-BFAB-53EEE0392697}"/>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chine Learning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18-Feb-20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xmlns=""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xmlns=""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xmlns=""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xmlns=""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xmlns=""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xmlns=""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148" name="Group 147">
            <a:extLst>
              <a:ext uri="{FF2B5EF4-FFF2-40B4-BE49-F238E27FC236}">
                <a16:creationId xmlns:a16="http://schemas.microsoft.com/office/drawing/2014/main" xmlns="" id="{C94A0A30-C664-4A7B-9DF0-4D0D46AF0D88}"/>
              </a:ext>
            </a:extLst>
          </p:cNvPr>
          <p:cNvGrpSpPr/>
          <p:nvPr userDrawn="1"/>
        </p:nvGrpSpPr>
        <p:grpSpPr>
          <a:xfrm>
            <a:off x="6625641" y="1529963"/>
            <a:ext cx="1266206" cy="1266218"/>
            <a:chOff x="6958036" y="2967073"/>
            <a:chExt cx="808040" cy="808047"/>
          </a:xfrm>
        </p:grpSpPr>
        <p:sp>
          <p:nvSpPr>
            <p:cNvPr id="149" name="Freeform 209">
              <a:extLst>
                <a:ext uri="{FF2B5EF4-FFF2-40B4-BE49-F238E27FC236}">
                  <a16:creationId xmlns:a16="http://schemas.microsoft.com/office/drawing/2014/main" xmlns="" id="{D5F9CD2F-3415-407E-8B43-364BC4FBD5B5}"/>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210">
              <a:extLst>
                <a:ext uri="{FF2B5EF4-FFF2-40B4-BE49-F238E27FC236}">
                  <a16:creationId xmlns:a16="http://schemas.microsoft.com/office/drawing/2014/main" xmlns="" id="{2D236453-01DB-4DA5-9787-E3DBB212664B}"/>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1" name="Group 150">
            <a:extLst>
              <a:ext uri="{FF2B5EF4-FFF2-40B4-BE49-F238E27FC236}">
                <a16:creationId xmlns:a16="http://schemas.microsoft.com/office/drawing/2014/main" xmlns="" id="{3C85A1A7-6DCA-4903-9CD5-BAA0D8CB59BE}"/>
              </a:ext>
            </a:extLst>
          </p:cNvPr>
          <p:cNvGrpSpPr/>
          <p:nvPr userDrawn="1"/>
        </p:nvGrpSpPr>
        <p:grpSpPr>
          <a:xfrm>
            <a:off x="3929507" y="1529963"/>
            <a:ext cx="1266206" cy="1266218"/>
            <a:chOff x="5967433" y="2967073"/>
            <a:chExt cx="808040" cy="808047"/>
          </a:xfrm>
        </p:grpSpPr>
        <p:sp>
          <p:nvSpPr>
            <p:cNvPr id="152" name="Freeform 208">
              <a:extLst>
                <a:ext uri="{FF2B5EF4-FFF2-40B4-BE49-F238E27FC236}">
                  <a16:creationId xmlns:a16="http://schemas.microsoft.com/office/drawing/2014/main" xmlns="" id="{4A1C6B0F-16BE-4552-808A-6E3FF9EE4243}"/>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12">
              <a:extLst>
                <a:ext uri="{FF2B5EF4-FFF2-40B4-BE49-F238E27FC236}">
                  <a16:creationId xmlns:a16="http://schemas.microsoft.com/office/drawing/2014/main" xmlns="" id="{1E68706D-B270-496B-A63C-54C6E1C7ED78}"/>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3">
              <a:extLst>
                <a:ext uri="{FF2B5EF4-FFF2-40B4-BE49-F238E27FC236}">
                  <a16:creationId xmlns:a16="http://schemas.microsoft.com/office/drawing/2014/main" xmlns="" id="{D9406B8B-DFBB-4FA0-87E9-F51404D81BA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4">
              <a:extLst>
                <a:ext uri="{FF2B5EF4-FFF2-40B4-BE49-F238E27FC236}">
                  <a16:creationId xmlns:a16="http://schemas.microsoft.com/office/drawing/2014/main" xmlns="" id="{48DFE147-BE91-4C5A-8AEF-8ACB673F41A8}"/>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5">
              <a:extLst>
                <a:ext uri="{FF2B5EF4-FFF2-40B4-BE49-F238E27FC236}">
                  <a16:creationId xmlns:a16="http://schemas.microsoft.com/office/drawing/2014/main" xmlns="" id="{79FC0CEF-8A50-47B4-9C5F-819E6F58F09A}"/>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16">
              <a:extLst>
                <a:ext uri="{FF2B5EF4-FFF2-40B4-BE49-F238E27FC236}">
                  <a16:creationId xmlns:a16="http://schemas.microsoft.com/office/drawing/2014/main" xmlns="" id="{DF03ED6A-7101-40A0-B321-93FE6467463A}"/>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17">
              <a:extLst>
                <a:ext uri="{FF2B5EF4-FFF2-40B4-BE49-F238E27FC236}">
                  <a16:creationId xmlns:a16="http://schemas.microsoft.com/office/drawing/2014/main" xmlns="" id="{5718941F-6E12-43D9-A6D7-8DEC6C6D5514}"/>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18">
              <a:extLst>
                <a:ext uri="{FF2B5EF4-FFF2-40B4-BE49-F238E27FC236}">
                  <a16:creationId xmlns:a16="http://schemas.microsoft.com/office/drawing/2014/main" xmlns="" id="{D84D0B2C-CB7D-43CE-BCD8-E3643F7543EC}"/>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19">
              <a:extLst>
                <a:ext uri="{FF2B5EF4-FFF2-40B4-BE49-F238E27FC236}">
                  <a16:creationId xmlns:a16="http://schemas.microsoft.com/office/drawing/2014/main" xmlns="" id="{3E4BB7C4-14F4-43AE-8150-B2541C6F949A}"/>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20">
              <a:extLst>
                <a:ext uri="{FF2B5EF4-FFF2-40B4-BE49-F238E27FC236}">
                  <a16:creationId xmlns:a16="http://schemas.microsoft.com/office/drawing/2014/main" xmlns="" id="{D79FDA04-E3BE-4350-965E-8EC7E3FEC164}"/>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21">
              <a:extLst>
                <a:ext uri="{FF2B5EF4-FFF2-40B4-BE49-F238E27FC236}">
                  <a16:creationId xmlns:a16="http://schemas.microsoft.com/office/drawing/2014/main" xmlns="" id="{686A4D42-953B-43FB-9DEE-65BD7E5C5B84}"/>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22">
              <a:extLst>
                <a:ext uri="{FF2B5EF4-FFF2-40B4-BE49-F238E27FC236}">
                  <a16:creationId xmlns:a16="http://schemas.microsoft.com/office/drawing/2014/main" xmlns="" id="{35198ED2-468F-4014-B746-627C17301D58}"/>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23">
              <a:extLst>
                <a:ext uri="{FF2B5EF4-FFF2-40B4-BE49-F238E27FC236}">
                  <a16:creationId xmlns:a16="http://schemas.microsoft.com/office/drawing/2014/main" xmlns="" id="{4509E093-A0C5-45E8-BA97-2141FCF700CF}"/>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24">
              <a:extLst>
                <a:ext uri="{FF2B5EF4-FFF2-40B4-BE49-F238E27FC236}">
                  <a16:creationId xmlns:a16="http://schemas.microsoft.com/office/drawing/2014/main" xmlns="" id="{AFF8CB61-601A-4767-99CE-D9ACBEB6D6AE}"/>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25">
              <a:extLst>
                <a:ext uri="{FF2B5EF4-FFF2-40B4-BE49-F238E27FC236}">
                  <a16:creationId xmlns:a16="http://schemas.microsoft.com/office/drawing/2014/main" xmlns="" id="{F7E2AB8B-4384-4318-AE3B-2BD13788D34D}"/>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26">
              <a:extLst>
                <a:ext uri="{FF2B5EF4-FFF2-40B4-BE49-F238E27FC236}">
                  <a16:creationId xmlns:a16="http://schemas.microsoft.com/office/drawing/2014/main" xmlns="" id="{871B9DA1-8B72-411E-A856-3449E2CD8F90}"/>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27">
              <a:extLst>
                <a:ext uri="{FF2B5EF4-FFF2-40B4-BE49-F238E27FC236}">
                  <a16:creationId xmlns:a16="http://schemas.microsoft.com/office/drawing/2014/main" xmlns="" id="{D52F04E9-868A-46E4-89C0-8F9B5A271646}"/>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28">
              <a:extLst>
                <a:ext uri="{FF2B5EF4-FFF2-40B4-BE49-F238E27FC236}">
                  <a16:creationId xmlns:a16="http://schemas.microsoft.com/office/drawing/2014/main" xmlns="" id="{EB0D5DDF-8E43-4D28-BD67-D55562438407}"/>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29">
              <a:extLst>
                <a:ext uri="{FF2B5EF4-FFF2-40B4-BE49-F238E27FC236}">
                  <a16:creationId xmlns:a16="http://schemas.microsoft.com/office/drawing/2014/main" xmlns="" id="{D95D7660-916D-4F00-A43A-382863445183}"/>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30">
              <a:extLst>
                <a:ext uri="{FF2B5EF4-FFF2-40B4-BE49-F238E27FC236}">
                  <a16:creationId xmlns:a16="http://schemas.microsoft.com/office/drawing/2014/main" xmlns="" id="{94409655-4FAC-4F45-B589-B9A3B44435EF}"/>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31">
              <a:extLst>
                <a:ext uri="{FF2B5EF4-FFF2-40B4-BE49-F238E27FC236}">
                  <a16:creationId xmlns:a16="http://schemas.microsoft.com/office/drawing/2014/main" xmlns="" id="{37906DFF-92B9-44EF-A054-A12790760A16}"/>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32">
              <a:extLst>
                <a:ext uri="{FF2B5EF4-FFF2-40B4-BE49-F238E27FC236}">
                  <a16:creationId xmlns:a16="http://schemas.microsoft.com/office/drawing/2014/main" xmlns="" id="{7D5501A2-9A19-4A2D-A352-C7EA3A20CE7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33">
              <a:extLst>
                <a:ext uri="{FF2B5EF4-FFF2-40B4-BE49-F238E27FC236}">
                  <a16:creationId xmlns:a16="http://schemas.microsoft.com/office/drawing/2014/main" xmlns="" id="{26E68B0A-19FA-4BB9-AD26-C0163D0080A9}"/>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34">
              <a:extLst>
                <a:ext uri="{FF2B5EF4-FFF2-40B4-BE49-F238E27FC236}">
                  <a16:creationId xmlns:a16="http://schemas.microsoft.com/office/drawing/2014/main" xmlns="" id="{F0872902-5AF3-47E9-9164-850C8B1D0EB0}"/>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35">
              <a:extLst>
                <a:ext uri="{FF2B5EF4-FFF2-40B4-BE49-F238E27FC236}">
                  <a16:creationId xmlns:a16="http://schemas.microsoft.com/office/drawing/2014/main" xmlns="" id="{502EDE89-C697-4CAD-B51A-D398DAC09F40}"/>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36">
              <a:extLst>
                <a:ext uri="{FF2B5EF4-FFF2-40B4-BE49-F238E27FC236}">
                  <a16:creationId xmlns:a16="http://schemas.microsoft.com/office/drawing/2014/main" xmlns="" id="{DCFE4D00-392B-43CE-BACB-0CD6287B4953}"/>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37">
              <a:extLst>
                <a:ext uri="{FF2B5EF4-FFF2-40B4-BE49-F238E27FC236}">
                  <a16:creationId xmlns:a16="http://schemas.microsoft.com/office/drawing/2014/main" xmlns="" id="{9873F800-E038-4620-B284-9F397741C0E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38">
              <a:extLst>
                <a:ext uri="{FF2B5EF4-FFF2-40B4-BE49-F238E27FC236}">
                  <a16:creationId xmlns:a16="http://schemas.microsoft.com/office/drawing/2014/main" xmlns="" id="{C524F82A-FC39-4530-8738-879EB85CE6EC}"/>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39">
              <a:extLst>
                <a:ext uri="{FF2B5EF4-FFF2-40B4-BE49-F238E27FC236}">
                  <a16:creationId xmlns:a16="http://schemas.microsoft.com/office/drawing/2014/main" xmlns="" id="{7389E4C1-03EE-4709-A9AA-5E629545CE0C}"/>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40">
              <a:extLst>
                <a:ext uri="{FF2B5EF4-FFF2-40B4-BE49-F238E27FC236}">
                  <a16:creationId xmlns:a16="http://schemas.microsoft.com/office/drawing/2014/main" xmlns="" id="{5E0AD0ED-8726-4480-B2A9-FB0FDA199578}"/>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41">
              <a:extLst>
                <a:ext uri="{FF2B5EF4-FFF2-40B4-BE49-F238E27FC236}">
                  <a16:creationId xmlns:a16="http://schemas.microsoft.com/office/drawing/2014/main" xmlns="" id="{0B1DB695-1D7A-4C84-AA86-7D045AF53A04}"/>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42">
              <a:extLst>
                <a:ext uri="{FF2B5EF4-FFF2-40B4-BE49-F238E27FC236}">
                  <a16:creationId xmlns:a16="http://schemas.microsoft.com/office/drawing/2014/main" xmlns="" id="{6AE87875-E4E5-440B-9BE9-C2A66CA12009}"/>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43">
              <a:extLst>
                <a:ext uri="{FF2B5EF4-FFF2-40B4-BE49-F238E27FC236}">
                  <a16:creationId xmlns:a16="http://schemas.microsoft.com/office/drawing/2014/main" xmlns="" id="{FB5C89D2-47DE-4474-8F8F-F985204E0933}"/>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44">
              <a:extLst>
                <a:ext uri="{FF2B5EF4-FFF2-40B4-BE49-F238E27FC236}">
                  <a16:creationId xmlns:a16="http://schemas.microsoft.com/office/drawing/2014/main" xmlns="" id="{0DE3A1F0-D9EE-4E46-A275-BB86A575119D}"/>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45">
              <a:extLst>
                <a:ext uri="{FF2B5EF4-FFF2-40B4-BE49-F238E27FC236}">
                  <a16:creationId xmlns:a16="http://schemas.microsoft.com/office/drawing/2014/main" xmlns="" id="{BE5448AF-D9CD-4FE9-B2D5-22F376C062B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46">
              <a:extLst>
                <a:ext uri="{FF2B5EF4-FFF2-40B4-BE49-F238E27FC236}">
                  <a16:creationId xmlns:a16="http://schemas.microsoft.com/office/drawing/2014/main" xmlns="" id="{34FE5BC6-5D82-48EF-8BEF-C063DDD24C16}"/>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47">
              <a:extLst>
                <a:ext uri="{FF2B5EF4-FFF2-40B4-BE49-F238E27FC236}">
                  <a16:creationId xmlns:a16="http://schemas.microsoft.com/office/drawing/2014/main" xmlns="" id="{59B42F3D-40A1-4F4A-BD9A-F9A3A3002CB1}"/>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48">
              <a:extLst>
                <a:ext uri="{FF2B5EF4-FFF2-40B4-BE49-F238E27FC236}">
                  <a16:creationId xmlns:a16="http://schemas.microsoft.com/office/drawing/2014/main" xmlns="" id="{908CE878-5D52-4C5A-B0E0-622304D9A82C}"/>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49">
              <a:extLst>
                <a:ext uri="{FF2B5EF4-FFF2-40B4-BE49-F238E27FC236}">
                  <a16:creationId xmlns:a16="http://schemas.microsoft.com/office/drawing/2014/main" xmlns="" id="{7E647BB8-5FD1-4011-BD10-61006B416A82}"/>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50">
              <a:extLst>
                <a:ext uri="{FF2B5EF4-FFF2-40B4-BE49-F238E27FC236}">
                  <a16:creationId xmlns:a16="http://schemas.microsoft.com/office/drawing/2014/main" xmlns="" id="{18E907E3-4FCD-4204-AB00-6605B3B110EE}"/>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51">
              <a:extLst>
                <a:ext uri="{FF2B5EF4-FFF2-40B4-BE49-F238E27FC236}">
                  <a16:creationId xmlns:a16="http://schemas.microsoft.com/office/drawing/2014/main" xmlns="" id="{98902307-152C-469C-9C4D-B39833354DB7}"/>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52">
              <a:extLst>
                <a:ext uri="{FF2B5EF4-FFF2-40B4-BE49-F238E27FC236}">
                  <a16:creationId xmlns:a16="http://schemas.microsoft.com/office/drawing/2014/main" xmlns="" id="{EAE75CBB-ABA4-4C48-9237-B4783FBA7567}"/>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4" name="Group 193">
            <a:extLst>
              <a:ext uri="{FF2B5EF4-FFF2-40B4-BE49-F238E27FC236}">
                <a16:creationId xmlns:a16="http://schemas.microsoft.com/office/drawing/2014/main" xmlns="" id="{F8D4092C-FCF0-4032-A283-A78BB289F884}"/>
              </a:ext>
            </a:extLst>
          </p:cNvPr>
          <p:cNvGrpSpPr/>
          <p:nvPr userDrawn="1"/>
        </p:nvGrpSpPr>
        <p:grpSpPr>
          <a:xfrm>
            <a:off x="1233373" y="1529963"/>
            <a:ext cx="1266206" cy="1266218"/>
            <a:chOff x="4978417" y="2967073"/>
            <a:chExt cx="808040" cy="808047"/>
          </a:xfrm>
        </p:grpSpPr>
        <p:sp>
          <p:nvSpPr>
            <p:cNvPr id="195" name="Freeform 211">
              <a:extLst>
                <a:ext uri="{FF2B5EF4-FFF2-40B4-BE49-F238E27FC236}">
                  <a16:creationId xmlns:a16="http://schemas.microsoft.com/office/drawing/2014/main" xmlns="" id="{04526D32-E13D-4E2E-AAE2-270AA9F95229}"/>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53">
              <a:extLst>
                <a:ext uri="{FF2B5EF4-FFF2-40B4-BE49-F238E27FC236}">
                  <a16:creationId xmlns:a16="http://schemas.microsoft.com/office/drawing/2014/main" xmlns="" id="{2CF53438-8348-4F0B-BAC3-5E68B546AD5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54">
              <a:extLst>
                <a:ext uri="{FF2B5EF4-FFF2-40B4-BE49-F238E27FC236}">
                  <a16:creationId xmlns:a16="http://schemas.microsoft.com/office/drawing/2014/main" xmlns="" id="{8C7701A4-DA55-4D75-82FC-0131A0ECB9B2}"/>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55">
              <a:extLst>
                <a:ext uri="{FF2B5EF4-FFF2-40B4-BE49-F238E27FC236}">
                  <a16:creationId xmlns:a16="http://schemas.microsoft.com/office/drawing/2014/main" xmlns="" id="{3871790A-CC20-4F4B-B2E8-76C084DFCCF4}"/>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56">
              <a:extLst>
                <a:ext uri="{FF2B5EF4-FFF2-40B4-BE49-F238E27FC236}">
                  <a16:creationId xmlns:a16="http://schemas.microsoft.com/office/drawing/2014/main" xmlns="" id="{CB4DC264-E8E6-41C6-9E9C-E8ABAD46B6CF}"/>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57">
              <a:extLst>
                <a:ext uri="{FF2B5EF4-FFF2-40B4-BE49-F238E27FC236}">
                  <a16:creationId xmlns:a16="http://schemas.microsoft.com/office/drawing/2014/main" xmlns="" id="{090A6583-7376-40DC-967C-76C02AA3F10C}"/>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chine Learning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18-Feb-20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chine Learning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18-Feb-20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5"/>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grpSp>
        <p:nvGrpSpPr>
          <p:cNvPr id="7" name="Group 6">
            <a:extLst>
              <a:ext uri="{FF2B5EF4-FFF2-40B4-BE49-F238E27FC236}">
                <a16:creationId xmlns:a16="http://schemas.microsoft.com/office/drawing/2014/main" xmlns="" id="{540B2E6F-6FDA-46D2-BC57-8BE8E00104F2}"/>
              </a:ext>
            </a:extLst>
          </p:cNvPr>
          <p:cNvGrpSpPr/>
          <p:nvPr userDrawn="1"/>
        </p:nvGrpSpPr>
        <p:grpSpPr>
          <a:xfrm>
            <a:off x="769526" y="1498605"/>
            <a:ext cx="2866370" cy="2866370"/>
            <a:chOff x="769526" y="1498605"/>
            <a:chExt cx="2866370" cy="2866370"/>
          </a:xfrm>
        </p:grpSpPr>
        <p:sp>
          <p:nvSpPr>
            <p:cNvPr id="11" name="Oval 10"/>
            <p:cNvSpPr/>
            <p:nvPr userDrawn="1"/>
          </p:nvSpPr>
          <p:spPr>
            <a:xfrm>
              <a:off x="769526" y="1498605"/>
              <a:ext cx="2866370" cy="2866370"/>
            </a:xfrm>
            <a:prstGeom prst="ellipse">
              <a:avLst/>
            </a:prstGeom>
            <a:solidFill>
              <a:srgbClr val="64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2AA3E500-A74F-4C20-84A6-8EC81ADA2D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271" y="1827527"/>
              <a:ext cx="2733632" cy="2203052"/>
            </a:xfrm>
            <a:prstGeom prst="rect">
              <a:avLst/>
            </a:prstGeom>
          </p:spPr>
        </p:pic>
      </p:grpSp>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chine Learning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18-Feb-20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18-Feb-20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eepmind.com/blog/article/wavenet-generative-model-raw-audio"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deepmind.com/blog/article/wavenet-generative-model-raw-audio"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abs/1601.06759"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5.gif"/><Relationship Id="rId4" Type="http://schemas.openxmlformats.org/officeDocument/2006/relationships/hyperlink" Target="https://arxiv.org/abs/1606.05328"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towardsdatascience.com/how-wavenet-works-12e2420ef386"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eepmind.com/blog/article/wavenet-generative-model-raw-audio" TargetMode="External"/><Relationship Id="rId2" Type="http://schemas.openxmlformats.org/officeDocument/2006/relationships/hyperlink" Target="https://towardsdatascience.com/how-wavenet-works-12e2420ef386" TargetMode="External"/><Relationship Id="rId1" Type="http://schemas.openxmlformats.org/officeDocument/2006/relationships/slideLayout" Target="../slideLayouts/slideLayout4.xml"/><Relationship Id="rId4" Type="http://schemas.openxmlformats.org/officeDocument/2006/relationships/hyperlink" Target="https://towardsdatascience.com/wavenet-google-assistants-voice-synthesizer-a168e9af13b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4E7C5B-A9BA-45D4-AB6C-21E22D7C32DC}"/>
              </a:ext>
            </a:extLst>
          </p:cNvPr>
          <p:cNvSpPr>
            <a:spLocks noGrp="1"/>
          </p:cNvSpPr>
          <p:nvPr>
            <p:ph type="title"/>
          </p:nvPr>
        </p:nvSpPr>
        <p:spPr>
          <a:xfrm>
            <a:off x="4953000" y="1504950"/>
            <a:ext cx="2218238" cy="768002"/>
          </a:xfrm>
        </p:spPr>
        <p:txBody>
          <a:bodyPr/>
          <a:lstStyle/>
          <a:p>
            <a:r>
              <a:rPr lang="en-US" dirty="0" smtClean="0"/>
              <a:t>WAVENET</a:t>
            </a:r>
            <a:endParaRPr lang="en-US" dirty="0"/>
          </a:p>
        </p:txBody>
      </p:sp>
      <p:sp>
        <p:nvSpPr>
          <p:cNvPr id="3" name="Text Placeholder 2">
            <a:extLst>
              <a:ext uri="{FF2B5EF4-FFF2-40B4-BE49-F238E27FC236}">
                <a16:creationId xmlns:a16="http://schemas.microsoft.com/office/drawing/2014/main" xmlns="" id="{294BE9DB-4CC8-4CBE-BDFA-C332A5F9EA6F}"/>
              </a:ext>
            </a:extLst>
          </p:cNvPr>
          <p:cNvSpPr>
            <a:spLocks noGrp="1"/>
          </p:cNvSpPr>
          <p:nvPr>
            <p:ph type="body" sz="quarter" idx="35"/>
          </p:nvPr>
        </p:nvSpPr>
        <p:spPr/>
        <p:txBody>
          <a:bodyPr/>
          <a:lstStyle/>
          <a:p>
            <a:r>
              <a:rPr lang="en-US" dirty="0"/>
              <a:t>PowerPoint template</a:t>
            </a:r>
          </a:p>
        </p:txBody>
      </p:sp>
      <p:sp>
        <p:nvSpPr>
          <p:cNvPr id="4" name="TextBox 3">
            <a:extLst>
              <a:ext uri="{FF2B5EF4-FFF2-40B4-BE49-F238E27FC236}">
                <a16:creationId xmlns:a16="http://schemas.microsoft.com/office/drawing/2014/main" xmlns="" id="{42285606-1260-4D13-8AAA-80226E1F6554}"/>
              </a:ext>
            </a:extLst>
          </p:cNvPr>
          <p:cNvSpPr txBox="1"/>
          <p:nvPr/>
        </p:nvSpPr>
        <p:spPr>
          <a:xfrm>
            <a:off x="3467115" y="-307777"/>
            <a:ext cx="1804212" cy="307777"/>
          </a:xfrm>
          <a:prstGeom prst="rect">
            <a:avLst/>
          </a:prstGeom>
          <a:noFill/>
        </p:spPr>
        <p:txBody>
          <a:bodyPr wrap="none" rtlCol="0">
            <a:spAutoFit/>
          </a:bodyPr>
          <a:lstStyle/>
          <a:p>
            <a:r>
              <a:rPr lang="en-US" sz="1400" dirty="0">
                <a:solidFill>
                  <a:schemeClr val="tx1">
                    <a:lumMod val="65000"/>
                    <a:lumOff val="35000"/>
                  </a:schemeClr>
                </a:solidFill>
              </a:rPr>
              <a:t>© Templateswise.com</a:t>
            </a:r>
          </a:p>
        </p:txBody>
      </p:sp>
    </p:spTree>
    <p:extLst>
      <p:ext uri="{BB962C8B-B14F-4D97-AF65-F5344CB8AC3E}">
        <p14:creationId xmlns:p14="http://schemas.microsoft.com/office/powerpoint/2010/main" val="3446047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WaveNet</a:t>
            </a:r>
            <a:r>
              <a:rPr lang="en-US" dirty="0"/>
              <a:t>?</a:t>
            </a:r>
            <a:endParaRPr lang="en-US" dirty="0"/>
          </a:p>
        </p:txBody>
      </p:sp>
      <p:sp>
        <p:nvSpPr>
          <p:cNvPr id="3" name="Text Placeholder 2"/>
          <p:cNvSpPr>
            <a:spLocks noGrp="1"/>
          </p:cNvSpPr>
          <p:nvPr>
            <p:ph type="body" sz="quarter" idx="35"/>
          </p:nvPr>
        </p:nvSpPr>
        <p:spPr>
          <a:xfrm>
            <a:off x="1524000" y="2057202"/>
            <a:ext cx="7620000" cy="2448272"/>
          </a:xfrm>
        </p:spPr>
        <p:txBody>
          <a:bodyPr/>
          <a:lstStyle/>
          <a:p>
            <a:pPr marL="342900" indent="-342900">
              <a:buFont typeface="Arial" panose="020B0604020202020204" pitchFamily="34" charset="0"/>
              <a:buChar char="•"/>
            </a:pPr>
            <a:r>
              <a:rPr lang="en-US" sz="2000" dirty="0"/>
              <a:t>A deep generative model of raw audio waveforms.</a:t>
            </a:r>
          </a:p>
          <a:p>
            <a:pPr marL="342900" indent="-342900">
              <a:buFont typeface="Arial" panose="020B0604020202020204" pitchFamily="34" charset="0"/>
              <a:buChar char="•"/>
            </a:pPr>
            <a:r>
              <a:rPr lang="en-US" sz="2000" dirty="0"/>
              <a:t>Able to generate speech which mimics any human voice and which sounds more natural than the best existing Text-to-Speech </a:t>
            </a:r>
            <a:r>
              <a:rPr lang="en-US" sz="2000" dirty="0" smtClean="0"/>
              <a:t>systems.</a:t>
            </a:r>
          </a:p>
          <a:p>
            <a:pPr marL="342900" indent="-342900">
              <a:buFont typeface="Arial" panose="020B0604020202020204" pitchFamily="34" charset="0"/>
              <a:buChar char="•"/>
            </a:pPr>
            <a:r>
              <a:rPr lang="en-US" sz="2000" dirty="0"/>
              <a:t>Reducing the gap with human performance by over 50</a:t>
            </a:r>
            <a:r>
              <a:rPr lang="en-US" sz="2000" dirty="0" smtClean="0"/>
              <a:t>%.</a:t>
            </a:r>
            <a:endParaRPr lang="en-US" sz="2000" dirty="0"/>
          </a:p>
          <a:p>
            <a:endParaRPr lang="en-US" dirty="0" smtClean="0"/>
          </a:p>
          <a:p>
            <a:endParaRPr lang="en-US" dirty="0"/>
          </a:p>
          <a:p>
            <a:r>
              <a:rPr lang="en-US" sz="1400" dirty="0" smtClean="0">
                <a:hlinkClick r:id="rId3"/>
              </a:rPr>
              <a:t>    *https</a:t>
            </a:r>
            <a:r>
              <a:rPr lang="en-US" sz="1400" dirty="0">
                <a:hlinkClick r:id="rId3"/>
              </a:rPr>
              <a:t>://deepmind.com/blog/article/wavenet-generative-model-raw-audio</a:t>
            </a:r>
            <a:endParaRPr lang="en-US" sz="1400" dirty="0"/>
          </a:p>
          <a:p>
            <a:endParaRPr lang="en-US" dirty="0"/>
          </a:p>
        </p:txBody>
      </p:sp>
    </p:spTree>
    <p:extLst>
      <p:ext uri="{BB962C8B-B14F-4D97-AF65-F5344CB8AC3E}">
        <p14:creationId xmlns:p14="http://schemas.microsoft.com/office/powerpoint/2010/main" val="3772737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Why </a:t>
            </a:r>
            <a:r>
              <a:rPr lang="en-US" sz="4400" dirty="0" err="1"/>
              <a:t>WaveNet</a:t>
            </a:r>
            <a:r>
              <a:rPr lang="en-US" sz="4400" dirty="0"/>
              <a:t> is better?</a:t>
            </a:r>
            <a:endParaRPr lang="en-US" dirty="0"/>
          </a:p>
        </p:txBody>
      </p:sp>
      <p:sp>
        <p:nvSpPr>
          <p:cNvPr id="3" name="Text Placeholder 2"/>
          <p:cNvSpPr>
            <a:spLocks noGrp="1"/>
          </p:cNvSpPr>
          <p:nvPr>
            <p:ph type="body" sz="quarter" idx="35"/>
          </p:nvPr>
        </p:nvSpPr>
        <p:spPr>
          <a:xfrm>
            <a:off x="1600200" y="2266950"/>
            <a:ext cx="6705600" cy="2448272"/>
          </a:xfrm>
        </p:spPr>
        <p:txBody>
          <a:bodyPr/>
          <a:lstStyle/>
          <a:p>
            <a:pPr marL="342900" indent="-342900">
              <a:buFont typeface="Arial" panose="020B0604020202020204" pitchFamily="34" charset="0"/>
              <a:buChar char="•"/>
            </a:pPr>
            <a:r>
              <a:rPr lang="en-US" sz="2000" dirty="0"/>
              <a:t>Directly models the raw waveform of the audio signal one sample at a </a:t>
            </a:r>
            <a:r>
              <a:rPr lang="en-US" sz="2000" dirty="0" smtClean="0"/>
              <a:t>time.</a:t>
            </a:r>
          </a:p>
          <a:p>
            <a:pPr marL="342900" indent="-342900">
              <a:buFont typeface="Arial" panose="020B0604020202020204" pitchFamily="34" charset="0"/>
              <a:buChar char="•"/>
            </a:pPr>
            <a:r>
              <a:rPr lang="en-US" sz="2000" dirty="0"/>
              <a:t>Yields more natural-sounding speech, using raw waveforms.</a:t>
            </a:r>
          </a:p>
          <a:p>
            <a:pPr marL="342900" indent="-342900">
              <a:buFont typeface="Arial" panose="020B0604020202020204" pitchFamily="34" charset="0"/>
              <a:buChar char="•"/>
            </a:pPr>
            <a:r>
              <a:rPr lang="en-US" sz="2000" dirty="0" err="1"/>
              <a:t>WaveNet</a:t>
            </a:r>
            <a:r>
              <a:rPr lang="en-US" sz="2000" dirty="0"/>
              <a:t> can model any kind of audio, including music.</a:t>
            </a:r>
          </a:p>
          <a:p>
            <a:endParaRPr lang="en-US" sz="2000" dirty="0"/>
          </a:p>
          <a:p>
            <a:endParaRPr lang="en-US" dirty="0" smtClean="0"/>
          </a:p>
          <a:p>
            <a:r>
              <a:rPr lang="en-US" sz="1400" dirty="0">
                <a:solidFill>
                  <a:srgbClr val="C00000"/>
                </a:solidFill>
              </a:rPr>
              <a:t>*</a:t>
            </a:r>
            <a:r>
              <a:rPr lang="en-US" sz="1400" dirty="0">
                <a:solidFill>
                  <a:srgbClr val="FFC000"/>
                </a:solidFill>
                <a:hlinkClick r:id="rId2"/>
              </a:rPr>
              <a:t>https://deepmind.com/blog/article/wavenet-generative-model-raw-audio</a:t>
            </a:r>
            <a:endParaRPr lang="en-US" sz="1400" dirty="0">
              <a:solidFill>
                <a:srgbClr val="FFC000"/>
              </a:solidFill>
            </a:endParaRPr>
          </a:p>
          <a:p>
            <a:endParaRPr lang="en-US" dirty="0"/>
          </a:p>
        </p:txBody>
      </p:sp>
    </p:spTree>
    <p:extLst>
      <p:ext uri="{BB962C8B-B14F-4D97-AF65-F5344CB8AC3E}">
        <p14:creationId xmlns:p14="http://schemas.microsoft.com/office/powerpoint/2010/main" val="2027178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6829002" cy="857250"/>
          </a:xfrm>
        </p:spPr>
        <p:txBody>
          <a:bodyPr/>
          <a:lstStyle/>
          <a:p>
            <a:r>
              <a:rPr lang="en-US" sz="4400" dirty="0"/>
              <a:t>How </a:t>
            </a:r>
            <a:r>
              <a:rPr lang="en-US" sz="4400" dirty="0" err="1"/>
              <a:t>WaveNet</a:t>
            </a:r>
            <a:r>
              <a:rPr lang="en-US" sz="4400" dirty="0"/>
              <a:t> </a:t>
            </a:r>
            <a:r>
              <a:rPr lang="en-US" sz="4400" dirty="0" smtClean="0"/>
              <a:t>works ?</a:t>
            </a:r>
            <a:endParaRPr lang="en-US" dirty="0"/>
          </a:p>
        </p:txBody>
      </p:sp>
      <p:sp>
        <p:nvSpPr>
          <p:cNvPr id="9" name="Text Placeholder 2"/>
          <p:cNvSpPr>
            <a:spLocks noGrp="1"/>
          </p:cNvSpPr>
          <p:nvPr>
            <p:ph type="body" sz="quarter" idx="35"/>
          </p:nvPr>
        </p:nvSpPr>
        <p:spPr>
          <a:xfrm>
            <a:off x="228600" y="1352550"/>
            <a:ext cx="8610600" cy="4171950"/>
          </a:xfrm>
        </p:spPr>
        <p:txBody>
          <a:bodyPr/>
          <a:lstStyle/>
          <a:p>
            <a:pPr marL="342900" indent="-342900" algn="l">
              <a:buFont typeface="Arial" panose="020B0604020202020204" pitchFamily="34" charset="0"/>
              <a:buChar char="•"/>
            </a:pPr>
            <a:r>
              <a:rPr lang="en-US" sz="1600" dirty="0"/>
              <a:t>Input sequences are real waveforms recorded </a:t>
            </a:r>
            <a:r>
              <a:rPr lang="en-US" sz="1600" dirty="0" smtClean="0"/>
              <a:t>from  human </a:t>
            </a:r>
            <a:r>
              <a:rPr lang="en-US" sz="1600" dirty="0"/>
              <a:t>speakers</a:t>
            </a:r>
            <a:r>
              <a:rPr lang="en-US" sz="1600" dirty="0" smtClean="0"/>
              <a:t>.</a:t>
            </a:r>
          </a:p>
          <a:p>
            <a:pPr marL="342900" indent="-342900" algn="l">
              <a:buFont typeface="Arial" panose="020B0604020202020204" pitchFamily="34" charset="0"/>
              <a:buChar char="•"/>
            </a:pPr>
            <a:r>
              <a:rPr lang="en-US" sz="1600" dirty="0"/>
              <a:t>Sample the network to generate synthetic utterances</a:t>
            </a:r>
            <a:r>
              <a:rPr lang="en-US" sz="1600" dirty="0" smtClean="0"/>
              <a:t>.</a:t>
            </a:r>
          </a:p>
          <a:p>
            <a:pPr marL="342900" indent="-342900" algn="l">
              <a:buFont typeface="Arial" panose="020B0604020202020204" pitchFamily="34" charset="0"/>
              <a:buChar char="•"/>
            </a:pPr>
            <a:r>
              <a:rPr lang="en-US" sz="1600" dirty="0"/>
              <a:t>At each step during sampling a value is drawn from the probability distribution computed by the network</a:t>
            </a:r>
            <a:r>
              <a:rPr lang="en-US" sz="1600" dirty="0" smtClean="0"/>
              <a:t>.</a:t>
            </a:r>
          </a:p>
          <a:p>
            <a:pPr marL="342900" indent="-342900" algn="l">
              <a:buFont typeface="Arial" panose="020B0604020202020204" pitchFamily="34" charset="0"/>
              <a:buChar char="•"/>
            </a:pPr>
            <a:r>
              <a:rPr lang="en-US" sz="1600" dirty="0"/>
              <a:t>This value is then fed back into the input and a new prediction for the next step is made</a:t>
            </a:r>
            <a:r>
              <a:rPr lang="en-US" sz="1600" dirty="0" smtClean="0"/>
              <a:t>.</a:t>
            </a:r>
          </a:p>
          <a:p>
            <a:pPr marL="342900" indent="-342900" algn="l">
              <a:buFont typeface="Arial" panose="020B0604020202020204" pitchFamily="34" charset="0"/>
              <a:buChar char="•"/>
            </a:pPr>
            <a:endParaRPr lang="en-US" sz="1600" dirty="0"/>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endParaRPr lang="en-US" sz="1600" dirty="0"/>
          </a:p>
          <a:p>
            <a:pPr marL="342900" indent="-342900" algn="l">
              <a:buFont typeface="Arial" panose="020B0604020202020204" pitchFamily="34" charset="0"/>
              <a:buChar char="•"/>
            </a:pPr>
            <a:endParaRPr lang="en-US" sz="1600" dirty="0" smtClean="0"/>
          </a:p>
          <a:p>
            <a:pPr algn="l"/>
            <a:r>
              <a:rPr lang="en-US" sz="1600" dirty="0"/>
              <a:t>Building up samples one step at a time like this is computationally expensive, but it has been found that it is essential for generating complex, realistic-sounding audio.</a:t>
            </a:r>
          </a:p>
          <a:p>
            <a:pPr algn="l"/>
            <a:endParaRPr lang="en-US" sz="1600" dirty="0"/>
          </a:p>
        </p:txBody>
      </p:sp>
    </p:spTree>
    <p:extLst>
      <p:ext uri="{BB962C8B-B14F-4D97-AF65-F5344CB8AC3E}">
        <p14:creationId xmlns:p14="http://schemas.microsoft.com/office/powerpoint/2010/main" val="557525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57250"/>
          </a:xfrm>
        </p:spPr>
        <p:txBody>
          <a:bodyPr/>
          <a:lstStyle/>
          <a:p>
            <a:r>
              <a:rPr lang="en-US" dirty="0"/>
              <a:t>Layers of </a:t>
            </a:r>
            <a:r>
              <a:rPr lang="en-US" dirty="0" err="1"/>
              <a:t>WaveNet</a:t>
            </a:r>
            <a:endParaRPr lang="en-US" dirty="0"/>
          </a:p>
        </p:txBody>
      </p:sp>
      <p:sp>
        <p:nvSpPr>
          <p:cNvPr id="3" name="Text Placeholder 2"/>
          <p:cNvSpPr>
            <a:spLocks noGrp="1"/>
          </p:cNvSpPr>
          <p:nvPr>
            <p:ph type="body" sz="quarter" idx="35"/>
          </p:nvPr>
        </p:nvSpPr>
        <p:spPr>
          <a:xfrm>
            <a:off x="413238" y="1200150"/>
            <a:ext cx="4234962" cy="2982516"/>
          </a:xfrm>
        </p:spPr>
        <p:txBody>
          <a:bodyPr/>
          <a:lstStyle/>
          <a:p>
            <a:pPr marL="342900" indent="-342900" algn="l">
              <a:buFont typeface="Arial" panose="020B0604020202020204" pitchFamily="34" charset="0"/>
              <a:buChar char="•"/>
            </a:pPr>
            <a:r>
              <a:rPr lang="en-US" sz="1800" dirty="0"/>
              <a:t>Inspired from </a:t>
            </a:r>
            <a:r>
              <a:rPr lang="en-US" sz="1800" u="sng" dirty="0" err="1">
                <a:hlinkClick r:id="rId3"/>
              </a:rPr>
              <a:t>PixelRNN</a:t>
            </a:r>
            <a:r>
              <a:rPr lang="en-US" sz="1800" dirty="0"/>
              <a:t> and </a:t>
            </a:r>
            <a:r>
              <a:rPr lang="en-US" sz="1800" u="sng" dirty="0" err="1">
                <a:hlinkClick r:id="rId4"/>
              </a:rPr>
              <a:t>PixelCNN</a:t>
            </a:r>
            <a:r>
              <a:rPr lang="en-US" sz="1800" dirty="0"/>
              <a:t> </a:t>
            </a:r>
            <a:r>
              <a:rPr lang="en-US" sz="1800" dirty="0" smtClean="0"/>
              <a:t> models</a:t>
            </a:r>
            <a:r>
              <a:rPr lang="en-US" sz="1800" dirty="0"/>
              <a:t>, published earlier</a:t>
            </a:r>
            <a:r>
              <a:rPr lang="en-US" sz="1800" dirty="0" smtClean="0"/>
              <a:t>.</a:t>
            </a:r>
          </a:p>
          <a:p>
            <a:pPr marL="342900" indent="-342900" algn="l">
              <a:buFont typeface="Arial" panose="020B0604020202020204" pitchFamily="34" charset="0"/>
              <a:buChar char="•"/>
            </a:pPr>
            <a:r>
              <a:rPr lang="en-US" sz="1800" dirty="0"/>
              <a:t>Showed that it was possible to generate complex natural images not only one pixel at a time, but one </a:t>
            </a:r>
            <a:r>
              <a:rPr lang="en-US" sz="1800" dirty="0" err="1" smtClean="0"/>
              <a:t>colour</a:t>
            </a:r>
            <a:r>
              <a:rPr lang="en-US" sz="1800" dirty="0" smtClean="0"/>
              <a:t>-channel </a:t>
            </a:r>
            <a:r>
              <a:rPr lang="en-US" sz="1800" dirty="0"/>
              <a:t>at a time, requiring thousands of predictions per </a:t>
            </a:r>
            <a:r>
              <a:rPr lang="en-US" sz="1800" dirty="0" smtClean="0"/>
              <a:t>image.</a:t>
            </a:r>
          </a:p>
          <a:p>
            <a:pPr marL="342900" indent="-342900" algn="l">
              <a:buFont typeface="Arial" panose="020B0604020202020204" pitchFamily="34" charset="0"/>
              <a:buChar char="•"/>
            </a:pPr>
            <a:r>
              <a:rPr lang="en-US" sz="1800" dirty="0"/>
              <a:t>Two-dimensional </a:t>
            </a:r>
            <a:r>
              <a:rPr lang="en-US" sz="1800" dirty="0" err="1"/>
              <a:t>PixelNets</a:t>
            </a:r>
            <a:r>
              <a:rPr lang="en-US" sz="1800" dirty="0"/>
              <a:t> to a one-dimensional </a:t>
            </a:r>
            <a:r>
              <a:rPr lang="en-US" sz="1800" dirty="0" err="1"/>
              <a:t>WaveNet</a:t>
            </a:r>
            <a:r>
              <a:rPr lang="en-US" sz="1800" dirty="0"/>
              <a:t>.</a:t>
            </a:r>
          </a:p>
          <a:p>
            <a:pPr marL="342900" indent="-342900" algn="l">
              <a:buFont typeface="Arial" panose="020B0604020202020204" pitchFamily="34" charset="0"/>
              <a:buChar char="•"/>
            </a:pP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5400" y="1200150"/>
            <a:ext cx="3905250" cy="2209800"/>
          </a:xfrm>
          <a:prstGeom prst="rect">
            <a:avLst/>
          </a:prstGeom>
        </p:spPr>
      </p:pic>
    </p:spTree>
    <p:extLst>
      <p:ext uri="{BB962C8B-B14F-4D97-AF65-F5344CB8AC3E}">
        <p14:creationId xmlns:p14="http://schemas.microsoft.com/office/powerpoint/2010/main" val="3956584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9200" y="57150"/>
            <a:ext cx="6448002" cy="857250"/>
          </a:xfrm>
        </p:spPr>
        <p:txBody>
          <a:bodyPr/>
          <a:lstStyle/>
          <a:p>
            <a:r>
              <a:rPr lang="en-US" dirty="0"/>
              <a:t>Architecture</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886" y="914401"/>
            <a:ext cx="7044531" cy="3562349"/>
          </a:xfrm>
          <a:prstGeom prst="rect">
            <a:avLst/>
          </a:prstGeom>
        </p:spPr>
      </p:pic>
      <p:sp>
        <p:nvSpPr>
          <p:cNvPr id="12" name="TextBox 11"/>
          <p:cNvSpPr txBox="1"/>
          <p:nvPr/>
        </p:nvSpPr>
        <p:spPr>
          <a:xfrm>
            <a:off x="1905000" y="4629150"/>
            <a:ext cx="5217967" cy="307777"/>
          </a:xfrm>
          <a:prstGeom prst="rect">
            <a:avLst/>
          </a:prstGeom>
          <a:noFill/>
        </p:spPr>
        <p:txBody>
          <a:bodyPr wrap="none" rtlCol="0">
            <a:spAutoFit/>
          </a:bodyPr>
          <a:lstStyle/>
          <a:p>
            <a:r>
              <a:rPr lang="en-US" sz="1400" dirty="0">
                <a:hlinkClick r:id="rId4"/>
              </a:rPr>
              <a:t>https://towardsdatascience.com/how-wavenet-works-12e2420ef386</a:t>
            </a:r>
            <a:endParaRPr lang="en-US" sz="1400" dirty="0"/>
          </a:p>
        </p:txBody>
      </p:sp>
    </p:spTree>
    <p:extLst>
      <p:ext uri="{BB962C8B-B14F-4D97-AF65-F5344CB8AC3E}">
        <p14:creationId xmlns:p14="http://schemas.microsoft.com/office/powerpoint/2010/main" val="954570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Text Placeholder 3"/>
          <p:cNvSpPr>
            <a:spLocks noGrp="1"/>
          </p:cNvSpPr>
          <p:nvPr>
            <p:ph type="body" sz="quarter" idx="40"/>
          </p:nvPr>
        </p:nvSpPr>
        <p:spPr>
          <a:xfrm>
            <a:off x="3962400" y="1733550"/>
            <a:ext cx="4608512" cy="2003544"/>
          </a:xfrm>
        </p:spPr>
        <p:txBody>
          <a:bodyPr/>
          <a:lstStyle/>
          <a:p>
            <a:pPr marL="342900" indent="-342900">
              <a:buFont typeface="Arial" panose="020B0604020202020204" pitchFamily="34" charset="0"/>
              <a:buChar char="•"/>
            </a:pPr>
            <a:r>
              <a:rPr lang="en-US" sz="1600" dirty="0">
                <a:hlinkClick r:id="rId2"/>
              </a:rPr>
              <a:t>https://</a:t>
            </a:r>
            <a:r>
              <a:rPr lang="en-US" sz="1600" dirty="0" smtClean="0">
                <a:hlinkClick r:id="rId2"/>
              </a:rPr>
              <a:t>towardsdatascience.com/how-wavenet-works-12e2420ef386</a:t>
            </a:r>
            <a:endParaRPr lang="en-US" sz="1600" dirty="0" smtClean="0"/>
          </a:p>
          <a:p>
            <a:pPr marL="342900" indent="-342900">
              <a:buFont typeface="Arial" panose="020B0604020202020204" pitchFamily="34" charset="0"/>
              <a:buChar char="•"/>
            </a:pPr>
            <a:r>
              <a:rPr lang="en-US" sz="1600" dirty="0">
                <a:hlinkClick r:id="rId3"/>
              </a:rPr>
              <a:t>https://</a:t>
            </a:r>
            <a:r>
              <a:rPr lang="en-US" sz="1600" dirty="0" smtClean="0">
                <a:hlinkClick r:id="rId3"/>
              </a:rPr>
              <a:t>deepmind.com/blog/article/wavenet-generative-model-raw-audio</a:t>
            </a:r>
            <a:endParaRPr lang="en-US" sz="1600" dirty="0" smtClean="0"/>
          </a:p>
          <a:p>
            <a:pPr marL="342900" indent="-342900">
              <a:buFont typeface="Arial" panose="020B0604020202020204" pitchFamily="34" charset="0"/>
              <a:buChar char="•"/>
            </a:pPr>
            <a:r>
              <a:rPr lang="en-US" sz="1600" dirty="0">
                <a:hlinkClick r:id="rId4"/>
              </a:rPr>
              <a:t>https://towardsdatascience.com/wavenet-google-assistants-voice-synthesizer-a168e9af13b1</a:t>
            </a:r>
            <a:endParaRPr lang="en-US" sz="1600" dirty="0"/>
          </a:p>
        </p:txBody>
      </p:sp>
    </p:spTree>
    <p:extLst>
      <p:ext uri="{BB962C8B-B14F-4D97-AF65-F5344CB8AC3E}">
        <p14:creationId xmlns:p14="http://schemas.microsoft.com/office/powerpoint/2010/main" val="2425098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1985">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803.potx" id="{BA4D630B-7D75-497B-B285-AD04B181F5FC}" vid="{F7D9245A-EDB1-476F-90C7-971F63EC0B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2803</Template>
  <TotalTime>104</TotalTime>
  <Words>348</Words>
  <Application>Microsoft Office PowerPoint</Application>
  <PresentationFormat>On-screen Show (16:9)</PresentationFormat>
  <Paragraphs>48</Paragraphs>
  <Slides>7</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1985</vt:lpstr>
      <vt:lpstr>WAVENET</vt:lpstr>
      <vt:lpstr>What is WaveNet?</vt:lpstr>
      <vt:lpstr>Why WaveNet is better?</vt:lpstr>
      <vt:lpstr>How WaveNet works ?</vt:lpstr>
      <vt:lpstr>Layers of WaveNet</vt:lpstr>
      <vt:lpstr>Architecture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WAVENET</dc:title>
  <dc:creator>Ibn Sina</dc:creator>
  <cp:lastModifiedBy>Ibn Sina</cp:lastModifiedBy>
  <cp:revision>8</cp:revision>
  <dcterms:created xsi:type="dcterms:W3CDTF">2020-02-18T16:25:57Z</dcterms:created>
  <dcterms:modified xsi:type="dcterms:W3CDTF">2020-02-18T18:10:35Z</dcterms:modified>
</cp:coreProperties>
</file>