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78" r:id="rId7"/>
    <p:sldId id="263" r:id="rId8"/>
    <p:sldId id="264" r:id="rId9"/>
    <p:sldId id="268" r:id="rId10"/>
    <p:sldId id="265" r:id="rId11"/>
    <p:sldId id="266" r:id="rId12"/>
    <p:sldId id="269" r:id="rId13"/>
    <p:sldId id="270" r:id="rId14"/>
    <p:sldId id="271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07A3E-9F26-47D9-917C-CA3A5CA4E0B0}">
          <p14:sldIdLst>
            <p14:sldId id="256"/>
            <p14:sldId id="258"/>
            <p14:sldId id="260"/>
            <p14:sldId id="261"/>
            <p14:sldId id="262"/>
            <p14:sldId id="278"/>
            <p14:sldId id="263"/>
            <p14:sldId id="264"/>
          </p14:sldIdLst>
        </p14:section>
        <p14:section name="pre-processing" id="{9434763A-0269-4BD2-8532-C5C76E4713D6}">
          <p14:sldIdLst>
            <p14:sldId id="268"/>
            <p14:sldId id="265"/>
            <p14:sldId id="266"/>
          </p14:sldIdLst>
        </p14:section>
        <p14:section name="Untitled Section" id="{2DAD1008-D8BE-42A2-AAF5-042660BE5805}">
          <p14:sldIdLst>
            <p14:sldId id="269"/>
          </p14:sldIdLst>
        </p14:section>
        <p14:section name="Untitled Section" id="{BE239761-992F-4F2C-8AEE-C983D11F5F98}">
          <p14:sldIdLst>
            <p14:sldId id="270"/>
          </p14:sldIdLst>
        </p14:section>
        <p14:section name="Untitled Section" id="{559F71A9-1B0B-413D-ADB7-9C9465CEBD40}">
          <p14:sldIdLst>
            <p14:sldId id="271"/>
          </p14:sldIdLst>
        </p14:section>
        <p14:section name="ref" id="{9A75533D-F7D8-4FE6-B657-7FC8919D2ACD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zana kousar" initials="Fk" lastIdx="1" clrIdx="0">
    <p:extLst>
      <p:ext uri="{19B8F6BF-5375-455C-9EA6-DF929625EA0E}">
        <p15:presenceInfo xmlns:p15="http://schemas.microsoft.com/office/powerpoint/2012/main" userId="a2b074ac08adc9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808000"/>
    <a:srgbClr val="339933"/>
    <a:srgbClr val="2AA204"/>
    <a:srgbClr val="0C5C66"/>
    <a:srgbClr val="0000CC"/>
    <a:srgbClr val="0066FF"/>
    <a:srgbClr val="0B7954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5D6C6-F059-4F77-90B7-E50673880957}" v="64" dt="2020-06-20T18:25:03.388"/>
  </p1510:revLst>
</p1510:revInfo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ana kousar" userId="a2b074ac08adc93f" providerId="LiveId" clId="{5EA5D6C6-F059-4F77-90B7-E50673880957}"/>
    <pc:docChg chg="custSel modSld delSection">
      <pc:chgData name="Farzana kousar" userId="a2b074ac08adc93f" providerId="LiveId" clId="{5EA5D6C6-F059-4F77-90B7-E50673880957}" dt="2020-06-20T18:25:03.388" v="87"/>
      <pc:docMkLst>
        <pc:docMk/>
      </pc:docMkLst>
      <pc:sldChg chg="addSp delSp modSp mod modTransition modAnim">
        <pc:chgData name="Farzana kousar" userId="a2b074ac08adc93f" providerId="LiveId" clId="{5EA5D6C6-F059-4F77-90B7-E50673880957}" dt="2020-06-20T18:25:03.388" v="87"/>
        <pc:sldMkLst>
          <pc:docMk/>
          <pc:sldMk cId="991988093" sldId="256"/>
        </pc:sldMkLst>
        <pc:spChg chg="mod">
          <ac:chgData name="Farzana kousar" userId="a2b074ac08adc93f" providerId="LiveId" clId="{5EA5D6C6-F059-4F77-90B7-E50673880957}" dt="2020-06-20T17:32:18.450" v="19" actId="20577"/>
          <ac:spMkLst>
            <pc:docMk/>
            <pc:sldMk cId="991988093" sldId="256"/>
            <ac:spMk id="4" creationId="{2B7466E3-860A-4587-8AD4-502BFF3A14A2}"/>
          </ac:spMkLst>
        </pc:spChg>
        <pc:picChg chg="add del mod">
          <ac:chgData name="Farzana kousar" userId="a2b074ac08adc93f" providerId="LiveId" clId="{5EA5D6C6-F059-4F77-90B7-E50673880957}" dt="2020-06-20T18:25:03.388" v="87"/>
          <ac:picMkLst>
            <pc:docMk/>
            <pc:sldMk cId="991988093" sldId="256"/>
            <ac:picMk id="2" creationId="{ADC70433-3AE9-4A6E-91F8-8154EF0156F3}"/>
          </ac:picMkLst>
        </pc:picChg>
      </pc:sldChg>
      <pc:sldChg chg="addSp delSp modSp modTransition modAnim">
        <pc:chgData name="Farzana kousar" userId="a2b074ac08adc93f" providerId="LiveId" clId="{5EA5D6C6-F059-4F77-90B7-E50673880957}" dt="2020-06-20T18:25:03.388" v="87"/>
        <pc:sldMkLst>
          <pc:docMk/>
          <pc:sldMk cId="1000576359" sldId="258"/>
        </pc:sldMkLst>
        <pc:picChg chg="add del mod">
          <ac:chgData name="Farzana kousar" userId="a2b074ac08adc93f" providerId="LiveId" clId="{5EA5D6C6-F059-4F77-90B7-E50673880957}" dt="2020-06-20T18:25:03.388" v="87"/>
          <ac:picMkLst>
            <pc:docMk/>
            <pc:sldMk cId="1000576359" sldId="258"/>
            <ac:picMk id="8" creationId="{AFD4A238-5448-46AA-A31E-BEB2EB8F4BBB}"/>
          </ac:picMkLst>
        </pc:picChg>
      </pc:sldChg>
      <pc:sldChg chg="addSp delSp modSp mod modTransition modAnim">
        <pc:chgData name="Farzana kousar" userId="a2b074ac08adc93f" providerId="LiveId" clId="{5EA5D6C6-F059-4F77-90B7-E50673880957}" dt="2020-06-20T18:25:03.388" v="87"/>
        <pc:sldMkLst>
          <pc:docMk/>
          <pc:sldMk cId="3677819093" sldId="260"/>
        </pc:sldMkLst>
        <pc:graphicFrameChg chg="mod">
          <ac:chgData name="Farzana kousar" userId="a2b074ac08adc93f" providerId="LiveId" clId="{5EA5D6C6-F059-4F77-90B7-E50673880957}" dt="2020-06-20T17:52:36.651" v="21" actId="1076"/>
          <ac:graphicFrameMkLst>
            <pc:docMk/>
            <pc:sldMk cId="3677819093" sldId="260"/>
            <ac:graphicFrameMk id="13" creationId="{817B8501-F2C3-424C-8A4F-73F3EBD6BB17}"/>
          </ac:graphicFrameMkLst>
        </pc:graphicFrameChg>
        <pc:picChg chg="add del mod">
          <ac:chgData name="Farzana kousar" userId="a2b074ac08adc93f" providerId="LiveId" clId="{5EA5D6C6-F059-4F77-90B7-E50673880957}" dt="2020-06-20T18:25:03.388" v="87"/>
          <ac:picMkLst>
            <pc:docMk/>
            <pc:sldMk cId="3677819093" sldId="260"/>
            <ac:picMk id="2" creationId="{4B2092DD-3435-459A-AA17-8694DF86ABC3}"/>
          </ac:picMkLst>
        </pc:picChg>
      </pc:sldChg>
      <pc:sldChg chg="addSp delSp modSp modTransition modAnim">
        <pc:chgData name="Farzana kousar" userId="a2b074ac08adc93f" providerId="LiveId" clId="{5EA5D6C6-F059-4F77-90B7-E50673880957}" dt="2020-06-20T18:25:03.388" v="87"/>
        <pc:sldMkLst>
          <pc:docMk/>
          <pc:sldMk cId="846465582" sldId="261"/>
        </pc:sldMkLst>
        <pc:picChg chg="add del mod">
          <ac:chgData name="Farzana kousar" userId="a2b074ac08adc93f" providerId="LiveId" clId="{5EA5D6C6-F059-4F77-90B7-E50673880957}" dt="2020-06-20T18:25:03.388" v="87"/>
          <ac:picMkLst>
            <pc:docMk/>
            <pc:sldMk cId="846465582" sldId="261"/>
            <ac:picMk id="4" creationId="{E49D2AC9-E4F9-4140-9D50-7FBD3706240B}"/>
          </ac:picMkLst>
        </pc:picChg>
      </pc:sldChg>
      <pc:sldChg chg="addSp delSp modSp mod modTransition delAnim">
        <pc:chgData name="Farzana kousar" userId="a2b074ac08adc93f" providerId="LiveId" clId="{5EA5D6C6-F059-4F77-90B7-E50673880957}" dt="2020-06-20T18:25:03.388" v="87"/>
        <pc:sldMkLst>
          <pc:docMk/>
          <pc:sldMk cId="688378662" sldId="262"/>
        </pc:sldMkLst>
        <pc:picChg chg="add del mod">
          <ac:chgData name="Farzana kousar" userId="a2b074ac08adc93f" providerId="LiveId" clId="{5EA5D6C6-F059-4F77-90B7-E50673880957}" dt="2020-06-20T18:01:45.202" v="22" actId="478"/>
          <ac:picMkLst>
            <pc:docMk/>
            <pc:sldMk cId="688378662" sldId="262"/>
            <ac:picMk id="4" creationId="{7770251D-549C-49C0-BD34-8305C7BAFFE7}"/>
          </ac:picMkLst>
        </pc:picChg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1493698681" sldId="263"/>
        </pc:sldMkLst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3905994402" sldId="264"/>
        </pc:sldMkLst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1211697067" sldId="265"/>
        </pc:sldMkLst>
      </pc:sldChg>
      <pc:sldChg chg="modSp modTransition">
        <pc:chgData name="Farzana kousar" userId="a2b074ac08adc93f" providerId="LiveId" clId="{5EA5D6C6-F059-4F77-90B7-E50673880957}" dt="2020-06-20T18:25:03.388" v="87"/>
        <pc:sldMkLst>
          <pc:docMk/>
          <pc:sldMk cId="4116382531" sldId="266"/>
        </pc:sldMkLst>
        <pc:spChg chg="mod">
          <ac:chgData name="Farzana kousar" userId="a2b074ac08adc93f" providerId="LiveId" clId="{5EA5D6C6-F059-4F77-90B7-E50673880957}" dt="2020-06-20T12:49:42.065" v="1" actId="20577"/>
          <ac:spMkLst>
            <pc:docMk/>
            <pc:sldMk cId="4116382531" sldId="266"/>
            <ac:spMk id="6" creationId="{724942F6-2D76-467F-B97D-727AFD33BCD5}"/>
          </ac:spMkLst>
        </pc:spChg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925789222" sldId="268"/>
        </pc:sldMkLst>
      </pc:sldChg>
      <pc:sldChg chg="modSp mod modTransition">
        <pc:chgData name="Farzana kousar" userId="a2b074ac08adc93f" providerId="LiveId" clId="{5EA5D6C6-F059-4F77-90B7-E50673880957}" dt="2020-06-20T18:25:03.388" v="87"/>
        <pc:sldMkLst>
          <pc:docMk/>
          <pc:sldMk cId="2380467197" sldId="269"/>
        </pc:sldMkLst>
        <pc:spChg chg="mod">
          <ac:chgData name="Farzana kousar" userId="a2b074ac08adc93f" providerId="LiveId" clId="{5EA5D6C6-F059-4F77-90B7-E50673880957}" dt="2020-06-20T12:51:21.400" v="2" actId="1076"/>
          <ac:spMkLst>
            <pc:docMk/>
            <pc:sldMk cId="2380467197" sldId="269"/>
            <ac:spMk id="2" creationId="{5433B561-53EC-43A9-B34F-C2FD3D4FA4F0}"/>
          </ac:spMkLst>
        </pc:spChg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2432295177" sldId="270"/>
        </pc:sldMkLst>
      </pc:sldChg>
      <pc:sldChg chg="addSp delSp modSp mod modTransition">
        <pc:chgData name="Farzana kousar" userId="a2b074ac08adc93f" providerId="LiveId" clId="{5EA5D6C6-F059-4F77-90B7-E50673880957}" dt="2020-06-20T18:25:03.388" v="87"/>
        <pc:sldMkLst>
          <pc:docMk/>
          <pc:sldMk cId="342494138" sldId="271"/>
        </pc:sldMkLst>
        <pc:spChg chg="mod">
          <ac:chgData name="Farzana kousar" userId="a2b074ac08adc93f" providerId="LiveId" clId="{5EA5D6C6-F059-4F77-90B7-E50673880957}" dt="2020-06-20T18:12:10.277" v="86" actId="1076"/>
          <ac:spMkLst>
            <pc:docMk/>
            <pc:sldMk cId="342494138" sldId="271"/>
            <ac:spMk id="3" creationId="{230CD0F3-FAF4-4199-BFB7-A3815D1A5FEC}"/>
          </ac:spMkLst>
        </pc:spChg>
        <pc:graphicFrameChg chg="add del mod">
          <ac:chgData name="Farzana kousar" userId="a2b074ac08adc93f" providerId="LiveId" clId="{5EA5D6C6-F059-4F77-90B7-E50673880957}" dt="2020-06-20T18:11:31.259" v="27"/>
          <ac:graphicFrameMkLst>
            <pc:docMk/>
            <pc:sldMk cId="342494138" sldId="271"/>
            <ac:graphicFrameMk id="4" creationId="{5971F5D2-AEC4-478A-998D-86168AE2F21E}"/>
          </ac:graphicFrameMkLst>
        </pc:graphicFrameChg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1352362041" sldId="275"/>
        </pc:sldMkLst>
      </pc:sldChg>
      <pc:sldChg chg="modTransition">
        <pc:chgData name="Farzana kousar" userId="a2b074ac08adc93f" providerId="LiveId" clId="{5EA5D6C6-F059-4F77-90B7-E50673880957}" dt="2020-06-20T18:25:03.388" v="87"/>
        <pc:sldMkLst>
          <pc:docMk/>
          <pc:sldMk cId="2710197864" sldId="276"/>
        </pc:sldMkLst>
      </pc:sldChg>
      <pc:sldChg chg="addSp delSp modSp mod modTransition delAnim">
        <pc:chgData name="Farzana kousar" userId="a2b074ac08adc93f" providerId="LiveId" clId="{5EA5D6C6-F059-4F77-90B7-E50673880957}" dt="2020-06-20T18:25:03.388" v="87"/>
        <pc:sldMkLst>
          <pc:docMk/>
          <pc:sldMk cId="3917203406" sldId="278"/>
        </pc:sldMkLst>
        <pc:picChg chg="add del mod">
          <ac:chgData name="Farzana kousar" userId="a2b074ac08adc93f" providerId="LiveId" clId="{5EA5D6C6-F059-4F77-90B7-E50673880957}" dt="2020-06-20T18:03:07.252" v="23" actId="478"/>
          <ac:picMkLst>
            <pc:docMk/>
            <pc:sldMk cId="3917203406" sldId="278"/>
            <ac:picMk id="2" creationId="{74F73080-7FF0-4101-8576-FB34C423CC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02C77-031D-415E-8103-A68D73370E80}" type="doc">
      <dgm:prSet loTypeId="urn:microsoft.com/office/officeart/2005/8/layout/hProcess9" loCatId="process" qsTypeId="urn:microsoft.com/office/officeart/2005/8/quickstyle/3d3" qsCatId="3D" csTypeId="urn:microsoft.com/office/officeart/2005/8/colors/colorful3" csCatId="colorful" phldr="1"/>
      <dgm:spPr/>
    </dgm:pt>
    <dgm:pt modelId="{0D06E5F0-8CFD-463B-B3BC-F03A49E12DB1}">
      <dgm:prSet phldrT="[Text]"/>
      <dgm:spPr/>
      <dgm:t>
        <a:bodyPr/>
        <a:lstStyle/>
        <a:p>
          <a:r>
            <a:rPr lang="en-US"/>
            <a:t>Pre-Processing</a:t>
          </a:r>
        </a:p>
      </dgm:t>
    </dgm:pt>
    <dgm:pt modelId="{1097252B-2C98-49F1-9706-5223B10D492F}" type="parTrans" cxnId="{48FD904D-555E-4BF3-AE12-ED0D701DA87C}">
      <dgm:prSet/>
      <dgm:spPr/>
      <dgm:t>
        <a:bodyPr/>
        <a:lstStyle/>
        <a:p>
          <a:endParaRPr lang="en-US"/>
        </a:p>
      </dgm:t>
    </dgm:pt>
    <dgm:pt modelId="{ABF7D4E2-BD10-4D39-8AA8-D02692CBB8B4}" type="sibTrans" cxnId="{48FD904D-555E-4BF3-AE12-ED0D701DA87C}">
      <dgm:prSet/>
      <dgm:spPr/>
      <dgm:t>
        <a:bodyPr/>
        <a:lstStyle/>
        <a:p>
          <a:endParaRPr lang="en-US"/>
        </a:p>
      </dgm:t>
    </dgm:pt>
    <dgm:pt modelId="{29F0DAD6-AAFE-4D1A-8146-42193576D64F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Segmentation</a:t>
          </a:r>
        </a:p>
      </dgm:t>
    </dgm:pt>
    <dgm:pt modelId="{5E6795B2-DE83-4E24-9FB2-C5CB9BA77931}" type="parTrans" cxnId="{F9576D25-9771-4B5D-BEEF-7B2702ED2D72}">
      <dgm:prSet/>
      <dgm:spPr/>
      <dgm:t>
        <a:bodyPr/>
        <a:lstStyle/>
        <a:p>
          <a:endParaRPr lang="en-US"/>
        </a:p>
      </dgm:t>
    </dgm:pt>
    <dgm:pt modelId="{DD4605F3-CE12-438C-8587-D83E68D39259}" type="sibTrans" cxnId="{F9576D25-9771-4B5D-BEEF-7B2702ED2D72}">
      <dgm:prSet/>
      <dgm:spPr/>
      <dgm:t>
        <a:bodyPr/>
        <a:lstStyle/>
        <a:p>
          <a:endParaRPr lang="en-US"/>
        </a:p>
      </dgm:t>
    </dgm:pt>
    <dgm:pt modelId="{195294D1-1589-4241-BF29-5AA54EE0EECF}">
      <dgm:prSet phldrT="[Text]"/>
      <dgm:spPr>
        <a:gradFill flip="none" rotWithShape="0">
          <a:gsLst>
            <a:gs pos="0">
              <a:schemeClr val="accent3">
                <a:hueOff val="-5372433"/>
                <a:satOff val="0"/>
                <a:lumOff val="-7795"/>
                <a:shade val="30000"/>
                <a:satMod val="115000"/>
              </a:schemeClr>
            </a:gs>
            <a:gs pos="50000">
              <a:schemeClr val="accent3">
                <a:hueOff val="-5372433"/>
                <a:satOff val="0"/>
                <a:lumOff val="-7795"/>
                <a:shade val="67500"/>
                <a:satMod val="115000"/>
              </a:schemeClr>
            </a:gs>
            <a:gs pos="100000">
              <a:schemeClr val="accent3">
                <a:hueOff val="-5372433"/>
                <a:satOff val="0"/>
                <a:lumOff val="-7795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/>
            <a:t>Classification</a:t>
          </a:r>
        </a:p>
      </dgm:t>
    </dgm:pt>
    <dgm:pt modelId="{B6A72B1A-BA9D-4B0D-8B68-2C1A0F067FAE}" type="parTrans" cxnId="{25031235-D4FE-4635-8D91-0588030B3397}">
      <dgm:prSet/>
      <dgm:spPr/>
      <dgm:t>
        <a:bodyPr/>
        <a:lstStyle/>
        <a:p>
          <a:endParaRPr lang="en-US"/>
        </a:p>
      </dgm:t>
    </dgm:pt>
    <dgm:pt modelId="{11146E93-EAFB-42DF-9C88-4ABF99A64D03}" type="sibTrans" cxnId="{25031235-D4FE-4635-8D91-0588030B3397}">
      <dgm:prSet/>
      <dgm:spPr/>
      <dgm:t>
        <a:bodyPr/>
        <a:lstStyle/>
        <a:p>
          <a:endParaRPr lang="en-US"/>
        </a:p>
      </dgm:t>
    </dgm:pt>
    <dgm:pt modelId="{413A3419-E8D7-44F3-96E3-1C4F720BA70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/>
            <a:t>Feature Extraction</a:t>
          </a:r>
        </a:p>
      </dgm:t>
    </dgm:pt>
    <dgm:pt modelId="{6FCDEEDB-786D-459D-8862-57569DBE6076}" type="parTrans" cxnId="{E6304EF7-C1D3-4958-862E-DA898E85D870}">
      <dgm:prSet/>
      <dgm:spPr/>
      <dgm:t>
        <a:bodyPr/>
        <a:lstStyle/>
        <a:p>
          <a:endParaRPr lang="en-US"/>
        </a:p>
      </dgm:t>
    </dgm:pt>
    <dgm:pt modelId="{12B7C5CF-AE9D-40A5-AF87-AA0530D00822}" type="sibTrans" cxnId="{E6304EF7-C1D3-4958-862E-DA898E85D870}">
      <dgm:prSet/>
      <dgm:spPr/>
      <dgm:t>
        <a:bodyPr/>
        <a:lstStyle/>
        <a:p>
          <a:endParaRPr lang="en-US"/>
        </a:p>
      </dgm:t>
    </dgm:pt>
    <dgm:pt modelId="{A7A6B2F2-7D8A-4E12-824F-7764C70CF961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dirty="0"/>
            <a:t>Diagnosis</a:t>
          </a:r>
        </a:p>
      </dgm:t>
    </dgm:pt>
    <dgm:pt modelId="{D7434891-E197-44CB-A571-5B35D9C13E7B}" type="parTrans" cxnId="{41E1F1F8-770D-4F6C-ABB3-D3861D83166A}">
      <dgm:prSet/>
      <dgm:spPr/>
      <dgm:t>
        <a:bodyPr/>
        <a:lstStyle/>
        <a:p>
          <a:endParaRPr lang="en-US"/>
        </a:p>
      </dgm:t>
    </dgm:pt>
    <dgm:pt modelId="{DA233DD1-E7CB-4A7C-A112-FB163C0C76DB}" type="sibTrans" cxnId="{41E1F1F8-770D-4F6C-ABB3-D3861D83166A}">
      <dgm:prSet/>
      <dgm:spPr/>
      <dgm:t>
        <a:bodyPr/>
        <a:lstStyle/>
        <a:p>
          <a:endParaRPr lang="en-US"/>
        </a:p>
      </dgm:t>
    </dgm:pt>
    <dgm:pt modelId="{20491775-59CA-43D1-8EB4-9CF350A9B3E4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dirty="0" err="1"/>
            <a:t>Melignant</a:t>
          </a:r>
          <a:endParaRPr lang="en-US" dirty="0"/>
        </a:p>
      </dgm:t>
    </dgm:pt>
    <dgm:pt modelId="{DD9106CF-248D-467E-B51F-5352E6275B1D}" type="parTrans" cxnId="{350B04AA-4570-4A6A-8E2D-97200F660720}">
      <dgm:prSet/>
      <dgm:spPr/>
      <dgm:t>
        <a:bodyPr/>
        <a:lstStyle/>
        <a:p>
          <a:endParaRPr lang="en-US"/>
        </a:p>
      </dgm:t>
    </dgm:pt>
    <dgm:pt modelId="{8A46B681-F015-4221-B0E9-429252302EC6}" type="sibTrans" cxnId="{350B04AA-4570-4A6A-8E2D-97200F660720}">
      <dgm:prSet/>
      <dgm:spPr/>
      <dgm:t>
        <a:bodyPr/>
        <a:lstStyle/>
        <a:p>
          <a:endParaRPr lang="en-US"/>
        </a:p>
      </dgm:t>
    </dgm:pt>
    <dgm:pt modelId="{25D2AB4F-1412-4805-BF71-81D266894E3A}">
      <dgm:prSet phldrT="[Text]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dirty="0"/>
            <a:t> Benign</a:t>
          </a:r>
        </a:p>
      </dgm:t>
    </dgm:pt>
    <dgm:pt modelId="{88066115-842D-46FE-B056-A3B4BE19C037}" type="sibTrans" cxnId="{A7871965-2C45-4D65-833E-A29F5C83BD7A}">
      <dgm:prSet/>
      <dgm:spPr/>
      <dgm:t>
        <a:bodyPr/>
        <a:lstStyle/>
        <a:p>
          <a:endParaRPr lang="en-US"/>
        </a:p>
      </dgm:t>
    </dgm:pt>
    <dgm:pt modelId="{A22B521E-EA3B-42C8-AD41-050D61DA596A}" type="parTrans" cxnId="{A7871965-2C45-4D65-833E-A29F5C83BD7A}">
      <dgm:prSet/>
      <dgm:spPr/>
      <dgm:t>
        <a:bodyPr/>
        <a:lstStyle/>
        <a:p>
          <a:endParaRPr lang="en-US"/>
        </a:p>
      </dgm:t>
    </dgm:pt>
    <dgm:pt modelId="{03364D8D-C028-4E99-B0F6-D97A8EB10F9C}" type="pres">
      <dgm:prSet presAssocID="{FFA02C77-031D-415E-8103-A68D73370E80}" presName="CompostProcess" presStyleCnt="0">
        <dgm:presLayoutVars>
          <dgm:dir/>
          <dgm:resizeHandles val="exact"/>
        </dgm:presLayoutVars>
      </dgm:prSet>
      <dgm:spPr/>
    </dgm:pt>
    <dgm:pt modelId="{2BF17AEB-52FD-4BA5-9921-3B2A9F97993F}" type="pres">
      <dgm:prSet presAssocID="{FFA02C77-031D-415E-8103-A68D73370E80}" presName="arrow" presStyleLbl="bgShp" presStyleIdx="0" presStyleCnt="1"/>
      <dgm:spPr/>
    </dgm:pt>
    <dgm:pt modelId="{2BAE3DC7-0E46-4F4C-AFC1-1B30268B3F81}" type="pres">
      <dgm:prSet presAssocID="{FFA02C77-031D-415E-8103-A68D73370E80}" presName="linearProcess" presStyleCnt="0"/>
      <dgm:spPr/>
    </dgm:pt>
    <dgm:pt modelId="{C79C3B55-82F8-480D-A7D0-890747BA6A07}" type="pres">
      <dgm:prSet presAssocID="{0D06E5F0-8CFD-463B-B3BC-F03A49E12DB1}" presName="textNode" presStyleLbl="node1" presStyleIdx="0" presStyleCnt="5">
        <dgm:presLayoutVars>
          <dgm:bulletEnabled val="1"/>
        </dgm:presLayoutVars>
      </dgm:prSet>
      <dgm:spPr/>
    </dgm:pt>
    <dgm:pt modelId="{5A07479C-B268-4D4F-A335-F42F28307739}" type="pres">
      <dgm:prSet presAssocID="{ABF7D4E2-BD10-4D39-8AA8-D02692CBB8B4}" presName="sibTrans" presStyleCnt="0"/>
      <dgm:spPr/>
    </dgm:pt>
    <dgm:pt modelId="{A419E3F5-1865-41D9-9571-E9CEDF41F4B5}" type="pres">
      <dgm:prSet presAssocID="{29F0DAD6-AAFE-4D1A-8146-42193576D64F}" presName="textNode" presStyleLbl="node1" presStyleIdx="1" presStyleCnt="5">
        <dgm:presLayoutVars>
          <dgm:bulletEnabled val="1"/>
        </dgm:presLayoutVars>
      </dgm:prSet>
      <dgm:spPr/>
    </dgm:pt>
    <dgm:pt modelId="{CD99DCF1-451A-4386-9582-5CF5EADB5659}" type="pres">
      <dgm:prSet presAssocID="{DD4605F3-CE12-438C-8587-D83E68D39259}" presName="sibTrans" presStyleCnt="0"/>
      <dgm:spPr/>
    </dgm:pt>
    <dgm:pt modelId="{60DC4F69-F21B-4002-9244-DF68AF7E77A7}" type="pres">
      <dgm:prSet presAssocID="{413A3419-E8D7-44F3-96E3-1C4F720BA700}" presName="textNode" presStyleLbl="node1" presStyleIdx="2" presStyleCnt="5">
        <dgm:presLayoutVars>
          <dgm:bulletEnabled val="1"/>
        </dgm:presLayoutVars>
      </dgm:prSet>
      <dgm:spPr/>
    </dgm:pt>
    <dgm:pt modelId="{3DA9A289-2F11-47D1-8D12-56604A857D59}" type="pres">
      <dgm:prSet presAssocID="{12B7C5CF-AE9D-40A5-AF87-AA0530D00822}" presName="sibTrans" presStyleCnt="0"/>
      <dgm:spPr/>
    </dgm:pt>
    <dgm:pt modelId="{EA15864A-7333-4C21-890B-14E6EB640285}" type="pres">
      <dgm:prSet presAssocID="{195294D1-1589-4241-BF29-5AA54EE0EECF}" presName="textNode" presStyleLbl="node1" presStyleIdx="3" presStyleCnt="5">
        <dgm:presLayoutVars>
          <dgm:bulletEnabled val="1"/>
        </dgm:presLayoutVars>
      </dgm:prSet>
      <dgm:spPr/>
    </dgm:pt>
    <dgm:pt modelId="{8F0D666E-F2C7-4875-A53A-23E0DA682B69}" type="pres">
      <dgm:prSet presAssocID="{11146E93-EAFB-42DF-9C88-4ABF99A64D03}" presName="sibTrans" presStyleCnt="0"/>
      <dgm:spPr/>
    </dgm:pt>
    <dgm:pt modelId="{448BC5FC-C570-4E5A-9769-8E35593B71A3}" type="pres">
      <dgm:prSet presAssocID="{A7A6B2F2-7D8A-4E12-824F-7764C70CF96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FEDCD1B-6F74-4109-859C-5B58C8452BF4}" type="presOf" srcId="{195294D1-1589-4241-BF29-5AA54EE0EECF}" destId="{EA15864A-7333-4C21-890B-14E6EB640285}" srcOrd="0" destOrd="0" presId="urn:microsoft.com/office/officeart/2005/8/layout/hProcess9"/>
    <dgm:cxn modelId="{84C9D21D-99D9-4D2D-858B-DFC5D90C2B3D}" type="presOf" srcId="{413A3419-E8D7-44F3-96E3-1C4F720BA700}" destId="{60DC4F69-F21B-4002-9244-DF68AF7E77A7}" srcOrd="0" destOrd="0" presId="urn:microsoft.com/office/officeart/2005/8/layout/hProcess9"/>
    <dgm:cxn modelId="{F9576D25-9771-4B5D-BEEF-7B2702ED2D72}" srcId="{FFA02C77-031D-415E-8103-A68D73370E80}" destId="{29F0DAD6-AAFE-4D1A-8146-42193576D64F}" srcOrd="1" destOrd="0" parTransId="{5E6795B2-DE83-4E24-9FB2-C5CB9BA77931}" sibTransId="{DD4605F3-CE12-438C-8587-D83E68D39259}"/>
    <dgm:cxn modelId="{73D8082D-B0C0-44CD-BB3B-BBE068F992E4}" type="presOf" srcId="{25D2AB4F-1412-4805-BF71-81D266894E3A}" destId="{448BC5FC-C570-4E5A-9769-8E35593B71A3}" srcOrd="0" destOrd="1" presId="urn:microsoft.com/office/officeart/2005/8/layout/hProcess9"/>
    <dgm:cxn modelId="{4233F434-0C04-49AC-AAB9-4E928F8F89DC}" type="presOf" srcId="{FFA02C77-031D-415E-8103-A68D73370E80}" destId="{03364D8D-C028-4E99-B0F6-D97A8EB10F9C}" srcOrd="0" destOrd="0" presId="urn:microsoft.com/office/officeart/2005/8/layout/hProcess9"/>
    <dgm:cxn modelId="{25031235-D4FE-4635-8D91-0588030B3397}" srcId="{FFA02C77-031D-415E-8103-A68D73370E80}" destId="{195294D1-1589-4241-BF29-5AA54EE0EECF}" srcOrd="3" destOrd="0" parTransId="{B6A72B1A-BA9D-4B0D-8B68-2C1A0F067FAE}" sibTransId="{11146E93-EAFB-42DF-9C88-4ABF99A64D03}"/>
    <dgm:cxn modelId="{A7871965-2C45-4D65-833E-A29F5C83BD7A}" srcId="{A7A6B2F2-7D8A-4E12-824F-7764C70CF961}" destId="{25D2AB4F-1412-4805-BF71-81D266894E3A}" srcOrd="0" destOrd="0" parTransId="{A22B521E-EA3B-42C8-AD41-050D61DA596A}" sibTransId="{88066115-842D-46FE-B056-A3B4BE19C037}"/>
    <dgm:cxn modelId="{48FD904D-555E-4BF3-AE12-ED0D701DA87C}" srcId="{FFA02C77-031D-415E-8103-A68D73370E80}" destId="{0D06E5F0-8CFD-463B-B3BC-F03A49E12DB1}" srcOrd="0" destOrd="0" parTransId="{1097252B-2C98-49F1-9706-5223B10D492F}" sibTransId="{ABF7D4E2-BD10-4D39-8AA8-D02692CBB8B4}"/>
    <dgm:cxn modelId="{95D89C52-1A8B-4BEA-B049-99DE2D269F34}" type="presOf" srcId="{29F0DAD6-AAFE-4D1A-8146-42193576D64F}" destId="{A419E3F5-1865-41D9-9571-E9CEDF41F4B5}" srcOrd="0" destOrd="0" presId="urn:microsoft.com/office/officeart/2005/8/layout/hProcess9"/>
    <dgm:cxn modelId="{2CEE1FA7-D77E-499E-A3BA-0C1DDC0B6A31}" type="presOf" srcId="{0D06E5F0-8CFD-463B-B3BC-F03A49E12DB1}" destId="{C79C3B55-82F8-480D-A7D0-890747BA6A07}" srcOrd="0" destOrd="0" presId="urn:microsoft.com/office/officeart/2005/8/layout/hProcess9"/>
    <dgm:cxn modelId="{350B04AA-4570-4A6A-8E2D-97200F660720}" srcId="{A7A6B2F2-7D8A-4E12-824F-7764C70CF961}" destId="{20491775-59CA-43D1-8EB4-9CF350A9B3E4}" srcOrd="1" destOrd="0" parTransId="{DD9106CF-248D-467E-B51F-5352E6275B1D}" sibTransId="{8A46B681-F015-4221-B0E9-429252302EC6}"/>
    <dgm:cxn modelId="{E3C080E8-EB8D-4B9E-8CBF-FA9E1A5FBFA1}" type="presOf" srcId="{A7A6B2F2-7D8A-4E12-824F-7764C70CF961}" destId="{448BC5FC-C570-4E5A-9769-8E35593B71A3}" srcOrd="0" destOrd="0" presId="urn:microsoft.com/office/officeart/2005/8/layout/hProcess9"/>
    <dgm:cxn modelId="{E6304EF7-C1D3-4958-862E-DA898E85D870}" srcId="{FFA02C77-031D-415E-8103-A68D73370E80}" destId="{413A3419-E8D7-44F3-96E3-1C4F720BA700}" srcOrd="2" destOrd="0" parTransId="{6FCDEEDB-786D-459D-8862-57569DBE6076}" sibTransId="{12B7C5CF-AE9D-40A5-AF87-AA0530D00822}"/>
    <dgm:cxn modelId="{41E1F1F8-770D-4F6C-ABB3-D3861D83166A}" srcId="{FFA02C77-031D-415E-8103-A68D73370E80}" destId="{A7A6B2F2-7D8A-4E12-824F-7764C70CF961}" srcOrd="4" destOrd="0" parTransId="{D7434891-E197-44CB-A571-5B35D9C13E7B}" sibTransId="{DA233DD1-E7CB-4A7C-A112-FB163C0C76DB}"/>
    <dgm:cxn modelId="{FAA0B1FB-E087-4A7D-ADF4-3E517D8613EA}" type="presOf" srcId="{20491775-59CA-43D1-8EB4-9CF350A9B3E4}" destId="{448BC5FC-C570-4E5A-9769-8E35593B71A3}" srcOrd="0" destOrd="2" presId="urn:microsoft.com/office/officeart/2005/8/layout/hProcess9"/>
    <dgm:cxn modelId="{CA250C9A-6BD8-4FD7-ACEC-382FAD9B00C9}" type="presParOf" srcId="{03364D8D-C028-4E99-B0F6-D97A8EB10F9C}" destId="{2BF17AEB-52FD-4BA5-9921-3B2A9F97993F}" srcOrd="0" destOrd="0" presId="urn:microsoft.com/office/officeart/2005/8/layout/hProcess9"/>
    <dgm:cxn modelId="{22D0F752-CFAA-414E-9C77-68C3C9752E47}" type="presParOf" srcId="{03364D8D-C028-4E99-B0F6-D97A8EB10F9C}" destId="{2BAE3DC7-0E46-4F4C-AFC1-1B30268B3F81}" srcOrd="1" destOrd="0" presId="urn:microsoft.com/office/officeart/2005/8/layout/hProcess9"/>
    <dgm:cxn modelId="{32231EBA-F24D-4AD9-ADCF-98AA42BE1B38}" type="presParOf" srcId="{2BAE3DC7-0E46-4F4C-AFC1-1B30268B3F81}" destId="{C79C3B55-82F8-480D-A7D0-890747BA6A07}" srcOrd="0" destOrd="0" presId="urn:microsoft.com/office/officeart/2005/8/layout/hProcess9"/>
    <dgm:cxn modelId="{FE23C6B2-2E2E-464D-AE9D-E754524185AF}" type="presParOf" srcId="{2BAE3DC7-0E46-4F4C-AFC1-1B30268B3F81}" destId="{5A07479C-B268-4D4F-A335-F42F28307739}" srcOrd="1" destOrd="0" presId="urn:microsoft.com/office/officeart/2005/8/layout/hProcess9"/>
    <dgm:cxn modelId="{F1A54460-FA59-4187-AA38-C4B75C40C947}" type="presParOf" srcId="{2BAE3DC7-0E46-4F4C-AFC1-1B30268B3F81}" destId="{A419E3F5-1865-41D9-9571-E9CEDF41F4B5}" srcOrd="2" destOrd="0" presId="urn:microsoft.com/office/officeart/2005/8/layout/hProcess9"/>
    <dgm:cxn modelId="{3D15B1FC-7EE5-43D0-9945-C6A33FA638FE}" type="presParOf" srcId="{2BAE3DC7-0E46-4F4C-AFC1-1B30268B3F81}" destId="{CD99DCF1-451A-4386-9582-5CF5EADB5659}" srcOrd="3" destOrd="0" presId="urn:microsoft.com/office/officeart/2005/8/layout/hProcess9"/>
    <dgm:cxn modelId="{E85A312F-CB7A-43C7-97EC-DAD10DD6444C}" type="presParOf" srcId="{2BAE3DC7-0E46-4F4C-AFC1-1B30268B3F81}" destId="{60DC4F69-F21B-4002-9244-DF68AF7E77A7}" srcOrd="4" destOrd="0" presId="urn:microsoft.com/office/officeart/2005/8/layout/hProcess9"/>
    <dgm:cxn modelId="{89466B23-2D02-4893-8341-8F83B3BDAD8C}" type="presParOf" srcId="{2BAE3DC7-0E46-4F4C-AFC1-1B30268B3F81}" destId="{3DA9A289-2F11-47D1-8D12-56604A857D59}" srcOrd="5" destOrd="0" presId="urn:microsoft.com/office/officeart/2005/8/layout/hProcess9"/>
    <dgm:cxn modelId="{AFF71D32-7268-490E-8FD9-1A1BE0C4920E}" type="presParOf" srcId="{2BAE3DC7-0E46-4F4C-AFC1-1B30268B3F81}" destId="{EA15864A-7333-4C21-890B-14E6EB640285}" srcOrd="6" destOrd="0" presId="urn:microsoft.com/office/officeart/2005/8/layout/hProcess9"/>
    <dgm:cxn modelId="{E19E8E4E-C61B-415C-847D-E8F544BDBE93}" type="presParOf" srcId="{2BAE3DC7-0E46-4F4C-AFC1-1B30268B3F81}" destId="{8F0D666E-F2C7-4875-A53A-23E0DA682B69}" srcOrd="7" destOrd="0" presId="urn:microsoft.com/office/officeart/2005/8/layout/hProcess9"/>
    <dgm:cxn modelId="{E708B851-F61B-4501-A41A-915EC668FB49}" type="presParOf" srcId="{2BAE3DC7-0E46-4F4C-AFC1-1B30268B3F81}" destId="{448BC5FC-C570-4E5A-9769-8E35593B71A3}" srcOrd="8" destOrd="0" presId="urn:microsoft.com/office/officeart/2005/8/layout/hProcess9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7AEB-52FD-4BA5-9921-3B2A9F97993F}">
      <dsp:nvSpPr>
        <dsp:cNvPr id="0" name=""/>
        <dsp:cNvSpPr/>
      </dsp:nvSpPr>
      <dsp:spPr>
        <a:xfrm>
          <a:off x="654724" y="0"/>
          <a:ext cx="7420213" cy="32004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C3B55-82F8-480D-A7D0-890747BA6A07}">
      <dsp:nvSpPr>
        <dsp:cNvPr id="0" name=""/>
        <dsp:cNvSpPr/>
      </dsp:nvSpPr>
      <dsp:spPr>
        <a:xfrm>
          <a:off x="4582" y="960120"/>
          <a:ext cx="1642992" cy="1280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Pre-Processing</a:t>
          </a:r>
        </a:p>
      </dsp:txBody>
      <dsp:txXfrm>
        <a:off x="67074" y="1022612"/>
        <a:ext cx="1518008" cy="1155176"/>
      </dsp:txXfrm>
    </dsp:sp>
    <dsp:sp modelId="{A419E3F5-1865-41D9-9571-E9CEDF41F4B5}">
      <dsp:nvSpPr>
        <dsp:cNvPr id="0" name=""/>
        <dsp:cNvSpPr/>
      </dsp:nvSpPr>
      <dsp:spPr>
        <a:xfrm>
          <a:off x="1773958" y="960120"/>
          <a:ext cx="1642992" cy="128016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Segmentation</a:t>
          </a:r>
        </a:p>
      </dsp:txBody>
      <dsp:txXfrm>
        <a:off x="1836450" y="1022612"/>
        <a:ext cx="1518008" cy="1155176"/>
      </dsp:txXfrm>
    </dsp:sp>
    <dsp:sp modelId="{60DC4F69-F21B-4002-9244-DF68AF7E77A7}">
      <dsp:nvSpPr>
        <dsp:cNvPr id="0" name=""/>
        <dsp:cNvSpPr/>
      </dsp:nvSpPr>
      <dsp:spPr>
        <a:xfrm>
          <a:off x="3543335" y="960120"/>
          <a:ext cx="1642992" cy="128016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Extraction</a:t>
          </a:r>
        </a:p>
      </dsp:txBody>
      <dsp:txXfrm>
        <a:off x="3605827" y="1022612"/>
        <a:ext cx="1518008" cy="1155176"/>
      </dsp:txXfrm>
    </dsp:sp>
    <dsp:sp modelId="{EA15864A-7333-4C21-890B-14E6EB640285}">
      <dsp:nvSpPr>
        <dsp:cNvPr id="0" name=""/>
        <dsp:cNvSpPr/>
      </dsp:nvSpPr>
      <dsp:spPr>
        <a:xfrm>
          <a:off x="5312711" y="960120"/>
          <a:ext cx="1642992" cy="1280160"/>
        </a:xfrm>
        <a:prstGeom prst="roundRect">
          <a:avLst/>
        </a:prstGeom>
        <a:gradFill flip="none" rotWithShape="0">
          <a:gsLst>
            <a:gs pos="0">
              <a:schemeClr val="accent3">
                <a:hueOff val="-5372433"/>
                <a:satOff val="0"/>
                <a:lumOff val="-7795"/>
                <a:shade val="30000"/>
                <a:satMod val="115000"/>
              </a:schemeClr>
            </a:gs>
            <a:gs pos="50000">
              <a:schemeClr val="accent3">
                <a:hueOff val="-5372433"/>
                <a:satOff val="0"/>
                <a:lumOff val="-7795"/>
                <a:shade val="67500"/>
                <a:satMod val="115000"/>
              </a:schemeClr>
            </a:gs>
            <a:gs pos="100000">
              <a:schemeClr val="accent3">
                <a:hueOff val="-5372433"/>
                <a:satOff val="0"/>
                <a:lumOff val="-7795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</a:t>
          </a:r>
        </a:p>
      </dsp:txBody>
      <dsp:txXfrm>
        <a:off x="5375203" y="1022612"/>
        <a:ext cx="1518008" cy="1155176"/>
      </dsp:txXfrm>
    </dsp:sp>
    <dsp:sp modelId="{448BC5FC-C570-4E5A-9769-8E35593B71A3}">
      <dsp:nvSpPr>
        <dsp:cNvPr id="0" name=""/>
        <dsp:cNvSpPr/>
      </dsp:nvSpPr>
      <dsp:spPr>
        <a:xfrm>
          <a:off x="7082088" y="960120"/>
          <a:ext cx="1642992" cy="1280160"/>
        </a:xfrm>
        <a:prstGeom prst="round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Diagnosis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Benign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Melignant</a:t>
          </a:r>
          <a:endParaRPr lang="en-US" sz="1500" kern="1200" dirty="0"/>
        </a:p>
      </dsp:txBody>
      <dsp:txXfrm>
        <a:off x="7144580" y="1022612"/>
        <a:ext cx="1518008" cy="1155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EA0C-AF51-429B-BF4F-EC4B9C19F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584A-D700-4F7D-9B18-34487A5E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9502-3163-46F1-B97A-2F9769A5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14EA-7CF1-47B9-B618-34BB7372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DCBD-EA99-4B88-B0E0-6BB7928E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C3FE-DCD9-47B2-936A-8E5CB568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265D2-0B9D-4ED2-A30C-B70AA350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FD82-5DB3-485C-9CC5-6155B8BA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830A-D36A-4E63-AA7C-37BB2294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8B45-1F6C-4312-A231-B6D5FFA0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76A22-58A4-40C8-B432-19888BDE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CD6E1-04A7-44BA-9268-A98837D9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D101-27B9-4D3A-A0FC-567155D4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300A-8C71-46C6-870D-3A10BC16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43B4-8884-4A87-A07B-05139072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7674-3EE2-4FC3-AE34-4EB30F38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3E8C-B8BF-4519-8AA3-62B46F75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A504-63C0-4F69-B7D2-C854063F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CA77-C4E1-458B-8E76-D4755CA6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C3CE-E8F0-45E0-9761-43F5A0B9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5F80-FF05-4C3F-B6A6-729D2DD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F243-80A4-4E19-9E74-20B026B4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9667-C675-4CA6-930A-368F0513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52D4-9583-455F-8ED8-7FF2C201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076C-272B-4839-88AF-75C7152C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1F35-08DA-4736-9D52-DF8A07F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99CF-73DB-4D8A-BB89-A43BD932B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4CC0C-8FE5-4726-BDE6-18E71BCEE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02D8-9059-46D4-8D21-74D8ADC9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EF17-FC0B-4C5E-8DF5-BAAEB16C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8C7E-2B11-4370-BFBF-6C90819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927E-1156-43CF-B302-9B21AE3A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6BAFB-5552-47AC-B18E-8914D2B6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4DE9-9083-4A7B-BA14-9B13540A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626A-A3EA-4EF9-B054-8C513EC61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6C230-9E55-4294-B01B-B2B878D31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36B94-4844-498C-A393-D84237D5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2969-D8EA-4252-9B2C-A76AD66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B48DB-0A7A-4150-99EF-3B1F9575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8889-3A95-4D71-914B-E69FD757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25231-2E58-4387-BD40-AF1BDC6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0AF6-EBC7-42BC-8125-78D2C8DF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830A2-DFDF-4CD8-BABA-535382C0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F4D54-E8AA-4380-8C72-7BBD1B2B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A4D7A-50B0-477F-B217-3188E214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61765-7491-4E5A-AADE-104AC44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1C8A-9F80-4C2F-BFDF-ACAACED2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A7D-7675-4052-A784-A10A1352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32333-55E8-4C69-9637-D63D8EAD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2EFDB-27A0-45A3-AD30-059C90EC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4796-CD2C-4DA3-832F-CBEE18EA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B0F77-AD80-4616-BDAC-86123042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542-2222-493B-9263-58756A38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3CDA9-E242-4969-816C-CA755CE1F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0C93-9412-416F-9A36-266A635EB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D9509-CCE6-4F02-B608-8B656D8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1515-AF2E-4BE4-AC87-A281A319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FD5D2-4B07-4F2C-8B90-CF7A0A9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F1242-E54B-4BCD-8ACA-092C39C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345-E908-4AC1-8FC2-0FC87EF7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B366-0A8B-40E7-A5B4-12AE5E029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D315-571C-41D1-B146-98A84317FF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443B-CF0F-4165-BD34-6E475F8D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4C4F-07DC-4700-981B-6BE6FF1A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F771-B99C-46A3-B450-C6C29321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7.xml"/><Relationship Id="rId18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slide" Target="slide15.xml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slide" Target="slide14.xml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slide" Target="slide6.xml"/><Relationship Id="rId19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7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10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19.png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image" Target="../media/image17.png"/><Relationship Id="rId17" Type="http://schemas.openxmlformats.org/officeDocument/2006/relationships/slide" Target="slide13.xml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slide" Target="slide10.xml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svg"/><Relationship Id="rId1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c-archive.com/" TargetMode="External"/><Relationship Id="rId2" Type="http://schemas.openxmlformats.org/officeDocument/2006/relationships/hyperlink" Target="https://www.nat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age-ne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7466E3-860A-4587-8AD4-502BFF3A14A2}"/>
              </a:ext>
            </a:extLst>
          </p:cNvPr>
          <p:cNvSpPr>
            <a:spLocks noGrp="1"/>
          </p:cNvSpPr>
          <p:nvPr/>
        </p:nvSpPr>
        <p:spPr>
          <a:xfrm>
            <a:off x="0" y="748144"/>
            <a:ext cx="12191999" cy="2066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Skin lesion classification using artificial intelligence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8C3352-5DB9-471B-A1F8-3DDD58FDB21F}"/>
              </a:ext>
            </a:extLst>
          </p:cNvPr>
          <p:cNvSpPr>
            <a:spLocks noGrp="1"/>
          </p:cNvSpPr>
          <p:nvPr/>
        </p:nvSpPr>
        <p:spPr>
          <a:xfrm>
            <a:off x="2297373" y="2962363"/>
            <a:ext cx="7597254" cy="338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Farzana Kousar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FA19-REE-018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/>
              <a:t>ECI743 Computer Vision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COMSATS University Islamabad, Wah Campus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Department of Electrical and Computer Engineering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8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5215-6C12-4B07-B5B4-DAEFF745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Pre-Processing: Noise Removal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F7B-FCEA-442D-9C5A-86AC67C0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3"/>
            <a:ext cx="10248900" cy="2274888"/>
          </a:xfrm>
        </p:spPr>
        <p:txBody>
          <a:bodyPr/>
          <a:lstStyle/>
          <a:p>
            <a:r>
              <a:rPr lang="en-US" dirty="0"/>
              <a:t>It involves to remove different types of noises in raw signals i.e. </a:t>
            </a:r>
          </a:p>
          <a:p>
            <a:pPr lvl="1"/>
            <a:r>
              <a:rPr lang="en-US" dirty="0"/>
              <a:t>hairs, air bubble, skin lines, blood vessels.</a:t>
            </a:r>
          </a:p>
          <a:p>
            <a:pPr lvl="1"/>
            <a:r>
              <a:rPr lang="en-US" dirty="0"/>
              <a:t>Inherent noise in electronics equipment, motion artefact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F69B3-04A6-4298-890A-940CF67C1E07}"/>
              </a:ext>
            </a:extLst>
          </p:cNvPr>
          <p:cNvSpPr txBox="1"/>
          <p:nvPr/>
        </p:nvSpPr>
        <p:spPr>
          <a:xfrm flipH="1">
            <a:off x="3238500" y="4315073"/>
            <a:ext cx="3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2a.  Raw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CF0A6-4C88-4AE1-8FF0-FDFF68E2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800474"/>
            <a:ext cx="5715000" cy="1428750"/>
          </a:xfrm>
          <a:prstGeom prst="rect">
            <a:avLst/>
          </a:prstGeom>
          <a:ln w="76200">
            <a:solidFill>
              <a:srgbClr val="9933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CDF70-D5F5-40F5-98BF-FF9B5A7C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856104"/>
            <a:ext cx="5724525" cy="1390650"/>
          </a:xfrm>
          <a:prstGeom prst="rect">
            <a:avLst/>
          </a:prstGeom>
          <a:ln w="76200">
            <a:solidFill>
              <a:srgbClr val="9933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8069C-E589-4B75-B681-5DA71E7A47CF}"/>
              </a:ext>
            </a:extLst>
          </p:cNvPr>
          <p:cNvSpPr txBox="1"/>
          <p:nvPr/>
        </p:nvSpPr>
        <p:spPr>
          <a:xfrm flipH="1">
            <a:off x="3238500" y="6432075"/>
            <a:ext cx="3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2b. Preprocessed images[1]</a:t>
            </a:r>
          </a:p>
        </p:txBody>
      </p:sp>
    </p:spTree>
    <p:extLst>
      <p:ext uri="{BB962C8B-B14F-4D97-AF65-F5344CB8AC3E}">
        <p14:creationId xmlns:p14="http://schemas.microsoft.com/office/powerpoint/2010/main" val="12116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2DA-6DE4-49F1-9DD8-906DE771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Pre-Processing: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16C0-C095-4765-994D-9CBDB896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67"/>
            <a:ext cx="10168890" cy="1648345"/>
          </a:xfrm>
        </p:spPr>
        <p:txBody>
          <a:bodyPr/>
          <a:lstStyle/>
          <a:p>
            <a:r>
              <a:rPr lang="en-US" dirty="0"/>
              <a:t>Extraction  the attributes related to clinical images. </a:t>
            </a:r>
          </a:p>
          <a:p>
            <a:r>
              <a:rPr lang="en-US" dirty="0"/>
              <a:t>Segmentation of the lesions will be done deep network i.e. MASK RCNN to extract region of Interest(ROI).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42F6-2D76-467F-B97D-727AFD33BCD5}"/>
              </a:ext>
            </a:extLst>
          </p:cNvPr>
          <p:cNvSpPr txBox="1"/>
          <p:nvPr/>
        </p:nvSpPr>
        <p:spPr>
          <a:xfrm flipH="1">
            <a:off x="2060803" y="5908100"/>
            <a:ext cx="807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3. Skin lesion segmentation. a) </a:t>
            </a:r>
            <a:r>
              <a:rPr lang="en-US" sz="1600" dirty="0" err="1"/>
              <a:t>Dermoscopic</a:t>
            </a:r>
            <a:r>
              <a:rPr lang="en-US" sz="1600" dirty="0"/>
              <a:t> image in input. b) Binary mask in output. c) The border of the mask overlaid on the image [6].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B9FE4A-3140-4122-AC13-18977121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56" y="2925905"/>
            <a:ext cx="7839888" cy="279400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3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B561-53EC-43A9-B34F-C2FD3D4F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1325563"/>
          </a:xfrm>
        </p:spPr>
        <p:txBody>
          <a:bodyPr/>
          <a:lstStyle/>
          <a:p>
            <a:r>
              <a:rPr lang="en-US" b="1" dirty="0"/>
              <a:t>Feature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76FB-D789-41E9-945A-B13D4B1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963" cy="4418013"/>
          </a:xfrm>
        </p:spPr>
        <p:txBody>
          <a:bodyPr>
            <a:normAutofit/>
          </a:bodyPr>
          <a:lstStyle/>
          <a:p>
            <a:r>
              <a:rPr lang="en-US" sz="3200" dirty="0"/>
              <a:t>Quality of features extracted directly affects the classification accuracy</a:t>
            </a:r>
          </a:p>
          <a:p>
            <a:r>
              <a:rPr lang="en-US" sz="3200" dirty="0"/>
              <a:t>feature will be extracted using transfer learning.</a:t>
            </a:r>
          </a:p>
          <a:p>
            <a:pPr algn="just"/>
            <a:r>
              <a:rPr lang="en-US" sz="3200" b="1" dirty="0"/>
              <a:t>Curse Of Dimensionality :</a:t>
            </a:r>
            <a:r>
              <a:rPr lang="en-US" sz="3200" dirty="0"/>
              <a:t>To overcome the problems of curse of dimensionality, we will be using a pyramid model which will at the initial phase, select the relevant features, and in the next stage reduces the overall dimensions of our feature vector. </a:t>
            </a:r>
          </a:p>
        </p:txBody>
      </p:sp>
    </p:spTree>
    <p:extLst>
      <p:ext uri="{BB962C8B-B14F-4D97-AF65-F5344CB8AC3E}">
        <p14:creationId xmlns:p14="http://schemas.microsoft.com/office/powerpoint/2010/main" val="23804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015F-B5F0-49C4-817B-7B217C20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EC13-1FDA-48F0-B498-2A798B1D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378"/>
            <a:ext cx="6158345" cy="4351338"/>
          </a:xfrm>
        </p:spPr>
        <p:txBody>
          <a:bodyPr/>
          <a:lstStyle/>
          <a:p>
            <a:r>
              <a:rPr lang="en-US" dirty="0"/>
              <a:t>Support Vector Machine</a:t>
            </a:r>
          </a:p>
          <a:p>
            <a:r>
              <a:rPr lang="en-US" dirty="0"/>
              <a:t>SVM is broadly used for the classification of biomedical images/signals. </a:t>
            </a:r>
          </a:p>
          <a:p>
            <a:r>
              <a:rPr lang="en-US" dirty="0"/>
              <a:t>SVM works by creating a hyperplane in which training features are separated by a maximum difference from hyperplane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412C1-AB01-4754-9169-7874471D1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4" y="1896340"/>
            <a:ext cx="5219710" cy="37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C5B-C403-4394-BA7F-58FF4BF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D0F3-FAF4-4199-BFB7-A3815D1A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8"/>
            <a:ext cx="10163176" cy="435133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3400" dirty="0"/>
              <a:t>Automated skin lesion diagnostic system with improved classification accuracy to reduce melanoma mortality.</a:t>
            </a:r>
          </a:p>
          <a:p>
            <a:pPr marL="457200" indent="-457200">
              <a:lnSpc>
                <a:spcPct val="150000"/>
              </a:lnSpc>
            </a:pPr>
            <a:r>
              <a:rPr lang="en-US" sz="3400" dirty="0"/>
              <a:t>When it is diagnosed and treated at earliest stage, The chances of survival increase more than 90 % .</a:t>
            </a:r>
          </a:p>
          <a:p>
            <a:pPr marL="457200" indent="-457200">
              <a:lnSpc>
                <a:spcPct val="150000"/>
              </a:lnSpc>
            </a:pPr>
            <a:r>
              <a:rPr lang="en-US" sz="3400" dirty="0"/>
              <a:t>It will be helpful to dermatologist to determine skin lesion in less time with the accuracy at a level of competence comparable to domain experts who are using conventional methods of classifying skin diseases.</a:t>
            </a:r>
          </a:p>
          <a:p>
            <a:pPr marL="457200" indent="-457200">
              <a:lnSpc>
                <a:spcPct val="150000"/>
              </a:lnSpc>
            </a:pPr>
            <a:r>
              <a:rPr lang="en-US" sz="3400" dirty="0"/>
              <a:t>These algorithms may be used to develop Android based application to help user to monitor and diagnose these type of skin lesion.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11C-38C4-433F-93AA-0A6D556A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D29F-EB59-4A01-95D1-A7A161F8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5120553"/>
          </a:xfrm>
        </p:spPr>
        <p:txBody>
          <a:bodyPr>
            <a:normAutofit fontScale="77500" lnSpcReduction="20000"/>
          </a:bodyPr>
          <a:lstStyle/>
          <a:p>
            <a:pPr marL="401638" indent="-401638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[1]</a:t>
            </a:r>
            <a:r>
              <a:rPr lang="en-US" dirty="0"/>
              <a:t> G. S. </a:t>
            </a:r>
            <a:r>
              <a:rPr lang="en-US" dirty="0" err="1"/>
              <a:t>Ghalejoogh</a:t>
            </a:r>
            <a:r>
              <a:rPr lang="en-US" dirty="0"/>
              <a:t>, H. M. </a:t>
            </a:r>
            <a:r>
              <a:rPr lang="en-US" dirty="0" err="1"/>
              <a:t>Kordy</a:t>
            </a:r>
            <a:r>
              <a:rPr lang="en-US" dirty="0"/>
              <a:t>, and F. Ebrahimi, “A hierarchical structure based on Stacking approach for skin lesion classification,” </a:t>
            </a:r>
            <a:r>
              <a:rPr lang="en-US" i="1" dirty="0"/>
              <a:t>Expert Syst. Appl.</a:t>
            </a:r>
            <a:r>
              <a:rPr lang="en-US" dirty="0"/>
              <a:t>, vol. 145, p. 113127, 2020, </a:t>
            </a:r>
            <a:r>
              <a:rPr lang="en-US" dirty="0" err="1"/>
              <a:t>doi</a:t>
            </a:r>
            <a:r>
              <a:rPr lang="en-US" dirty="0"/>
              <a:t>: 10.1016/j.eswa.2019.113127.</a:t>
            </a:r>
          </a:p>
          <a:p>
            <a:pPr marL="401638" indent="-401638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[2]</a:t>
            </a:r>
            <a:r>
              <a:rPr lang="en-US" dirty="0"/>
              <a:t> N. Hameed, A. M. </a:t>
            </a:r>
            <a:r>
              <a:rPr lang="en-US" dirty="0" err="1"/>
              <a:t>Shabut</a:t>
            </a:r>
            <a:r>
              <a:rPr lang="en-US" dirty="0"/>
              <a:t>, M. K. Ghosh, and M. A. Hossain, “Multi-class multi-level classification algorithm for skin lesions classification using machine learning techniques,” </a:t>
            </a:r>
            <a:r>
              <a:rPr lang="en-US" i="1" dirty="0"/>
              <a:t>Expert Syst. Appl.</a:t>
            </a:r>
            <a:r>
              <a:rPr lang="en-US" dirty="0"/>
              <a:t>, vol. 141, p. 112961, 2020, </a:t>
            </a:r>
            <a:r>
              <a:rPr lang="en-US" dirty="0" err="1"/>
              <a:t>doi</a:t>
            </a:r>
            <a:r>
              <a:rPr lang="en-US" dirty="0"/>
              <a:t>: 10.1016/j.eswa.2019.112961.</a:t>
            </a:r>
          </a:p>
          <a:p>
            <a:pPr marL="401638" indent="-401638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[3]</a:t>
            </a:r>
            <a:r>
              <a:rPr lang="en-US" dirty="0"/>
              <a:t> D. A. </a:t>
            </a:r>
            <a:r>
              <a:rPr lang="en-US" dirty="0" err="1"/>
              <a:t>Gavrilov</a:t>
            </a:r>
            <a:r>
              <a:rPr lang="en-US" dirty="0"/>
              <a:t>, N. N. </a:t>
            </a:r>
            <a:r>
              <a:rPr lang="en-US" dirty="0" err="1"/>
              <a:t>Shchelkunov</a:t>
            </a:r>
            <a:r>
              <a:rPr lang="en-US" dirty="0"/>
              <a:t>, and A. V. </a:t>
            </a:r>
            <a:r>
              <a:rPr lang="en-US" dirty="0" err="1"/>
              <a:t>Melerzanov</a:t>
            </a:r>
            <a:r>
              <a:rPr lang="en-US" dirty="0"/>
              <a:t>, “Deep learning based skin lesions diagnosis,” </a:t>
            </a:r>
            <a:r>
              <a:rPr lang="en-US" i="1" dirty="0"/>
              <a:t>Int. Arch. </a:t>
            </a:r>
            <a:r>
              <a:rPr lang="en-US" i="1" dirty="0" err="1"/>
              <a:t>Photogramm</a:t>
            </a:r>
            <a:r>
              <a:rPr lang="en-US" i="1" dirty="0"/>
              <a:t>. Remote Sens. Spat. Inf. Sci. - ISPRS Arch.</a:t>
            </a:r>
            <a:r>
              <a:rPr lang="en-US" dirty="0"/>
              <a:t>, vol. 42, no. 2/W12, pp. 81–85, 2019, </a:t>
            </a:r>
            <a:r>
              <a:rPr lang="en-US" dirty="0" err="1"/>
              <a:t>doi</a:t>
            </a:r>
            <a:r>
              <a:rPr lang="en-US" dirty="0"/>
              <a:t>: 10.5194/isprs-archives-XLII-2-W12-81-2019.</a:t>
            </a:r>
          </a:p>
          <a:p>
            <a:pPr marL="401638" indent="-401638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[4]</a:t>
            </a:r>
            <a:r>
              <a:rPr lang="en-US" dirty="0"/>
              <a:t> P. M. M. Pereira </a:t>
            </a:r>
            <a:r>
              <a:rPr lang="en-US" i="1" dirty="0"/>
              <a:t>et al.</a:t>
            </a:r>
            <a:r>
              <a:rPr lang="en-US" dirty="0"/>
              <a:t>, “Skin lesion classification enhancement using border-line features – The melanoma vs nevus problem,” </a:t>
            </a:r>
            <a:r>
              <a:rPr lang="en-US" i="1" dirty="0"/>
              <a:t>Biomed. Signal Process. Control</a:t>
            </a:r>
            <a:r>
              <a:rPr lang="en-US" dirty="0"/>
              <a:t>, vol. 57, p. 101765, 2020, </a:t>
            </a:r>
            <a:r>
              <a:rPr lang="en-US" dirty="0" err="1"/>
              <a:t>doi</a:t>
            </a:r>
            <a:r>
              <a:rPr lang="en-US" dirty="0"/>
              <a:t>: 10.1016/j.bspc.2019.101765.</a:t>
            </a:r>
          </a:p>
          <a:p>
            <a:pPr marL="401638" indent="-401638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[5]</a:t>
            </a:r>
            <a:r>
              <a:rPr lang="en-US" dirty="0"/>
              <a:t> M. A. Al-</a:t>
            </a:r>
            <a:r>
              <a:rPr lang="en-US" dirty="0" err="1"/>
              <a:t>masni</a:t>
            </a:r>
            <a:r>
              <a:rPr lang="en-US" dirty="0"/>
              <a:t>, D. H. Kim, and T. S. Kim, “Multiple skin lesions diagnostics via integrated deep convolutional networks for segmentation and classification,” </a:t>
            </a:r>
            <a:r>
              <a:rPr lang="en-US" i="1" dirty="0" err="1"/>
              <a:t>Comput</a:t>
            </a:r>
            <a:r>
              <a:rPr lang="en-US" i="1" dirty="0"/>
              <a:t>. Methods Programs Biomed.</a:t>
            </a:r>
            <a:r>
              <a:rPr lang="en-US" dirty="0"/>
              <a:t>, vol. 190, p. 105351, 2020, </a:t>
            </a:r>
            <a:r>
              <a:rPr lang="en-US" dirty="0" err="1"/>
              <a:t>doi</a:t>
            </a:r>
            <a:r>
              <a:rPr lang="en-US" dirty="0"/>
              <a:t>: 10.1016/j.cmpb.2020.105351.</a:t>
            </a:r>
          </a:p>
          <a:p>
            <a:pPr marL="401638" indent="-401638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[6]</a:t>
            </a:r>
            <a:r>
              <a:rPr lang="en-US" dirty="0"/>
              <a:t> </a:t>
            </a:r>
            <a:r>
              <a:rPr lang="en-US" dirty="0" err="1"/>
              <a:t>Bakheet</a:t>
            </a:r>
            <a:r>
              <a:rPr lang="en-US" dirty="0"/>
              <a:t> S. An SVM framework for malignant melanoma detection based on optimized HOG features. Computation. 2017 Mar;5(1):4.</a:t>
            </a:r>
          </a:p>
        </p:txBody>
      </p:sp>
    </p:spTree>
    <p:extLst>
      <p:ext uri="{BB962C8B-B14F-4D97-AF65-F5344CB8AC3E}">
        <p14:creationId xmlns:p14="http://schemas.microsoft.com/office/powerpoint/2010/main" val="135236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D30A1-9ECC-42B1-8257-62771D983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1BB5F5-6B1A-4D15-BC4B-86F0E11EDAF4}"/>
              </a:ext>
            </a:extLst>
          </p:cNvPr>
          <p:cNvSpPr txBox="1"/>
          <p:nvPr/>
        </p:nvSpPr>
        <p:spPr>
          <a:xfrm>
            <a:off x="7329053" y="1292705"/>
            <a:ext cx="425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II.  Literature Review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0CD4A-B6D5-4D07-B810-F94D665B6B83}"/>
              </a:ext>
            </a:extLst>
          </p:cNvPr>
          <p:cNvSpPr txBox="1"/>
          <p:nvPr/>
        </p:nvSpPr>
        <p:spPr>
          <a:xfrm>
            <a:off x="7481454" y="3019031"/>
            <a:ext cx="338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III.  Methodology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A0F98-C5C9-442A-A8E4-F3E7D1E853CE}"/>
              </a:ext>
            </a:extLst>
          </p:cNvPr>
          <p:cNvSpPr txBox="1"/>
          <p:nvPr/>
        </p:nvSpPr>
        <p:spPr>
          <a:xfrm>
            <a:off x="7481454" y="4786471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IV. 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F3C20-E786-4378-BC59-2DE181BF017C}"/>
              </a:ext>
            </a:extLst>
          </p:cNvPr>
          <p:cNvSpPr txBox="1"/>
          <p:nvPr/>
        </p:nvSpPr>
        <p:spPr>
          <a:xfrm>
            <a:off x="5264728" y="6112402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V. 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49E47-BEF1-4FD5-BB6F-C49CE4194579}"/>
              </a:ext>
            </a:extLst>
          </p:cNvPr>
          <p:cNvSpPr txBox="1"/>
          <p:nvPr/>
        </p:nvSpPr>
        <p:spPr>
          <a:xfrm>
            <a:off x="2216727" y="2798618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E47FB-311D-4B77-9703-F868FB92A646}"/>
              </a:ext>
            </a:extLst>
          </p:cNvPr>
          <p:cNvSpPr txBox="1"/>
          <p:nvPr/>
        </p:nvSpPr>
        <p:spPr>
          <a:xfrm>
            <a:off x="4114800" y="472843"/>
            <a:ext cx="942109" cy="44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648DA-22EB-4DD1-8643-72CBC304C3ED}"/>
              </a:ext>
            </a:extLst>
          </p:cNvPr>
          <p:cNvSpPr txBox="1"/>
          <p:nvPr/>
        </p:nvSpPr>
        <p:spPr>
          <a:xfrm>
            <a:off x="4190998" y="320864"/>
            <a:ext cx="845127" cy="51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547645-ADCC-4FD3-8525-2295F4D131CC}"/>
              </a:ext>
            </a:extLst>
          </p:cNvPr>
          <p:cNvSpPr txBox="1"/>
          <p:nvPr/>
        </p:nvSpPr>
        <p:spPr>
          <a:xfrm>
            <a:off x="5582982" y="79682"/>
            <a:ext cx="29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I. 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A418C-751C-4A6A-87DB-69F24DC8A0B1}"/>
              </a:ext>
            </a:extLst>
          </p:cNvPr>
          <p:cNvSpPr txBox="1"/>
          <p:nvPr/>
        </p:nvSpPr>
        <p:spPr>
          <a:xfrm>
            <a:off x="6096000" y="3237784"/>
            <a:ext cx="9836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97BB8-B2FC-41B7-901D-F923DC1E5193}"/>
              </a:ext>
            </a:extLst>
          </p:cNvPr>
          <p:cNvSpPr txBox="1"/>
          <p:nvPr/>
        </p:nvSpPr>
        <p:spPr>
          <a:xfrm>
            <a:off x="5803321" y="5109636"/>
            <a:ext cx="9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DBA2B-EDEF-4ED4-B434-304DD6AE8DE7}"/>
              </a:ext>
            </a:extLst>
          </p:cNvPr>
          <p:cNvSpPr txBox="1"/>
          <p:nvPr/>
        </p:nvSpPr>
        <p:spPr>
          <a:xfrm>
            <a:off x="4190998" y="6060941"/>
            <a:ext cx="67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5BCCE2-2562-4A26-8999-2680847FFD14}"/>
              </a:ext>
            </a:extLst>
          </p:cNvPr>
          <p:cNvCxnSpPr>
            <a:cxnSpLocks/>
          </p:cNvCxnSpPr>
          <p:nvPr/>
        </p:nvCxnSpPr>
        <p:spPr>
          <a:xfrm flipH="1">
            <a:off x="3123796" y="1089156"/>
            <a:ext cx="1029429" cy="151116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863FA86-969A-4513-8201-27CAA365A25E}"/>
              </a:ext>
            </a:extLst>
          </p:cNvPr>
          <p:cNvCxnSpPr>
            <a:cxnSpLocks/>
          </p:cNvCxnSpPr>
          <p:nvPr/>
        </p:nvCxnSpPr>
        <p:spPr>
          <a:xfrm flipH="1">
            <a:off x="3489289" y="1909869"/>
            <a:ext cx="2207451" cy="10942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CACF00-D867-429F-B507-088138257600}"/>
              </a:ext>
            </a:extLst>
          </p:cNvPr>
          <p:cNvCxnSpPr>
            <a:cxnSpLocks/>
          </p:cNvCxnSpPr>
          <p:nvPr/>
        </p:nvCxnSpPr>
        <p:spPr>
          <a:xfrm flipH="1">
            <a:off x="3558375" y="3455725"/>
            <a:ext cx="2308630" cy="399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CA3AA5-C0EC-4B12-B68A-5B72A1F15A87}"/>
              </a:ext>
            </a:extLst>
          </p:cNvPr>
          <p:cNvCxnSpPr>
            <a:cxnSpLocks/>
          </p:cNvCxnSpPr>
          <p:nvPr/>
        </p:nvCxnSpPr>
        <p:spPr>
          <a:xfrm flipH="1" flipV="1">
            <a:off x="3435927" y="3810000"/>
            <a:ext cx="2288470" cy="11246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D7F56C-18CA-4862-BD5F-7333037445B8}"/>
              </a:ext>
            </a:extLst>
          </p:cNvPr>
          <p:cNvCxnSpPr>
            <a:cxnSpLocks/>
          </p:cNvCxnSpPr>
          <p:nvPr/>
        </p:nvCxnSpPr>
        <p:spPr>
          <a:xfrm flipH="1" flipV="1">
            <a:off x="3107706" y="4241888"/>
            <a:ext cx="1007095" cy="150754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9F600D-A0E4-4F96-BCB8-0563F8EBDC9D}"/>
              </a:ext>
            </a:extLst>
          </p:cNvPr>
          <p:cNvGrpSpPr/>
          <p:nvPr/>
        </p:nvGrpSpPr>
        <p:grpSpPr>
          <a:xfrm>
            <a:off x="1505362" y="2416663"/>
            <a:ext cx="2105891" cy="2008743"/>
            <a:chOff x="712245" y="718449"/>
            <a:chExt cx="2105891" cy="200874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EE6396-7036-4763-BF52-4B7A9055A780}"/>
                </a:ext>
              </a:extLst>
            </p:cNvPr>
            <p:cNvSpPr/>
            <p:nvPr/>
          </p:nvSpPr>
          <p:spPr>
            <a:xfrm>
              <a:off x="712245" y="718449"/>
              <a:ext cx="2105891" cy="2008743"/>
            </a:xfrm>
            <a:prstGeom prst="ellipse">
              <a:avLst/>
            </a:prstGeom>
            <a:solidFill>
              <a:srgbClr val="01B27B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41E7024-2F56-4DE4-9173-1F2B480AA58B}"/>
                </a:ext>
              </a:extLst>
            </p:cNvPr>
            <p:cNvGrpSpPr/>
            <p:nvPr/>
          </p:nvGrpSpPr>
          <p:grpSpPr>
            <a:xfrm>
              <a:off x="855723" y="1022598"/>
              <a:ext cx="1814945" cy="1535119"/>
              <a:chOff x="1724890" y="2829624"/>
              <a:chExt cx="1814945" cy="153511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535739A-7836-4051-ADF1-BA900ABB5BC5}"/>
                  </a:ext>
                </a:extLst>
              </p:cNvPr>
              <p:cNvSpPr txBox="1"/>
              <p:nvPr/>
            </p:nvSpPr>
            <p:spPr>
              <a:xfrm>
                <a:off x="1724890" y="2829624"/>
                <a:ext cx="181494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b="1" dirty="0"/>
                  <a:t>CONTENTS</a:t>
                </a:r>
              </a:p>
            </p:txBody>
          </p:sp>
          <p:pic>
            <p:nvPicPr>
              <p:cNvPr id="83" name="Graphic 1" descr="List">
                <a:extLst>
                  <a:ext uri="{FF2B5EF4-FFF2-40B4-BE49-F238E27FC236}">
                    <a16:creationId xmlns:a16="http://schemas.microsoft.com/office/drawing/2014/main" id="{5C90CE63-2F6B-467E-84F4-3B80C7543582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26671" y="3237784"/>
                <a:ext cx="1011381" cy="1126959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5" name="Slide Zoom 84">
                <a:extLst>
                  <a:ext uri="{FF2B5EF4-FFF2-40B4-BE49-F238E27FC236}">
                    <a16:creationId xmlns:a16="http://schemas.microsoft.com/office/drawing/2014/main" id="{C47C3B3D-44AF-4E2B-8FAA-8D28CE341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1243614"/>
                  </p:ext>
                </p:extLst>
              </p:nvPr>
            </p:nvGraphicFramePr>
            <p:xfrm>
              <a:off x="4061889" y="98730"/>
              <a:ext cx="1246220" cy="1246220"/>
            </p:xfrm>
            <a:graphic>
              <a:graphicData uri="http://schemas.microsoft.com/office/powerpoint/2016/slidezoom">
                <pslz:sldZm>
                  <pslz:sldZmObj sldId="260" cId="3677819093">
                    <pslz:zmPr id="{038DDF86-7E3C-4CB2-8B6C-7BBF56D5B3A8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6220" cy="1246220"/>
                        </a:xfrm>
                        <a:prstGeom prst="ellipse">
                          <a:avLst/>
                        </a:prstGeom>
                        <a:ln w="190500" cap="rnd">
                          <a:solidFill>
                            <a:srgbClr val="C8C6BD"/>
                          </a:solidFill>
                          <a:prstDash val="solid"/>
                        </a:ln>
                        <a:effectLst>
                          <a:outerShdw blurRad="127000" algn="bl" rotWithShape="0">
                            <a:srgbClr val="000000"/>
                          </a:outerShdw>
                        </a:effectLst>
                        <a:scene3d>
                          <a:camera prst="perspectiveFront" fov="5400000"/>
                          <a:lightRig rig="threePt" dir="t">
                            <a:rot lat="0" lon="0" rev="19200000"/>
                          </a:lightRig>
                        </a:scene3d>
                        <a:sp3d extrusionH="25400">
                          <a:bevelT w="304800" h="152400" prst="hardEdge"/>
                          <a:extrusionClr>
                            <a:srgbClr val="000000"/>
                          </a:extrusion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5" name="Slide Zoom 8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47C3B3D-44AF-4E2B-8FAA-8D28CE341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889" y="98730"/>
                <a:ext cx="1246220" cy="1246220"/>
              </a:xfrm>
              <a:prstGeom prst="ellipse">
                <a:avLst/>
              </a:prstGeom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C53E42A0-7CBC-4455-B52B-1D55204BEB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7841305"/>
                  </p:ext>
                </p:extLst>
              </p:nvPr>
            </p:nvGraphicFramePr>
            <p:xfrm>
              <a:off x="5511706" y="1002063"/>
              <a:ext cx="1553678" cy="1563328"/>
            </p:xfrm>
            <a:graphic>
              <a:graphicData uri="http://schemas.microsoft.com/office/powerpoint/2016/slidezoom">
                <pslz:sldZm>
                  <pslz:sldZmObj sldId="278" cId="3917203406">
                    <pslz:zmPr id="{AA6D2D2A-EA92-48A9-BEBA-07FB3D5CAF5E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3678" cy="15633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53E42A0-7CBC-4455-B52B-1D55204BEB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706" y="1002063"/>
                <a:ext cx="1553678" cy="15633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9" name="Slide Zoom 88">
                <a:extLst>
                  <a:ext uri="{FF2B5EF4-FFF2-40B4-BE49-F238E27FC236}">
                    <a16:creationId xmlns:a16="http://schemas.microsoft.com/office/drawing/2014/main" id="{C1D9721F-5B21-4E70-8CC8-01C4AF0AF2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8060478"/>
                  </p:ext>
                </p:extLst>
              </p:nvPr>
            </p:nvGraphicFramePr>
            <p:xfrm>
              <a:off x="5877843" y="2807732"/>
              <a:ext cx="1250882" cy="1250882"/>
            </p:xfrm>
            <a:graphic>
              <a:graphicData uri="http://schemas.microsoft.com/office/powerpoint/2016/slidezoom">
                <pslz:sldZm>
                  <pslz:sldZmObj sldId="263" cId="1493698681">
                    <pslz:zmPr id="{F7D3B834-BABE-47BB-B90E-2C56944E40E3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0882" cy="1250882"/>
                        </a:xfrm>
                        <a:prstGeom prst="ellipse">
                          <a:avLst/>
                        </a:prstGeom>
                        <a:solidFill>
                          <a:srgbClr val="0B7954"/>
                        </a:solidFill>
                        <a:ln w="190500" cap="rnd">
                          <a:solidFill>
                            <a:srgbClr val="C8C6BD"/>
                          </a:solidFill>
                          <a:prstDash val="solid"/>
                        </a:ln>
                        <a:effectLst>
                          <a:outerShdw blurRad="127000" algn="bl" rotWithShape="0">
                            <a:srgbClr val="000000"/>
                          </a:outerShdw>
                        </a:effectLst>
                        <a:scene3d>
                          <a:camera prst="perspectiveFront" fov="5400000"/>
                          <a:lightRig rig="threePt" dir="t">
                            <a:rot lat="0" lon="0" rev="19200000"/>
                          </a:lightRig>
                        </a:scene3d>
                        <a:sp3d extrusionH="25400">
                          <a:bevelT w="304800" h="152400" prst="hardEdge"/>
                          <a:extrusionClr>
                            <a:srgbClr val="000000"/>
                          </a:extrusion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9" name="Slide Zoom 8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1D9721F-5B21-4E70-8CC8-01C4AF0AF2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7843" y="2807732"/>
                <a:ext cx="1250882" cy="1250882"/>
              </a:xfrm>
              <a:prstGeom prst="ellipse">
                <a:avLst/>
              </a:prstGeom>
              <a:solidFill>
                <a:srgbClr val="0B7954"/>
              </a:solidFill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3" name="Section Zoom 92">
                <a:extLst>
                  <a:ext uri="{FF2B5EF4-FFF2-40B4-BE49-F238E27FC236}">
                    <a16:creationId xmlns:a16="http://schemas.microsoft.com/office/drawing/2014/main" id="{FA0947BE-7FD1-4CAA-9ECF-E057809389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2199803"/>
                  </p:ext>
                </p:extLst>
              </p:nvPr>
            </p:nvGraphicFramePr>
            <p:xfrm>
              <a:off x="5630769" y="4497343"/>
              <a:ext cx="1250882" cy="1250882"/>
            </p:xfrm>
            <a:graphic>
              <a:graphicData uri="http://schemas.microsoft.com/office/powerpoint/2016/sectionzoom">
                <psez:sectionZm>
                  <psez:sectionZmObj sectionId="{559F71A9-1B0B-413D-ADB7-9C9465CEBD40}">
                    <psez:zmPr id="{72BB4A04-3D63-47D2-A03E-33D87449471D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6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0882" cy="1250882"/>
                        </a:xfrm>
                        <a:prstGeom prst="ellipse">
                          <a:avLst/>
                        </a:prstGeom>
                        <a:solidFill>
                          <a:schemeClr val="accent4"/>
                        </a:solidFill>
                        <a:ln w="63500" cap="rnd">
                          <a:solidFill>
                            <a:srgbClr val="333333"/>
                          </a:solidFill>
                        </a:ln>
                        <a:effectLst>
                          <a:outerShdw blurRad="381000" dist="292100" dir="5400000" sx="-80000" sy="-18000" rotWithShape="0">
                            <a:srgbClr val="000000">
                              <a:alpha val="22000"/>
                            </a:srgbClr>
                          </a:outerShdw>
                        </a:effectLst>
                        <a:scene3d>
                          <a:camera prst="orthographicFront"/>
                          <a:lightRig rig="contrasting" dir="t">
                            <a:rot lat="0" lon="0" rev="3000000"/>
                          </a:lightRig>
                        </a:scene3d>
                        <a:sp3d contourW="7620">
                          <a:bevelT w="95250" h="31750"/>
                          <a:contourClr>
                            <a:srgbClr val="333333"/>
                          </a:contourClr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3" name="Section Zoom 92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FA0947BE-7FD1-4CAA-9ECF-E057809389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630769" y="4497343"/>
                <a:ext cx="1250882" cy="1250882"/>
              </a:xfrm>
              <a:prstGeom prst="ellipse">
                <a:avLst/>
              </a:prstGeom>
              <a:solidFill>
                <a:schemeClr val="accent4"/>
              </a:solidFill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373671C9-EA15-4585-A534-2AF561F561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7298239"/>
                  </p:ext>
                </p:extLst>
              </p:nvPr>
            </p:nvGraphicFramePr>
            <p:xfrm>
              <a:off x="3165363" y="5384587"/>
              <a:ext cx="1548822" cy="1558383"/>
            </p:xfrm>
            <a:graphic>
              <a:graphicData uri="http://schemas.microsoft.com/office/powerpoint/2016/slidezoom">
                <pslz:sldZm>
                  <pslz:sldZmObj sldId="275" cId="1352362041">
                    <pslz:zmPr id="{081FE777-92DF-45BB-AA0D-5EBC11C59ED1}" imageType="cover" transitionDur="1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8822" cy="1558383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373671C9-EA15-4585-A534-2AF561F561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5363" y="5384587"/>
                <a:ext cx="1548822" cy="1558383"/>
              </a:xfrm>
              <a:prstGeom prst="rect">
                <a:avLst/>
              </a:prstGeom>
              <a:noFill/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5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817B8501-F2C3-424C-8A4F-73F3EBD6BB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024238"/>
                  </p:ext>
                </p:extLst>
              </p:nvPr>
            </p:nvGraphicFramePr>
            <p:xfrm>
              <a:off x="7564582" y="534800"/>
              <a:ext cx="3219090" cy="1809548"/>
            </p:xfrm>
            <a:graphic>
              <a:graphicData uri="http://schemas.microsoft.com/office/powerpoint/2016/slidezoom">
                <pslz:sldZm>
                  <pslz:sldZmObj sldId="261" cId="846465582">
                    <pslz:zmPr id="{4AD275D4-5CB8-4814-B078-B0F6BCD0B628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19090" cy="180954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extLst>
                  <a:ext uri="{FF2B5EF4-FFF2-40B4-BE49-F238E27FC236}">
                    <a16:creationId xmlns:a16="http://schemas.microsoft.com/office/drawing/2014/main" id="{817B8501-F2C3-424C-8A4F-73F3EBD6BB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4582" y="534800"/>
                <a:ext cx="3219090" cy="180954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C0A9FD6F-FB3C-4E55-8410-538566DE45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7578420"/>
                  </p:ext>
                </p:extLst>
              </p:nvPr>
            </p:nvGraphicFramePr>
            <p:xfrm>
              <a:off x="1241562" y="873477"/>
              <a:ext cx="4424948" cy="4424948"/>
            </p:xfrm>
            <a:graphic>
              <a:graphicData uri="http://schemas.microsoft.com/office/powerpoint/2016/slidezoom">
                <pslz:sldZm>
                  <pslz:sldZmObj sldId="260" cId="3677819093">
                    <pslz:zmPr id="{038DDF86-7E3C-4CB2-8B6C-7BBF56D5B3A8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4948" cy="442494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0A9FD6F-FB3C-4E55-8410-538566DE45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562" y="873477"/>
                <a:ext cx="4424948" cy="442494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2AA6DF7-29FA-437C-A0FF-F418FFB069E6}"/>
              </a:ext>
            </a:extLst>
          </p:cNvPr>
          <p:cNvSpPr txBox="1"/>
          <p:nvPr/>
        </p:nvSpPr>
        <p:spPr>
          <a:xfrm>
            <a:off x="1833054" y="5661357"/>
            <a:ext cx="327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I.  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8AB29-7E65-4EC6-AD87-AF988353DF4C}"/>
              </a:ext>
            </a:extLst>
          </p:cNvPr>
          <p:cNvCxnSpPr/>
          <p:nvPr/>
        </p:nvCxnSpPr>
        <p:spPr>
          <a:xfrm flipV="1">
            <a:off x="5417127" y="1482436"/>
            <a:ext cx="2147455" cy="665019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819DCD-BED1-4256-9D05-1E2BB0A426E7}"/>
              </a:ext>
            </a:extLst>
          </p:cNvPr>
          <p:cNvCxnSpPr>
            <a:cxnSpLocks/>
          </p:cNvCxnSpPr>
          <p:nvPr/>
        </p:nvCxnSpPr>
        <p:spPr>
          <a:xfrm>
            <a:off x="5403272" y="4055450"/>
            <a:ext cx="2161310" cy="844804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C93DC9C6-0A04-4789-8838-F49D51CDD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885441"/>
                  </p:ext>
                </p:extLst>
              </p:nvPr>
            </p:nvGraphicFramePr>
            <p:xfrm>
              <a:off x="7457716" y="3851809"/>
              <a:ext cx="3770634" cy="1809548"/>
            </p:xfrm>
            <a:graphic>
              <a:graphicData uri="http://schemas.microsoft.com/office/powerpoint/2016/slidezoom">
                <pslz:sldZm>
                  <pslz:sldZmObj sldId="262" cId="688378662">
                    <pslz:zmPr id="{2E3D7EB6-6F05-4879-BC34-6220F8FDA50E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70634" cy="180954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extLst>
                  <a:ext uri="{FF2B5EF4-FFF2-40B4-BE49-F238E27FC236}">
                    <a16:creationId xmlns:a16="http://schemas.microsoft.com/office/drawing/2014/main" id="{C93DC9C6-0A04-4789-8838-F49D51CDD1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7716" y="3851809"/>
                <a:ext cx="3770634" cy="180954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8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84A1-5038-48A1-8AEC-84D5750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DE53-07E4-4B95-83CA-C1BDE63D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7128164" cy="51355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Skin lesion is becoming global disease burden as it causes disability worldwide. The most perverted form of skin lesion is skin cancer.</a:t>
            </a:r>
          </a:p>
          <a:p>
            <a:r>
              <a:rPr lang="en-US" dirty="0"/>
              <a:t>Skin cancer is the topmost dangerous skin lesion and included in one of life-threatening skin lesions</a:t>
            </a:r>
          </a:p>
          <a:p>
            <a:r>
              <a:rPr lang="en-US" dirty="0"/>
              <a:t>Conventional clinical approaches: Biopsy &amp; Dermoscopy(ABCDE rule). </a:t>
            </a:r>
          </a:p>
          <a:p>
            <a:r>
              <a:rPr lang="en-US" dirty="0"/>
              <a:t>These methods are Invasive, time consuming, prone to human error, needs intense practice, experience and expertise </a:t>
            </a:r>
          </a:p>
          <a:p>
            <a:r>
              <a:rPr lang="en-US" dirty="0"/>
              <a:t>Need of a reliable automated and non-invasive diagnostic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5D0C5-5FD2-412D-8998-53D288CD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85" y="996387"/>
            <a:ext cx="2504659" cy="208014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5AC19-5B72-4E87-A509-8A899A57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307" y="3881160"/>
            <a:ext cx="2511837" cy="187885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8DE0F-B244-45DE-8535-E8F92B696227}"/>
              </a:ext>
            </a:extLst>
          </p:cNvPr>
          <p:cNvSpPr txBox="1"/>
          <p:nvPr/>
        </p:nvSpPr>
        <p:spPr>
          <a:xfrm>
            <a:off x="8432513" y="5997987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1b. Malignant skin lesion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BC2AD-4D32-48DA-85E4-836B513EEB9B}"/>
              </a:ext>
            </a:extLst>
          </p:cNvPr>
          <p:cNvSpPr txBox="1"/>
          <p:nvPr/>
        </p:nvSpPr>
        <p:spPr>
          <a:xfrm>
            <a:off x="8432513" y="3244334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1a. Benign skin lesion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4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CF9-5441-4628-A1D8-4D54D05F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Automated Diagnostic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0C23-5D3B-438E-A851-A9B16A2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7475" cy="4318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amalgam of computer vision and machine learning have proven to develop amazing automated diagnostic system.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automated systems help early and accurate detection (non-invasive) of skin lesion with a level of competence comparable to domain experts who are using conventional methods of classifying skin diseases</a:t>
            </a:r>
          </a:p>
          <a:p>
            <a:pPr>
              <a:lnSpc>
                <a:spcPct val="110000"/>
              </a:lnSpc>
            </a:pPr>
            <a:r>
              <a:rPr lang="en-US" dirty="0"/>
              <a:t>In progression of machine learning based automation, deep learning methods are now leading the way and achieving significant performance and promising results.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37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EBF9E-05FA-44F8-96C5-580F0275755C}"/>
              </a:ext>
            </a:extLst>
          </p:cNvPr>
          <p:cNvGrpSpPr/>
          <p:nvPr/>
        </p:nvGrpSpPr>
        <p:grpSpPr>
          <a:xfrm>
            <a:off x="4464848" y="0"/>
            <a:ext cx="1676401" cy="6858000"/>
            <a:chOff x="4464848" y="0"/>
            <a:chExt cx="1676401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4BE47E-65AC-479D-8F51-95F7DE6C17A8}"/>
                </a:ext>
              </a:extLst>
            </p:cNvPr>
            <p:cNvGrpSpPr/>
            <p:nvPr/>
          </p:nvGrpSpPr>
          <p:grpSpPr>
            <a:xfrm>
              <a:off x="4464848" y="0"/>
              <a:ext cx="1676401" cy="6858000"/>
              <a:chOff x="4464848" y="0"/>
              <a:chExt cx="1676401" cy="6858000"/>
            </a:xfr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509D5D-AEF5-47D9-ABF4-4C61607D66C7}"/>
                  </a:ext>
                </a:extLst>
              </p:cNvPr>
              <p:cNvSpPr/>
              <p:nvPr/>
            </p:nvSpPr>
            <p:spPr>
              <a:xfrm>
                <a:off x="4464848" y="0"/>
                <a:ext cx="112871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7FFB5DBE-A3BA-43EC-8D63-EBF660399D97}"/>
                  </a:ext>
                </a:extLst>
              </p:cNvPr>
              <p:cNvSpPr/>
              <p:nvPr/>
            </p:nvSpPr>
            <p:spPr>
              <a:xfrm>
                <a:off x="5012536" y="5479256"/>
                <a:ext cx="1128713" cy="1128713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43B52E-FC78-4F0E-B6CD-492CF64A523C}"/>
                </a:ext>
              </a:extLst>
            </p:cNvPr>
            <p:cNvSpPr txBox="1"/>
            <p:nvPr/>
          </p:nvSpPr>
          <p:spPr>
            <a:xfrm flipH="1">
              <a:off x="5288765" y="5720446"/>
              <a:ext cx="4095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402FC4-66BD-405E-98B7-124153849323}"/>
              </a:ext>
            </a:extLst>
          </p:cNvPr>
          <p:cNvGrpSpPr/>
          <p:nvPr/>
        </p:nvGrpSpPr>
        <p:grpSpPr>
          <a:xfrm>
            <a:off x="3352803" y="0"/>
            <a:ext cx="1676401" cy="6858000"/>
            <a:chOff x="3352803" y="0"/>
            <a:chExt cx="167640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26D951-7931-4FF0-AB2F-7CB6A584BCF5}"/>
                </a:ext>
              </a:extLst>
            </p:cNvPr>
            <p:cNvGrpSpPr/>
            <p:nvPr/>
          </p:nvGrpSpPr>
          <p:grpSpPr>
            <a:xfrm>
              <a:off x="3352803" y="0"/>
              <a:ext cx="1676401" cy="6858000"/>
              <a:chOff x="3352803" y="0"/>
              <a:chExt cx="1676401" cy="6858000"/>
            </a:xfr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48809E-C9B8-451E-9266-EFA3D81CCF80}"/>
                  </a:ext>
                </a:extLst>
              </p:cNvPr>
              <p:cNvSpPr/>
              <p:nvPr/>
            </p:nvSpPr>
            <p:spPr>
              <a:xfrm>
                <a:off x="3352803" y="0"/>
                <a:ext cx="112871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6F15E456-EC92-41F4-91E3-F4C6EBB7E3B0}"/>
                  </a:ext>
                </a:extLst>
              </p:cNvPr>
              <p:cNvSpPr/>
              <p:nvPr/>
            </p:nvSpPr>
            <p:spPr>
              <a:xfrm>
                <a:off x="3900491" y="4154090"/>
                <a:ext cx="1128713" cy="1128713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4476F4-E361-41F5-8371-2F72353C876C}"/>
                </a:ext>
              </a:extLst>
            </p:cNvPr>
            <p:cNvSpPr txBox="1"/>
            <p:nvPr/>
          </p:nvSpPr>
          <p:spPr>
            <a:xfrm flipH="1">
              <a:off x="4276728" y="4411533"/>
              <a:ext cx="4095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D83604-721F-4276-B89E-4BE18C4DA78D}"/>
              </a:ext>
            </a:extLst>
          </p:cNvPr>
          <p:cNvGrpSpPr/>
          <p:nvPr/>
        </p:nvGrpSpPr>
        <p:grpSpPr>
          <a:xfrm>
            <a:off x="2240758" y="0"/>
            <a:ext cx="1676401" cy="6858000"/>
            <a:chOff x="2240758" y="0"/>
            <a:chExt cx="167640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0A068F-F167-4ABB-BE07-175300153472}"/>
                </a:ext>
              </a:extLst>
            </p:cNvPr>
            <p:cNvGrpSpPr/>
            <p:nvPr/>
          </p:nvGrpSpPr>
          <p:grpSpPr>
            <a:xfrm>
              <a:off x="2240758" y="0"/>
              <a:ext cx="1676401" cy="6858000"/>
              <a:chOff x="2240758" y="0"/>
              <a:chExt cx="1676401" cy="6858000"/>
            </a:xfrm>
            <a:gradFill flip="none" rotWithShape="1">
              <a:gsLst>
                <a:gs pos="0">
                  <a:srgbClr val="0C5C66">
                    <a:shade val="30000"/>
                    <a:satMod val="115000"/>
                  </a:srgbClr>
                </a:gs>
                <a:gs pos="50000">
                  <a:srgbClr val="0C5C66">
                    <a:shade val="67500"/>
                    <a:satMod val="115000"/>
                  </a:srgbClr>
                </a:gs>
                <a:gs pos="100000">
                  <a:srgbClr val="0C5C66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F374D3-81F2-4699-8F02-8F8146E87DB4}"/>
                  </a:ext>
                </a:extLst>
              </p:cNvPr>
              <p:cNvSpPr/>
              <p:nvPr/>
            </p:nvSpPr>
            <p:spPr>
              <a:xfrm>
                <a:off x="2240758" y="0"/>
                <a:ext cx="112871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B6CF795B-9D2F-45E8-BF40-388BF3656FE7}"/>
                  </a:ext>
                </a:extLst>
              </p:cNvPr>
              <p:cNvSpPr/>
              <p:nvPr/>
            </p:nvSpPr>
            <p:spPr>
              <a:xfrm>
                <a:off x="2788446" y="2828924"/>
                <a:ext cx="1128713" cy="1128713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1F98AB-C838-4452-A941-8A247439B283}"/>
                </a:ext>
              </a:extLst>
            </p:cNvPr>
            <p:cNvSpPr txBox="1"/>
            <p:nvPr/>
          </p:nvSpPr>
          <p:spPr>
            <a:xfrm flipH="1">
              <a:off x="3148014" y="3070114"/>
              <a:ext cx="4095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268357-F912-47C0-A38E-E41BFE9D59BA}"/>
              </a:ext>
            </a:extLst>
          </p:cNvPr>
          <p:cNvGrpSpPr/>
          <p:nvPr/>
        </p:nvGrpSpPr>
        <p:grpSpPr>
          <a:xfrm>
            <a:off x="1128713" y="0"/>
            <a:ext cx="1676401" cy="6858000"/>
            <a:chOff x="1128713" y="0"/>
            <a:chExt cx="1676401" cy="685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B889901-1914-4E53-9320-CDD250177134}"/>
                </a:ext>
              </a:extLst>
            </p:cNvPr>
            <p:cNvGrpSpPr/>
            <p:nvPr/>
          </p:nvGrpSpPr>
          <p:grpSpPr>
            <a:xfrm>
              <a:off x="1128713" y="0"/>
              <a:ext cx="1676401" cy="6858000"/>
              <a:chOff x="1128713" y="0"/>
              <a:chExt cx="1676401" cy="6858000"/>
            </a:xfrm>
            <a:gradFill flip="none" rotWithShape="1">
              <a:gsLst>
                <a:gs pos="0">
                  <a:srgbClr val="0B7954">
                    <a:shade val="30000"/>
                    <a:satMod val="115000"/>
                  </a:srgbClr>
                </a:gs>
                <a:gs pos="50000">
                  <a:srgbClr val="0B7954">
                    <a:shade val="67500"/>
                    <a:satMod val="115000"/>
                  </a:srgbClr>
                </a:gs>
                <a:gs pos="100000">
                  <a:srgbClr val="0B7954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6C31CB-CCC2-4542-B1E1-2612D35CD29C}"/>
                  </a:ext>
                </a:extLst>
              </p:cNvPr>
              <p:cNvSpPr/>
              <p:nvPr/>
            </p:nvSpPr>
            <p:spPr>
              <a:xfrm>
                <a:off x="1128713" y="0"/>
                <a:ext cx="112871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D42535AE-3166-47F8-9DA5-853801326225}"/>
                  </a:ext>
                </a:extLst>
              </p:cNvPr>
              <p:cNvSpPr/>
              <p:nvPr/>
            </p:nvSpPr>
            <p:spPr>
              <a:xfrm>
                <a:off x="1676401" y="1503758"/>
                <a:ext cx="1128713" cy="1128713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876BC0-522A-499F-8728-E615B341C9D3}"/>
                </a:ext>
              </a:extLst>
            </p:cNvPr>
            <p:cNvSpPr txBox="1"/>
            <p:nvPr/>
          </p:nvSpPr>
          <p:spPr>
            <a:xfrm flipH="1">
              <a:off x="2019300" y="1728695"/>
              <a:ext cx="4095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2D4D67-B171-4482-AB92-7F53C230606E}"/>
              </a:ext>
            </a:extLst>
          </p:cNvPr>
          <p:cNvGrpSpPr/>
          <p:nvPr/>
        </p:nvGrpSpPr>
        <p:grpSpPr>
          <a:xfrm>
            <a:off x="0" y="0"/>
            <a:ext cx="1693069" cy="6858000"/>
            <a:chOff x="0" y="0"/>
            <a:chExt cx="1693069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2B4220-EFB6-4DCC-BA82-A28BE13470B7}"/>
                </a:ext>
              </a:extLst>
            </p:cNvPr>
            <p:cNvGrpSpPr/>
            <p:nvPr/>
          </p:nvGrpSpPr>
          <p:grpSpPr>
            <a:xfrm>
              <a:off x="0" y="0"/>
              <a:ext cx="1693069" cy="6858000"/>
              <a:chOff x="0" y="0"/>
              <a:chExt cx="1693069" cy="6858000"/>
            </a:xfrm>
            <a:gradFill flip="none" rotWithShape="1">
              <a:gsLst>
                <a:gs pos="0">
                  <a:srgbClr val="0C5C66">
                    <a:shade val="30000"/>
                    <a:satMod val="115000"/>
                  </a:srgbClr>
                </a:gs>
                <a:gs pos="50000">
                  <a:srgbClr val="0C5C66">
                    <a:shade val="67500"/>
                    <a:satMod val="115000"/>
                  </a:srgbClr>
                </a:gs>
                <a:gs pos="100000">
                  <a:srgbClr val="0C5C66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0DAECE-0DFF-42AB-BCAC-C5EF8750CCA7}"/>
                  </a:ext>
                </a:extLst>
              </p:cNvPr>
              <p:cNvSpPr/>
              <p:nvPr/>
            </p:nvSpPr>
            <p:spPr>
              <a:xfrm>
                <a:off x="0" y="0"/>
                <a:ext cx="112871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2A875BC2-6369-4C97-8A61-44C01A26D922}"/>
                  </a:ext>
                </a:extLst>
              </p:cNvPr>
              <p:cNvSpPr/>
              <p:nvPr/>
            </p:nvSpPr>
            <p:spPr>
              <a:xfrm>
                <a:off x="564356" y="121442"/>
                <a:ext cx="1128713" cy="1128713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E3C1DC-D8EA-4987-A50D-891F1C9DCCB4}"/>
                </a:ext>
              </a:extLst>
            </p:cNvPr>
            <p:cNvSpPr txBox="1"/>
            <p:nvPr/>
          </p:nvSpPr>
          <p:spPr>
            <a:xfrm flipH="1">
              <a:off x="890586" y="387276"/>
              <a:ext cx="4095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EE478E06-5D1A-40F0-99A1-3AF6288B2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80054"/>
              </p:ext>
            </p:extLst>
          </p:nvPr>
        </p:nvGraphicFramePr>
        <p:xfrm>
          <a:off x="5698340" y="878165"/>
          <a:ext cx="649365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598">
                  <a:extLst>
                    <a:ext uri="{9D8B030D-6E8A-4147-A177-3AD203B41FA5}">
                      <a16:colId xmlns:a16="http://schemas.microsoft.com/office/drawing/2014/main" val="2606521348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1969007715"/>
                    </a:ext>
                  </a:extLst>
                </a:gridCol>
                <a:gridCol w="833436">
                  <a:extLst>
                    <a:ext uri="{9D8B030D-6E8A-4147-A177-3AD203B41FA5}">
                      <a16:colId xmlns:a16="http://schemas.microsoft.com/office/drawing/2014/main" val="5161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2019</a:t>
                      </a:r>
                    </a:p>
                    <a:p>
                      <a:r>
                        <a:rPr lang="en-US" sz="1800" b="1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hybrid classifier: K-Nearest Neighborhood (KNN), Support Vector Machine (SVM), and Multilayer Perceptron (MLP)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8717"/>
                  </a:ext>
                </a:extLst>
              </a:tr>
            </a:tbl>
          </a:graphicData>
        </a:graphic>
      </p:graphicFrame>
      <p:graphicFrame>
        <p:nvGraphicFramePr>
          <p:cNvPr id="58" name="Table 58">
            <a:extLst>
              <a:ext uri="{FF2B5EF4-FFF2-40B4-BE49-F238E27FC236}">
                <a16:creationId xmlns:a16="http://schemas.microsoft.com/office/drawing/2014/main" id="{21938A79-8488-4030-A422-5C43098DB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42272"/>
              </p:ext>
            </p:extLst>
          </p:nvPr>
        </p:nvGraphicFramePr>
        <p:xfrm>
          <a:off x="5781681" y="128196"/>
          <a:ext cx="621981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9">
                  <a:extLst>
                    <a:ext uri="{9D8B030D-6E8A-4147-A177-3AD203B41FA5}">
                      <a16:colId xmlns:a16="http://schemas.microsoft.com/office/drawing/2014/main" val="2934287005"/>
                    </a:ext>
                  </a:extLst>
                </a:gridCol>
                <a:gridCol w="3454915">
                  <a:extLst>
                    <a:ext uri="{9D8B030D-6E8A-4147-A177-3AD203B41FA5}">
                      <a16:colId xmlns:a16="http://schemas.microsoft.com/office/drawing/2014/main" val="2182298080"/>
                    </a:ext>
                  </a:extLst>
                </a:gridCol>
                <a:gridCol w="1706804">
                  <a:extLst>
                    <a:ext uri="{9D8B030D-6E8A-4147-A177-3AD203B41FA5}">
                      <a16:colId xmlns:a16="http://schemas.microsoft.com/office/drawing/2014/main" val="277731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Classification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411014"/>
                  </a:ext>
                </a:extLst>
              </a:tr>
            </a:tbl>
          </a:graphicData>
        </a:graphic>
      </p:graphicFrame>
      <p:graphicFrame>
        <p:nvGraphicFramePr>
          <p:cNvPr id="60" name="Table 56">
            <a:extLst>
              <a:ext uri="{FF2B5EF4-FFF2-40B4-BE49-F238E27FC236}">
                <a16:creationId xmlns:a16="http://schemas.microsoft.com/office/drawing/2014/main" id="{BBF3213C-82AC-46EF-9308-F080A4A1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63891"/>
              </p:ext>
            </p:extLst>
          </p:nvPr>
        </p:nvGraphicFramePr>
        <p:xfrm>
          <a:off x="5698340" y="1887835"/>
          <a:ext cx="630316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898">
                  <a:extLst>
                    <a:ext uri="{9D8B030D-6E8A-4147-A177-3AD203B41FA5}">
                      <a16:colId xmlns:a16="http://schemas.microsoft.com/office/drawing/2014/main" val="2606521348"/>
                    </a:ext>
                  </a:extLst>
                </a:gridCol>
                <a:gridCol w="4720276">
                  <a:extLst>
                    <a:ext uri="{9D8B030D-6E8A-4147-A177-3AD203B41FA5}">
                      <a16:colId xmlns:a16="http://schemas.microsoft.com/office/drawing/2014/main" val="1969007715"/>
                    </a:ext>
                  </a:extLst>
                </a:gridCol>
                <a:gridCol w="808987">
                  <a:extLst>
                    <a:ext uri="{9D8B030D-6E8A-4147-A177-3AD203B41FA5}">
                      <a16:colId xmlns:a16="http://schemas.microsoft.com/office/drawing/2014/main" val="5161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2019</a:t>
                      </a:r>
                    </a:p>
                    <a:p>
                      <a:r>
                        <a:rPr lang="en-US" sz="1800" b="1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Segmentation (clustering and thresholding)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en-US" sz="1800" b="1" dirty="0"/>
                        <a:t>multi-layered feed-forward artificial neural network (ANN)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en-US" sz="1800" b="1" dirty="0" err="1"/>
                        <a:t>AlexNet</a:t>
                      </a:r>
                      <a:r>
                        <a:rPr lang="en-US" sz="1800" b="1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94.45%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8717"/>
                  </a:ext>
                </a:extLst>
              </a:tr>
            </a:tbl>
          </a:graphicData>
        </a:graphic>
      </p:graphicFrame>
      <p:graphicFrame>
        <p:nvGraphicFramePr>
          <p:cNvPr id="61" name="Table 56">
            <a:extLst>
              <a:ext uri="{FF2B5EF4-FFF2-40B4-BE49-F238E27FC236}">
                <a16:creationId xmlns:a16="http://schemas.microsoft.com/office/drawing/2014/main" id="{F19C9367-245D-496F-A9D4-9158A763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1920"/>
              </p:ext>
            </p:extLst>
          </p:nvPr>
        </p:nvGraphicFramePr>
        <p:xfrm>
          <a:off x="5781680" y="4223643"/>
          <a:ext cx="630316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941">
                  <a:extLst>
                    <a:ext uri="{9D8B030D-6E8A-4147-A177-3AD203B41FA5}">
                      <a16:colId xmlns:a16="http://schemas.microsoft.com/office/drawing/2014/main" val="2606521348"/>
                    </a:ext>
                  </a:extLst>
                </a:gridCol>
                <a:gridCol w="4776233">
                  <a:extLst>
                    <a:ext uri="{9D8B030D-6E8A-4147-A177-3AD203B41FA5}">
                      <a16:colId xmlns:a16="http://schemas.microsoft.com/office/drawing/2014/main" val="1969007715"/>
                    </a:ext>
                  </a:extLst>
                </a:gridCol>
                <a:gridCol w="808987">
                  <a:extLst>
                    <a:ext uri="{9D8B030D-6E8A-4147-A177-3AD203B41FA5}">
                      <a16:colId xmlns:a16="http://schemas.microsoft.com/office/drawing/2014/main" val="5161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2019</a:t>
                      </a:r>
                    </a:p>
                    <a:p>
                      <a:r>
                        <a:rPr lang="en-US" sz="1800" b="1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local binary patterns (LBP) clustering and Gradient Histogram Thresholding (GHT) for segmentation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traditional machine learned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8717"/>
                  </a:ext>
                </a:extLst>
              </a:tr>
            </a:tbl>
          </a:graphicData>
        </a:graphic>
      </p:graphicFrame>
      <p:graphicFrame>
        <p:nvGraphicFramePr>
          <p:cNvPr id="62" name="Table 56">
            <a:extLst>
              <a:ext uri="{FF2B5EF4-FFF2-40B4-BE49-F238E27FC236}">
                <a16:creationId xmlns:a16="http://schemas.microsoft.com/office/drawing/2014/main" id="{ED24CC6D-35BE-4B4F-B4AA-EDF695AE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02908"/>
              </p:ext>
            </p:extLst>
          </p:nvPr>
        </p:nvGraphicFramePr>
        <p:xfrm>
          <a:off x="5740009" y="3413124"/>
          <a:ext cx="630316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229">
                  <a:extLst>
                    <a:ext uri="{9D8B030D-6E8A-4147-A177-3AD203B41FA5}">
                      <a16:colId xmlns:a16="http://schemas.microsoft.com/office/drawing/2014/main" val="2606521348"/>
                    </a:ext>
                  </a:extLst>
                </a:gridCol>
                <a:gridCol w="4761945">
                  <a:extLst>
                    <a:ext uri="{9D8B030D-6E8A-4147-A177-3AD203B41FA5}">
                      <a16:colId xmlns:a16="http://schemas.microsoft.com/office/drawing/2014/main" val="1969007715"/>
                    </a:ext>
                  </a:extLst>
                </a:gridCol>
                <a:gridCol w="808987">
                  <a:extLst>
                    <a:ext uri="{9D8B030D-6E8A-4147-A177-3AD203B41FA5}">
                      <a16:colId xmlns:a16="http://schemas.microsoft.com/office/drawing/2014/main" val="5161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2019</a:t>
                      </a:r>
                    </a:p>
                    <a:p>
                      <a:r>
                        <a:rPr lang="en-US" sz="1800" b="1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Deep CNN, Inception.v.3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8717"/>
                  </a:ext>
                </a:extLst>
              </a:tr>
            </a:tbl>
          </a:graphicData>
        </a:graphic>
      </p:graphicFrame>
      <p:graphicFrame>
        <p:nvGraphicFramePr>
          <p:cNvPr id="63" name="Table 56">
            <a:extLst>
              <a:ext uri="{FF2B5EF4-FFF2-40B4-BE49-F238E27FC236}">
                <a16:creationId xmlns:a16="http://schemas.microsoft.com/office/drawing/2014/main" id="{38DE2540-18C4-4BF7-8EE3-4E96DBEC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49731"/>
              </p:ext>
            </p:extLst>
          </p:nvPr>
        </p:nvGraphicFramePr>
        <p:xfrm>
          <a:off x="5740009" y="5746511"/>
          <a:ext cx="630316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391">
                  <a:extLst>
                    <a:ext uri="{9D8B030D-6E8A-4147-A177-3AD203B41FA5}">
                      <a16:colId xmlns:a16="http://schemas.microsoft.com/office/drawing/2014/main" val="2606521348"/>
                    </a:ext>
                  </a:extLst>
                </a:gridCol>
                <a:gridCol w="4604783">
                  <a:extLst>
                    <a:ext uri="{9D8B030D-6E8A-4147-A177-3AD203B41FA5}">
                      <a16:colId xmlns:a16="http://schemas.microsoft.com/office/drawing/2014/main" val="1969007715"/>
                    </a:ext>
                  </a:extLst>
                </a:gridCol>
                <a:gridCol w="808987">
                  <a:extLst>
                    <a:ext uri="{9D8B030D-6E8A-4147-A177-3AD203B41FA5}">
                      <a16:colId xmlns:a16="http://schemas.microsoft.com/office/drawing/2014/main" val="5161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2019</a:t>
                      </a:r>
                    </a:p>
                    <a:p>
                      <a:r>
                        <a:rPr lang="en-US" sz="1800" b="1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b="1" dirty="0" err="1"/>
                        <a:t>FrCN</a:t>
                      </a:r>
                      <a:r>
                        <a:rPr lang="en-US" sz="1800" b="1" dirty="0"/>
                        <a:t> segmentation[12][2019</a:t>
                      </a:r>
                    </a:p>
                    <a:p>
                      <a:pPr lvl="1"/>
                      <a:r>
                        <a:rPr lang="en-US" sz="1800" b="1" dirty="0"/>
                        <a:t>CNN classifiers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89.98 %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87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172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A0E56D59-7EB9-4FD6-AB1F-D2D41F4324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9262706"/>
                  </p:ext>
                </p:extLst>
              </p:nvPr>
            </p:nvGraphicFramePr>
            <p:xfrm>
              <a:off x="6102929" y="-42862"/>
              <a:ext cx="3754581" cy="1660401"/>
            </p:xfrm>
            <a:graphic>
              <a:graphicData uri="http://schemas.microsoft.com/office/powerpoint/2016/slidezoom">
                <pslz:sldZm>
                  <pslz:sldZmObj sldId="264" cId="3905994402">
                    <pslz:zmPr id="{BA282ABE-9B17-48D2-BCD7-547366F7CD5D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54581" cy="166040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Slide Zoom 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0E56D59-7EB9-4FD6-AB1F-D2D41F4324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2929" y="-42862"/>
                <a:ext cx="3754581" cy="166040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51CB3E47-2E0F-4941-8B38-9B99244AA3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6899243"/>
                  </p:ext>
                </p:extLst>
              </p:nvPr>
            </p:nvGraphicFramePr>
            <p:xfrm>
              <a:off x="1236569" y="1006211"/>
              <a:ext cx="4734739" cy="4734739"/>
            </p:xfrm>
            <a:graphic>
              <a:graphicData uri="http://schemas.microsoft.com/office/powerpoint/2016/slidezoom">
                <pslz:sldZm>
                  <pslz:sldZmObj sldId="263" cId="1493698681">
                    <pslz:zmPr id="{F7D3B834-BABE-47BB-B90E-2C56944E40E3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34739" cy="4734739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 w="190500" cap="rnd">
                          <a:solidFill>
                            <a:srgbClr val="C8C6BD"/>
                          </a:solidFill>
                          <a:prstDash val="solid"/>
                        </a:ln>
                        <a:effectLst>
                          <a:outerShdw blurRad="127000" algn="bl" rotWithShape="0">
                            <a:srgbClr val="000000"/>
                          </a:outerShdw>
                        </a:effectLst>
                        <a:scene3d>
                          <a:camera prst="perspectiveFront" fov="5400000"/>
                          <a:lightRig rig="threePt" dir="t">
                            <a:rot lat="0" lon="0" rev="19200000"/>
                          </a:lightRig>
                        </a:scene3d>
                        <a:sp3d extrusionH="25400">
                          <a:bevelT w="304800" h="152400" prst="hardEdge"/>
                          <a:extrusionClr>
                            <a:srgbClr val="000000"/>
                          </a:extrusion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1CB3E47-2E0F-4941-8B38-9B99244AA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36569" y="1006211"/>
                <a:ext cx="4734739" cy="473473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9FCECD-0534-4F1C-8EB8-87C9B57D6EE0}"/>
              </a:ext>
            </a:extLst>
          </p:cNvPr>
          <p:cNvSpPr txBox="1"/>
          <p:nvPr/>
        </p:nvSpPr>
        <p:spPr>
          <a:xfrm>
            <a:off x="1801968" y="5726990"/>
            <a:ext cx="38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III.  Methodology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58AF-C1F7-410C-882D-43CF1F68A645}"/>
              </a:ext>
            </a:extLst>
          </p:cNvPr>
          <p:cNvCxnSpPr>
            <a:cxnSpLocks/>
          </p:cNvCxnSpPr>
          <p:nvPr/>
        </p:nvCxnSpPr>
        <p:spPr>
          <a:xfrm>
            <a:off x="6296866" y="1078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2E859D-269C-4A60-B61E-EF3439E7403D}"/>
              </a:ext>
            </a:extLst>
          </p:cNvPr>
          <p:cNvCxnSpPr>
            <a:cxnSpLocks/>
          </p:cNvCxnSpPr>
          <p:nvPr/>
        </p:nvCxnSpPr>
        <p:spPr>
          <a:xfrm flipV="1">
            <a:off x="5264728" y="1078158"/>
            <a:ext cx="1032138" cy="79913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91AA60-5D74-46B5-A963-BB2A73B49A9C}"/>
              </a:ext>
            </a:extLst>
          </p:cNvPr>
          <p:cNvCxnSpPr>
            <a:cxnSpLocks/>
          </p:cNvCxnSpPr>
          <p:nvPr/>
        </p:nvCxnSpPr>
        <p:spPr>
          <a:xfrm flipV="1">
            <a:off x="5780797" y="2507905"/>
            <a:ext cx="1877290" cy="37418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8A2430-77DA-4C93-9673-F972A04C3698}"/>
              </a:ext>
            </a:extLst>
          </p:cNvPr>
          <p:cNvCxnSpPr>
            <a:cxnSpLocks/>
          </p:cNvCxnSpPr>
          <p:nvPr/>
        </p:nvCxnSpPr>
        <p:spPr>
          <a:xfrm>
            <a:off x="5843155" y="4073236"/>
            <a:ext cx="1984660" cy="42080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D87D1D-7858-4EAE-B3FB-12DB6FF4032B}"/>
              </a:ext>
            </a:extLst>
          </p:cNvPr>
          <p:cNvCxnSpPr>
            <a:cxnSpLocks/>
          </p:cNvCxnSpPr>
          <p:nvPr/>
        </p:nvCxnSpPr>
        <p:spPr>
          <a:xfrm>
            <a:off x="5164285" y="5077860"/>
            <a:ext cx="969816" cy="50376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7" name="Section Zoom 46">
                <a:extLst>
                  <a:ext uri="{FF2B5EF4-FFF2-40B4-BE49-F238E27FC236}">
                    <a16:creationId xmlns:a16="http://schemas.microsoft.com/office/drawing/2014/main" id="{BD6B22EE-6894-4C49-BBAA-DA8A498E0B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690952"/>
                  </p:ext>
                </p:extLst>
              </p:nvPr>
            </p:nvGraphicFramePr>
            <p:xfrm>
              <a:off x="7647710" y="1782707"/>
              <a:ext cx="3744205" cy="1652032"/>
            </p:xfrm>
            <a:graphic>
              <a:graphicData uri="http://schemas.microsoft.com/office/powerpoint/2016/sectionzoom">
                <psez:sectionZm>
                  <psez:sectionZmObj sectionId="{9434763A-0269-4BD2-8532-C5C76E4713D6}">
                    <psez:zmPr id="{9C8257B9-0A55-4DAF-94E4-5C64A8505C0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44205" cy="16520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7" name="Section Zoom 4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D6B22EE-6894-4C49-BBAA-DA8A498E0B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7710" y="1782707"/>
                <a:ext cx="3744205" cy="16520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9" name="Section Zoom 48">
                <a:extLst>
                  <a:ext uri="{FF2B5EF4-FFF2-40B4-BE49-F238E27FC236}">
                    <a16:creationId xmlns:a16="http://schemas.microsoft.com/office/drawing/2014/main" id="{4FD4011B-97C0-4327-9836-604E89D6C1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5470830"/>
                  </p:ext>
                </p:extLst>
              </p:nvPr>
            </p:nvGraphicFramePr>
            <p:xfrm>
              <a:off x="7647709" y="3557045"/>
              <a:ext cx="3744205" cy="1652032"/>
            </p:xfrm>
            <a:graphic>
              <a:graphicData uri="http://schemas.microsoft.com/office/powerpoint/2016/sectionzoom">
                <psez:sectionZm>
                  <psez:sectionZmObj sectionId="{2DAD1008-D8BE-42A2-AAF5-042660BE5805}">
                    <psez:zmPr id="{804480FF-FE00-453C-80BC-EDCD44FBD975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44205" cy="16520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9" name="Section Zoom 4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FD4011B-97C0-4327-9836-604E89D6C1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7709" y="3557045"/>
                <a:ext cx="3744205" cy="16520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1" name="Section Zoom 50">
                <a:extLst>
                  <a:ext uri="{FF2B5EF4-FFF2-40B4-BE49-F238E27FC236}">
                    <a16:creationId xmlns:a16="http://schemas.microsoft.com/office/drawing/2014/main" id="{4DD1052C-CCF1-4898-8322-63A604FA6F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7303954"/>
                  </p:ext>
                </p:extLst>
              </p:nvPr>
            </p:nvGraphicFramePr>
            <p:xfrm>
              <a:off x="6108116" y="5139974"/>
              <a:ext cx="3744205" cy="1649376"/>
            </p:xfrm>
            <a:graphic>
              <a:graphicData uri="http://schemas.microsoft.com/office/powerpoint/2016/sectionzoom">
                <psez:sectionZm>
                  <psez:sectionZmObj sectionId="{BE239761-992F-4F2C-8AEE-C983D11F5F98}">
                    <psez:zmPr id="{B710323A-F8C5-450C-977D-909E0960B686}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44205" cy="164937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1" name="Section Zoom 5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4DD1052C-CCF1-4898-8322-63A604FA6F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8116" y="5139974"/>
                <a:ext cx="3744205" cy="164937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69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76C1-0304-49B6-AA96-152889CE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2C17-6900-40D3-BF2A-EB313E30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468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>Data will be </a:t>
            </a:r>
            <a:r>
              <a:rPr lang="en-US" dirty="0"/>
              <a:t>acquired through different online sources like </a:t>
            </a:r>
          </a:p>
          <a:p>
            <a:r>
              <a:rPr lang="en-US" dirty="0">
                <a:hlinkClick r:id="rId2"/>
              </a:rPr>
              <a:t>https://www.nature.com/</a:t>
            </a:r>
            <a:r>
              <a:rPr lang="en-US" dirty="0"/>
              <a:t>: The HAM10000 dataset, a large collection of multi-source </a:t>
            </a:r>
            <a:r>
              <a:rPr lang="en-US" dirty="0" err="1"/>
              <a:t>dermatoscopic</a:t>
            </a:r>
            <a:r>
              <a:rPr lang="en-US" dirty="0"/>
              <a:t> images of common pigmented skin lesion  made publicly available by the Harvard database on June 2018. </a:t>
            </a:r>
          </a:p>
          <a:p>
            <a:r>
              <a:rPr lang="en-US" dirty="0">
                <a:hlinkClick r:id="rId3"/>
              </a:rPr>
              <a:t>https://www.isic-archive.com/</a:t>
            </a:r>
            <a:r>
              <a:rPr lang="en-US" dirty="0"/>
              <a:t>: international skin imaging </a:t>
            </a:r>
            <a:r>
              <a:rPr lang="en-US" dirty="0" err="1"/>
              <a:t>collabration</a:t>
            </a:r>
            <a:endParaRPr lang="en-US" dirty="0"/>
          </a:p>
          <a:p>
            <a:r>
              <a:rPr lang="en-US" i="1" dirty="0"/>
              <a:t>ImageNet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http://www.image-net.org</a:t>
            </a:r>
            <a:endParaRPr lang="en-US" dirty="0"/>
          </a:p>
          <a:p>
            <a:r>
              <a:rPr lang="en-US" dirty="0"/>
              <a:t>Kaggle.com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19A3-1D80-490E-A006-BF4E00CF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b="1" dirty="0"/>
              <a:t>Suggested Approach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75CA96A-5252-4B3F-BE79-A4DE4D537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067538"/>
              </p:ext>
            </p:extLst>
          </p:nvPr>
        </p:nvGraphicFramePr>
        <p:xfrm>
          <a:off x="1457326" y="1971675"/>
          <a:ext cx="8729663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8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Theme">
  <a:themeElements>
    <a:clrScheme name="Slidehelper - 02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6511D"/>
      </a:accent1>
      <a:accent2>
        <a:srgbClr val="FFB400"/>
      </a:accent2>
      <a:accent3>
        <a:srgbClr val="00A6ED"/>
      </a:accent3>
      <a:accent4>
        <a:srgbClr val="7FB800"/>
      </a:accent4>
      <a:accent5>
        <a:srgbClr val="0D2C54"/>
      </a:accent5>
      <a:accent6>
        <a:srgbClr val="BFBFBF"/>
      </a:accent6>
      <a:hlink>
        <a:srgbClr val="F6511D"/>
      </a:hlink>
      <a:folHlink>
        <a:srgbClr val="FFB4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1069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Motivation</vt:lpstr>
      <vt:lpstr>Automated Diagnostic System</vt:lpstr>
      <vt:lpstr>PowerPoint Presentation</vt:lpstr>
      <vt:lpstr>PowerPoint Presentation</vt:lpstr>
      <vt:lpstr>Data Acquisition</vt:lpstr>
      <vt:lpstr>Suggested Approach</vt:lpstr>
      <vt:lpstr>Pre-Processing: Noise Removal</vt:lpstr>
      <vt:lpstr>Pre-Processing: Segmentation</vt:lpstr>
      <vt:lpstr>Feature Extraction</vt:lpstr>
      <vt:lpstr>Classification</vt:lpstr>
      <vt:lpstr>Application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Zainoor Ahmad</dc:creator>
  <cp:lastModifiedBy>Farzana Kousar</cp:lastModifiedBy>
  <cp:revision>118</cp:revision>
  <dcterms:created xsi:type="dcterms:W3CDTF">2020-05-18T15:03:52Z</dcterms:created>
  <dcterms:modified xsi:type="dcterms:W3CDTF">2020-06-20T18:25:05Z</dcterms:modified>
</cp:coreProperties>
</file>