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8"/>
  </p:notesMasterIdLst>
  <p:sldIdLst>
    <p:sldId id="356" r:id="rId6"/>
    <p:sldId id="267" r:id="rId7"/>
    <p:sldId id="266" r:id="rId8"/>
    <p:sldId id="283" r:id="rId9"/>
    <p:sldId id="272" r:id="rId10"/>
    <p:sldId id="327" r:id="rId11"/>
    <p:sldId id="360" r:id="rId12"/>
    <p:sldId id="310" r:id="rId13"/>
    <p:sldId id="362" r:id="rId14"/>
    <p:sldId id="321" r:id="rId15"/>
    <p:sldId id="359" r:id="rId16"/>
    <p:sldId id="315" r:id="rId17"/>
    <p:sldId id="300" r:id="rId18"/>
    <p:sldId id="358" r:id="rId19"/>
    <p:sldId id="312" r:id="rId20"/>
    <p:sldId id="334" r:id="rId21"/>
    <p:sldId id="344" r:id="rId22"/>
    <p:sldId id="330" r:id="rId23"/>
    <p:sldId id="288" r:id="rId24"/>
    <p:sldId id="357" r:id="rId25"/>
    <p:sldId id="295" r:id="rId26"/>
    <p:sldId id="355" r:id="rId2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95353"/>
  </p:normalViewPr>
  <p:slideViewPr>
    <p:cSldViewPr snapToGrid="0" showGuides="1">
      <p:cViewPr varScale="1">
        <p:scale>
          <a:sx n="63" d="100"/>
          <a:sy n="63" d="100"/>
        </p:scale>
        <p:origin x="640" y="192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7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27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2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9.jpg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CSC420: Final Project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Fall 2019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 smtClean="0"/>
              <a:t>Farzan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Haq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Usama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Zaki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Augmentation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Valid votes are represented by distinct crosses (‘X’) and must fall within the designated boundaries.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it-IT" altLang="ja-JP" dirty="0" err="1" smtClean="0"/>
              <a:t>Valid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votes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were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augmented</a:t>
            </a:r>
            <a:r>
              <a:rPr kumimoji="1" lang="it-IT" altLang="ja-JP" dirty="0" smtClean="0"/>
              <a:t> to </a:t>
            </a:r>
            <a:r>
              <a:rPr kumimoji="1" lang="it-IT" altLang="ja-JP" dirty="0" err="1" smtClean="0"/>
              <a:t>enlarge</a:t>
            </a:r>
            <a:r>
              <a:rPr kumimoji="1" lang="it-IT" altLang="ja-JP" dirty="0" smtClean="0"/>
              <a:t> the data set for training </a:t>
            </a:r>
            <a:r>
              <a:rPr kumimoji="1" lang="it-IT" altLang="ja-JP" dirty="0" err="1" smtClean="0"/>
              <a:t>purposes</a:t>
            </a:r>
            <a:r>
              <a:rPr kumimoji="1" lang="it-IT" altLang="ja-JP" dirty="0" smtClean="0"/>
              <a:t> (</a:t>
            </a:r>
            <a:r>
              <a:rPr kumimoji="1" lang="it-IT" altLang="ja-JP" dirty="0" err="1" smtClean="0"/>
              <a:t>eg</a:t>
            </a:r>
            <a:r>
              <a:rPr kumimoji="1" lang="it-IT" altLang="ja-JP" dirty="0" smtClean="0"/>
              <a:t>. </a:t>
            </a:r>
            <a:r>
              <a:rPr kumimoji="1" lang="it-IT" altLang="ja-JP" dirty="0" err="1" smtClean="0"/>
              <a:t>blur</a:t>
            </a:r>
            <a:r>
              <a:rPr kumimoji="1" lang="it-IT" altLang="ja-JP" dirty="0" smtClean="0"/>
              <a:t>)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de-DE" altLang="ja-JP" dirty="0" smtClean="0"/>
              <a:t>Invalid </a:t>
            </a:r>
            <a:r>
              <a:rPr kumimoji="1" lang="de-DE" altLang="ja-JP" dirty="0" err="1" smtClean="0"/>
              <a:t>votes</a:t>
            </a:r>
            <a:r>
              <a:rPr kumimoji="1" lang="de-DE" altLang="ja-JP" dirty="0" smtClean="0"/>
              <a:t> do not </a:t>
            </a:r>
            <a:r>
              <a:rPr kumimoji="1" lang="de-DE" altLang="ja-JP" dirty="0" err="1" smtClean="0"/>
              <a:t>conform</a:t>
            </a:r>
            <a:r>
              <a:rPr kumimoji="1" lang="de-DE" altLang="ja-JP" dirty="0" smtClean="0"/>
              <a:t> </a:t>
            </a:r>
            <a:r>
              <a:rPr kumimoji="1" lang="de-DE" altLang="ja-JP" dirty="0" err="1" smtClean="0"/>
              <a:t>the</a:t>
            </a:r>
            <a:r>
              <a:rPr kumimoji="1" lang="de-DE" altLang="ja-JP" dirty="0" smtClean="0"/>
              <a:t> </a:t>
            </a:r>
            <a:r>
              <a:rPr kumimoji="1" lang="de-DE" altLang="ja-JP" dirty="0" err="1" smtClean="0"/>
              <a:t>criteria</a:t>
            </a:r>
            <a:r>
              <a:rPr kumimoji="1" lang="de-DE" altLang="ja-JP" dirty="0" smtClean="0"/>
              <a:t> </a:t>
            </a:r>
            <a:r>
              <a:rPr kumimoji="1" lang="de-DE" altLang="ja-JP" dirty="0" err="1" smtClean="0"/>
              <a:t>of</a:t>
            </a:r>
            <a:r>
              <a:rPr kumimoji="1" lang="de-DE" altLang="ja-JP" dirty="0" smtClean="0"/>
              <a:t> valid </a:t>
            </a:r>
            <a:r>
              <a:rPr kumimoji="1" lang="de-DE" altLang="ja-JP" dirty="0" err="1" smtClean="0"/>
              <a:t>votes</a:t>
            </a:r>
            <a:r>
              <a:rPr kumimoji="1" lang="de-DE" altLang="ja-JP" dirty="0" smtClean="0"/>
              <a:t> (</a:t>
            </a:r>
            <a:r>
              <a:rPr kumimoji="1" lang="de-DE" altLang="ja-JP" dirty="0" err="1" smtClean="0"/>
              <a:t>eg</a:t>
            </a:r>
            <a:r>
              <a:rPr kumimoji="1" lang="de-DE" altLang="ja-JP" dirty="0" smtClean="0"/>
              <a:t>. </a:t>
            </a:r>
            <a:r>
              <a:rPr kumimoji="1" lang="de-DE" altLang="ja-JP" dirty="0" err="1" smtClean="0"/>
              <a:t>checkmarks</a:t>
            </a:r>
            <a:r>
              <a:rPr kumimoji="1" lang="de-DE" altLang="ja-JP" dirty="0" smtClean="0"/>
              <a:t>, </a:t>
            </a:r>
            <a:r>
              <a:rPr kumimoji="1" lang="de-DE" altLang="ja-JP" dirty="0" err="1" smtClean="0"/>
              <a:t>initials</a:t>
            </a:r>
            <a:r>
              <a:rPr kumimoji="1" lang="de-DE" altLang="ja-JP" dirty="0" smtClean="0"/>
              <a:t>, </a:t>
            </a:r>
            <a:r>
              <a:rPr kumimoji="1" lang="de-DE" altLang="ja-JP" dirty="0" err="1" smtClean="0"/>
              <a:t>numbers</a:t>
            </a:r>
            <a:r>
              <a:rPr kumimoji="1" lang="de-DE" altLang="ja-JP" dirty="0" smtClean="0"/>
              <a:t>).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Invalid votes were augmented to enlarge the data set for training purposes (</a:t>
            </a:r>
            <a:r>
              <a:rPr kumimoji="1" lang="en-US" altLang="ja-JP" dirty="0" err="1" smtClean="0"/>
              <a:t>eg</a:t>
            </a:r>
            <a:r>
              <a:rPr kumimoji="1" lang="en-US" altLang="ja-JP" dirty="0" smtClean="0"/>
              <a:t>. flip)</a:t>
            </a:r>
            <a:endParaRPr kumimoji="1"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5" b="20595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5" b="20595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7" b="20707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0" b="20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4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168">
        <p14:flythrough/>
      </p:transition>
    </mc:Choice>
    <mc:Fallback xmlns="">
      <p:transition spd="slow" advTm="71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プレースホルダー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Neural </a:t>
            </a:r>
            <a:r>
              <a:rPr kumimoji="1" lang="en-US" altLang="ja-JP" dirty="0" smtClean="0"/>
              <a:t>Network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CA" altLang="ja-JP" dirty="0" smtClean="0"/>
              <a:t>The </a:t>
            </a:r>
            <a:r>
              <a:rPr kumimoji="1" lang="en-CA" altLang="ja-JP" dirty="0" err="1" smtClean="0"/>
              <a:t>pretrained</a:t>
            </a:r>
            <a:r>
              <a:rPr kumimoji="1" lang="en-CA" altLang="ja-JP" dirty="0" smtClean="0"/>
              <a:t> network we used for transfer learning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VGG16</a:t>
            </a:r>
            <a:endParaRPr kumimoji="1" lang="ja-JP" alt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Convolutional Neural Network</a:t>
            </a:r>
            <a:endParaRPr kumimoji="1" lang="ja-JP" altLang="en-US" dirty="0"/>
          </a:p>
        </p:txBody>
      </p:sp>
      <p:pic>
        <p:nvPicPr>
          <p:cNvPr id="1026" name="Picture 2" descr="https://neurohive.io/wp-content/uploads/2018/11/vgg16-1-e1542731207177.png?fbclid=IwAR1z8UM7gbJCav-Ns_MbC-BYvYqbTqjFLQRYi5vl6jCnUtHyk1iZeGgu6z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 bwMode="auto">
          <a:xfrm>
            <a:off x="0" y="1"/>
            <a:ext cx="182880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Classifies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3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734">
        <p15:prstTrans prst="pageCurlSingle"/>
      </p:transition>
    </mc:Choice>
    <mc:Fallback>
      <p:transition spd="slow" advTm="57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Neural Network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Load external model for transfer learning and remove its last classification layer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kumimoji="1" lang="en-US" altLang="ja-JP" dirty="0" smtClean="0"/>
              <a:t>odel = VGG16()</a:t>
            </a:r>
          </a:p>
          <a:p>
            <a:r>
              <a:rPr kumimoji="1" lang="en-US" altLang="ja-JP" dirty="0"/>
              <a:t>model = </a:t>
            </a:r>
            <a:r>
              <a:rPr kumimoji="1" lang="en-US" altLang="ja-JP" dirty="0" err="1"/>
              <a:t>model.layers.pop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Extract features from the image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9"/>
          </p:nvPr>
        </p:nvSpPr>
        <p:spPr>
          <a:xfrm>
            <a:off x="673767" y="6681317"/>
            <a:ext cx="5556584" cy="747032"/>
          </a:xfrm>
        </p:spPr>
        <p:txBody>
          <a:bodyPr/>
          <a:lstStyle/>
          <a:p>
            <a:r>
              <a:rPr lang="en-US" dirty="0"/>
              <a:t>inputs=</a:t>
            </a:r>
            <a:r>
              <a:rPr lang="en-US" dirty="0" err="1"/>
              <a:t>model.inputs</a:t>
            </a:r>
            <a:endParaRPr lang="en-US" dirty="0"/>
          </a:p>
          <a:p>
            <a:r>
              <a:rPr lang="en-US" dirty="0"/>
              <a:t>outputs=</a:t>
            </a:r>
            <a:r>
              <a:rPr lang="en-US" dirty="0" err="1"/>
              <a:t>model.layers</a:t>
            </a:r>
            <a:r>
              <a:rPr lang="en-US" dirty="0"/>
              <a:t>[-1].output</a:t>
            </a:r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 features received from the VGG16 network</a:t>
            </a:r>
          </a:p>
          <a:p>
            <a:r>
              <a:rPr lang="en-US" dirty="0"/>
              <a:t> Apply a dense layer as  classification layer</a:t>
            </a:r>
          </a:p>
          <a:p>
            <a:r>
              <a:rPr lang="en-US" dirty="0"/>
              <a:t>Use sigmoid to make prediction between 0 and 1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1"/>
          </p:nvPr>
        </p:nvSpPr>
        <p:spPr>
          <a:xfrm>
            <a:off x="12057648" y="4633773"/>
            <a:ext cx="5556584" cy="747032"/>
          </a:xfrm>
        </p:spPr>
        <p:txBody>
          <a:bodyPr/>
          <a:lstStyle/>
          <a:p>
            <a:r>
              <a:rPr kumimoji="1" lang="en-US" altLang="ja-JP" dirty="0"/>
              <a:t>model = </a:t>
            </a:r>
            <a:r>
              <a:rPr kumimoji="1" lang="en-US" altLang="ja-JP" dirty="0" err="1"/>
              <a:t>models.Sequential</a:t>
            </a:r>
            <a:r>
              <a:rPr kumimoji="1" lang="en-US" altLang="ja-JP" dirty="0"/>
              <a:t>() 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kumimoji="1" lang="en-CA" altLang="ja-JP" dirty="0"/>
              <a:t>Classification </a:t>
            </a:r>
            <a:r>
              <a:rPr kumimoji="1" lang="en-CA" altLang="ja-JP" dirty="0" smtClean="0"/>
              <a:t>layer</a:t>
            </a:r>
          </a:p>
          <a:p>
            <a:r>
              <a:rPr lang="en-CA" dirty="0"/>
              <a:t>1024, activation='</a:t>
            </a:r>
            <a:r>
              <a:rPr lang="en-CA" dirty="0" err="1"/>
              <a:t>relu</a:t>
            </a:r>
            <a:r>
              <a:rPr lang="en-CA" dirty="0"/>
              <a:t>'</a:t>
            </a:r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model.add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layers.Dense</a:t>
            </a:r>
            <a:r>
              <a:rPr kumimoji="1" lang="en-US" altLang="ja-JP" dirty="0"/>
              <a:t>())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kumimoji="1" lang="en-CA" altLang="ja-JP" dirty="0"/>
              <a:t>Sigmoid </a:t>
            </a:r>
            <a:r>
              <a:rPr kumimoji="1" lang="en-CA" altLang="ja-JP" dirty="0" smtClean="0"/>
              <a:t>layer</a:t>
            </a:r>
          </a:p>
          <a:p>
            <a:r>
              <a:rPr lang="en-CA" dirty="0"/>
              <a:t>1, activation='sigmoid'</a:t>
            </a:r>
          </a:p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model.add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layers.Dense</a:t>
            </a:r>
            <a:r>
              <a:rPr kumimoji="1" lang="en-US" altLang="ja-JP" dirty="0"/>
              <a:t>())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optimizer=</a:t>
            </a:r>
            <a:r>
              <a:rPr lang="en-US" dirty="0" smtClean="0"/>
              <a:t>'</a:t>
            </a:r>
            <a:r>
              <a:rPr lang="en-US" dirty="0" err="1" smtClean="0"/>
              <a:t>adam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loss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binary_crossentropy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metrics</a:t>
            </a:r>
            <a:r>
              <a:rPr lang="en-US" dirty="0"/>
              <a:t>=['</a:t>
            </a:r>
            <a:r>
              <a:rPr lang="en-US" dirty="0" err="1"/>
              <a:t>acc</a:t>
            </a:r>
            <a:r>
              <a:rPr lang="en-US" dirty="0"/>
              <a:t>']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CA" altLang="ja-JP" dirty="0" err="1" smtClean="0"/>
              <a:t>model.compile</a:t>
            </a:r>
            <a:r>
              <a:rPr kumimoji="1" lang="en-CA" altLang="ja-JP" dirty="0" smtClean="0"/>
              <a:t>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05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788">
        <p15:prstTrans prst="pageCurlSingle"/>
      </p:transition>
    </mc:Choice>
    <mc:Fallback xmlns="">
      <p:transition spd="slow" advTm="197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84">
        <p14:flip dir="r"/>
      </p:transition>
    </mc:Choice>
    <mc:Fallback xmlns="">
      <p:transition spd="slow" advTm="36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en-US" altLang="ja-JP" dirty="0" smtClean="0"/>
              <a:t>he following live demonstration will consist of a voting simulation, in which 5 votes are casted for 6 candidates. The winner of the election will be displayed at the end.</a:t>
            </a:r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b="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5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568">
        <p15:prstTrans prst="pageCurlSingle"/>
      </p:transition>
    </mc:Choice>
    <mc:Fallback>
      <p:transition spd="slow" advTm="25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Comparisons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6">
        <p14:flip dir="r"/>
      </p:transition>
    </mc:Choice>
    <mc:Fallback xmlns="">
      <p:transition spd="slow" advTm="33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Comparisons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At qui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id mea.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In oblique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per ex, at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Best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Method 1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Point 1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Point 2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Point 3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Point 4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best</a:t>
            </a:r>
            <a:endParaRPr kumimoji="1" lang="ja-JP" altLang="en-US" sz="18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Method 2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/>
              <a:t>Point 1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/>
              <a:t>Point 2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kumimoji="1" lang="en-US" altLang="ja-JP" dirty="0"/>
              <a:t>Point 3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kumimoji="1" lang="en-US" altLang="ja-JP" dirty="0"/>
              <a:t>Point 4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en-US" altLang="ja-JP" dirty="0" smtClean="0"/>
              <a:t> best</a:t>
            </a:r>
            <a:endParaRPr kumimoji="1" lang="ja-JP" altLang="en-US" sz="18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 smtClean="0"/>
              <a:t>Metho</a:t>
            </a:r>
            <a:r>
              <a:rPr kumimoji="1" lang="en-US" altLang="ja-JP" dirty="0" smtClean="0"/>
              <a:t>d 3</a:t>
            </a:r>
            <a:endParaRPr kumimoji="1" lang="ja-JP" alt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n-US" altLang="ja-JP" dirty="0"/>
              <a:t>Point 1</a:t>
            </a:r>
            <a:endParaRPr kumimoji="1" lang="ja-JP" altLang="en-US" dirty="0"/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en-US" altLang="ja-JP" dirty="0"/>
              <a:t>Point 2</a:t>
            </a:r>
            <a:endParaRPr kumimoji="1" lang="ja-JP" altLang="en-US" dirty="0"/>
          </a:p>
        </p:txBody>
      </p:sp>
      <p:sp>
        <p:nvSpPr>
          <p:cNvPr id="42" name="テキスト プレースホルダー 4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/>
              <a:t>Point 3</a:t>
            </a:r>
            <a:endParaRPr kumimoji="1" lang="ja-JP" altLang="en-US" dirty="0"/>
          </a:p>
        </p:txBody>
      </p:sp>
      <p:sp>
        <p:nvSpPr>
          <p:cNvPr id="43" name="テキスト プレースホルダー 4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kumimoji="1" lang="en-US" altLang="ja-JP" dirty="0"/>
              <a:t>Point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961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693">
        <p15:prstTrans prst="pageCurlSingle"/>
      </p:transition>
    </mc:Choice>
    <mc:Fallback xmlns="">
      <p:transition spd="slow" advTm="76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Comparisons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円/楕円 15"/>
          <p:cNvSpPr/>
          <p:nvPr/>
        </p:nvSpPr>
        <p:spPr>
          <a:xfrm>
            <a:off x="3481281" y="3147141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02569" y="2753969"/>
            <a:ext cx="3334044" cy="3334044"/>
            <a:chOff x="1623897" y="3474718"/>
            <a:chExt cx="3334044" cy="3334044"/>
          </a:xfrm>
        </p:grpSpPr>
        <p:sp>
          <p:nvSpPr>
            <p:cNvPr id="9" name="円/楕円 23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0" name="パイ 20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15491449"/>
              </a:avLst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円/楕円 25"/>
          <p:cNvSpPr/>
          <p:nvPr/>
        </p:nvSpPr>
        <p:spPr>
          <a:xfrm>
            <a:off x="7606204" y="3146697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7227492" y="2753525"/>
            <a:ext cx="3334044" cy="3334044"/>
            <a:chOff x="1623897" y="3474718"/>
            <a:chExt cx="3334044" cy="3334044"/>
          </a:xfrm>
        </p:grpSpPr>
        <p:sp>
          <p:nvSpPr>
            <p:cNvPr id="13" name="円/楕円 27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4" name="パイ 28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12269198"/>
              </a:avLst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円/楕円 29"/>
          <p:cNvSpPr/>
          <p:nvPr/>
        </p:nvSpPr>
        <p:spPr>
          <a:xfrm>
            <a:off x="11731127" y="3132015"/>
            <a:ext cx="2576619" cy="25766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11352415" y="2738843"/>
            <a:ext cx="3334044" cy="3334044"/>
            <a:chOff x="1623897" y="3474718"/>
            <a:chExt cx="3334044" cy="3334044"/>
          </a:xfrm>
        </p:grpSpPr>
        <p:sp>
          <p:nvSpPr>
            <p:cNvPr id="17" name="円/楕円 31"/>
            <p:cNvSpPr/>
            <p:nvPr/>
          </p:nvSpPr>
          <p:spPr>
            <a:xfrm>
              <a:off x="1623897" y="3474718"/>
              <a:ext cx="3333600" cy="3333600"/>
            </a:xfrm>
            <a:prstGeom prst="ellipse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パイ 32"/>
            <p:cNvSpPr/>
            <p:nvPr/>
          </p:nvSpPr>
          <p:spPr>
            <a:xfrm>
              <a:off x="1623897" y="3474718"/>
              <a:ext cx="3334044" cy="3334044"/>
            </a:xfrm>
            <a:prstGeom prst="pie">
              <a:avLst>
                <a:gd name="adj1" fmla="val 16206171"/>
                <a:gd name="adj2" fmla="val 3843499"/>
              </a:avLst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943537" y="3522024"/>
            <a:ext cx="819455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98</a:t>
            </a:r>
            <a:r>
              <a:rPr kumimoji="1" lang="en-US" altLang="ja-JP" dirty="0" smtClean="0">
                <a:solidFill>
                  <a:schemeClr val="bg1"/>
                </a:solidFill>
              </a:rPr>
              <a:t>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101880" y="3504685"/>
            <a:ext cx="819455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80%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267479" y="3522024"/>
            <a:ext cx="880369" cy="5078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43</a:t>
            </a:r>
            <a:r>
              <a:rPr kumimoji="1" lang="en-US" altLang="ja-JP" dirty="0">
                <a:solidFill>
                  <a:schemeClr val="bg1"/>
                </a:solidFill>
              </a:rPr>
              <a:t>%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2740188" y="6311264"/>
            <a:ext cx="3977631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2"/>
                </a:solidFill>
                <a:latin typeface="+mj-lt"/>
              </a:rPr>
              <a:t>Method 1</a:t>
            </a:r>
            <a:endParaRPr lang="ja-JP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テキスト プレースホルダー 6"/>
          <p:cNvSpPr txBox="1">
            <a:spLocks/>
          </p:cNvSpPr>
          <p:nvPr/>
        </p:nvSpPr>
        <p:spPr>
          <a:xfrm>
            <a:off x="2871164" y="7281507"/>
            <a:ext cx="3715678" cy="189830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Accusamus torquatos eos ne, ex eum vero zril, qui atqui homero ea. Et iusto ponderum vim. </a:t>
            </a:r>
            <a:endParaRPr lang="ja-JP" altLang="en-US" sz="20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814603" y="7061718"/>
            <a:ext cx="182880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 txBox="1">
            <a:spLocks/>
          </p:cNvSpPr>
          <p:nvPr/>
        </p:nvSpPr>
        <p:spPr>
          <a:xfrm>
            <a:off x="6877703" y="6308920"/>
            <a:ext cx="4012911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2"/>
                </a:solidFill>
                <a:latin typeface="+mj-lt"/>
              </a:rPr>
              <a:t>Method 2</a:t>
            </a:r>
            <a:endParaRPr lang="ja-JP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テキスト プレースホルダー 6"/>
          <p:cNvSpPr txBox="1">
            <a:spLocks/>
          </p:cNvSpPr>
          <p:nvPr/>
        </p:nvSpPr>
        <p:spPr>
          <a:xfrm>
            <a:off x="7026319" y="7279163"/>
            <a:ext cx="3715678" cy="189830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Pro dicunt albucius eligendi an, has volumus omittam contentiones at. Facilis dissentias et per. 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969758" y="7059374"/>
            <a:ext cx="18288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 txBox="1">
            <a:spLocks/>
          </p:cNvSpPr>
          <p:nvPr/>
        </p:nvSpPr>
        <p:spPr>
          <a:xfrm>
            <a:off x="11047886" y="6311264"/>
            <a:ext cx="4012911" cy="72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800" i="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2"/>
                </a:solidFill>
                <a:latin typeface="+mj-lt"/>
              </a:rPr>
              <a:t>Method 3</a:t>
            </a:r>
            <a:endParaRPr lang="ja-JP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テキスト プレースホルダー 6"/>
          <p:cNvSpPr txBox="1">
            <a:spLocks/>
          </p:cNvSpPr>
          <p:nvPr/>
        </p:nvSpPr>
        <p:spPr>
          <a:xfrm>
            <a:off x="11196502" y="7281507"/>
            <a:ext cx="3715678" cy="189830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Nec summo discere no, cum quod graeco ei. Has debitis tibique periculis ne, vix sensibus </a:t>
            </a:r>
            <a:r>
              <a:rPr lang="en-US" altLang="ja-JP" sz="2000" dirty="0" err="1"/>
              <a:t>referrentur</a:t>
            </a:r>
            <a:r>
              <a:rPr lang="en-US" altLang="ja-JP" sz="2000" dirty="0"/>
              <a:t> no.</a:t>
            </a:r>
            <a:endParaRPr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2139941" y="7061718"/>
            <a:ext cx="18288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920">
        <p14:flythrough/>
      </p:transition>
    </mc:Choice>
    <mc:Fallback xmlns="">
      <p:transition spd="slow" advTm="109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5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23" grpId="0"/>
      <p:bldP spid="23" grpId="1"/>
      <p:bldP spid="24" grpId="0"/>
      <p:bldP spid="24" grpId="1"/>
      <p:bldP spid="25" grpId="0"/>
      <p:bldP spid="25" grpId="1"/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Course Coverage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23">
        <p14:flip dir="r"/>
      </p:transition>
    </mc:Choice>
    <mc:Fallback xmlns="">
      <p:transition spd="slow" advTm="33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Course Coverage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>
          <a:xfrm>
            <a:off x="1808480" y="4837415"/>
            <a:ext cx="5200449" cy="147901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kumimoji="1" lang="en-CA" altLang="ja-JP" dirty="0" smtClean="0"/>
              <a:t>Convolution (Gaussian filter, </a:t>
            </a:r>
            <a:r>
              <a:rPr kumimoji="1" lang="en-CA" altLang="ja-JP" dirty="0" err="1" smtClean="0"/>
              <a:t>Sobel</a:t>
            </a:r>
            <a:r>
              <a:rPr kumimoji="1" lang="en-CA" altLang="ja-JP" dirty="0" smtClean="0"/>
              <a:t> filter)</a:t>
            </a:r>
          </a:p>
          <a:p>
            <a:pPr marL="285750" indent="-285750">
              <a:buFontTx/>
              <a:buChar char="-"/>
            </a:pPr>
            <a:r>
              <a:rPr kumimoji="1" lang="en-CA" altLang="ja-JP" dirty="0" smtClean="0"/>
              <a:t>Normalized cross correlation for </a:t>
            </a:r>
            <a:r>
              <a:rPr kumimoji="1" lang="en-CA" altLang="ja-JP" dirty="0"/>
              <a:t>t</a:t>
            </a:r>
            <a:r>
              <a:rPr kumimoji="1" lang="en-CA" altLang="ja-JP" dirty="0" smtClean="0"/>
              <a:t>emplate matching</a:t>
            </a:r>
          </a:p>
          <a:p>
            <a:pPr marL="285750" indent="-285750">
              <a:buFontTx/>
              <a:buChar char="-"/>
            </a:pPr>
            <a:endParaRPr kumimoji="1" lang="en-CA" altLang="ja-JP" dirty="0" smtClean="0"/>
          </a:p>
          <a:p>
            <a:pPr marL="285750" indent="-285750">
              <a:buFontTx/>
              <a:buChar char="-"/>
            </a:pP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Linear </a:t>
            </a:r>
            <a:r>
              <a:rPr kumimoji="1" lang="en-US" altLang="ja-JP" dirty="0" smtClean="0"/>
              <a:t>Filtering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Topic #2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kumimoji="1" lang="en-CA" altLang="ja-JP" dirty="0" smtClean="0"/>
              <a:t>Edge detection for image segmentation</a:t>
            </a:r>
          </a:p>
          <a:p>
            <a:pPr marL="285750" indent="-285750">
              <a:buFontTx/>
              <a:buChar char="-"/>
            </a:pPr>
            <a:endParaRPr kumimoji="1" lang="en-CA" altLang="ja-JP" dirty="0" smtClean="0"/>
          </a:p>
          <a:p>
            <a:pPr marL="285750" indent="-285750">
              <a:buFontTx/>
              <a:buChar char="-"/>
            </a:pPr>
            <a:endParaRPr kumimoji="1" lang="en-CA" altLang="ja-JP" dirty="0" smtClean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Edges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kumimoji="1" lang="en-US" altLang="ja-JP" dirty="0" smtClean="0"/>
              <a:t>Data augmentation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 smtClean="0"/>
              <a:t>Neural networks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 smtClean="0"/>
              <a:t>Transfer learning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Topic #1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Topic #3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4278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190">
        <p15:prstTrans prst="pageCurlSingle"/>
      </p:transition>
    </mc:Choice>
    <mc:Fallback xmlns="">
      <p:transition spd="slow" advTm="12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Presentation Agenda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en-US" altLang="ja-JP" dirty="0" smtClean="0"/>
              <a:t>he problem we are solving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Problem Definition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How we are solving the problem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E</a:t>
            </a:r>
            <a:r>
              <a:rPr kumimoji="1" lang="en-US" altLang="ja-JP" dirty="0" smtClean="0"/>
              <a:t>xamples and overall trends.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Outcomes from different methods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Comparisons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</a:t>
            </a:r>
            <a:r>
              <a:rPr kumimoji="1" lang="en-US" altLang="ja-JP" dirty="0" smtClean="0"/>
              <a:t>ow the project covers topics from the course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Course Coverage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 role of each group member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Contributions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72">
        <p15:prstTrans prst="pageCurlSingle"/>
      </p:transition>
    </mc:Choice>
    <mc:Fallback xmlns="">
      <p:transition spd="slow" advTm="12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Contributions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51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668">
        <p14:flip dir="r"/>
      </p:transition>
    </mc:Choice>
    <mc:Fallback>
      <p:transition spd="slow" advTm="3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Contributions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Data generation</a:t>
            </a:r>
            <a:endParaRPr kumimoji="1" lang="en-US" altLang="ja-JP" dirty="0" smtClean="0"/>
          </a:p>
          <a:p>
            <a:r>
              <a:rPr kumimoji="1" lang="en-US" altLang="ja-JP" dirty="0" smtClean="0"/>
              <a:t>Image segmentation (via edge detection)</a:t>
            </a:r>
          </a:p>
          <a:p>
            <a:r>
              <a:rPr kumimoji="1" lang="en-US" altLang="ja-JP" dirty="0" smtClean="0"/>
              <a:t>Neural network (data augmentation, initialization, debugging)</a:t>
            </a:r>
            <a:endParaRPr kumimoji="1" lang="en-US" altLang="ja-JP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 smtClean="0"/>
              <a:t>Farzan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Haq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en-US" altLang="ja-JP" dirty="0" smtClean="0"/>
              <a:t>Data generation</a:t>
            </a:r>
          </a:p>
          <a:p>
            <a:r>
              <a:rPr kumimoji="1" lang="en-US" altLang="ja-JP" dirty="0" smtClean="0"/>
              <a:t>Text recognition (via template matching)</a:t>
            </a:r>
          </a:p>
          <a:p>
            <a:r>
              <a:rPr kumimoji="1" lang="en-US" altLang="ja-JP" dirty="0" smtClean="0"/>
              <a:t>Neural network (transfer learning, </a:t>
            </a:r>
            <a:r>
              <a:rPr kumimoji="1" lang="en-US" altLang="ja-JP" dirty="0" err="1" smtClean="0"/>
              <a:t>hyperparameter</a:t>
            </a:r>
            <a:r>
              <a:rPr kumimoji="1" lang="en-US" altLang="ja-JP" dirty="0" smtClean="0"/>
              <a:t> tuning, debugging)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 err="1" smtClean="0"/>
              <a:t>Usama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Zaki</a:t>
            </a:r>
            <a:endParaRPr kumimoji="1" lang="ja-JP" alt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4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b="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01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86">
        <p15:prstTrans prst="pageCurlSingle"/>
      </p:transition>
    </mc:Choice>
    <mc:Fallback xmlns="">
      <p:transition spd="slow" advTm="48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Problem Definition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6" r="20366"/>
          <a:stretch>
            <a:fillRect/>
          </a:stretch>
        </p:blipFill>
        <p:spPr/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CA" altLang="ja-JP" dirty="0" smtClean="0"/>
              <a:t>Voters, candidates and election commissions.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Who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CA" altLang="ja-JP" dirty="0" smtClean="0"/>
              <a:t>Electoral ballot detection software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What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CA" altLang="ja-JP" dirty="0" smtClean="0"/>
              <a:t>Make the electoral system more reliable, adaptable and efficient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kumimoji="1" lang="en-US" altLang="ja-JP" dirty="0" smtClean="0"/>
              <a:t>Why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kumimoji="1" lang="en-CA" altLang="ja-JP" dirty="0" smtClean="0"/>
              <a:t>During the election period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en-US" altLang="ja-JP" dirty="0" smtClean="0"/>
              <a:t>When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7059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557">
        <p15:prstTrans prst="pageCurlSingle"/>
      </p:transition>
    </mc:Choice>
    <mc:Fallback xmlns="">
      <p:transition spd="slow" advTm="65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8">
        <p14:flip dir="r"/>
      </p:transition>
    </mc:Choice>
    <mc:Fallback xmlns="">
      <p:transition spd="slow" advTm="3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We </a:t>
            </a:r>
            <a:r>
              <a:rPr kumimoji="1" lang="en-US" altLang="ja-JP" dirty="0"/>
              <a:t>A</a:t>
            </a:r>
            <a:r>
              <a:rPr kumimoji="1" lang="en-US" altLang="ja-JP" dirty="0" smtClean="0"/>
              <a:t>re Solving the Problem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sz="2000" dirty="0" smtClean="0"/>
              <a:t>Data Generation and </a:t>
            </a:r>
          </a:p>
          <a:p>
            <a:r>
              <a:rPr kumimoji="1" lang="en-US" altLang="ja-JP" sz="2000" dirty="0" smtClean="0"/>
              <a:t>Image Segmentation</a:t>
            </a:r>
            <a:endParaRPr kumimoji="1" lang="ja-JP" altLang="en-US" sz="2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2000" dirty="0" smtClean="0"/>
              <a:t>Template Matching and </a:t>
            </a:r>
          </a:p>
          <a:p>
            <a:r>
              <a:rPr kumimoji="1" lang="en-US" altLang="ja-JP" sz="2000" dirty="0" smtClean="0"/>
              <a:t>Text Recognition</a:t>
            </a:r>
            <a:endParaRPr kumimoji="1" lang="ja-JP" altLang="en-US" sz="20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sz="2000" dirty="0" smtClean="0"/>
              <a:t>Data Augmentation and </a:t>
            </a:r>
          </a:p>
          <a:p>
            <a:r>
              <a:rPr kumimoji="1" lang="en-US" altLang="ja-JP" sz="2000" dirty="0" smtClean="0"/>
              <a:t>Neural Networks</a:t>
            </a:r>
            <a:endParaRPr kumimoji="1" lang="ja-JP" altLang="en-US" sz="2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Manually generate data for the neural network using the sample ballot and photo editing software to simulate user votes</a:t>
            </a:r>
          </a:p>
          <a:p>
            <a:r>
              <a:rPr kumimoji="1" lang="en-US" altLang="ja-JP" dirty="0" smtClean="0"/>
              <a:t>Segment the ballot into individual candidates and votes using edge detection and image convolution techniques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CA" altLang="ja-JP" dirty="0" smtClean="0"/>
              <a:t>Extract name of each segmented candidate using template matching with templates manually from the sample ballot</a:t>
            </a:r>
          </a:p>
          <a:p>
            <a:r>
              <a:rPr kumimoji="1" lang="en-CA" altLang="ja-JP" dirty="0" smtClean="0"/>
              <a:t>Perform template matching using normalized cross correlation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Expand dataset </a:t>
            </a:r>
            <a:r>
              <a:rPr kumimoji="1" lang="en-US" altLang="ja-JP" dirty="0"/>
              <a:t>by flipping, adding noise and adding blur to images in the base dataset to increase the diversity of data available for training our neural </a:t>
            </a:r>
            <a:r>
              <a:rPr kumimoji="1" lang="en-US" altLang="ja-JP" dirty="0" smtClean="0"/>
              <a:t>network</a:t>
            </a:r>
          </a:p>
          <a:p>
            <a:r>
              <a:rPr kumimoji="1" lang="en-US" altLang="ja-JP" dirty="0" smtClean="0"/>
              <a:t>Use </a:t>
            </a:r>
            <a:r>
              <a:rPr kumimoji="1" lang="en-US" altLang="ja-JP" dirty="0" err="1" smtClean="0"/>
              <a:t>pretrained</a:t>
            </a:r>
            <a:r>
              <a:rPr kumimoji="1" lang="en-US" altLang="ja-JP" dirty="0" smtClean="0"/>
              <a:t> network (VGG16) to perform transfer learning</a:t>
            </a:r>
          </a:p>
          <a:p>
            <a:r>
              <a:rPr kumimoji="1" lang="en-US" altLang="ja-JP" dirty="0" smtClean="0"/>
              <a:t>Extend network to classify valid or invalid votes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084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58">
        <p15:prstTrans prst="pageCurlSingle"/>
      </p:transition>
    </mc:Choice>
    <mc:Fallback xmlns="">
      <p:transition spd="slow" advTm="70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8" b="18268"/>
          <a:stretch>
            <a:fillRect/>
          </a:stretch>
        </p:blipFill>
        <p:spPr>
          <a:xfrm>
            <a:off x="9103361" y="0"/>
            <a:ext cx="9184640" cy="10285413"/>
          </a:xfrm>
        </p:spPr>
      </p:pic>
      <p:sp>
        <p:nvSpPr>
          <p:cNvPr id="11" name="TextBox 10"/>
          <p:cNvSpPr txBox="1"/>
          <p:nvPr/>
        </p:nvSpPr>
        <p:spPr>
          <a:xfrm>
            <a:off x="2397760" y="4681041"/>
            <a:ext cx="471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ballot template designed</a:t>
            </a:r>
          </a:p>
          <a:p>
            <a:r>
              <a:rPr lang="en-US" dirty="0"/>
              <a:t>f</a:t>
            </a:r>
            <a:r>
              <a:rPr lang="en-US" dirty="0" smtClean="0"/>
              <a:t>or the purposes of this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ja-JP" dirty="0" smtClean="0"/>
              <a:t>Data Generation and Image Segmentation </a:t>
            </a:r>
            <a:endParaRPr kumimoji="1" lang="ja-JP" altLang="en-US" dirty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7" name="Picture 2" descr="https://i.gyazo.com/9fa77547352c8e788bb56d0ba821ed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67" y="2977174"/>
            <a:ext cx="64389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1620165" y="2328686"/>
            <a:ext cx="3095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with vote:</a:t>
            </a:r>
          </a:p>
        </p:txBody>
      </p:sp>
      <p:pic>
        <p:nvPicPr>
          <p:cNvPr id="39" name="Picture 2" descr="https://i.gyazo.com/9fa77547352c8e788bb56d0ba821eda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4"/>
          <a:stretch/>
        </p:blipFill>
        <p:spPr bwMode="auto">
          <a:xfrm>
            <a:off x="12678654" y="8228455"/>
            <a:ext cx="8097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i.gyazo.com/9fa77547352c8e788bb56d0ba821eda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49"/>
          <a:stretch/>
        </p:blipFill>
        <p:spPr bwMode="auto">
          <a:xfrm>
            <a:off x="10280961" y="5601313"/>
            <a:ext cx="560511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2144868" y="7523395"/>
            <a:ext cx="2046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Vote section: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762139" y="4969013"/>
            <a:ext cx="2772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Candidate section: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98754" y="3302618"/>
            <a:ext cx="815741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S</a:t>
            </a:r>
            <a:r>
              <a:rPr lang="en-US" sz="3000" dirty="0" smtClean="0"/>
              <a:t>egment the ballot into individual rows (one per candidate). The row contains the candidate and their corresponding vote.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</a:t>
            </a:r>
            <a:r>
              <a:rPr lang="en-US" sz="3000" dirty="0" smtClean="0"/>
              <a:t>egment the row into two parts: the candidate section and the vote section.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Candidate section is used for text recognition and the vote section is passed into the neural network which classifies it as valid or invalid.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702">
        <p15:prstTrans prst="pageCurlSingle"/>
      </p:transition>
    </mc:Choice>
    <mc:Fallback xmlns="">
      <p:transition spd="slow" advTm="77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プレースホルダー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Andrew </a:t>
            </a:r>
            <a:r>
              <a:rPr kumimoji="1" lang="en-US" altLang="ja-JP" dirty="0" err="1" smtClean="0"/>
              <a:t>Scheer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 smtClean="0"/>
              <a:t>Jagmeet</a:t>
            </a:r>
            <a:r>
              <a:rPr kumimoji="1" lang="en-US" altLang="ja-JP" dirty="0" smtClean="0"/>
              <a:t> Singh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Maxime</a:t>
            </a:r>
            <a:r>
              <a:rPr lang="en-US" dirty="0"/>
              <a:t> Bernier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Elizabeth May</a:t>
            </a:r>
            <a:endParaRPr kumimoji="1" lang="ja-JP" alt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Template Matching and </a:t>
            </a:r>
            <a:r>
              <a:rPr kumimoji="1" lang="en-US" altLang="ja-JP" dirty="0" smtClean="0"/>
              <a:t>Text </a:t>
            </a:r>
            <a:r>
              <a:rPr kumimoji="1" lang="en-US" altLang="ja-JP" dirty="0"/>
              <a:t>Recognition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Justin Trudeau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>
          <a:xfrm>
            <a:off x="2286000" y="7732296"/>
            <a:ext cx="13884441" cy="1522894"/>
          </a:xfrm>
        </p:spPr>
        <p:txBody>
          <a:bodyPr>
            <a:normAutofit/>
          </a:bodyPr>
          <a:lstStyle/>
          <a:p>
            <a:r>
              <a:rPr kumimoji="1" lang="en-CA" altLang="ja-JP" dirty="0" smtClean="0"/>
              <a:t>Use custom candidate name templates in our template matching algorithm</a:t>
            </a:r>
          </a:p>
          <a:p>
            <a:r>
              <a:rPr kumimoji="1" lang="en-CA" altLang="ja-JP" dirty="0" smtClean="0"/>
              <a:t>The algorithm slides the template over the image, assigns scores using normalized cross correlation and reports the highest score</a:t>
            </a:r>
            <a:endParaRPr kumimoji="1" lang="en-CA" altLang="ja-JP" dirty="0" smtClean="0"/>
          </a:p>
          <a:p>
            <a:r>
              <a:rPr kumimoji="1" lang="en-CA" altLang="ja-JP" dirty="0" smtClean="0"/>
              <a:t>The template with the highest score represents the candidate in the corresponding candidate section</a:t>
            </a:r>
            <a:endParaRPr kumimoji="1" lang="ja-JP" altLang="en-US" dirty="0"/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s://upload.wikimedia.org/wikipedia/commons/b/b6/Trudeau_visit_White_House_for_USMCA_%28cropped%29.jpg"/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r="6054"/>
          <a:stretch>
            <a:fillRect/>
          </a:stretch>
        </p:blipFill>
        <p:spPr bwMode="auto">
          <a:xfrm>
            <a:off x="677134" y="2244696"/>
            <a:ext cx="317817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andrew scheer"/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4" r="19744"/>
          <a:stretch>
            <a:fillRect/>
          </a:stretch>
        </p:blipFill>
        <p:spPr bwMode="auto">
          <a:xfrm>
            <a:off x="4118393" y="2244696"/>
            <a:ext cx="317817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openparliament.ca/media/CACHE/images/polpics/jagmeet-singh/cba0465f37e57e4675d038b0d45fe5ac.jpg"/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b="504"/>
          <a:stretch>
            <a:fillRect/>
          </a:stretch>
        </p:blipFill>
        <p:spPr bwMode="auto">
          <a:xfrm>
            <a:off x="7559425" y="2244696"/>
            <a:ext cx="317817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penparliament.ca/media/CACHE/images/polpics/elizabeth-may/fab26c9f260359bc9a31a16d9cd6da36.jpg"/>
          <p:cNvPicPr>
            <a:picLocks noGrp="1" noChangeAspect="1" noChangeArrowheads="1"/>
          </p:cNvPicPr>
          <p:nvPr>
            <p:ph type="pic" sz="quarter" idx="3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b="504"/>
          <a:stretch>
            <a:fillRect/>
          </a:stretch>
        </p:blipFill>
        <p:spPr bwMode="auto">
          <a:xfrm>
            <a:off x="14441489" y="2244696"/>
            <a:ext cx="317817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penparliament.ca/media/CACHE/images/polpics/maxime-bernier/29c33dd215b7a9733a017019b3c83320.jpg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b="504"/>
          <a:stretch>
            <a:fillRect/>
          </a:stretch>
        </p:blipFill>
        <p:spPr bwMode="auto">
          <a:xfrm>
            <a:off x="11000457" y="2244696"/>
            <a:ext cx="3178175" cy="43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0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702">
        <p15:prstTrans prst="pageCurlSingle"/>
      </p:transition>
    </mc:Choice>
    <mc:Fallback>
      <p:transition spd="slow" advTm="77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5728</TotalTime>
  <Words>816</Words>
  <Application>Microsoft Macintosh PowerPoint</Application>
  <PresentationFormat>Custom</PresentationFormat>
  <Paragraphs>181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Calibri</vt:lpstr>
      <vt:lpstr>ＭＳ Ｐゴシック</vt:lpstr>
      <vt:lpstr>Spica Neue P</vt:lpstr>
      <vt:lpstr>Spica Neue P Light</vt:lpstr>
      <vt:lpstr>Ubuntu</vt:lpstr>
      <vt:lpstr>Ubuntu Bold</vt:lpstr>
      <vt:lpstr>Ubuntu Medium</vt:lpstr>
      <vt:lpstr>Wingdings</vt:lpstr>
      <vt:lpstr>Arial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CSC420: Final Project</vt:lpstr>
      <vt:lpstr>Presentation Agenda</vt:lpstr>
      <vt:lpstr>PowerPoint Presentation</vt:lpstr>
      <vt:lpstr>Problem Definition</vt:lpstr>
      <vt:lpstr>PowerPoint Presentation</vt:lpstr>
      <vt:lpstr>How We Are Solving the Problem</vt:lpstr>
      <vt:lpstr>PowerPoint Presentation</vt:lpstr>
      <vt:lpstr>Data Generation and Image Segmentation </vt:lpstr>
      <vt:lpstr>Template Matching and Text Recognition</vt:lpstr>
      <vt:lpstr>Data Augmentation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Comparisons</vt:lpstr>
      <vt:lpstr>Comparisons</vt:lpstr>
      <vt:lpstr>PowerPoint Presentation</vt:lpstr>
      <vt:lpstr>Course Coverage</vt:lpstr>
      <vt:lpstr>PowerPoint Presentation</vt:lpstr>
      <vt:lpstr>Contributions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Farzan Haq</cp:lastModifiedBy>
  <cp:revision>369</cp:revision>
  <dcterms:created xsi:type="dcterms:W3CDTF">2015-08-02T15:43:04Z</dcterms:created>
  <dcterms:modified xsi:type="dcterms:W3CDTF">2019-12-03T23:09:40Z</dcterms:modified>
</cp:coreProperties>
</file>