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51" r:id="rId5"/>
    <p:sldId id="259" r:id="rId6"/>
    <p:sldId id="2463" r:id="rId7"/>
    <p:sldId id="2464" r:id="rId8"/>
    <p:sldId id="2448" r:id="rId9"/>
    <p:sldId id="2462" r:id="rId10"/>
    <p:sldId id="2450" r:id="rId11"/>
    <p:sldId id="24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1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7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767798"/>
            <a:ext cx="8252222" cy="823913"/>
          </a:xfrm>
        </p:spPr>
        <p:txBody>
          <a:bodyPr>
            <a:noAutofit/>
          </a:bodyPr>
          <a:lstStyle>
            <a:lvl1pPr>
              <a:defRPr sz="3600" spc="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4" y="2516618"/>
            <a:ext cx="4422913" cy="1824773"/>
          </a:xfrm>
        </p:spPr>
        <p:txBody>
          <a:bodyPr>
            <a:noAutofit/>
          </a:bodyPr>
          <a:lstStyle/>
          <a:p>
            <a:pPr algn="ctr"/>
            <a:br>
              <a:rPr 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sz="3600" b="1" dirty="0">
                <a:solidFill>
                  <a:srgbClr val="2A1A00"/>
                </a:solidFill>
                <a:latin typeface="Garamond" panose="02020404030301010803" pitchFamily="18" charset="0"/>
              </a:rPr>
              <a:t>MEMORY HIERARCHY </a:t>
            </a:r>
            <a:br>
              <a:rPr lang="en-US" sz="3600" b="1" dirty="0">
                <a:solidFill>
                  <a:srgbClr val="2A1A00"/>
                </a:solidFill>
                <a:latin typeface="Garamond" panose="02020404030301010803" pitchFamily="18" charset="0"/>
              </a:rPr>
            </a:br>
            <a:r>
              <a:rPr lang="fa-IR" sz="3600" b="1" dirty="0">
                <a:solidFill>
                  <a:srgbClr val="2A1A00"/>
                </a:solidFill>
                <a:latin typeface="Garamond" panose="02020404030301010803" pitchFamily="18" charset="0"/>
              </a:rPr>
              <a:t>سلسه مراتب حافظه</a:t>
            </a:r>
            <a:r>
              <a:rPr lang="en-US" sz="3600" b="1" dirty="0">
                <a:solidFill>
                  <a:srgbClr val="885E04"/>
                </a:solidFill>
                <a:latin typeface="Garamond" panose="02020404030301010803" pitchFamily="18" charset="0"/>
              </a:rPr>
              <a:t> 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EB68018-916E-1D9A-6F65-7C955057BC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443" b="124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882544"/>
            <a:ext cx="4301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DRAM (Dynamic Random Access Memory):</a:t>
            </a:r>
          </a:p>
          <a:p>
            <a:r>
              <a:rPr lang="en-US" dirty="0"/>
              <a:t>–value is stored as a charge on capacitor that must be </a:t>
            </a:r>
            <a:r>
              <a:rPr lang="en-US" dirty="0" err="1"/>
              <a:t>periodicallyrefreshed</a:t>
            </a:r>
            <a:r>
              <a:rPr lang="en-US" dirty="0"/>
              <a:t>, which is why it is called dynamic</a:t>
            </a:r>
          </a:p>
          <a:p>
            <a:r>
              <a:rPr lang="en-US" dirty="0"/>
              <a:t>–very small –1 transistor per bit –but factor of 5 to 10 slower than SRAM</a:t>
            </a:r>
          </a:p>
          <a:p>
            <a:r>
              <a:rPr lang="en-US" dirty="0"/>
              <a:t>–used </a:t>
            </a:r>
            <a:r>
              <a:rPr lang="en-US" dirty="0" err="1"/>
              <a:t>formain</a:t>
            </a:r>
            <a:r>
              <a:rPr lang="en-US" dirty="0"/>
              <a:t> memory</a:t>
            </a:r>
          </a:p>
          <a:p>
            <a:r>
              <a:rPr lang="en-US" dirty="0"/>
              <a:t>•SRAM(Static Random Access Memory):</a:t>
            </a:r>
          </a:p>
          <a:p>
            <a:r>
              <a:rPr lang="en-US" dirty="0"/>
              <a:t>–will exist </a:t>
            </a:r>
            <a:r>
              <a:rPr lang="en-US" dirty="0" err="1"/>
              <a:t>indefinitelyas</a:t>
            </a:r>
            <a:r>
              <a:rPr lang="en-US" dirty="0"/>
              <a:t> long as </a:t>
            </a:r>
            <a:r>
              <a:rPr lang="en-US" dirty="0" err="1"/>
              <a:t>thereis</a:t>
            </a:r>
            <a:r>
              <a:rPr lang="en-US" dirty="0"/>
              <a:t> power, which is why it is called static</a:t>
            </a:r>
          </a:p>
          <a:p>
            <a:r>
              <a:rPr lang="en-US" dirty="0"/>
              <a:t>–very fast but takes up more space </a:t>
            </a:r>
            <a:r>
              <a:rPr lang="en-US" dirty="0" err="1"/>
              <a:t>thanDRAM</a:t>
            </a:r>
            <a:r>
              <a:rPr lang="en-US" dirty="0"/>
              <a:t> –4 to 6 transistors per bit</a:t>
            </a:r>
          </a:p>
          <a:p>
            <a:r>
              <a:rPr lang="en-US" dirty="0"/>
              <a:t>–used for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867747"/>
            <a:ext cx="4156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DRAM (</a:t>
            </a:r>
            <a:r>
              <a:rPr lang="fa-IR" dirty="0"/>
              <a:t>حافظه دسترسی تصادفی پویا):- مقدار به عنوان شارژ در خازن ذخیره می شود که باید به طور دوره ای تجدید شود، به همین دلیل است که به آن پویا می گویند.- بسیار کوچک - 1 ترانزیستور در هر بیت - اما ضریب 5 تا 10 کندتر از </a:t>
            </a:r>
            <a:r>
              <a:rPr lang="en-US" dirty="0"/>
              <a:t>SRAM– </a:t>
            </a:r>
            <a:r>
              <a:rPr lang="fa-IR" dirty="0"/>
              <a:t>از حافظه فرمین استفاده شده•</a:t>
            </a:r>
            <a:r>
              <a:rPr lang="en-US" dirty="0"/>
              <a:t>SRAM (</a:t>
            </a:r>
            <a:r>
              <a:rPr lang="fa-IR" dirty="0"/>
              <a:t>حافظه دسترسی تصادفی استاتیک):- تا زمانی که قدرت وجود داشته باشد به طور نامحدود وجود خواهد داشت، به همین دلیل است که به آن ایستا می گویند- بسیار سریع اما فضای بیشتری را نسبت به </a:t>
            </a:r>
            <a:r>
              <a:rPr lang="en-US" dirty="0"/>
              <a:t>DRAM </a:t>
            </a:r>
            <a:r>
              <a:rPr lang="fa-IR" dirty="0"/>
              <a:t>اشغال می کند - 4 تا 6 ترانزیستور در هر بیت- برای کش استفاده می شود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867747"/>
            <a:ext cx="0" cy="43947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7BB475-9BA9-4C3B-1EB2-501B41BD0413}"/>
              </a:ext>
            </a:extLst>
          </p:cNvPr>
          <p:cNvSpPr txBox="1"/>
          <p:nvPr/>
        </p:nvSpPr>
        <p:spPr>
          <a:xfrm>
            <a:off x="3326364" y="199836"/>
            <a:ext cx="249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MEMORIES: REVIEW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B8F2E6-BF5B-AAAF-7F61-326E498D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" y="4450703"/>
            <a:ext cx="3200399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B10AB-BC6D-A188-386D-062E4BDD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4" y="215661"/>
            <a:ext cx="9145504" cy="62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867747"/>
            <a:ext cx="4156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سازمان حافظه</a:t>
            </a:r>
          </a:p>
          <a:p>
            <a:pPr algn="r" rtl="1"/>
            <a:r>
              <a:rPr lang="fa-IR" dirty="0"/>
              <a:t>▪ رجیسترهای پردازشگر</a:t>
            </a:r>
          </a:p>
          <a:p>
            <a:pPr algn="r" rtl="1"/>
            <a:r>
              <a:rPr lang="fa-IR" dirty="0"/>
              <a:t>سلسله مراتبی حافظه</a:t>
            </a:r>
          </a:p>
          <a:p>
            <a:pPr algn="r" rtl="1"/>
            <a:r>
              <a:rPr lang="fa-IR" dirty="0"/>
              <a:t>تعداد کمتر (معمولاً 16/32/128)</a:t>
            </a:r>
          </a:p>
          <a:p>
            <a:pPr algn="r" rtl="1"/>
            <a:r>
              <a:rPr lang="fa-IR" dirty="0"/>
              <a:t>زمان دسترسی به چرخه فرعی (1 </a:t>
            </a:r>
            <a:r>
              <a:rPr lang="en-US" dirty="0" err="1"/>
              <a:t>nSec</a:t>
            </a:r>
            <a:r>
              <a:rPr lang="en-US" dirty="0"/>
              <a:t>)</a:t>
            </a:r>
          </a:p>
          <a:p>
            <a:pPr algn="r" rtl="1"/>
            <a:r>
              <a:rPr lang="en-US" dirty="0"/>
              <a:t>➤ </a:t>
            </a:r>
            <a:r>
              <a:rPr lang="fa-IR" dirty="0"/>
              <a:t>حافظه پنهان (</a:t>
            </a:r>
            <a:r>
              <a:rPr lang="en-US" dirty="0"/>
              <a:t>L1، L2، L3، ...)</a:t>
            </a:r>
          </a:p>
          <a:p>
            <a:pPr algn="r" rtl="1"/>
            <a:r>
              <a:rPr lang="fa-IR" dirty="0"/>
              <a:t>حافظه روی تراشه</a:t>
            </a:r>
          </a:p>
          <a:p>
            <a:pPr algn="r" rtl="1"/>
            <a:r>
              <a:rPr lang="fa-IR" dirty="0"/>
              <a:t>10 کیلوبایت (تا چند مگابایت) مکان.</a:t>
            </a:r>
          </a:p>
          <a:p>
            <a:pPr algn="r" rtl="1"/>
            <a:r>
              <a:rPr lang="fa-IR" dirty="0"/>
              <a:t>• زمان دسترسی: </a:t>
            </a:r>
            <a:r>
              <a:rPr lang="en-US" dirty="0"/>
              <a:t>L1:1-2; L2: 2-5; L3: 5-10 </a:t>
            </a:r>
            <a:r>
              <a:rPr lang="fa-IR" dirty="0"/>
              <a:t>چرخه.</a:t>
            </a:r>
          </a:p>
          <a:p>
            <a:pPr algn="r" rtl="1"/>
            <a:r>
              <a:rPr lang="fa-IR" dirty="0"/>
              <a:t>حافظه اصلی</a:t>
            </a:r>
          </a:p>
          <a:p>
            <a:pPr algn="r" rtl="1"/>
            <a:r>
              <a:rPr lang="fa-IR" dirty="0"/>
              <a:t>100 مگابایت فضای ذخیره سازی</a:t>
            </a:r>
          </a:p>
          <a:p>
            <a:pPr algn="r" rtl="1"/>
            <a:r>
              <a:rPr lang="fa-IR" dirty="0"/>
              <a:t>▪ زمان دسترسی 10 سیکل</a:t>
            </a:r>
          </a:p>
          <a:p>
            <a:pPr algn="r" rtl="1"/>
            <a:r>
              <a:rPr lang="fa-IR" dirty="0"/>
              <a:t>ذخیره سازی ثانویه</a:t>
            </a:r>
          </a:p>
          <a:p>
            <a:pPr algn="r" rtl="1"/>
            <a:r>
              <a:rPr lang="fa-IR" dirty="0"/>
              <a:t>100 گیگا بایت ذخیره سازی، زمان دسترسی ~ 10 میلی</a:t>
            </a:r>
          </a:p>
          <a:p>
            <a:pPr algn="r" rtl="1"/>
            <a:r>
              <a:rPr lang="fa-IR" dirty="0"/>
              <a:t>ثانیه /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867747"/>
            <a:ext cx="0" cy="536510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7BB475-9BA9-4C3B-1EB2-501B41BD0413}"/>
              </a:ext>
            </a:extLst>
          </p:cNvPr>
          <p:cNvSpPr txBox="1"/>
          <p:nvPr/>
        </p:nvSpPr>
        <p:spPr>
          <a:xfrm>
            <a:off x="3326364" y="199836"/>
            <a:ext cx="249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MEMORIES: REVIEW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E79F1-59F8-814E-5C38-8F1169CF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714"/>
            <a:ext cx="4427376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0"/>
            <a:ext cx="4572000" cy="6867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4140855"/>
            <a:ext cx="1783080" cy="273844"/>
          </a:xfrm>
        </p:spPr>
        <p:txBody>
          <a:bodyPr/>
          <a:lstStyle/>
          <a:p>
            <a:r>
              <a:rPr lang="en-US" spc="225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25</TotalTime>
  <Words>369</Words>
  <Application>Microsoft Office PowerPoint</Application>
  <PresentationFormat>On-screen Show (4:3)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Impact</vt:lpstr>
      <vt:lpstr>Wingdings</vt:lpstr>
      <vt:lpstr>Office Theme</vt:lpstr>
      <vt:lpstr>  MEMORY HIERARCHY  سلسه مراتب حافظه </vt:lpstr>
      <vt:lpstr>PowerPoint Presentation</vt:lpstr>
      <vt:lpstr>PowerPoint Presentation</vt:lpstr>
      <vt:lpstr>PowerPoint Presentation</vt:lpstr>
      <vt:lpstr>Fabrikam Technology Inc.</vt:lpstr>
      <vt:lpstr>Agenda</vt:lpstr>
      <vt:lpstr>A SATISFIED CUTOMER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5</cp:revision>
  <dcterms:created xsi:type="dcterms:W3CDTF">2023-06-10T17:44:25Z</dcterms:created>
  <dcterms:modified xsi:type="dcterms:W3CDTF">2023-06-10T18:29:31Z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