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466" r:id="rId5"/>
    <p:sldId id="259" r:id="rId6"/>
    <p:sldId id="2467" r:id="rId7"/>
    <p:sldId id="2469" r:id="rId8"/>
    <p:sldId id="2475" r:id="rId9"/>
    <p:sldId id="2476" r:id="rId10"/>
    <p:sldId id="2477" r:id="rId11"/>
    <p:sldId id="2478" r:id="rId12"/>
    <p:sldId id="2479" r:id="rId13"/>
    <p:sldId id="2480" r:id="rId14"/>
    <p:sldId id="2481" r:id="rId15"/>
    <p:sldId id="2482" r:id="rId16"/>
    <p:sldId id="2483" r:id="rId17"/>
    <p:sldId id="2485" r:id="rId18"/>
    <p:sldId id="2486" r:id="rId19"/>
    <p:sldId id="2487" r:id="rId20"/>
    <p:sldId id="2488" r:id="rId21"/>
    <p:sldId id="2489" r:id="rId22"/>
    <p:sldId id="2490" r:id="rId23"/>
    <p:sldId id="24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502" y="96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4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5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5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49" y="3834607"/>
            <a:ext cx="2172503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07"/>
            <a:ext cx="2161856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1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  <p:sldLayoutId id="2147483681" r:id="rId12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D3F8A-3F7F-B22C-B0DA-CA7844269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D5597-D97A-C00F-321D-A40BEB41D96C}"/>
              </a:ext>
            </a:extLst>
          </p:cNvPr>
          <p:cNvSpPr txBox="1"/>
          <p:nvPr/>
        </p:nvSpPr>
        <p:spPr>
          <a:xfrm>
            <a:off x="4740155" y="273650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0" u="none" strike="noStrike" baseline="0" dirty="0">
                <a:solidFill>
                  <a:srgbClr val="2A1A00"/>
                </a:solidFill>
                <a:latin typeface="Times New Roman" panose="02020603050405020304" pitchFamily="18" charset="0"/>
              </a:rPr>
              <a:t>MIPS INSTRUCTION EXECUTION</a:t>
            </a:r>
          </a:p>
          <a:p>
            <a:pPr algn="ctr" rtl="1"/>
            <a:r>
              <a:rPr lang="fa-IR" sz="2800" dirty="0">
                <a:solidFill>
                  <a:srgbClr val="2A1A00"/>
                </a:solidFill>
                <a:latin typeface="Times New Roman" panose="02020603050405020304" pitchFamily="18" charset="0"/>
              </a:rPr>
              <a:t>اجرای دستورات </a:t>
            </a:r>
            <a:r>
              <a:rPr lang="en-US" sz="2800" dirty="0">
                <a:solidFill>
                  <a:srgbClr val="2A1A00"/>
                </a:solidFill>
                <a:latin typeface="Times New Roman" panose="02020603050405020304" pitchFamily="18" charset="0"/>
              </a:rPr>
              <a:t>MIPS</a:t>
            </a:r>
            <a:endParaRPr lang="en-US" sz="4400" i="0" u="none" strike="noStrike" baseline="0" dirty="0">
              <a:solidFill>
                <a:srgbClr val="2A1A00"/>
              </a:solidFill>
              <a:latin typeface="Impact" panose="020B0806030902050204" pitchFamily="34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D556A58-34AF-B141-EEEA-116A3F7B3AA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7778" r="27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–use the program counter (PC) to read instruction address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Arial" panose="020B0604020202020204" pitchFamily="34" charset="0"/>
              </a:rPr>
              <a:t>fetchthe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 instruction from memory and increment PC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–use fields of the instruction to select registers to read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Arial" panose="020B0604020202020204" pitchFamily="34" charset="0"/>
              </a:rPr>
              <a:t>executedepending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 on the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–repeat…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1052427"/>
            <a:ext cx="4156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-از شمارنده برنامه (</a:t>
            </a:r>
            <a:r>
              <a:rPr lang="en-US" dirty="0"/>
              <a:t>PC) </a:t>
            </a:r>
            <a:r>
              <a:rPr lang="fa-IR" dirty="0"/>
              <a:t>برای خواندن آدرس دستورالعمل استفاده کنید</a:t>
            </a:r>
          </a:p>
          <a:p>
            <a:pPr algn="r" rtl="1"/>
            <a:r>
              <a:rPr lang="fa-IR" dirty="0"/>
              <a:t>-دستورالعمل را از حافظه و رایانه شخصی افزایش دهید</a:t>
            </a:r>
          </a:p>
          <a:p>
            <a:pPr algn="r" rtl="1"/>
            <a:r>
              <a:rPr lang="fa-IR" dirty="0"/>
              <a:t>-از فیلدهای دستورالعمل برای انتخاب رجیسترها برای خواندن استفاده کنید</a:t>
            </a:r>
          </a:p>
          <a:p>
            <a:pPr algn="r" rtl="1"/>
            <a:r>
              <a:rPr lang="fa-IR" dirty="0"/>
              <a:t>- اجرا بسته به دستورالعمل</a:t>
            </a:r>
          </a:p>
          <a:p>
            <a:pPr algn="r" rtl="1"/>
            <a:r>
              <a:rPr lang="fa-IR" dirty="0"/>
              <a:t>-تکرار…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1061843"/>
            <a:ext cx="0" cy="51150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640563" y="1385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IMPLEMENTING MIPS: THE FETCH/EXECUTE CYCLE</a:t>
            </a:r>
          </a:p>
          <a:p>
            <a:pPr algn="ctr" rtl="1"/>
            <a:r>
              <a:rPr lang="fa-IR" dirty="0"/>
              <a:t>پیاده سازی </a:t>
            </a:r>
            <a:r>
              <a:rPr lang="en-US" dirty="0"/>
              <a:t>MIPS: </a:t>
            </a:r>
            <a:r>
              <a:rPr lang="fa-IR" dirty="0"/>
              <a:t>چرخه </a:t>
            </a:r>
            <a:r>
              <a:rPr lang="en-US" dirty="0"/>
              <a:t>FETCH/EXECUTE</a:t>
            </a:r>
          </a:p>
        </p:txBody>
      </p:sp>
    </p:spTree>
    <p:extLst>
      <p:ext uri="{BB962C8B-B14F-4D97-AF65-F5344CB8AC3E}">
        <p14:creationId xmlns:p14="http://schemas.microsoft.com/office/powerpoint/2010/main" val="312688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•Single Cycle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–perform each instruction in 1 clock cycle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–clock cycle must be long enough for slowest instruction; therefore,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–disadvantage: only as fast as slowest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•Multi-Cycle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–break fetch/execute cycle into multiple steps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–perform 1 step in each clock cycle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–advantage: each instruction uses only as many cycles as it needs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•Pipelined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–execute each instruction in multiple steps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–perform 1 step / instruction in each clock cycle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process multiple instructions in parallel –assembly line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1052427"/>
            <a:ext cx="4156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 تک چرخه</a:t>
            </a:r>
          </a:p>
          <a:p>
            <a:pPr algn="r" rtl="1"/>
            <a:r>
              <a:rPr lang="fa-IR" dirty="0"/>
              <a:t>- هر دستور را در 1 سیکل ساعت انجام دهید</a:t>
            </a:r>
          </a:p>
          <a:p>
            <a:pPr algn="r" rtl="1"/>
            <a:r>
              <a:rPr lang="fa-IR" dirty="0"/>
              <a:t>-سیکل ساعت باید برای کندترین آموزش به اندازه کافی طولانی باشد. از این رو،</a:t>
            </a:r>
          </a:p>
          <a:p>
            <a:pPr algn="r" rtl="1"/>
            <a:r>
              <a:rPr lang="fa-IR" dirty="0"/>
              <a:t>- نقطه ضعف: فقط به سرعت کندترین دستورالعمل</a:t>
            </a:r>
          </a:p>
          <a:p>
            <a:pPr algn="r" rtl="1"/>
            <a:r>
              <a:rPr lang="fa-IR" dirty="0"/>
              <a:t>•چند چرخه</a:t>
            </a:r>
          </a:p>
          <a:p>
            <a:pPr algn="r" rtl="1"/>
            <a:r>
              <a:rPr lang="fa-IR" dirty="0"/>
              <a:t>- چرخه واکشی/اجرای را به چند مرحله بشکنید</a:t>
            </a:r>
          </a:p>
          <a:p>
            <a:pPr algn="r" rtl="1"/>
            <a:r>
              <a:rPr lang="fa-IR" dirty="0"/>
              <a:t>- در هر چرخه ساعت 1 مرحله انجام دهید</a:t>
            </a:r>
          </a:p>
          <a:p>
            <a:pPr algn="r" rtl="1"/>
            <a:r>
              <a:rPr lang="fa-IR" dirty="0"/>
              <a:t>- مزیت: هر دستورالعمل فقط به اندازه نیاز از چرخه استفاده می کند</a:t>
            </a:r>
          </a:p>
          <a:p>
            <a:pPr algn="r" rtl="1"/>
            <a:r>
              <a:rPr lang="fa-IR" dirty="0"/>
              <a:t>• خط لوله</a:t>
            </a:r>
          </a:p>
          <a:p>
            <a:pPr algn="r" rtl="1"/>
            <a:r>
              <a:rPr lang="fa-IR" dirty="0"/>
              <a:t>- هر دستورالعمل را در چند مرحله اجرا کنید</a:t>
            </a:r>
          </a:p>
          <a:p>
            <a:pPr algn="r" rtl="1"/>
            <a:r>
              <a:rPr lang="fa-IR" dirty="0"/>
              <a:t>- اجرای 1 مرحله / دستورالعمل در هر چرخه ساعت</a:t>
            </a:r>
          </a:p>
          <a:p>
            <a:pPr algn="r" rtl="1"/>
            <a:r>
              <a:rPr lang="fa-IR" dirty="0"/>
              <a:t>-دستورالعمل های متعدد را به صورت موازی - خط مونتاژ پردازش کنید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1061843"/>
            <a:ext cx="0" cy="51150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640563" y="1385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OVERVIEW: PROCESSOR IMPLEMENTATION STYLES</a:t>
            </a:r>
          </a:p>
          <a:p>
            <a:pPr algn="ctr"/>
            <a:r>
              <a:rPr lang="fa-IR" dirty="0"/>
              <a:t>نمای کلی: سبک های پیاده سازی پردازنده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1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A29845-69B3-B121-D245-B1E2BDFEA2FF}"/>
              </a:ext>
            </a:extLst>
          </p:cNvPr>
          <p:cNvSpPr txBox="1"/>
          <p:nvPr/>
        </p:nvSpPr>
        <p:spPr>
          <a:xfrm>
            <a:off x="2286000" y="22121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TYPES OF LOGIC COMPONENTS 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D8B07-2A17-8FE3-ADAE-F079543C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" y="1968759"/>
            <a:ext cx="8315235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A29845-69B3-B121-D245-B1E2BDFEA2FF}"/>
              </a:ext>
            </a:extLst>
          </p:cNvPr>
          <p:cNvSpPr txBox="1"/>
          <p:nvPr/>
        </p:nvSpPr>
        <p:spPr>
          <a:xfrm>
            <a:off x="2286000" y="22121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STORAGE ELEMENTS : REGISTER FILE </a:t>
            </a:r>
            <a:endParaRPr 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28E07-59D2-6D64-39ED-5478835A2D32}"/>
              </a:ext>
            </a:extLst>
          </p:cNvPr>
          <p:cNvSpPr txBox="1"/>
          <p:nvPr/>
        </p:nvSpPr>
        <p:spPr>
          <a:xfrm>
            <a:off x="317240" y="18268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Registers are implemented with arrays of D-flipflops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E15BE-F798-F579-73E2-5CC7403ADAAA}"/>
              </a:ext>
            </a:extLst>
          </p:cNvPr>
          <p:cNvSpPr txBox="1"/>
          <p:nvPr/>
        </p:nvSpPr>
        <p:spPr>
          <a:xfrm>
            <a:off x="4637314" y="182687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• </a:t>
            </a:r>
            <a:r>
              <a:rPr lang="en-US" dirty="0" err="1"/>
              <a:t>ثبات</a:t>
            </a:r>
            <a:r>
              <a:rPr lang="en-US" dirty="0"/>
              <a:t> </a:t>
            </a:r>
            <a:r>
              <a:rPr lang="en-US" dirty="0" err="1"/>
              <a:t>ها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آرایه</a:t>
            </a:r>
            <a:r>
              <a:rPr lang="en-US" dirty="0"/>
              <a:t> </a:t>
            </a:r>
            <a:r>
              <a:rPr lang="en-US" dirty="0" err="1"/>
              <a:t>های</a:t>
            </a:r>
            <a:r>
              <a:rPr lang="en-US" dirty="0"/>
              <a:t> D-flipflops </a:t>
            </a:r>
            <a:r>
              <a:rPr lang="en-US" dirty="0" err="1"/>
              <a:t>پیاده</a:t>
            </a:r>
            <a:r>
              <a:rPr lang="en-US" dirty="0"/>
              <a:t> </a:t>
            </a:r>
            <a:r>
              <a:rPr lang="en-US" dirty="0" err="1"/>
              <a:t>سازی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شوند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49EEA-AD08-0300-22A9-D5266B94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83" y="2584580"/>
            <a:ext cx="3884465" cy="2659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3875F-4B70-3E5F-85AB-89F61C3A23CF}"/>
              </a:ext>
            </a:extLst>
          </p:cNvPr>
          <p:cNvSpPr txBox="1"/>
          <p:nvPr/>
        </p:nvSpPr>
        <p:spPr>
          <a:xfrm>
            <a:off x="2696547" y="5950211"/>
            <a:ext cx="377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ثبت</a:t>
            </a:r>
            <a:r>
              <a:rPr lang="en-US" dirty="0"/>
              <a:t> </a:t>
            </a:r>
            <a:r>
              <a:rPr lang="en-US" dirty="0" err="1"/>
              <a:t>فایل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دو</a:t>
            </a:r>
            <a:r>
              <a:rPr lang="en-US" dirty="0"/>
              <a:t> </a:t>
            </a:r>
            <a:r>
              <a:rPr lang="en-US" dirty="0" err="1"/>
              <a:t>پورت</a:t>
            </a:r>
            <a:r>
              <a:rPr lang="en-US" dirty="0"/>
              <a:t> </a:t>
            </a:r>
            <a:r>
              <a:rPr lang="en-US" dirty="0" err="1"/>
              <a:t>خواندن</a:t>
            </a:r>
            <a:r>
              <a:rPr lang="en-US" dirty="0"/>
              <a:t> و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پورت</a:t>
            </a:r>
            <a:r>
              <a:rPr lang="en-US" dirty="0"/>
              <a:t> </a:t>
            </a:r>
            <a:r>
              <a:rPr lang="en-US" dirty="0" err="1"/>
              <a:t>نوشتن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6056A-817F-DE9B-EFB9-7ED3AAE85E28}"/>
              </a:ext>
            </a:extLst>
          </p:cNvPr>
          <p:cNvSpPr txBox="1"/>
          <p:nvPr/>
        </p:nvSpPr>
        <p:spPr>
          <a:xfrm>
            <a:off x="2588282" y="5309008"/>
            <a:ext cx="388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646A58"/>
                </a:solidFill>
                <a:latin typeface="Times New Roman" panose="02020603050405020304" pitchFamily="18" charset="0"/>
              </a:rPr>
              <a:t>Register file with two read ports and one write 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5F2DE1-7E84-3693-4633-DA61F43C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514474"/>
            <a:ext cx="7632441" cy="4457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B120B4-E618-F51C-4BB9-7EE35C0EBE51}"/>
              </a:ext>
            </a:extLst>
          </p:cNvPr>
          <p:cNvSpPr txBox="1"/>
          <p:nvPr/>
        </p:nvSpPr>
        <p:spPr>
          <a:xfrm>
            <a:off x="1455576" y="460255"/>
            <a:ext cx="5057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STORAGE ELEMENT: MEMORY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605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366933" y="418619"/>
            <a:ext cx="60742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DATAPATH: INSTRUCTION STORE/FETCH &amp; PC INCREMENT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0DB45-0063-DCEE-4B2C-FF3B92FB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41283"/>
            <a:ext cx="9144000" cy="39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534884" y="409288"/>
            <a:ext cx="60742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ANIMATING THE DATAPATH</a:t>
            </a:r>
          </a:p>
          <a:p>
            <a:pPr algn="ctr" rtl="1"/>
            <a:r>
              <a:rPr lang="fa-IR" sz="3200" dirty="0">
                <a:solidFill>
                  <a:srgbClr val="2A1A00"/>
                </a:solidFill>
                <a:latin typeface="Impact" panose="020B0806030902050204" pitchFamily="34" charset="0"/>
              </a:rPr>
              <a:t>مصور سازی مسیرداده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A34A1-F593-D1C3-8F5C-041C9D63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3" y="2173522"/>
            <a:ext cx="7026249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534884" y="409288"/>
            <a:ext cx="6074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DATAPATH: R-TYPE INSTRUCTION 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3DD7-C4C2-6802-2F92-4A8AC793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136"/>
            <a:ext cx="9144000" cy="373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534884" y="409288"/>
            <a:ext cx="60742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ANIMATING THE DATAPATH</a:t>
            </a:r>
          </a:p>
          <a:p>
            <a:pPr algn="ctr" rtl="1"/>
            <a:r>
              <a:rPr lang="fa-IR" sz="3200" dirty="0">
                <a:solidFill>
                  <a:srgbClr val="2A1A00"/>
                </a:solidFill>
                <a:latin typeface="Impact" panose="020B0806030902050204" pitchFamily="34" charset="0"/>
              </a:rPr>
              <a:t>مصور سازی مسیرداده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5C621-F8A0-A32F-B451-68E84C7F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82" y="2051591"/>
            <a:ext cx="7757832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534884" y="409288"/>
            <a:ext cx="60742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DATAPATH: LOAD/STORE INSTRUCTION 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F6987-E951-41F5-BAAE-914FDDC9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5201"/>
            <a:ext cx="9144000" cy="3702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B9FEE1-4566-2E7B-7BAD-F617A928BCAD}"/>
              </a:ext>
            </a:extLst>
          </p:cNvPr>
          <p:cNvSpPr txBox="1"/>
          <p:nvPr/>
        </p:nvSpPr>
        <p:spPr>
          <a:xfrm>
            <a:off x="354563" y="199768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additional elements used</a:t>
            </a:r>
          </a:p>
          <a:p>
            <a:r>
              <a:rPr lang="en-US" dirty="0"/>
              <a:t>To implement load/stores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EE9AA-0F51-0CE2-4CF8-F60B44DC712E}"/>
              </a:ext>
            </a:extLst>
          </p:cNvPr>
          <p:cNvSpPr txBox="1"/>
          <p:nvPr/>
        </p:nvSpPr>
        <p:spPr>
          <a:xfrm>
            <a:off x="4571998" y="199768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دو</a:t>
            </a:r>
            <a:r>
              <a:rPr lang="en-US" dirty="0"/>
              <a:t> </a:t>
            </a:r>
            <a:r>
              <a:rPr lang="en-US" dirty="0" err="1"/>
              <a:t>عنصر</a:t>
            </a:r>
            <a:r>
              <a:rPr lang="en-US" dirty="0"/>
              <a:t> </a:t>
            </a:r>
            <a:r>
              <a:rPr lang="en-US" dirty="0" err="1"/>
              <a:t>اضافی</a:t>
            </a:r>
            <a:r>
              <a:rPr lang="en-US" dirty="0"/>
              <a:t> </a:t>
            </a:r>
            <a:r>
              <a:rPr lang="en-US" dirty="0" err="1"/>
              <a:t>استفاده</a:t>
            </a:r>
            <a:r>
              <a:rPr lang="en-US" dirty="0"/>
              <a:t> </a:t>
            </a:r>
            <a:r>
              <a:rPr lang="en-US" dirty="0" err="1"/>
              <a:t>شده</a:t>
            </a:r>
            <a:r>
              <a:rPr lang="en-US" dirty="0"/>
              <a:t> </a:t>
            </a:r>
            <a:r>
              <a:rPr lang="en-US" dirty="0" err="1"/>
              <a:t>است</a:t>
            </a:r>
            <a:endParaRPr lang="en-US" dirty="0"/>
          </a:p>
          <a:p>
            <a:pPr algn="r" rtl="1"/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پیاده</a:t>
            </a:r>
            <a:r>
              <a:rPr lang="en-US" dirty="0"/>
              <a:t> </a:t>
            </a:r>
            <a:r>
              <a:rPr lang="en-US" dirty="0" err="1"/>
              <a:t>سازی</a:t>
            </a:r>
            <a:r>
              <a:rPr lang="en-US" dirty="0"/>
              <a:t> </a:t>
            </a:r>
            <a:r>
              <a:rPr lang="en-US" dirty="0" err="1"/>
              <a:t>بار</a:t>
            </a:r>
            <a:r>
              <a:rPr lang="en-US" dirty="0"/>
              <a:t>/</a:t>
            </a:r>
            <a:r>
              <a:rPr lang="en-US" dirty="0" err="1"/>
              <a:t>ذخیره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660541"/>
            <a:ext cx="430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•Performance of a machine is determined by: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–Instruction count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–Clock cycle time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–Clock cycles per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•Processor design (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Arial" panose="020B0604020202020204" pitchFamily="34" charset="0"/>
              </a:rPr>
              <a:t>datapath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 and control) will determine: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–Clock cycle time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–Clock cycles per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Single cycle processor -one clock cycle per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–Advantages: Simple design, low CPI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Disadvantages: Long cycle time, which is limited by the slowest instruction.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660541"/>
            <a:ext cx="4156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•عملکرد یک ماشین توسط:</a:t>
            </a:r>
          </a:p>
          <a:p>
            <a:pPr algn="r" rtl="1"/>
            <a:r>
              <a:rPr lang="fa-IR" dirty="0"/>
              <a:t>- تعداد دستورالعمل</a:t>
            </a:r>
          </a:p>
          <a:p>
            <a:pPr algn="r" rtl="1"/>
            <a:r>
              <a:rPr lang="fa-IR" dirty="0"/>
              <a:t>-زمان چرخه ساعت</a:t>
            </a:r>
          </a:p>
          <a:p>
            <a:pPr algn="r" rtl="1"/>
            <a:r>
              <a:rPr lang="fa-IR" dirty="0"/>
              <a:t>- چرخه ساعت در هر دستورالعمل</a:t>
            </a:r>
          </a:p>
          <a:p>
            <a:pPr algn="r" rtl="1"/>
            <a:r>
              <a:rPr lang="fa-IR" dirty="0"/>
              <a:t>•طراحی پردازنده (مسیر داده و کنترل) تعیین خواهد کرد:</a:t>
            </a:r>
          </a:p>
          <a:p>
            <a:pPr algn="r" rtl="1"/>
            <a:r>
              <a:rPr lang="fa-IR" dirty="0"/>
              <a:t>-زمان چرخه ساعت</a:t>
            </a:r>
          </a:p>
          <a:p>
            <a:pPr algn="r" rtl="1"/>
            <a:r>
              <a:rPr lang="fa-IR" dirty="0"/>
              <a:t>- چرخه ساعت در هر دستورالعمل</a:t>
            </a:r>
          </a:p>
          <a:p>
            <a:pPr algn="r" rtl="1"/>
            <a:r>
              <a:rPr lang="fa-IR" dirty="0"/>
              <a:t>• پردازنده تک چرخه - یک چرخه ساعت در هر دستورالعمل</a:t>
            </a:r>
          </a:p>
          <a:p>
            <a:pPr algn="r" rtl="1"/>
            <a:r>
              <a:rPr lang="fa-IR" dirty="0"/>
              <a:t>– مزایا: طراحی ساده، </a:t>
            </a:r>
            <a:r>
              <a:rPr lang="en-US" dirty="0"/>
              <a:t>CPI </a:t>
            </a:r>
            <a:r>
              <a:rPr lang="fa-IR" dirty="0"/>
              <a:t>پایین</a:t>
            </a:r>
          </a:p>
          <a:p>
            <a:pPr algn="r" rtl="1"/>
            <a:r>
              <a:rPr lang="fa-IR" dirty="0"/>
              <a:t>- معایب: زمان چرخه طولانی که با کندترین دستورالعمل محدود می شود.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 flipH="1">
            <a:off x="4571998" y="588772"/>
            <a:ext cx="1" cy="41138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7A2EEBC-395B-7D7C-A664-5DA48B1693E9}"/>
              </a:ext>
            </a:extLst>
          </p:cNvPr>
          <p:cNvSpPr/>
          <p:nvPr/>
        </p:nvSpPr>
        <p:spPr>
          <a:xfrm>
            <a:off x="3834880" y="5185101"/>
            <a:ext cx="1474237" cy="1240971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1A2B-6A0B-CDD1-DF4B-B9EDA67DB660}"/>
              </a:ext>
            </a:extLst>
          </p:cNvPr>
          <p:cNvSpPr txBox="1"/>
          <p:nvPr/>
        </p:nvSpPr>
        <p:spPr>
          <a:xfrm>
            <a:off x="4310745" y="4734842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646A58"/>
                </a:solidFill>
                <a:latin typeface="Arial" panose="020B0604020202020204" pitchFamily="34" charset="0"/>
              </a:rPr>
              <a:t>CPI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D4433-A69D-F93E-D0FA-5E47D2AB6BFF}"/>
              </a:ext>
            </a:extLst>
          </p:cNvPr>
          <p:cNvSpPr txBox="1"/>
          <p:nvPr/>
        </p:nvSpPr>
        <p:spPr>
          <a:xfrm>
            <a:off x="5309117" y="6322333"/>
            <a:ext cx="147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646A58"/>
                </a:solidFill>
                <a:latin typeface="Arial" panose="020B0604020202020204" pitchFamily="34" charset="0"/>
              </a:rPr>
              <a:t>Cycle Time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B27E-6E57-9FB8-E0C1-D7726065B73A}"/>
              </a:ext>
            </a:extLst>
          </p:cNvPr>
          <p:cNvSpPr txBox="1"/>
          <p:nvPr/>
        </p:nvSpPr>
        <p:spPr>
          <a:xfrm>
            <a:off x="2276669" y="6322333"/>
            <a:ext cx="147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646A58"/>
                </a:solidFill>
                <a:latin typeface="Arial" panose="020B0604020202020204" pitchFamily="34" charset="0"/>
              </a:rPr>
              <a:t>Inst.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EE20C-6C4B-A04E-82C7-C59B9A764C7A}"/>
              </a:ext>
            </a:extLst>
          </p:cNvPr>
          <p:cNvSpPr txBox="1"/>
          <p:nvPr/>
        </p:nvSpPr>
        <p:spPr>
          <a:xfrm>
            <a:off x="1534884" y="409288"/>
            <a:ext cx="6074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ANIMATING THE DATAPATH (LOAD)</a:t>
            </a:r>
            <a:endParaRPr lang="en-US" sz="1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0FE4-4F6D-1E60-8579-F94D45B8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6" y="2117949"/>
            <a:ext cx="8588484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7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We're ready to look at an implementation of the MIPS Simplified to contain only: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memory-reference instructions: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Courier New" panose="02070309020205020404" pitchFamily="49" charset="0"/>
              </a:rPr>
              <a:t>lw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Courier New" panose="02070309020205020404" pitchFamily="49" charset="0"/>
              </a:rPr>
              <a:t>sw</a:t>
            </a:r>
            <a:endParaRPr lang="en-US" sz="1800" b="0" i="0" u="none" strike="noStrike" baseline="0" dirty="0">
              <a:solidFill>
                <a:srgbClr val="585858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arithmetic-logical instructions: 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Courier New" panose="02070309020205020404" pitchFamily="49" charset="0"/>
              </a:rPr>
              <a:t>add, sub, and, or,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Courier New" panose="02070309020205020404" pitchFamily="49" charset="0"/>
              </a:rPr>
              <a:t>slt</a:t>
            </a:r>
            <a:endParaRPr lang="en-US" sz="1800" b="0" i="0" u="none" strike="noStrike" baseline="0" dirty="0">
              <a:solidFill>
                <a:srgbClr val="585858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control flow instructions: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Courier New" panose="02070309020205020404" pitchFamily="49" charset="0"/>
              </a:rPr>
              <a:t>beq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Courier New" panose="02070309020205020404" pitchFamily="49" charset="0"/>
              </a:rPr>
              <a:t>, j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•Generic Implementation: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–use the program counter (PC) to supply instruction address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–get the instruction from memory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–read registers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–use the instruction to decide exactly what to do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All instructions use the ALU after reading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registersWhy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? memory-reference? arithmetic? control flow?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963472"/>
            <a:ext cx="4156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•ما آماده‌ایم تا اجرای </a:t>
            </a:r>
            <a:r>
              <a:rPr lang="en-US" dirty="0"/>
              <a:t>MIPS Simplified </a:t>
            </a:r>
            <a:r>
              <a:rPr lang="fa-IR" dirty="0"/>
              <a:t>را بررسی کنیم که فقط شامل موارد زیر باشد:</a:t>
            </a:r>
          </a:p>
          <a:p>
            <a:pPr algn="r" rtl="1"/>
            <a:r>
              <a:rPr lang="fa-IR" dirty="0"/>
              <a:t>-دستورالعمل های مرجع حافظه: 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endParaRPr lang="en-US" dirty="0"/>
          </a:p>
          <a:p>
            <a:pPr algn="r" rtl="1"/>
            <a:r>
              <a:rPr lang="en-US" dirty="0"/>
              <a:t>-</a:t>
            </a:r>
            <a:r>
              <a:rPr lang="fa-IR" dirty="0"/>
              <a:t>دستورالعمل های حسابی-منطقی: </a:t>
            </a:r>
            <a:r>
              <a:rPr lang="en-US" dirty="0"/>
              <a:t>add، sub، </a:t>
            </a:r>
            <a:r>
              <a:rPr lang="fa-IR" dirty="0"/>
              <a:t>و، یا، </a:t>
            </a:r>
            <a:r>
              <a:rPr lang="en-US" dirty="0" err="1"/>
              <a:t>slt</a:t>
            </a:r>
            <a:endParaRPr lang="en-US" dirty="0"/>
          </a:p>
          <a:p>
            <a:pPr algn="r" rtl="1"/>
            <a:r>
              <a:rPr lang="en-US" dirty="0"/>
              <a:t>-</a:t>
            </a:r>
            <a:r>
              <a:rPr lang="fa-IR" dirty="0"/>
              <a:t>دستورالعمل های جریان کنترل: </a:t>
            </a:r>
            <a:r>
              <a:rPr lang="en-US" dirty="0" err="1"/>
              <a:t>beq</a:t>
            </a:r>
            <a:r>
              <a:rPr lang="en-US" dirty="0"/>
              <a:t>، j</a:t>
            </a:r>
          </a:p>
          <a:p>
            <a:pPr algn="r" rtl="1"/>
            <a:r>
              <a:rPr lang="en-US" dirty="0"/>
              <a:t>•</a:t>
            </a:r>
            <a:r>
              <a:rPr lang="fa-IR" dirty="0"/>
              <a:t>اجرای عمومی:</a:t>
            </a:r>
          </a:p>
          <a:p>
            <a:pPr algn="r" rtl="1"/>
            <a:r>
              <a:rPr lang="fa-IR" dirty="0"/>
              <a:t>-از شمارنده برنامه (</a:t>
            </a:r>
            <a:r>
              <a:rPr lang="en-US" dirty="0"/>
              <a:t>PC) </a:t>
            </a:r>
            <a:r>
              <a:rPr lang="fa-IR" dirty="0"/>
              <a:t>برای ارائه آدرس دستورالعمل استفاده کنید</a:t>
            </a:r>
          </a:p>
          <a:p>
            <a:pPr algn="r" rtl="1"/>
            <a:r>
              <a:rPr lang="fa-IR" dirty="0"/>
              <a:t>-دستورالعمل را از حافظه دریافت کنید</a:t>
            </a:r>
          </a:p>
          <a:p>
            <a:pPr algn="r" rtl="1"/>
            <a:r>
              <a:rPr lang="fa-IR" dirty="0"/>
              <a:t>-خواندن رجیسترها</a:t>
            </a:r>
          </a:p>
          <a:p>
            <a:pPr algn="r" rtl="1"/>
            <a:r>
              <a:rPr lang="fa-IR" dirty="0"/>
              <a:t>-از دستورالعمل استفاده کنید تا دقیقا تصمیم بگیرید که چه کاری انجام دهید</a:t>
            </a:r>
          </a:p>
          <a:p>
            <a:pPr algn="r" rtl="1"/>
            <a:r>
              <a:rPr lang="fa-IR" dirty="0"/>
              <a:t>•همه دستورالعمل ها پس از خواندن ثبت ها از </a:t>
            </a:r>
            <a:r>
              <a:rPr lang="en-US" dirty="0"/>
              <a:t>ALU </a:t>
            </a:r>
            <a:r>
              <a:rPr lang="fa-IR" dirty="0"/>
              <a:t>استفاده می کنند چرا؟ حافظه مرجع؟ حسابی؟ کنترل جریان؟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640563" y="1385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THE PROCESSOR: DATAPATH&amp; CONTROL </a:t>
            </a:r>
          </a:p>
          <a:p>
            <a:pPr algn="ctr" rtl="1"/>
            <a:r>
              <a:rPr lang="fa-IR" dirty="0"/>
              <a:t>پردازنده: </a:t>
            </a:r>
            <a:r>
              <a:rPr lang="en-US" dirty="0"/>
              <a:t>DATAPATH &amp; CONTROL</a:t>
            </a:r>
          </a:p>
        </p:txBody>
      </p:sp>
    </p:spTree>
    <p:extLst>
      <p:ext uri="{BB962C8B-B14F-4D97-AF65-F5344CB8AC3E}">
        <p14:creationId xmlns:p14="http://schemas.microsoft.com/office/powerpoint/2010/main" val="171544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•The different fields are: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–op: operation of the instruction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rs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, rt, 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rd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: the source and destination register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shamt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: shift amount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funct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: selects the variant of the operation in the “op” field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–address / immediate: address offset or immediate value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–target address: target address of the jump instruction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1052427"/>
            <a:ext cx="4156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 زمینه های مختلف عبارتند از:</a:t>
            </a:r>
          </a:p>
          <a:p>
            <a:pPr algn="r" rtl="1"/>
            <a:r>
              <a:rPr lang="fa-IR" dirty="0"/>
              <a:t>–</a:t>
            </a:r>
            <a:r>
              <a:rPr lang="en-US" dirty="0"/>
              <a:t>op: </a:t>
            </a:r>
            <a:r>
              <a:rPr lang="fa-IR" dirty="0"/>
              <a:t>عملیات دستورالعمل</a:t>
            </a:r>
          </a:p>
          <a:p>
            <a:pPr algn="r" rtl="1"/>
            <a:r>
              <a:rPr lang="fa-IR" dirty="0"/>
              <a:t>–</a:t>
            </a:r>
            <a:r>
              <a:rPr lang="en-US" dirty="0" err="1"/>
              <a:t>rs</a:t>
            </a:r>
            <a:r>
              <a:rPr lang="en-US" dirty="0"/>
              <a:t>، rt، </a:t>
            </a:r>
            <a:r>
              <a:rPr lang="en-US" dirty="0" err="1"/>
              <a:t>rd</a:t>
            </a:r>
            <a:r>
              <a:rPr lang="en-US" dirty="0"/>
              <a:t>: </a:t>
            </a:r>
            <a:r>
              <a:rPr lang="fa-IR" dirty="0"/>
              <a:t>ثبت منبع و مقصد</a:t>
            </a:r>
          </a:p>
          <a:p>
            <a:pPr algn="r" rtl="1"/>
            <a:r>
              <a:rPr lang="fa-IR" dirty="0"/>
              <a:t>–شمت: مقدار جابجایی</a:t>
            </a:r>
          </a:p>
          <a:p>
            <a:pPr algn="r" rtl="1"/>
            <a:r>
              <a:rPr lang="fa-IR" dirty="0"/>
              <a:t>–</a:t>
            </a:r>
            <a:r>
              <a:rPr lang="en-US" dirty="0" err="1"/>
              <a:t>funct</a:t>
            </a:r>
            <a:r>
              <a:rPr lang="en-US" dirty="0"/>
              <a:t>: </a:t>
            </a:r>
            <a:r>
              <a:rPr lang="fa-IR" dirty="0"/>
              <a:t>نوع عملیات را در قسمت "</a:t>
            </a:r>
            <a:r>
              <a:rPr lang="en-US" dirty="0"/>
              <a:t>op" </a:t>
            </a:r>
            <a:r>
              <a:rPr lang="fa-IR" dirty="0"/>
              <a:t>انتخاب می کند</a:t>
            </a:r>
          </a:p>
          <a:p>
            <a:pPr algn="r" rtl="1"/>
            <a:r>
              <a:rPr lang="fa-IR" dirty="0"/>
              <a:t>– آدرس / فوری: آدرس افست یا مقدار فوری</a:t>
            </a:r>
          </a:p>
          <a:p>
            <a:pPr algn="r" rtl="1"/>
            <a:r>
              <a:rPr lang="fa-IR" dirty="0"/>
              <a:t>آدرس هدف: آدرس هدف دستور پرش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640563" y="1385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REVIEW: THE MIPS INSTRUCTION FORMATS</a:t>
            </a:r>
          </a:p>
          <a:p>
            <a:pPr algn="ctr"/>
            <a:r>
              <a:rPr lang="fa-IR" dirty="0"/>
              <a:t>بررسی: فرمت‌های دستورالعمل </a:t>
            </a:r>
            <a:r>
              <a:rPr lang="en-US" dirty="0"/>
              <a:t>MIPS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25CDD-D0E7-9A87-D9B7-922844A9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68" y="4045334"/>
            <a:ext cx="625656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609D6E-F8BF-940E-4AE6-4A4BEC36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086"/>
            <a:ext cx="9144000" cy="4541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861DC0-960A-BB91-1BD7-EBE12834EBB0}"/>
              </a:ext>
            </a:extLst>
          </p:cNvPr>
          <p:cNvSpPr txBox="1"/>
          <p:nvPr/>
        </p:nvSpPr>
        <p:spPr>
          <a:xfrm>
            <a:off x="2286000" y="26786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STEP 1A: THE MIPS SUBSET FOR TODAY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861DC0-960A-BB91-1BD7-EBE12834EBB0}"/>
              </a:ext>
            </a:extLst>
          </p:cNvPr>
          <p:cNvSpPr txBox="1"/>
          <p:nvPr/>
        </p:nvSpPr>
        <p:spPr>
          <a:xfrm>
            <a:off x="2286000" y="26786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REGISTER TRANSFER LOGIC (RTL)</a:t>
            </a:r>
          </a:p>
          <a:p>
            <a:pPr algn="ctr" rtl="1"/>
            <a:r>
              <a:rPr lang="fa-IR" sz="2400" dirty="0"/>
              <a:t>منطق انتقال ثبت (</a:t>
            </a:r>
            <a:r>
              <a:rPr lang="en-US" sz="2400" dirty="0"/>
              <a:t>RTL)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1FA39-D6C5-E129-E912-DEFB2F98CC6B}"/>
              </a:ext>
            </a:extLst>
          </p:cNvPr>
          <p:cNvSpPr txBox="1"/>
          <p:nvPr/>
        </p:nvSpPr>
        <p:spPr>
          <a:xfrm>
            <a:off x="475861" y="1471300"/>
            <a:ext cx="457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RTL gives the </a:t>
            </a:r>
            <a:r>
              <a:rPr lang="en-US" sz="1800" b="0" i="0" u="none" strike="noStrike" baseline="0" dirty="0" err="1">
                <a:solidFill>
                  <a:srgbClr val="585858"/>
                </a:solidFill>
                <a:latin typeface="Gill Sans MT" panose="020B0502020104020203" pitchFamily="34" charset="0"/>
              </a:rPr>
              <a:t>meaningof</a:t>
            </a:r>
            <a:r>
              <a:rPr lang="en-US" sz="1800" b="0" i="0" u="none" strike="noStrike" baseline="0" dirty="0">
                <a:solidFill>
                  <a:srgbClr val="585858"/>
                </a:solidFill>
                <a:latin typeface="Gill Sans MT" panose="020B0502020104020203" pitchFamily="34" charset="0"/>
              </a:rPr>
              <a:t> the instructions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•All instructions start by fetching the instruction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 |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| rt|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shamt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|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funct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MEM[ PC ]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 |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| rt| Imm16 = MEM[ PC 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6417F-6169-73F5-85CA-981EBAC8E07C}"/>
              </a:ext>
            </a:extLst>
          </p:cNvPr>
          <p:cNvSpPr txBox="1"/>
          <p:nvPr/>
        </p:nvSpPr>
        <p:spPr>
          <a:xfrm>
            <a:off x="4572000" y="17790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RTL </a:t>
            </a:r>
            <a:r>
              <a:rPr lang="en-US" dirty="0" err="1"/>
              <a:t>معنی</a:t>
            </a:r>
            <a:r>
              <a:rPr lang="en-US" dirty="0"/>
              <a:t> </a:t>
            </a:r>
            <a:r>
              <a:rPr lang="en-US" dirty="0" err="1"/>
              <a:t>دستورالعمل</a:t>
            </a:r>
            <a:r>
              <a:rPr lang="en-US" dirty="0"/>
              <a:t> </a:t>
            </a:r>
            <a:r>
              <a:rPr lang="en-US" dirty="0" err="1"/>
              <a:t>ها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دهد</a:t>
            </a:r>
            <a:endParaRPr lang="en-US" dirty="0"/>
          </a:p>
          <a:p>
            <a:pPr algn="r" rtl="1"/>
            <a:r>
              <a:rPr lang="en-US" dirty="0"/>
              <a:t>•</a:t>
            </a:r>
            <a:r>
              <a:rPr lang="en-US" dirty="0" err="1"/>
              <a:t>همه</a:t>
            </a:r>
            <a:r>
              <a:rPr lang="en-US" dirty="0"/>
              <a:t> </a:t>
            </a:r>
            <a:r>
              <a:rPr lang="en-US" dirty="0" err="1"/>
              <a:t>دستورالعمل</a:t>
            </a:r>
            <a:r>
              <a:rPr lang="en-US" dirty="0"/>
              <a:t> </a:t>
            </a:r>
            <a:r>
              <a:rPr lang="en-US" dirty="0" err="1"/>
              <a:t>ها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واکشی</a:t>
            </a:r>
            <a:r>
              <a:rPr lang="en-US" dirty="0"/>
              <a:t> </a:t>
            </a:r>
            <a:r>
              <a:rPr lang="en-US" dirty="0" err="1"/>
              <a:t>دستورالعمل</a:t>
            </a:r>
            <a:r>
              <a:rPr lang="en-US" dirty="0"/>
              <a:t> </a:t>
            </a:r>
            <a:r>
              <a:rPr lang="en-US" dirty="0" err="1"/>
              <a:t>شروع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شوند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4E75D-46D6-AB39-0852-251B643C61DF}"/>
              </a:ext>
            </a:extLst>
          </p:cNvPr>
          <p:cNvSpPr txBox="1"/>
          <p:nvPr/>
        </p:nvSpPr>
        <p:spPr>
          <a:xfrm>
            <a:off x="0" y="3659615"/>
            <a:ext cx="7072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Inst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Register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Transfers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R[rd] &lt;–R[rs] + R[rt];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PC &lt;–PC + 4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Sub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R[rd] &lt;–R[rs] –R[rt];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PC &lt;–PC + 4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Load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R[rt] &lt;–MEM[ R[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sign_ext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(imm16)];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PC &lt;–PC + 4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Store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MEM[ R[rs] + sign_ext(imm16) ] &lt;–R[rt];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PC &lt;–PC + 4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Beq</a:t>
            </a:r>
            <a:r>
              <a:rPr lang="fa-I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( R[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] == R[rt] ) then PC &lt;–PC + 4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sign_ext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(imm16)] || 00 else PC &lt;–PC + 4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125964" y="1052427"/>
            <a:ext cx="43014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•Memory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–instruction &amp; data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•Registers (32 x 32)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–read 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rs</a:t>
            </a:r>
            <a:endParaRPr lang="en-US" sz="1800" b="0" i="0" u="none" strike="noStrike" baseline="0" dirty="0">
              <a:solidFill>
                <a:srgbClr val="2A1A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–read rt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–write 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rtor</a:t>
            </a:r>
            <a:r>
              <a:rPr lang="en-US" sz="1800" b="0" i="0" u="none" strike="noStrike" baseline="0" dirty="0">
                <a:solidFill>
                  <a:srgbClr val="2A1A00"/>
                </a:solidFill>
                <a:latin typeface="Gill Sans MT" panose="020B0502020104020203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A1A00"/>
                </a:solidFill>
                <a:latin typeface="Gill Sans MT" panose="020B0502020104020203" pitchFamily="34" charset="0"/>
              </a:rPr>
              <a:t>rd</a:t>
            </a:r>
            <a:endParaRPr lang="en-US" sz="1800" b="0" i="0" u="none" strike="noStrike" baseline="0" dirty="0">
              <a:solidFill>
                <a:srgbClr val="2A1A00"/>
              </a:solidFill>
              <a:latin typeface="Gill Sans MT" panose="020B0502020104020203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•PC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•Extender (sign extend)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•Add and sub register or extended immediate</a:t>
            </a:r>
          </a:p>
          <a:p>
            <a:r>
              <a:rPr lang="en-US" sz="1800" b="0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•Add 4 or shifted extended immediate to PC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861249" y="1052427"/>
            <a:ext cx="4156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•حافظه</a:t>
            </a:r>
          </a:p>
          <a:p>
            <a:pPr algn="r" rtl="1"/>
            <a:r>
              <a:rPr lang="fa-IR" dirty="0"/>
              <a:t>-دستورالعمل و داده</a:t>
            </a:r>
          </a:p>
          <a:p>
            <a:pPr algn="r" rtl="1"/>
            <a:r>
              <a:rPr lang="fa-IR" dirty="0"/>
              <a:t>•رجیسترها (32*32)</a:t>
            </a:r>
          </a:p>
          <a:p>
            <a:pPr algn="r" rtl="1"/>
            <a:r>
              <a:rPr lang="fa-IR" dirty="0"/>
              <a:t>- </a:t>
            </a:r>
            <a:r>
              <a:rPr lang="en-US" dirty="0" err="1"/>
              <a:t>rs</a:t>
            </a:r>
            <a:r>
              <a:rPr lang="en-US" dirty="0"/>
              <a:t> </a:t>
            </a:r>
            <a:r>
              <a:rPr lang="fa-IR" dirty="0"/>
              <a:t>را بخوانید</a:t>
            </a:r>
          </a:p>
          <a:p>
            <a:pPr algn="r" rtl="1"/>
            <a:r>
              <a:rPr lang="fa-IR" dirty="0"/>
              <a:t>- </a:t>
            </a:r>
            <a:r>
              <a:rPr lang="en-US" dirty="0"/>
              <a:t>rt </a:t>
            </a:r>
            <a:r>
              <a:rPr lang="fa-IR" dirty="0"/>
              <a:t>را بخوانید</a:t>
            </a:r>
          </a:p>
          <a:p>
            <a:pPr algn="r" rtl="1"/>
            <a:r>
              <a:rPr lang="fa-IR" dirty="0"/>
              <a:t>– </a:t>
            </a:r>
            <a:r>
              <a:rPr lang="en-US" dirty="0" err="1"/>
              <a:t>rtor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</a:t>
            </a:r>
            <a:r>
              <a:rPr lang="fa-IR" dirty="0"/>
              <a:t>بنویسید</a:t>
            </a:r>
          </a:p>
          <a:p>
            <a:pPr algn="r" rtl="1"/>
            <a:r>
              <a:rPr lang="fa-IR" dirty="0"/>
              <a:t>• رایانه شخصی</a:t>
            </a:r>
          </a:p>
          <a:p>
            <a:pPr algn="r" rtl="1"/>
            <a:r>
              <a:rPr lang="fa-IR" dirty="0"/>
              <a:t>• توسعه دهنده (علامت گسترش)</a:t>
            </a:r>
          </a:p>
          <a:p>
            <a:pPr algn="r" rtl="1"/>
            <a:r>
              <a:rPr lang="fa-IR" dirty="0"/>
              <a:t>• افزودن و ثبت نام فرعی یا تمدید فوری</a:t>
            </a:r>
          </a:p>
          <a:p>
            <a:pPr algn="r" rtl="1"/>
            <a:r>
              <a:rPr lang="fa-IR" dirty="0"/>
              <a:t>• اضافه کردن 4 یا تغییر فوری گسترش یافته به کامپیوتر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640563" y="1385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STEP 1: REQUIREMENTS OF THE INSTRUCTION SET</a:t>
            </a:r>
            <a:endParaRPr lang="fa-IR" sz="1800" b="0" i="0" u="none" strike="noStrike" baseline="0" dirty="0">
              <a:solidFill>
                <a:srgbClr val="2A1A00"/>
              </a:solidFill>
              <a:latin typeface="Impact" panose="020B0806030902050204" pitchFamily="34" charset="0"/>
            </a:endParaRPr>
          </a:p>
          <a:p>
            <a:pPr algn="ctr"/>
            <a:r>
              <a:rPr lang="fa-IR" dirty="0"/>
              <a:t>مرحله 1: الزامات مجموعه دستورالعمل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125EB-225F-5834-2EDB-58D4F81B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267"/>
            <a:ext cx="9144000" cy="4997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29845-69B3-B121-D245-B1E2BDFEA2FF}"/>
              </a:ext>
            </a:extLst>
          </p:cNvPr>
          <p:cNvSpPr txBox="1"/>
          <p:nvPr/>
        </p:nvSpPr>
        <p:spPr>
          <a:xfrm>
            <a:off x="2286000" y="22121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SIMPLE IMPLEMENTATION </a:t>
            </a:r>
            <a:endParaRPr lang="fa-IR" sz="2400" b="0" i="0" u="none" strike="noStrike" baseline="0" dirty="0">
              <a:solidFill>
                <a:srgbClr val="2A1A00"/>
              </a:solidFill>
              <a:latin typeface="Impact" panose="020B0806030902050204" pitchFamily="34" charset="0"/>
            </a:endParaRPr>
          </a:p>
          <a:p>
            <a:pPr algn="ctr"/>
            <a:r>
              <a:rPr lang="fa-IR" sz="2400" dirty="0"/>
              <a:t>پیاده سازی ساده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82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A29845-69B3-B121-D245-B1E2BDFEA2FF}"/>
              </a:ext>
            </a:extLst>
          </p:cNvPr>
          <p:cNvSpPr txBox="1"/>
          <p:nvPr/>
        </p:nvSpPr>
        <p:spPr>
          <a:xfrm>
            <a:off x="2286000" y="22121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2A1A00"/>
                </a:solidFill>
                <a:latin typeface="Arial" panose="020B0604020202020204" pitchFamily="34" charset="0"/>
              </a:rPr>
              <a:t>Step 2: Components of the Datapath</a:t>
            </a:r>
            <a:endParaRPr lang="fa-IR" sz="1800" b="1" i="0" u="none" strike="noStrike" baseline="0" dirty="0">
              <a:solidFill>
                <a:srgbClr val="2A1A00"/>
              </a:solidFill>
              <a:latin typeface="Arial" panose="020B0604020202020204" pitchFamily="34" charset="0"/>
            </a:endParaRPr>
          </a:p>
          <a:p>
            <a:pPr algn="ctr" rtl="1"/>
            <a:r>
              <a:rPr lang="fa-IR" sz="2400" b="1" dirty="0"/>
              <a:t>مرحله 2: اجزای </a:t>
            </a:r>
            <a:r>
              <a:rPr lang="en-US" sz="2400" b="1" dirty="0"/>
              <a:t>Datapath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48922-0E3D-67F1-A249-736B852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4" y="1500676"/>
            <a:ext cx="7971211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222</TotalTime>
  <Words>1300</Words>
  <Application>Microsoft Office PowerPoint</Application>
  <PresentationFormat>On-screen Show (4:3)</PresentationFormat>
  <Paragraphs>169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 MT</vt:lpstr>
      <vt:lpstr>Impact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11</cp:revision>
  <dcterms:created xsi:type="dcterms:W3CDTF">2023-06-10T17:44:25Z</dcterms:created>
  <dcterms:modified xsi:type="dcterms:W3CDTF">2023-06-13T14:20:13Z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