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91"/>
  </p:notesMasterIdLst>
  <p:handoutMasterIdLst>
    <p:handoutMasterId r:id="rId92"/>
  </p:handoutMasterIdLst>
  <p:sldIdLst>
    <p:sldId id="2466" r:id="rId5"/>
    <p:sldId id="2478" r:id="rId6"/>
    <p:sldId id="2479" r:id="rId7"/>
    <p:sldId id="2480" r:id="rId8"/>
    <p:sldId id="2477" r:id="rId9"/>
    <p:sldId id="2481" r:id="rId10"/>
    <p:sldId id="2482" r:id="rId11"/>
    <p:sldId id="2483" r:id="rId12"/>
    <p:sldId id="2563" r:id="rId13"/>
    <p:sldId id="2485" r:id="rId14"/>
    <p:sldId id="2486" r:id="rId15"/>
    <p:sldId id="2487" r:id="rId16"/>
    <p:sldId id="2488" r:id="rId17"/>
    <p:sldId id="2489" r:id="rId18"/>
    <p:sldId id="2490" r:id="rId19"/>
    <p:sldId id="2491" r:id="rId20"/>
    <p:sldId id="2492" r:id="rId21"/>
    <p:sldId id="2493" r:id="rId22"/>
    <p:sldId id="2494" r:id="rId23"/>
    <p:sldId id="2495" r:id="rId24"/>
    <p:sldId id="2496" r:id="rId25"/>
    <p:sldId id="2497" r:id="rId26"/>
    <p:sldId id="2498" r:id="rId27"/>
    <p:sldId id="2499" r:id="rId28"/>
    <p:sldId id="2500" r:id="rId29"/>
    <p:sldId id="2501" r:id="rId30"/>
    <p:sldId id="2502" r:id="rId31"/>
    <p:sldId id="2503" r:id="rId32"/>
    <p:sldId id="2505" r:id="rId33"/>
    <p:sldId id="2506" r:id="rId34"/>
    <p:sldId id="2507" r:id="rId35"/>
    <p:sldId id="2508" r:id="rId36"/>
    <p:sldId id="2509" r:id="rId37"/>
    <p:sldId id="2510" r:id="rId38"/>
    <p:sldId id="2511" r:id="rId39"/>
    <p:sldId id="2512" r:id="rId40"/>
    <p:sldId id="2513" r:id="rId41"/>
    <p:sldId id="2514" r:id="rId42"/>
    <p:sldId id="2515" r:id="rId43"/>
    <p:sldId id="2516" r:id="rId44"/>
    <p:sldId id="2517" r:id="rId45"/>
    <p:sldId id="2518" r:id="rId46"/>
    <p:sldId id="2519" r:id="rId47"/>
    <p:sldId id="2520" r:id="rId48"/>
    <p:sldId id="2521" r:id="rId49"/>
    <p:sldId id="2522" r:id="rId50"/>
    <p:sldId id="2523" r:id="rId51"/>
    <p:sldId id="2524" r:id="rId52"/>
    <p:sldId id="2525" r:id="rId53"/>
    <p:sldId id="2526" r:id="rId54"/>
    <p:sldId id="2527" r:id="rId55"/>
    <p:sldId id="2528" r:id="rId56"/>
    <p:sldId id="2529" r:id="rId57"/>
    <p:sldId id="2530" r:id="rId58"/>
    <p:sldId id="2531" r:id="rId59"/>
    <p:sldId id="2532" r:id="rId60"/>
    <p:sldId id="2533" r:id="rId61"/>
    <p:sldId id="2534" r:id="rId62"/>
    <p:sldId id="2535" r:id="rId63"/>
    <p:sldId id="2536" r:id="rId64"/>
    <p:sldId id="2537" r:id="rId65"/>
    <p:sldId id="2538" r:id="rId66"/>
    <p:sldId id="2539" r:id="rId67"/>
    <p:sldId id="2540" r:id="rId68"/>
    <p:sldId id="2541" r:id="rId69"/>
    <p:sldId id="2542" r:id="rId70"/>
    <p:sldId id="2543" r:id="rId71"/>
    <p:sldId id="2544" r:id="rId72"/>
    <p:sldId id="2545" r:id="rId73"/>
    <p:sldId id="2546" r:id="rId74"/>
    <p:sldId id="2547" r:id="rId75"/>
    <p:sldId id="2548" r:id="rId76"/>
    <p:sldId id="2549" r:id="rId77"/>
    <p:sldId id="2550" r:id="rId78"/>
    <p:sldId id="2551" r:id="rId79"/>
    <p:sldId id="2552" r:id="rId80"/>
    <p:sldId id="2553" r:id="rId81"/>
    <p:sldId id="2554" r:id="rId82"/>
    <p:sldId id="2555" r:id="rId83"/>
    <p:sldId id="2556" r:id="rId84"/>
    <p:sldId id="2557" r:id="rId85"/>
    <p:sldId id="2558" r:id="rId86"/>
    <p:sldId id="2559" r:id="rId87"/>
    <p:sldId id="2560" r:id="rId88"/>
    <p:sldId id="2561" r:id="rId89"/>
    <p:sldId id="2562" r:id="rId9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288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2" d="100"/>
          <a:sy n="82" d="100"/>
        </p:scale>
        <p:origin x="1502" y="72"/>
      </p:cViewPr>
      <p:guideLst>
        <p:guide orient="horz" pos="1992"/>
        <p:guide pos="288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theme" Target="theme/theme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handoutMaster" Target="handoutMasters/handoutMaster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6/25/2023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6/25/2023</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1867733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13</a:t>
            </a:fld>
            <a:endParaRPr lang="en-US" dirty="0"/>
          </a:p>
        </p:txBody>
      </p:sp>
    </p:spTree>
    <p:extLst>
      <p:ext uri="{BB962C8B-B14F-4D97-AF65-F5344CB8AC3E}">
        <p14:creationId xmlns:p14="http://schemas.microsoft.com/office/powerpoint/2010/main" val="928705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14</a:t>
            </a:fld>
            <a:endParaRPr lang="en-US" dirty="0"/>
          </a:p>
        </p:txBody>
      </p:sp>
    </p:spTree>
    <p:extLst>
      <p:ext uri="{BB962C8B-B14F-4D97-AF65-F5344CB8AC3E}">
        <p14:creationId xmlns:p14="http://schemas.microsoft.com/office/powerpoint/2010/main" val="2250482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15</a:t>
            </a:fld>
            <a:endParaRPr lang="en-US" dirty="0"/>
          </a:p>
        </p:txBody>
      </p:sp>
    </p:spTree>
    <p:extLst>
      <p:ext uri="{BB962C8B-B14F-4D97-AF65-F5344CB8AC3E}">
        <p14:creationId xmlns:p14="http://schemas.microsoft.com/office/powerpoint/2010/main" val="979268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17</a:t>
            </a:fld>
            <a:endParaRPr lang="en-US" dirty="0"/>
          </a:p>
        </p:txBody>
      </p:sp>
    </p:spTree>
    <p:extLst>
      <p:ext uri="{BB962C8B-B14F-4D97-AF65-F5344CB8AC3E}">
        <p14:creationId xmlns:p14="http://schemas.microsoft.com/office/powerpoint/2010/main" val="4272501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18</a:t>
            </a:fld>
            <a:endParaRPr lang="en-US" dirty="0"/>
          </a:p>
        </p:txBody>
      </p:sp>
    </p:spTree>
    <p:extLst>
      <p:ext uri="{BB962C8B-B14F-4D97-AF65-F5344CB8AC3E}">
        <p14:creationId xmlns:p14="http://schemas.microsoft.com/office/powerpoint/2010/main" val="4037225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19</a:t>
            </a:fld>
            <a:endParaRPr lang="en-US" dirty="0"/>
          </a:p>
        </p:txBody>
      </p:sp>
    </p:spTree>
    <p:extLst>
      <p:ext uri="{BB962C8B-B14F-4D97-AF65-F5344CB8AC3E}">
        <p14:creationId xmlns:p14="http://schemas.microsoft.com/office/powerpoint/2010/main" val="13856136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20</a:t>
            </a:fld>
            <a:endParaRPr lang="en-US" dirty="0"/>
          </a:p>
        </p:txBody>
      </p:sp>
    </p:spTree>
    <p:extLst>
      <p:ext uri="{BB962C8B-B14F-4D97-AF65-F5344CB8AC3E}">
        <p14:creationId xmlns:p14="http://schemas.microsoft.com/office/powerpoint/2010/main" val="7771725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21</a:t>
            </a:fld>
            <a:endParaRPr lang="en-US" dirty="0"/>
          </a:p>
        </p:txBody>
      </p:sp>
    </p:spTree>
    <p:extLst>
      <p:ext uri="{BB962C8B-B14F-4D97-AF65-F5344CB8AC3E}">
        <p14:creationId xmlns:p14="http://schemas.microsoft.com/office/powerpoint/2010/main" val="2066283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22</a:t>
            </a:fld>
            <a:endParaRPr lang="en-US" dirty="0"/>
          </a:p>
        </p:txBody>
      </p:sp>
    </p:spTree>
    <p:extLst>
      <p:ext uri="{BB962C8B-B14F-4D97-AF65-F5344CB8AC3E}">
        <p14:creationId xmlns:p14="http://schemas.microsoft.com/office/powerpoint/2010/main" val="14928992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23</a:t>
            </a:fld>
            <a:endParaRPr lang="en-US" dirty="0"/>
          </a:p>
        </p:txBody>
      </p:sp>
    </p:spTree>
    <p:extLst>
      <p:ext uri="{BB962C8B-B14F-4D97-AF65-F5344CB8AC3E}">
        <p14:creationId xmlns:p14="http://schemas.microsoft.com/office/powerpoint/2010/main" val="1200725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19998969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24</a:t>
            </a:fld>
            <a:endParaRPr lang="en-US" dirty="0"/>
          </a:p>
        </p:txBody>
      </p:sp>
    </p:spTree>
    <p:extLst>
      <p:ext uri="{BB962C8B-B14F-4D97-AF65-F5344CB8AC3E}">
        <p14:creationId xmlns:p14="http://schemas.microsoft.com/office/powerpoint/2010/main" val="3687962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25</a:t>
            </a:fld>
            <a:endParaRPr lang="en-US" dirty="0"/>
          </a:p>
        </p:txBody>
      </p:sp>
    </p:spTree>
    <p:extLst>
      <p:ext uri="{BB962C8B-B14F-4D97-AF65-F5344CB8AC3E}">
        <p14:creationId xmlns:p14="http://schemas.microsoft.com/office/powerpoint/2010/main" val="16311140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26</a:t>
            </a:fld>
            <a:endParaRPr lang="en-US" dirty="0"/>
          </a:p>
        </p:txBody>
      </p:sp>
    </p:spTree>
    <p:extLst>
      <p:ext uri="{BB962C8B-B14F-4D97-AF65-F5344CB8AC3E}">
        <p14:creationId xmlns:p14="http://schemas.microsoft.com/office/powerpoint/2010/main" val="29613325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27</a:t>
            </a:fld>
            <a:endParaRPr lang="en-US" dirty="0"/>
          </a:p>
        </p:txBody>
      </p:sp>
    </p:spTree>
    <p:extLst>
      <p:ext uri="{BB962C8B-B14F-4D97-AF65-F5344CB8AC3E}">
        <p14:creationId xmlns:p14="http://schemas.microsoft.com/office/powerpoint/2010/main" val="24742743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28</a:t>
            </a:fld>
            <a:endParaRPr lang="en-US" dirty="0"/>
          </a:p>
        </p:txBody>
      </p:sp>
    </p:spTree>
    <p:extLst>
      <p:ext uri="{BB962C8B-B14F-4D97-AF65-F5344CB8AC3E}">
        <p14:creationId xmlns:p14="http://schemas.microsoft.com/office/powerpoint/2010/main" val="32534400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29</a:t>
            </a:fld>
            <a:endParaRPr lang="en-US" dirty="0"/>
          </a:p>
        </p:txBody>
      </p:sp>
    </p:spTree>
    <p:extLst>
      <p:ext uri="{BB962C8B-B14F-4D97-AF65-F5344CB8AC3E}">
        <p14:creationId xmlns:p14="http://schemas.microsoft.com/office/powerpoint/2010/main" val="18252302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30</a:t>
            </a:fld>
            <a:endParaRPr lang="en-US" dirty="0"/>
          </a:p>
        </p:txBody>
      </p:sp>
    </p:spTree>
    <p:extLst>
      <p:ext uri="{BB962C8B-B14F-4D97-AF65-F5344CB8AC3E}">
        <p14:creationId xmlns:p14="http://schemas.microsoft.com/office/powerpoint/2010/main" val="14837375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31</a:t>
            </a:fld>
            <a:endParaRPr lang="en-US" dirty="0"/>
          </a:p>
        </p:txBody>
      </p:sp>
    </p:spTree>
    <p:extLst>
      <p:ext uri="{BB962C8B-B14F-4D97-AF65-F5344CB8AC3E}">
        <p14:creationId xmlns:p14="http://schemas.microsoft.com/office/powerpoint/2010/main" val="29863259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32</a:t>
            </a:fld>
            <a:endParaRPr lang="en-US" dirty="0"/>
          </a:p>
        </p:txBody>
      </p:sp>
    </p:spTree>
    <p:extLst>
      <p:ext uri="{BB962C8B-B14F-4D97-AF65-F5344CB8AC3E}">
        <p14:creationId xmlns:p14="http://schemas.microsoft.com/office/powerpoint/2010/main" val="28522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33</a:t>
            </a:fld>
            <a:endParaRPr lang="en-US" dirty="0"/>
          </a:p>
        </p:txBody>
      </p:sp>
    </p:spTree>
    <p:extLst>
      <p:ext uri="{BB962C8B-B14F-4D97-AF65-F5344CB8AC3E}">
        <p14:creationId xmlns:p14="http://schemas.microsoft.com/office/powerpoint/2010/main" val="2905899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a:t>
            </a:fld>
            <a:endParaRPr lang="en-US" dirty="0"/>
          </a:p>
        </p:txBody>
      </p:sp>
    </p:spTree>
    <p:extLst>
      <p:ext uri="{BB962C8B-B14F-4D97-AF65-F5344CB8AC3E}">
        <p14:creationId xmlns:p14="http://schemas.microsoft.com/office/powerpoint/2010/main" val="11514480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34</a:t>
            </a:fld>
            <a:endParaRPr lang="en-US" dirty="0"/>
          </a:p>
        </p:txBody>
      </p:sp>
    </p:spTree>
    <p:extLst>
      <p:ext uri="{BB962C8B-B14F-4D97-AF65-F5344CB8AC3E}">
        <p14:creationId xmlns:p14="http://schemas.microsoft.com/office/powerpoint/2010/main" val="10569037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35</a:t>
            </a:fld>
            <a:endParaRPr lang="en-US" dirty="0"/>
          </a:p>
        </p:txBody>
      </p:sp>
    </p:spTree>
    <p:extLst>
      <p:ext uri="{BB962C8B-B14F-4D97-AF65-F5344CB8AC3E}">
        <p14:creationId xmlns:p14="http://schemas.microsoft.com/office/powerpoint/2010/main" val="5038607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36</a:t>
            </a:fld>
            <a:endParaRPr lang="en-US" dirty="0"/>
          </a:p>
        </p:txBody>
      </p:sp>
    </p:spTree>
    <p:extLst>
      <p:ext uri="{BB962C8B-B14F-4D97-AF65-F5344CB8AC3E}">
        <p14:creationId xmlns:p14="http://schemas.microsoft.com/office/powerpoint/2010/main" val="12141545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37</a:t>
            </a:fld>
            <a:endParaRPr lang="en-US" dirty="0"/>
          </a:p>
        </p:txBody>
      </p:sp>
    </p:spTree>
    <p:extLst>
      <p:ext uri="{BB962C8B-B14F-4D97-AF65-F5344CB8AC3E}">
        <p14:creationId xmlns:p14="http://schemas.microsoft.com/office/powerpoint/2010/main" val="27288136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38</a:t>
            </a:fld>
            <a:endParaRPr lang="en-US" dirty="0"/>
          </a:p>
        </p:txBody>
      </p:sp>
    </p:spTree>
    <p:extLst>
      <p:ext uri="{BB962C8B-B14F-4D97-AF65-F5344CB8AC3E}">
        <p14:creationId xmlns:p14="http://schemas.microsoft.com/office/powerpoint/2010/main" val="3934249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39</a:t>
            </a:fld>
            <a:endParaRPr lang="en-US" dirty="0"/>
          </a:p>
        </p:txBody>
      </p:sp>
    </p:spTree>
    <p:extLst>
      <p:ext uri="{BB962C8B-B14F-4D97-AF65-F5344CB8AC3E}">
        <p14:creationId xmlns:p14="http://schemas.microsoft.com/office/powerpoint/2010/main" val="20279586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40</a:t>
            </a:fld>
            <a:endParaRPr lang="en-US" dirty="0"/>
          </a:p>
        </p:txBody>
      </p:sp>
    </p:spTree>
    <p:extLst>
      <p:ext uri="{BB962C8B-B14F-4D97-AF65-F5344CB8AC3E}">
        <p14:creationId xmlns:p14="http://schemas.microsoft.com/office/powerpoint/2010/main" val="3322541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41</a:t>
            </a:fld>
            <a:endParaRPr lang="en-US" dirty="0"/>
          </a:p>
        </p:txBody>
      </p:sp>
    </p:spTree>
    <p:extLst>
      <p:ext uri="{BB962C8B-B14F-4D97-AF65-F5344CB8AC3E}">
        <p14:creationId xmlns:p14="http://schemas.microsoft.com/office/powerpoint/2010/main" val="18910974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42</a:t>
            </a:fld>
            <a:endParaRPr lang="en-US" dirty="0"/>
          </a:p>
        </p:txBody>
      </p:sp>
    </p:spTree>
    <p:extLst>
      <p:ext uri="{BB962C8B-B14F-4D97-AF65-F5344CB8AC3E}">
        <p14:creationId xmlns:p14="http://schemas.microsoft.com/office/powerpoint/2010/main" val="572911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43</a:t>
            </a:fld>
            <a:endParaRPr lang="en-US" dirty="0"/>
          </a:p>
        </p:txBody>
      </p:sp>
    </p:spTree>
    <p:extLst>
      <p:ext uri="{BB962C8B-B14F-4D97-AF65-F5344CB8AC3E}">
        <p14:creationId xmlns:p14="http://schemas.microsoft.com/office/powerpoint/2010/main" val="2155916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a:t>
            </a:fld>
            <a:endParaRPr lang="en-US" dirty="0"/>
          </a:p>
        </p:txBody>
      </p:sp>
    </p:spTree>
    <p:extLst>
      <p:ext uri="{BB962C8B-B14F-4D97-AF65-F5344CB8AC3E}">
        <p14:creationId xmlns:p14="http://schemas.microsoft.com/office/powerpoint/2010/main" val="14258072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44</a:t>
            </a:fld>
            <a:endParaRPr lang="en-US" dirty="0"/>
          </a:p>
        </p:txBody>
      </p:sp>
    </p:spTree>
    <p:extLst>
      <p:ext uri="{BB962C8B-B14F-4D97-AF65-F5344CB8AC3E}">
        <p14:creationId xmlns:p14="http://schemas.microsoft.com/office/powerpoint/2010/main" val="75949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45</a:t>
            </a:fld>
            <a:endParaRPr lang="en-US" dirty="0"/>
          </a:p>
        </p:txBody>
      </p:sp>
    </p:spTree>
    <p:extLst>
      <p:ext uri="{BB962C8B-B14F-4D97-AF65-F5344CB8AC3E}">
        <p14:creationId xmlns:p14="http://schemas.microsoft.com/office/powerpoint/2010/main" val="10037158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46</a:t>
            </a:fld>
            <a:endParaRPr lang="en-US" dirty="0"/>
          </a:p>
        </p:txBody>
      </p:sp>
    </p:spTree>
    <p:extLst>
      <p:ext uri="{BB962C8B-B14F-4D97-AF65-F5344CB8AC3E}">
        <p14:creationId xmlns:p14="http://schemas.microsoft.com/office/powerpoint/2010/main" val="10157887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47</a:t>
            </a:fld>
            <a:endParaRPr lang="en-US" dirty="0"/>
          </a:p>
        </p:txBody>
      </p:sp>
    </p:spTree>
    <p:extLst>
      <p:ext uri="{BB962C8B-B14F-4D97-AF65-F5344CB8AC3E}">
        <p14:creationId xmlns:p14="http://schemas.microsoft.com/office/powerpoint/2010/main" val="15865200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48</a:t>
            </a:fld>
            <a:endParaRPr lang="en-US" dirty="0"/>
          </a:p>
        </p:txBody>
      </p:sp>
    </p:spTree>
    <p:extLst>
      <p:ext uri="{BB962C8B-B14F-4D97-AF65-F5344CB8AC3E}">
        <p14:creationId xmlns:p14="http://schemas.microsoft.com/office/powerpoint/2010/main" val="31975307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49</a:t>
            </a:fld>
            <a:endParaRPr lang="en-US" dirty="0"/>
          </a:p>
        </p:txBody>
      </p:sp>
    </p:spTree>
    <p:extLst>
      <p:ext uri="{BB962C8B-B14F-4D97-AF65-F5344CB8AC3E}">
        <p14:creationId xmlns:p14="http://schemas.microsoft.com/office/powerpoint/2010/main" val="30817159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50</a:t>
            </a:fld>
            <a:endParaRPr lang="en-US" dirty="0"/>
          </a:p>
        </p:txBody>
      </p:sp>
    </p:spTree>
    <p:extLst>
      <p:ext uri="{BB962C8B-B14F-4D97-AF65-F5344CB8AC3E}">
        <p14:creationId xmlns:p14="http://schemas.microsoft.com/office/powerpoint/2010/main" val="3144331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51</a:t>
            </a:fld>
            <a:endParaRPr lang="en-US" dirty="0"/>
          </a:p>
        </p:txBody>
      </p:sp>
    </p:spTree>
    <p:extLst>
      <p:ext uri="{BB962C8B-B14F-4D97-AF65-F5344CB8AC3E}">
        <p14:creationId xmlns:p14="http://schemas.microsoft.com/office/powerpoint/2010/main" val="33139627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52</a:t>
            </a:fld>
            <a:endParaRPr lang="en-US" dirty="0"/>
          </a:p>
        </p:txBody>
      </p:sp>
    </p:spTree>
    <p:extLst>
      <p:ext uri="{BB962C8B-B14F-4D97-AF65-F5344CB8AC3E}">
        <p14:creationId xmlns:p14="http://schemas.microsoft.com/office/powerpoint/2010/main" val="3279323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53</a:t>
            </a:fld>
            <a:endParaRPr lang="en-US" dirty="0"/>
          </a:p>
        </p:txBody>
      </p:sp>
    </p:spTree>
    <p:extLst>
      <p:ext uri="{BB962C8B-B14F-4D97-AF65-F5344CB8AC3E}">
        <p14:creationId xmlns:p14="http://schemas.microsoft.com/office/powerpoint/2010/main" val="3240469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8</a:t>
            </a:fld>
            <a:endParaRPr lang="en-US" dirty="0"/>
          </a:p>
        </p:txBody>
      </p:sp>
    </p:spTree>
    <p:extLst>
      <p:ext uri="{BB962C8B-B14F-4D97-AF65-F5344CB8AC3E}">
        <p14:creationId xmlns:p14="http://schemas.microsoft.com/office/powerpoint/2010/main" val="8740178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54</a:t>
            </a:fld>
            <a:endParaRPr lang="en-US" dirty="0"/>
          </a:p>
        </p:txBody>
      </p:sp>
    </p:spTree>
    <p:extLst>
      <p:ext uri="{BB962C8B-B14F-4D97-AF65-F5344CB8AC3E}">
        <p14:creationId xmlns:p14="http://schemas.microsoft.com/office/powerpoint/2010/main" val="42382032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55</a:t>
            </a:fld>
            <a:endParaRPr lang="en-US" dirty="0"/>
          </a:p>
        </p:txBody>
      </p:sp>
    </p:spTree>
    <p:extLst>
      <p:ext uri="{BB962C8B-B14F-4D97-AF65-F5344CB8AC3E}">
        <p14:creationId xmlns:p14="http://schemas.microsoft.com/office/powerpoint/2010/main" val="36392188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56</a:t>
            </a:fld>
            <a:endParaRPr lang="en-US" dirty="0"/>
          </a:p>
        </p:txBody>
      </p:sp>
    </p:spTree>
    <p:extLst>
      <p:ext uri="{BB962C8B-B14F-4D97-AF65-F5344CB8AC3E}">
        <p14:creationId xmlns:p14="http://schemas.microsoft.com/office/powerpoint/2010/main" val="25154518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57</a:t>
            </a:fld>
            <a:endParaRPr lang="en-US" dirty="0"/>
          </a:p>
        </p:txBody>
      </p:sp>
    </p:spTree>
    <p:extLst>
      <p:ext uri="{BB962C8B-B14F-4D97-AF65-F5344CB8AC3E}">
        <p14:creationId xmlns:p14="http://schemas.microsoft.com/office/powerpoint/2010/main" val="201915548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58</a:t>
            </a:fld>
            <a:endParaRPr lang="en-US" dirty="0"/>
          </a:p>
        </p:txBody>
      </p:sp>
    </p:spTree>
    <p:extLst>
      <p:ext uri="{BB962C8B-B14F-4D97-AF65-F5344CB8AC3E}">
        <p14:creationId xmlns:p14="http://schemas.microsoft.com/office/powerpoint/2010/main" val="26077747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59</a:t>
            </a:fld>
            <a:endParaRPr lang="en-US" dirty="0"/>
          </a:p>
        </p:txBody>
      </p:sp>
    </p:spTree>
    <p:extLst>
      <p:ext uri="{BB962C8B-B14F-4D97-AF65-F5344CB8AC3E}">
        <p14:creationId xmlns:p14="http://schemas.microsoft.com/office/powerpoint/2010/main" val="86584524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60</a:t>
            </a:fld>
            <a:endParaRPr lang="en-US" dirty="0"/>
          </a:p>
        </p:txBody>
      </p:sp>
    </p:spTree>
    <p:extLst>
      <p:ext uri="{BB962C8B-B14F-4D97-AF65-F5344CB8AC3E}">
        <p14:creationId xmlns:p14="http://schemas.microsoft.com/office/powerpoint/2010/main" val="9908016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61</a:t>
            </a:fld>
            <a:endParaRPr lang="en-US" dirty="0"/>
          </a:p>
        </p:txBody>
      </p:sp>
    </p:spTree>
    <p:extLst>
      <p:ext uri="{BB962C8B-B14F-4D97-AF65-F5344CB8AC3E}">
        <p14:creationId xmlns:p14="http://schemas.microsoft.com/office/powerpoint/2010/main" val="37917031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62</a:t>
            </a:fld>
            <a:endParaRPr lang="en-US" dirty="0"/>
          </a:p>
        </p:txBody>
      </p:sp>
    </p:spTree>
    <p:extLst>
      <p:ext uri="{BB962C8B-B14F-4D97-AF65-F5344CB8AC3E}">
        <p14:creationId xmlns:p14="http://schemas.microsoft.com/office/powerpoint/2010/main" val="26542938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63</a:t>
            </a:fld>
            <a:endParaRPr lang="en-US" dirty="0"/>
          </a:p>
        </p:txBody>
      </p:sp>
    </p:spTree>
    <p:extLst>
      <p:ext uri="{BB962C8B-B14F-4D97-AF65-F5344CB8AC3E}">
        <p14:creationId xmlns:p14="http://schemas.microsoft.com/office/powerpoint/2010/main" val="1297162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9</a:t>
            </a:fld>
            <a:endParaRPr lang="en-US" dirty="0"/>
          </a:p>
        </p:txBody>
      </p:sp>
    </p:spTree>
    <p:extLst>
      <p:ext uri="{BB962C8B-B14F-4D97-AF65-F5344CB8AC3E}">
        <p14:creationId xmlns:p14="http://schemas.microsoft.com/office/powerpoint/2010/main" val="14984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64</a:t>
            </a:fld>
            <a:endParaRPr lang="en-US" dirty="0"/>
          </a:p>
        </p:txBody>
      </p:sp>
    </p:spTree>
    <p:extLst>
      <p:ext uri="{BB962C8B-B14F-4D97-AF65-F5344CB8AC3E}">
        <p14:creationId xmlns:p14="http://schemas.microsoft.com/office/powerpoint/2010/main" val="50895471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65</a:t>
            </a:fld>
            <a:endParaRPr lang="en-US" dirty="0"/>
          </a:p>
        </p:txBody>
      </p:sp>
    </p:spTree>
    <p:extLst>
      <p:ext uri="{BB962C8B-B14F-4D97-AF65-F5344CB8AC3E}">
        <p14:creationId xmlns:p14="http://schemas.microsoft.com/office/powerpoint/2010/main" val="83625766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66</a:t>
            </a:fld>
            <a:endParaRPr lang="en-US" dirty="0"/>
          </a:p>
        </p:txBody>
      </p:sp>
    </p:spTree>
    <p:extLst>
      <p:ext uri="{BB962C8B-B14F-4D97-AF65-F5344CB8AC3E}">
        <p14:creationId xmlns:p14="http://schemas.microsoft.com/office/powerpoint/2010/main" val="7694255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67</a:t>
            </a:fld>
            <a:endParaRPr lang="en-US" dirty="0"/>
          </a:p>
        </p:txBody>
      </p:sp>
    </p:spTree>
    <p:extLst>
      <p:ext uri="{BB962C8B-B14F-4D97-AF65-F5344CB8AC3E}">
        <p14:creationId xmlns:p14="http://schemas.microsoft.com/office/powerpoint/2010/main" val="40890267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68</a:t>
            </a:fld>
            <a:endParaRPr lang="en-US" dirty="0"/>
          </a:p>
        </p:txBody>
      </p:sp>
    </p:spTree>
    <p:extLst>
      <p:ext uri="{BB962C8B-B14F-4D97-AF65-F5344CB8AC3E}">
        <p14:creationId xmlns:p14="http://schemas.microsoft.com/office/powerpoint/2010/main" val="400839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69</a:t>
            </a:fld>
            <a:endParaRPr lang="en-US" dirty="0"/>
          </a:p>
        </p:txBody>
      </p:sp>
    </p:spTree>
    <p:extLst>
      <p:ext uri="{BB962C8B-B14F-4D97-AF65-F5344CB8AC3E}">
        <p14:creationId xmlns:p14="http://schemas.microsoft.com/office/powerpoint/2010/main" val="18339939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70</a:t>
            </a:fld>
            <a:endParaRPr lang="en-US" dirty="0"/>
          </a:p>
        </p:txBody>
      </p:sp>
    </p:spTree>
    <p:extLst>
      <p:ext uri="{BB962C8B-B14F-4D97-AF65-F5344CB8AC3E}">
        <p14:creationId xmlns:p14="http://schemas.microsoft.com/office/powerpoint/2010/main" val="168729443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71</a:t>
            </a:fld>
            <a:endParaRPr lang="en-US" dirty="0"/>
          </a:p>
        </p:txBody>
      </p:sp>
    </p:spTree>
    <p:extLst>
      <p:ext uri="{BB962C8B-B14F-4D97-AF65-F5344CB8AC3E}">
        <p14:creationId xmlns:p14="http://schemas.microsoft.com/office/powerpoint/2010/main" val="65697748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72</a:t>
            </a:fld>
            <a:endParaRPr lang="en-US" dirty="0"/>
          </a:p>
        </p:txBody>
      </p:sp>
    </p:spTree>
    <p:extLst>
      <p:ext uri="{BB962C8B-B14F-4D97-AF65-F5344CB8AC3E}">
        <p14:creationId xmlns:p14="http://schemas.microsoft.com/office/powerpoint/2010/main" val="69417565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73</a:t>
            </a:fld>
            <a:endParaRPr lang="en-US" dirty="0"/>
          </a:p>
        </p:txBody>
      </p:sp>
    </p:spTree>
    <p:extLst>
      <p:ext uri="{BB962C8B-B14F-4D97-AF65-F5344CB8AC3E}">
        <p14:creationId xmlns:p14="http://schemas.microsoft.com/office/powerpoint/2010/main" val="1611341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10</a:t>
            </a:fld>
            <a:endParaRPr lang="en-US" dirty="0"/>
          </a:p>
        </p:txBody>
      </p:sp>
    </p:spTree>
    <p:extLst>
      <p:ext uri="{BB962C8B-B14F-4D97-AF65-F5344CB8AC3E}">
        <p14:creationId xmlns:p14="http://schemas.microsoft.com/office/powerpoint/2010/main" val="245098109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74</a:t>
            </a:fld>
            <a:endParaRPr lang="en-US" dirty="0"/>
          </a:p>
        </p:txBody>
      </p:sp>
    </p:spTree>
    <p:extLst>
      <p:ext uri="{BB962C8B-B14F-4D97-AF65-F5344CB8AC3E}">
        <p14:creationId xmlns:p14="http://schemas.microsoft.com/office/powerpoint/2010/main" val="18736859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75</a:t>
            </a:fld>
            <a:endParaRPr lang="en-US" dirty="0"/>
          </a:p>
        </p:txBody>
      </p:sp>
    </p:spTree>
    <p:extLst>
      <p:ext uri="{BB962C8B-B14F-4D97-AF65-F5344CB8AC3E}">
        <p14:creationId xmlns:p14="http://schemas.microsoft.com/office/powerpoint/2010/main" val="1088635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76</a:t>
            </a:fld>
            <a:endParaRPr lang="en-US" dirty="0"/>
          </a:p>
        </p:txBody>
      </p:sp>
    </p:spTree>
    <p:extLst>
      <p:ext uri="{BB962C8B-B14F-4D97-AF65-F5344CB8AC3E}">
        <p14:creationId xmlns:p14="http://schemas.microsoft.com/office/powerpoint/2010/main" val="118599352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77</a:t>
            </a:fld>
            <a:endParaRPr lang="en-US" dirty="0"/>
          </a:p>
        </p:txBody>
      </p:sp>
    </p:spTree>
    <p:extLst>
      <p:ext uri="{BB962C8B-B14F-4D97-AF65-F5344CB8AC3E}">
        <p14:creationId xmlns:p14="http://schemas.microsoft.com/office/powerpoint/2010/main" val="47913524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78</a:t>
            </a:fld>
            <a:endParaRPr lang="en-US" dirty="0"/>
          </a:p>
        </p:txBody>
      </p:sp>
    </p:spTree>
    <p:extLst>
      <p:ext uri="{BB962C8B-B14F-4D97-AF65-F5344CB8AC3E}">
        <p14:creationId xmlns:p14="http://schemas.microsoft.com/office/powerpoint/2010/main" val="380422991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79</a:t>
            </a:fld>
            <a:endParaRPr lang="en-US" dirty="0"/>
          </a:p>
        </p:txBody>
      </p:sp>
    </p:spTree>
    <p:extLst>
      <p:ext uri="{BB962C8B-B14F-4D97-AF65-F5344CB8AC3E}">
        <p14:creationId xmlns:p14="http://schemas.microsoft.com/office/powerpoint/2010/main" val="40368989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80</a:t>
            </a:fld>
            <a:endParaRPr lang="en-US" dirty="0"/>
          </a:p>
        </p:txBody>
      </p:sp>
    </p:spTree>
    <p:extLst>
      <p:ext uri="{BB962C8B-B14F-4D97-AF65-F5344CB8AC3E}">
        <p14:creationId xmlns:p14="http://schemas.microsoft.com/office/powerpoint/2010/main" val="173061752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81</a:t>
            </a:fld>
            <a:endParaRPr lang="en-US" dirty="0"/>
          </a:p>
        </p:txBody>
      </p:sp>
    </p:spTree>
    <p:extLst>
      <p:ext uri="{BB962C8B-B14F-4D97-AF65-F5344CB8AC3E}">
        <p14:creationId xmlns:p14="http://schemas.microsoft.com/office/powerpoint/2010/main" val="319377388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82</a:t>
            </a:fld>
            <a:endParaRPr lang="en-US" dirty="0"/>
          </a:p>
        </p:txBody>
      </p:sp>
    </p:spTree>
    <p:extLst>
      <p:ext uri="{BB962C8B-B14F-4D97-AF65-F5344CB8AC3E}">
        <p14:creationId xmlns:p14="http://schemas.microsoft.com/office/powerpoint/2010/main" val="215860567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83</a:t>
            </a:fld>
            <a:endParaRPr lang="en-US" dirty="0"/>
          </a:p>
        </p:txBody>
      </p:sp>
    </p:spTree>
    <p:extLst>
      <p:ext uri="{BB962C8B-B14F-4D97-AF65-F5344CB8AC3E}">
        <p14:creationId xmlns:p14="http://schemas.microsoft.com/office/powerpoint/2010/main" val="3625407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11</a:t>
            </a:fld>
            <a:endParaRPr lang="en-US" dirty="0"/>
          </a:p>
        </p:txBody>
      </p:sp>
    </p:spTree>
    <p:extLst>
      <p:ext uri="{BB962C8B-B14F-4D97-AF65-F5344CB8AC3E}">
        <p14:creationId xmlns:p14="http://schemas.microsoft.com/office/powerpoint/2010/main" val="233430808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84</a:t>
            </a:fld>
            <a:endParaRPr lang="en-US" dirty="0"/>
          </a:p>
        </p:txBody>
      </p:sp>
    </p:spTree>
    <p:extLst>
      <p:ext uri="{BB962C8B-B14F-4D97-AF65-F5344CB8AC3E}">
        <p14:creationId xmlns:p14="http://schemas.microsoft.com/office/powerpoint/2010/main" val="302813709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85</a:t>
            </a:fld>
            <a:endParaRPr lang="en-US" dirty="0"/>
          </a:p>
        </p:txBody>
      </p:sp>
    </p:spTree>
    <p:extLst>
      <p:ext uri="{BB962C8B-B14F-4D97-AF65-F5344CB8AC3E}">
        <p14:creationId xmlns:p14="http://schemas.microsoft.com/office/powerpoint/2010/main" val="203779986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86</a:t>
            </a:fld>
            <a:endParaRPr lang="en-US" dirty="0"/>
          </a:p>
        </p:txBody>
      </p:sp>
    </p:spTree>
    <p:extLst>
      <p:ext uri="{BB962C8B-B14F-4D97-AF65-F5344CB8AC3E}">
        <p14:creationId xmlns:p14="http://schemas.microsoft.com/office/powerpoint/2010/main" val="433006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12</a:t>
            </a:fld>
            <a:endParaRPr lang="en-US" dirty="0"/>
          </a:p>
        </p:txBody>
      </p:sp>
    </p:spTree>
    <p:extLst>
      <p:ext uri="{BB962C8B-B14F-4D97-AF65-F5344CB8AC3E}">
        <p14:creationId xmlns:p14="http://schemas.microsoft.com/office/powerpoint/2010/main" val="1294613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9144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2634261" y="5922147"/>
            <a:ext cx="3875485" cy="518795"/>
          </a:xfrm>
        </p:spPr>
        <p:txBody>
          <a:bodyPr>
            <a:noAutofit/>
          </a:bodyPr>
          <a:lstStyle>
            <a:lvl1pPr marL="0" indent="0" algn="ctr">
              <a:buNone/>
              <a:defRPr sz="1350" spc="225">
                <a:solidFill>
                  <a:schemeClr val="tx1"/>
                </a:solidFill>
              </a:defRPr>
            </a:lvl1pPr>
            <a:lvl2pPr marL="342892"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3028950" y="3608513"/>
            <a:ext cx="30861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350" cap="all" baseline="0"/>
            </a:lvl1pPr>
          </a:lstStyle>
          <a:p>
            <a:r>
              <a:rPr lang="en-US" spc="225"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263127" y="2445640"/>
            <a:ext cx="8617744" cy="823913"/>
          </a:xfrm>
        </p:spPr>
        <p:txBody>
          <a:bodyPr>
            <a:noAutofit/>
          </a:bodyPr>
          <a:lstStyle>
            <a:lvl1pPr>
              <a:lnSpc>
                <a:spcPct val="150000"/>
              </a:lnSpc>
              <a:spcBef>
                <a:spcPts val="750"/>
              </a:spcBef>
              <a:defRPr sz="3000" cap="all" spc="225"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3" y="0"/>
            <a:ext cx="4062413"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4572003" y="1661167"/>
            <a:ext cx="3484685" cy="2218585"/>
          </a:xfrm>
        </p:spPr>
        <p:txBody>
          <a:bodyPr>
            <a:noAutofit/>
          </a:bodyPr>
          <a:lstStyle>
            <a:lvl1pPr marL="0" indent="0">
              <a:lnSpc>
                <a:spcPct val="100000"/>
              </a:lnSpc>
              <a:buNone/>
              <a:defRPr/>
            </a:lvl1pPr>
          </a:lstStyle>
          <a:p>
            <a:pPr marL="0" indent="0">
              <a:lnSpc>
                <a:spcPct val="100000"/>
              </a:lnSpc>
              <a:buNone/>
            </a:pPr>
            <a:r>
              <a:rPr lang="en-US" sz="12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8661953" y="6468310"/>
            <a:ext cx="332961" cy="365125"/>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z="900" smtClean="0"/>
              <a:pPr/>
              <a:t>‹#›</a:t>
            </a:fld>
            <a:endParaRPr lang="en-US" sz="900"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4572001" y="612037"/>
            <a:ext cx="4422914" cy="884238"/>
          </a:xfrm>
        </p:spPr>
        <p:txBody>
          <a:bodyPr lIns="91440" rIns="91440" anchor="t">
            <a:noAutofit/>
          </a:bodyPr>
          <a:lstStyle>
            <a:lvl1pPr algn="l">
              <a:lnSpc>
                <a:spcPct val="150000"/>
              </a:lnSpc>
              <a:spcBef>
                <a:spcPts val="750"/>
              </a:spcBef>
              <a:defRPr sz="24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4580285" y="6303970"/>
            <a:ext cx="2261235"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9144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526777" y="1660810"/>
            <a:ext cx="8090453" cy="830649"/>
          </a:xfrm>
        </p:spPr>
        <p:txBody>
          <a:bodyPr>
            <a:noAutofit/>
          </a:bodyPr>
          <a:lstStyle/>
          <a:p>
            <a:r>
              <a:rPr lang="en-US" sz="3000" spc="225"/>
              <a:t>Click to edit Master title style</a:t>
            </a:r>
            <a:endParaRPr lang="en-US" sz="3000" spc="225"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2634261" y="5137999"/>
            <a:ext cx="3875485"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441146" y="3903126"/>
            <a:ext cx="2298501" cy="518795"/>
          </a:xfrm>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3422750" y="3893335"/>
            <a:ext cx="2298501" cy="518795"/>
          </a:xfrm>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6404354" y="3903126"/>
            <a:ext cx="2298501" cy="518795"/>
          </a:xfrm>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316076" y="3098985"/>
            <a:ext cx="54864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4297680" y="3098985"/>
            <a:ext cx="54864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7279284" y="3098985"/>
            <a:ext cx="54864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413867" y="892178"/>
            <a:ext cx="6316266" cy="1325563"/>
          </a:xfrm>
        </p:spPr>
        <p:txBody>
          <a:bodyPr>
            <a:normAutofit/>
          </a:bodyPr>
          <a:lstStyle>
            <a:lvl1pPr algn="ctr">
              <a:defRPr lang="en-US" sz="2100" kern="1200" cap="all" spc="113"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932329" y="2776936"/>
            <a:ext cx="2161856" cy="823912"/>
          </a:xfrm>
        </p:spPr>
        <p:txBody>
          <a:bodyPr anchor="b">
            <a:noAutofit/>
          </a:bodyPr>
          <a:lstStyle>
            <a:lvl1pPr marL="0" indent="0">
              <a:buNone/>
              <a:defRPr lang="en-US" sz="1500" kern="1200" cap="all"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932329" y="3834607"/>
            <a:ext cx="2161856" cy="1997867"/>
          </a:xfrm>
        </p:spPr>
        <p:txBody>
          <a:bodyPr>
            <a:normAutofit/>
          </a:bodyPr>
          <a:lstStyle>
            <a:lvl1pPr marL="0" indent="0">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485749" y="2776936"/>
            <a:ext cx="2172503" cy="823912"/>
          </a:xfrm>
        </p:spPr>
        <p:txBody>
          <a:bodyPr anchor="b">
            <a:noAutofit/>
          </a:bodyPr>
          <a:lstStyle>
            <a:lvl1pPr marL="0" indent="0">
              <a:buNone/>
              <a:defRPr lang="en-US" sz="1500" kern="1200" cap="all"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75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485749" y="3834607"/>
            <a:ext cx="2172503" cy="1997867"/>
          </a:xfrm>
        </p:spPr>
        <p:txBody>
          <a:bodyPr>
            <a:normAutofit/>
          </a:bodyPr>
          <a:lstStyle>
            <a:lvl1pPr marL="0" indent="0">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928688"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1678782"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049816" y="2776936"/>
            <a:ext cx="2161856" cy="823912"/>
          </a:xfrm>
        </p:spPr>
        <p:txBody>
          <a:bodyPr anchor="b">
            <a:noAutofit/>
          </a:bodyPr>
          <a:lstStyle>
            <a:lvl1pPr marL="0" indent="0">
              <a:buNone/>
              <a:defRPr lang="en-US" sz="1500" kern="1200" cap="all"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049816" y="3834607"/>
            <a:ext cx="2161856" cy="1997867"/>
          </a:xfrm>
        </p:spPr>
        <p:txBody>
          <a:bodyPr>
            <a:normAutofit/>
          </a:bodyPr>
          <a:lstStyle>
            <a:lvl1pPr marL="0" indent="0">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675"/>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675"/>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675"/>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12170159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4572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5301614" y="642934"/>
            <a:ext cx="3634740" cy="1435947"/>
          </a:xfrm>
        </p:spPr>
        <p:txBody>
          <a:bodyPr anchor="t">
            <a:noAutofit/>
          </a:bodyPr>
          <a:lstStyle>
            <a:lvl1pPr algn="l">
              <a:lnSpc>
                <a:spcPct val="150000"/>
              </a:lnSpc>
              <a:spcBef>
                <a:spcPts val="750"/>
              </a:spcBef>
              <a:defRPr sz="405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5301615" y="2078875"/>
            <a:ext cx="3086100" cy="3798888"/>
          </a:xfrm>
        </p:spPr>
        <p:txBody>
          <a:bodyPr>
            <a:noAutofit/>
          </a:bodyPr>
          <a:lstStyle>
            <a:lvl1pPr marL="0" indent="0">
              <a:buNone/>
              <a:defRPr sz="1350" spc="225"/>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5301617" y="6303970"/>
            <a:ext cx="2261235"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4669154" y="1546140"/>
            <a:ext cx="301752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050" spc="225"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3" y="0"/>
            <a:ext cx="4062413"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4572003" y="2799619"/>
            <a:ext cx="3484685" cy="2218585"/>
          </a:xfrm>
        </p:spPr>
        <p:txBody>
          <a:bodyPr>
            <a:noAutofit/>
          </a:bodyPr>
          <a:lstStyle>
            <a:lvl1pPr marL="0" indent="0">
              <a:lnSpc>
                <a:spcPct val="100000"/>
              </a:lnSpc>
              <a:buNone/>
              <a:defRPr/>
            </a:lvl1pPr>
          </a:lstStyle>
          <a:p>
            <a:pPr marL="0" indent="0">
              <a:lnSpc>
                <a:spcPct val="100000"/>
              </a:lnSpc>
              <a:buNone/>
            </a:pPr>
            <a:r>
              <a:rPr lang="en-US" sz="12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8661953" y="6468310"/>
            <a:ext cx="332961" cy="365125"/>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z="900" smtClean="0"/>
              <a:pPr/>
              <a:t>‹#›</a:t>
            </a:fld>
            <a:endParaRPr lang="en-US" sz="900"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4572001" y="612037"/>
            <a:ext cx="4422914" cy="884238"/>
          </a:xfrm>
        </p:spPr>
        <p:txBody>
          <a:bodyPr lIns="91440" rIns="91440" anchor="t">
            <a:noAutofit/>
          </a:bodyPr>
          <a:lstStyle>
            <a:lvl1pPr algn="l">
              <a:lnSpc>
                <a:spcPct val="150000"/>
              </a:lnSpc>
              <a:spcBef>
                <a:spcPts val="750"/>
              </a:spcBef>
              <a:defRPr sz="24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4572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4572001" y="2262878"/>
            <a:ext cx="3938588" cy="1661297"/>
          </a:xfrm>
        </p:spPr>
        <p:txBody>
          <a:bodyPr anchor="b"/>
          <a:lstStyle>
            <a:lvl1pPr algn="l">
              <a:defRPr sz="4500" spc="225"/>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4572001" y="4378141"/>
            <a:ext cx="3938588"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050" cap="all" spc="450" baseline="0">
                <a:solidFill>
                  <a:schemeClr val="bg1"/>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844211" y="365132"/>
            <a:ext cx="3014042" cy="573989"/>
          </a:xfrm>
        </p:spPr>
        <p:txBody>
          <a:bodyPr lIns="0" rIns="0">
            <a:noAutofit/>
          </a:bodyPr>
          <a:lstStyle>
            <a:lvl1pPr algn="l">
              <a:defRPr sz="2400" spc="225"/>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844211" y="1263841"/>
            <a:ext cx="3014042" cy="4636392"/>
          </a:xfrm>
        </p:spPr>
        <p:txBody>
          <a:bodyPr lIns="0" rIns="0">
            <a:noAutofit/>
          </a:bodyPr>
          <a:lstStyle>
            <a:lvl1pPr>
              <a:lnSpc>
                <a:spcPct val="150000"/>
              </a:lnSpc>
              <a:spcBef>
                <a:spcPts val="375"/>
              </a:spcBef>
              <a:defRPr sz="1200"/>
            </a:lvl1pPr>
            <a:lvl2pPr>
              <a:lnSpc>
                <a:spcPct val="150000"/>
              </a:lnSpc>
              <a:spcBef>
                <a:spcPts val="375"/>
              </a:spcBef>
              <a:defRPr sz="1050"/>
            </a:lvl2pPr>
            <a:lvl3pPr>
              <a:lnSpc>
                <a:spcPct val="150000"/>
              </a:lnSpc>
              <a:spcBef>
                <a:spcPts val="375"/>
              </a:spcBef>
              <a:defRPr sz="1050"/>
            </a:lvl3pPr>
            <a:lvl4pPr>
              <a:lnSpc>
                <a:spcPct val="150000"/>
              </a:lnSpc>
              <a:spcBef>
                <a:spcPts val="375"/>
              </a:spcBef>
              <a:defRPr sz="900"/>
            </a:lvl4pPr>
            <a:lvl5pPr>
              <a:lnSpc>
                <a:spcPct val="150000"/>
              </a:lnSpc>
              <a:spcBef>
                <a:spcPts val="375"/>
              </a:spcBef>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noAutofit/>
          </a:bodyPr>
          <a:lstStyle>
            <a:lvl1pPr algn="r">
              <a:defRPr sz="9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552450" y="365132"/>
            <a:ext cx="22479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3038475" y="365132"/>
            <a:ext cx="22479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552450" y="2422532"/>
            <a:ext cx="22479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3038475" y="2422532"/>
            <a:ext cx="22479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552450" y="4479932"/>
            <a:ext cx="22479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3038475" y="4479932"/>
            <a:ext cx="22479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5836259" y="6303970"/>
            <a:ext cx="2261235"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
        <p:nvSpPr>
          <p:cNvPr id="6" name="Picture Placeholder 5">
            <a:extLst>
              <a:ext uri="{FF2B5EF4-FFF2-40B4-BE49-F238E27FC236}">
                <a16:creationId xmlns:a16="http://schemas.microsoft.com/office/drawing/2014/main" id="{229280C9-9D18-9959-CCD5-CADE0747EBE9}"/>
              </a:ext>
            </a:extLst>
          </p:cNvPr>
          <p:cNvSpPr>
            <a:spLocks noGrp="1"/>
          </p:cNvSpPr>
          <p:nvPr>
            <p:ph type="pic" sz="quarter" idx="12"/>
          </p:nvPr>
        </p:nvSpPr>
        <p:spPr>
          <a:xfrm>
            <a:off x="0" y="0"/>
            <a:ext cx="4572000" cy="6858000"/>
          </a:xfrm>
        </p:spPr>
        <p:txBody>
          <a:bodyPr/>
          <a:lstStyle/>
          <a:p>
            <a:endParaRPr lang="en-US"/>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9144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3028950" y="4607137"/>
            <a:ext cx="30861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050" spc="225"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109067" y="1569726"/>
            <a:ext cx="6925866" cy="2651443"/>
          </a:xfrm>
        </p:spPr>
        <p:txBody>
          <a:bodyPr>
            <a:noAutofit/>
          </a:bodyPr>
          <a:lstStyle>
            <a:lvl1pPr marL="0" indent="0" algn="ctr">
              <a:buNone/>
              <a:defRPr sz="24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445891" y="1"/>
            <a:ext cx="8252222" cy="1623218"/>
          </a:xfrm>
        </p:spPr>
        <p:txBody>
          <a:bodyPr anchor="ctr">
            <a:noAutofit/>
          </a:bodyPr>
          <a:lstStyle/>
          <a:p>
            <a:pPr algn="ctr"/>
            <a:r>
              <a:rPr lang="en-US" sz="3600"/>
              <a:t>Click to edit Master title style</a:t>
            </a:r>
            <a:endParaRPr lang="en-US" sz="36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4933951" y="1638300"/>
            <a:ext cx="386715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352425" y="1638300"/>
            <a:ext cx="386715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351832" y="3864355"/>
            <a:ext cx="3868340" cy="494506"/>
          </a:xfrm>
        </p:spPr>
        <p:txBody>
          <a:bodyPr>
            <a:noAutofit/>
          </a:bodyPr>
          <a:lstStyle>
            <a:lvl1pPr marL="0" indent="0">
              <a:buNone/>
              <a:defRPr sz="1800"/>
            </a:lvl1pPr>
          </a:lstStyle>
          <a:p>
            <a:pPr lvl="0"/>
            <a:r>
              <a:rPr lang="en-US" spc="225">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351832" y="4531139"/>
            <a:ext cx="3868340" cy="2039144"/>
          </a:xfrm>
        </p:spPr>
        <p:txBody>
          <a:bodyPr>
            <a:noAutofit/>
          </a:bodyPr>
          <a:lstStyle/>
          <a:p>
            <a:pPr lvl="0">
              <a:lnSpc>
                <a:spcPct val="100000"/>
              </a:lnSpc>
              <a:buFont typeface="Wingdings" panose="05000000000000000000" pitchFamily="2" charset="2"/>
              <a:buChar char="§"/>
            </a:pPr>
            <a:r>
              <a:rPr lang="en-US" sz="105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4923830" y="3864355"/>
            <a:ext cx="3887391" cy="494506"/>
          </a:xfrm>
        </p:spPr>
        <p:txBody>
          <a:bodyPr>
            <a:noAutofit/>
          </a:bodyPr>
          <a:lstStyle>
            <a:lvl1pPr marL="0" indent="0">
              <a:buNone/>
              <a:defRPr sz="1800"/>
            </a:lvl1pPr>
          </a:lstStyle>
          <a:p>
            <a:pPr lvl="0"/>
            <a:r>
              <a:rPr lang="en-US" spc="225">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4923830" y="4531139"/>
            <a:ext cx="3887391" cy="2039144"/>
          </a:xfrm>
        </p:spPr>
        <p:txBody>
          <a:bodyPr>
            <a:noAutofit/>
          </a:bodyPr>
          <a:lstStyle/>
          <a:p>
            <a:pPr lvl="0">
              <a:lnSpc>
                <a:spcPct val="100000"/>
              </a:lnSpc>
              <a:buFont typeface="Wingdings" panose="05000000000000000000" pitchFamily="2" charset="2"/>
              <a:buChar char="§"/>
            </a:pPr>
            <a:r>
              <a:rPr lang="en-US" sz="105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8661953" y="6468310"/>
            <a:ext cx="332961"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445891" y="1"/>
            <a:ext cx="8252222" cy="1623218"/>
          </a:xfrm>
        </p:spPr>
        <p:txBody>
          <a:bodyPr anchor="ctr">
            <a:noAutofit/>
          </a:bodyPr>
          <a:lstStyle/>
          <a:p>
            <a:pPr algn="ctr"/>
            <a:r>
              <a:rPr lang="en-US" sz="3600"/>
              <a:t>Click to edit Master title style</a:t>
            </a:r>
            <a:endParaRPr lang="en-US" sz="36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720094" y="3669506"/>
            <a:ext cx="2331245" cy="2566988"/>
          </a:xfrm>
        </p:spPr>
        <p:txBody>
          <a:bodyPr>
            <a:noAutofit/>
          </a:bodyPr>
          <a:lstStyle>
            <a:lvl1pPr marL="0" indent="0">
              <a:buFont typeface="Wingdings" panose="05000000000000000000" pitchFamily="2" charset="2"/>
              <a:buNone/>
              <a:defRPr sz="1800" spc="225"/>
            </a:lvl1pPr>
            <a:lvl2pPr marL="514337" indent="-171446">
              <a:buFont typeface="Wingdings" panose="05000000000000000000" pitchFamily="2" charset="2"/>
              <a:buChar char="§"/>
              <a:defRPr/>
            </a:lvl2pPr>
            <a:lvl3pPr marL="857228" indent="-171446">
              <a:buFont typeface="Wingdings" panose="05000000000000000000" pitchFamily="2" charset="2"/>
              <a:buChar char="§"/>
              <a:defRPr/>
            </a:lvl3pPr>
            <a:lvl4pPr marL="1200120" indent="-171446">
              <a:buFont typeface="Wingdings" panose="05000000000000000000" pitchFamily="2" charset="2"/>
              <a:buChar char="§"/>
              <a:defRPr/>
            </a:lvl4pPr>
            <a:lvl5pPr marL="1543012" indent="-171446">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720330" y="1624013"/>
            <a:ext cx="2331244"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3406617" y="1623219"/>
            <a:ext cx="2331244"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6092190" y="1623219"/>
            <a:ext cx="2331244"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3406381" y="3681412"/>
            <a:ext cx="2331245" cy="2566988"/>
          </a:xfrm>
        </p:spPr>
        <p:txBody>
          <a:bodyPr>
            <a:noAutofit/>
          </a:bodyPr>
          <a:lstStyle>
            <a:lvl1pPr marL="0" indent="0">
              <a:buFont typeface="Wingdings" panose="05000000000000000000" pitchFamily="2" charset="2"/>
              <a:buNone/>
              <a:defRPr sz="1800" spc="225"/>
            </a:lvl1pPr>
            <a:lvl2pPr marL="514337" indent="-171446">
              <a:buFont typeface="Wingdings" panose="05000000000000000000" pitchFamily="2" charset="2"/>
              <a:buChar char="§"/>
              <a:defRPr/>
            </a:lvl2pPr>
            <a:lvl3pPr marL="857228" indent="-171446">
              <a:buFont typeface="Wingdings" panose="05000000000000000000" pitchFamily="2" charset="2"/>
              <a:buChar char="§"/>
              <a:defRPr/>
            </a:lvl3pPr>
            <a:lvl4pPr marL="1200120" indent="-171446">
              <a:buFont typeface="Wingdings" panose="05000000000000000000" pitchFamily="2" charset="2"/>
              <a:buChar char="§"/>
              <a:defRPr/>
            </a:lvl4pPr>
            <a:lvl5pPr marL="1543012" indent="-171446">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6092192" y="3681412"/>
            <a:ext cx="2331245" cy="2566988"/>
          </a:xfrm>
        </p:spPr>
        <p:txBody>
          <a:bodyPr>
            <a:noAutofit/>
          </a:bodyPr>
          <a:lstStyle>
            <a:lvl1pPr marL="0" indent="0">
              <a:buFont typeface="Wingdings" panose="05000000000000000000" pitchFamily="2" charset="2"/>
              <a:buNone/>
              <a:defRPr sz="1800" spc="225"/>
            </a:lvl1pPr>
            <a:lvl2pPr marL="514337" indent="-171446">
              <a:buFont typeface="Wingdings" panose="05000000000000000000" pitchFamily="2" charset="2"/>
              <a:buChar char="§"/>
              <a:defRPr/>
            </a:lvl2pPr>
            <a:lvl3pPr marL="857228" indent="-171446">
              <a:buFont typeface="Wingdings" panose="05000000000000000000" pitchFamily="2" charset="2"/>
              <a:buChar char="§"/>
              <a:defRPr/>
            </a:lvl3pPr>
            <a:lvl4pPr marL="1200120" indent="-171446">
              <a:buFont typeface="Wingdings" panose="05000000000000000000" pitchFamily="2" charset="2"/>
              <a:buChar char="§"/>
              <a:defRPr/>
            </a:lvl4pPr>
            <a:lvl5pPr marL="1543012" indent="-171446">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8661953" y="6468310"/>
            <a:ext cx="332961"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445891" y="365132"/>
            <a:ext cx="825222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445889" y="1365813"/>
            <a:ext cx="824244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3028950" y="6356357"/>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 id="2147483681" r:id="rId12"/>
  </p:sldLayoutIdLst>
  <p:hf hdr="0" ftr="0" dt="0"/>
  <p:txStyles>
    <p:titleStyle>
      <a:lvl1pPr algn="ctr" defTabSz="685783" rtl="0" eaLnBrk="1" latinLnBrk="0" hangingPunct="1">
        <a:lnSpc>
          <a:spcPct val="100000"/>
        </a:lnSpc>
        <a:spcBef>
          <a:spcPct val="0"/>
        </a:spcBef>
        <a:buNone/>
        <a:defRPr sz="2700" kern="1200" cap="all" baseline="0">
          <a:solidFill>
            <a:schemeClr val="tx1"/>
          </a:solidFill>
          <a:latin typeface="+mj-lt"/>
          <a:ea typeface="+mj-ea"/>
          <a:cs typeface="+mj-cs"/>
        </a:defRPr>
      </a:lvl1pPr>
    </p:titleStyle>
    <p:bodyStyle>
      <a:lvl1pPr marL="171446" indent="-171446" algn="l" defTabSz="685783" rtl="0" eaLnBrk="1" latinLnBrk="0" hangingPunct="1">
        <a:lnSpc>
          <a:spcPct val="150000"/>
        </a:lnSpc>
        <a:spcBef>
          <a:spcPts val="750"/>
        </a:spcBef>
        <a:buFont typeface="Arial" panose="020B0604020202020204" pitchFamily="34" charset="0"/>
        <a:buChar char="•"/>
        <a:defRPr sz="1200" kern="1200">
          <a:solidFill>
            <a:schemeClr val="tx1"/>
          </a:solidFill>
          <a:latin typeface="+mn-lt"/>
          <a:ea typeface="+mn-ea"/>
          <a:cs typeface="+mn-cs"/>
        </a:defRPr>
      </a:lvl1pPr>
      <a:lvl2pPr marL="514337" indent="-171446" algn="l" defTabSz="685783" rtl="0" eaLnBrk="1" latinLnBrk="0" hangingPunct="1">
        <a:lnSpc>
          <a:spcPct val="150000"/>
        </a:lnSpc>
        <a:spcBef>
          <a:spcPts val="375"/>
        </a:spcBef>
        <a:buFont typeface="Arial" panose="020B0604020202020204" pitchFamily="34" charset="0"/>
        <a:buChar char="•"/>
        <a:defRPr sz="1050" kern="1200">
          <a:solidFill>
            <a:schemeClr val="tx1"/>
          </a:solidFill>
          <a:latin typeface="+mn-lt"/>
          <a:ea typeface="+mn-ea"/>
          <a:cs typeface="+mn-cs"/>
        </a:defRPr>
      </a:lvl2pPr>
      <a:lvl3pPr marL="857228" indent="-171446" algn="l" defTabSz="685783" rtl="0" eaLnBrk="1" latinLnBrk="0" hangingPunct="1">
        <a:lnSpc>
          <a:spcPct val="150000"/>
        </a:lnSpc>
        <a:spcBef>
          <a:spcPts val="375"/>
        </a:spcBef>
        <a:buFont typeface="Arial" panose="020B0604020202020204" pitchFamily="34" charset="0"/>
        <a:buChar char="•"/>
        <a:defRPr sz="1050" kern="1200">
          <a:solidFill>
            <a:schemeClr val="tx1"/>
          </a:solidFill>
          <a:latin typeface="+mn-lt"/>
          <a:ea typeface="+mn-ea"/>
          <a:cs typeface="+mn-cs"/>
        </a:defRPr>
      </a:lvl3pPr>
      <a:lvl4pPr marL="1200120" indent="-171446" algn="l" defTabSz="685783" rtl="0" eaLnBrk="1" latinLnBrk="0" hangingPunct="1">
        <a:lnSpc>
          <a:spcPct val="150000"/>
        </a:lnSpc>
        <a:spcBef>
          <a:spcPts val="375"/>
        </a:spcBef>
        <a:buFont typeface="Arial" panose="020B0604020202020204" pitchFamily="34" charset="0"/>
        <a:buChar char="•"/>
        <a:defRPr sz="900" kern="1200">
          <a:solidFill>
            <a:schemeClr val="tx1"/>
          </a:solidFill>
          <a:latin typeface="+mn-lt"/>
          <a:ea typeface="+mn-ea"/>
          <a:cs typeface="+mn-cs"/>
        </a:defRPr>
      </a:lvl4pPr>
      <a:lvl5pPr marL="1543012" indent="-171446" algn="l" defTabSz="685783" rtl="0" eaLnBrk="1" latinLnBrk="0" hangingPunct="1">
        <a:lnSpc>
          <a:spcPct val="150000"/>
        </a:lnSpc>
        <a:spcBef>
          <a:spcPts val="375"/>
        </a:spcBef>
        <a:buFont typeface="Arial" panose="020B0604020202020204" pitchFamily="34" charset="0"/>
        <a:buChar char="•"/>
        <a:defRPr sz="90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2D3F8A-3F7F-B22C-B0DA-CA7844269378}"/>
              </a:ext>
            </a:extLst>
          </p:cNvPr>
          <p:cNvSpPr>
            <a:spLocks noGrp="1"/>
          </p:cNvSpPr>
          <p:nvPr>
            <p:ph type="sldNum" sz="quarter" idx="11"/>
          </p:nvPr>
        </p:nvSpPr>
        <p:spPr/>
        <p:txBody>
          <a:bodyPr/>
          <a:lstStyle/>
          <a:p>
            <a:fld id="{8C2E478F-E849-4A8C-AF1F-CBCC78A7CBFA}" type="slidenum">
              <a:rPr lang="en-US" smtClean="0"/>
              <a:t>1</a:t>
            </a:fld>
            <a:endParaRPr lang="en-US" dirty="0"/>
          </a:p>
        </p:txBody>
      </p:sp>
      <p:sp>
        <p:nvSpPr>
          <p:cNvPr id="7" name="TextBox 6">
            <a:extLst>
              <a:ext uri="{FF2B5EF4-FFF2-40B4-BE49-F238E27FC236}">
                <a16:creationId xmlns:a16="http://schemas.microsoft.com/office/drawing/2014/main" id="{7C2D5597-D97A-C00F-321D-A40BEB41D96C}"/>
              </a:ext>
            </a:extLst>
          </p:cNvPr>
          <p:cNvSpPr txBox="1"/>
          <p:nvPr/>
        </p:nvSpPr>
        <p:spPr>
          <a:xfrm>
            <a:off x="4572000" y="3021614"/>
            <a:ext cx="4572000" cy="646331"/>
          </a:xfrm>
          <a:prstGeom prst="rect">
            <a:avLst/>
          </a:prstGeom>
          <a:noFill/>
        </p:spPr>
        <p:txBody>
          <a:bodyPr wrap="square">
            <a:spAutoFit/>
          </a:bodyPr>
          <a:lstStyle/>
          <a:p>
            <a:pPr algn="ctr"/>
            <a:r>
              <a:rPr lang="en-US" sz="3600" i="0" u="none" strike="noStrike" baseline="0" dirty="0">
                <a:solidFill>
                  <a:srgbClr val="2A1A00"/>
                </a:solidFill>
                <a:latin typeface="Times New Roman" panose="02020603050405020304" pitchFamily="18" charset="0"/>
              </a:rPr>
              <a:t>Pipelined CPU</a:t>
            </a:r>
            <a:endParaRPr lang="en-US" sz="5400" i="0" u="none" strike="noStrike" baseline="0" dirty="0">
              <a:solidFill>
                <a:srgbClr val="2A1A00"/>
              </a:solidFill>
              <a:latin typeface="Impact" panose="020B0806030902050204" pitchFamily="34" charset="0"/>
            </a:endParaRPr>
          </a:p>
        </p:txBody>
      </p:sp>
      <p:pic>
        <p:nvPicPr>
          <p:cNvPr id="20" name="Picture 19">
            <a:extLst>
              <a:ext uri="{FF2B5EF4-FFF2-40B4-BE49-F238E27FC236}">
                <a16:creationId xmlns:a16="http://schemas.microsoft.com/office/drawing/2014/main" id="{0DD70A66-0476-3A9E-026A-32A57B7FEDCD}"/>
              </a:ext>
            </a:extLst>
          </p:cNvPr>
          <p:cNvPicPr>
            <a:picLocks noChangeAspect="1"/>
          </p:cNvPicPr>
          <p:nvPr/>
        </p:nvPicPr>
        <p:blipFill>
          <a:blip r:embed="rId2"/>
          <a:stretch>
            <a:fillRect/>
          </a:stretch>
        </p:blipFill>
        <p:spPr>
          <a:xfrm>
            <a:off x="1592689" y="1529610"/>
            <a:ext cx="1238108" cy="1238108"/>
          </a:xfrm>
          <a:prstGeom prst="rect">
            <a:avLst/>
          </a:prstGeom>
        </p:spPr>
      </p:pic>
      <p:pic>
        <p:nvPicPr>
          <p:cNvPr id="24" name="Picture 23">
            <a:extLst>
              <a:ext uri="{FF2B5EF4-FFF2-40B4-BE49-F238E27FC236}">
                <a16:creationId xmlns:a16="http://schemas.microsoft.com/office/drawing/2014/main" id="{D22B522E-4E84-B5B8-7B8A-C1AF1BA0728E}"/>
              </a:ext>
            </a:extLst>
          </p:cNvPr>
          <p:cNvPicPr>
            <a:picLocks noChangeAspect="1"/>
          </p:cNvPicPr>
          <p:nvPr/>
        </p:nvPicPr>
        <p:blipFill>
          <a:blip r:embed="rId3"/>
          <a:stretch>
            <a:fillRect/>
          </a:stretch>
        </p:blipFill>
        <p:spPr>
          <a:xfrm>
            <a:off x="2595263" y="2572007"/>
            <a:ext cx="1169131" cy="1169131"/>
          </a:xfrm>
          <a:prstGeom prst="rect">
            <a:avLst/>
          </a:prstGeom>
        </p:spPr>
      </p:pic>
      <p:pic>
        <p:nvPicPr>
          <p:cNvPr id="26" name="Picture 25">
            <a:extLst>
              <a:ext uri="{FF2B5EF4-FFF2-40B4-BE49-F238E27FC236}">
                <a16:creationId xmlns:a16="http://schemas.microsoft.com/office/drawing/2014/main" id="{297F3618-0F8C-9547-A663-179E17A19B63}"/>
              </a:ext>
            </a:extLst>
          </p:cNvPr>
          <p:cNvPicPr>
            <a:picLocks noChangeAspect="1"/>
          </p:cNvPicPr>
          <p:nvPr/>
        </p:nvPicPr>
        <p:blipFill>
          <a:blip r:embed="rId4"/>
          <a:stretch>
            <a:fillRect/>
          </a:stretch>
        </p:blipFill>
        <p:spPr>
          <a:xfrm>
            <a:off x="564125" y="2456232"/>
            <a:ext cx="1249522" cy="1249522"/>
          </a:xfrm>
          <a:prstGeom prst="rect">
            <a:avLst/>
          </a:prstGeom>
        </p:spPr>
      </p:pic>
      <p:pic>
        <p:nvPicPr>
          <p:cNvPr id="28" name="Picture 27">
            <a:extLst>
              <a:ext uri="{FF2B5EF4-FFF2-40B4-BE49-F238E27FC236}">
                <a16:creationId xmlns:a16="http://schemas.microsoft.com/office/drawing/2014/main" id="{33E3F654-7342-66F1-937D-C3A36061CB69}"/>
              </a:ext>
            </a:extLst>
          </p:cNvPr>
          <p:cNvPicPr>
            <a:picLocks noChangeAspect="1"/>
          </p:cNvPicPr>
          <p:nvPr/>
        </p:nvPicPr>
        <p:blipFill>
          <a:blip r:embed="rId5"/>
          <a:stretch>
            <a:fillRect/>
          </a:stretch>
        </p:blipFill>
        <p:spPr>
          <a:xfrm>
            <a:off x="1518441" y="3130783"/>
            <a:ext cx="1346039" cy="1346039"/>
          </a:xfrm>
          <a:prstGeom prst="rect">
            <a:avLst/>
          </a:prstGeom>
        </p:spPr>
      </p:pic>
      <p:pic>
        <p:nvPicPr>
          <p:cNvPr id="32" name="Picture 31">
            <a:extLst>
              <a:ext uri="{FF2B5EF4-FFF2-40B4-BE49-F238E27FC236}">
                <a16:creationId xmlns:a16="http://schemas.microsoft.com/office/drawing/2014/main" id="{D4FD889F-C4F7-B0C4-AB3C-20016690E8A5}"/>
              </a:ext>
            </a:extLst>
          </p:cNvPr>
          <p:cNvPicPr>
            <a:picLocks noChangeAspect="1"/>
          </p:cNvPicPr>
          <p:nvPr/>
        </p:nvPicPr>
        <p:blipFill>
          <a:blip r:embed="rId6"/>
          <a:stretch>
            <a:fillRect/>
          </a:stretch>
        </p:blipFill>
        <p:spPr>
          <a:xfrm>
            <a:off x="3378984" y="1666210"/>
            <a:ext cx="964908" cy="964908"/>
          </a:xfrm>
          <a:prstGeom prst="rect">
            <a:avLst/>
          </a:prstGeom>
        </p:spPr>
      </p:pic>
      <p:pic>
        <p:nvPicPr>
          <p:cNvPr id="43" name="Picture 42">
            <a:extLst>
              <a:ext uri="{FF2B5EF4-FFF2-40B4-BE49-F238E27FC236}">
                <a16:creationId xmlns:a16="http://schemas.microsoft.com/office/drawing/2014/main" id="{9D7D59C0-57E5-0923-3813-52F476246789}"/>
              </a:ext>
            </a:extLst>
          </p:cNvPr>
          <p:cNvPicPr>
            <a:picLocks noChangeAspect="1"/>
          </p:cNvPicPr>
          <p:nvPr/>
        </p:nvPicPr>
        <p:blipFill>
          <a:blip r:embed="rId7"/>
          <a:stretch>
            <a:fillRect/>
          </a:stretch>
        </p:blipFill>
        <p:spPr>
          <a:xfrm rot="5400000">
            <a:off x="561985" y="3839476"/>
            <a:ext cx="1095248" cy="1095248"/>
          </a:xfrm>
          <a:prstGeom prst="rect">
            <a:avLst/>
          </a:prstGeom>
        </p:spPr>
      </p:pic>
      <p:pic>
        <p:nvPicPr>
          <p:cNvPr id="49" name="Picture 48">
            <a:extLst>
              <a:ext uri="{FF2B5EF4-FFF2-40B4-BE49-F238E27FC236}">
                <a16:creationId xmlns:a16="http://schemas.microsoft.com/office/drawing/2014/main" id="{4ABF3888-589B-35FD-3C0D-12AE07888E0F}"/>
              </a:ext>
            </a:extLst>
          </p:cNvPr>
          <p:cNvPicPr>
            <a:picLocks noChangeAspect="1"/>
          </p:cNvPicPr>
          <p:nvPr/>
        </p:nvPicPr>
        <p:blipFill>
          <a:blip r:embed="rId8"/>
          <a:stretch>
            <a:fillRect/>
          </a:stretch>
        </p:blipFill>
        <p:spPr>
          <a:xfrm rot="5400000" flipH="1">
            <a:off x="2611549" y="3757071"/>
            <a:ext cx="1488494" cy="1488494"/>
          </a:xfrm>
          <a:prstGeom prst="rect">
            <a:avLst/>
          </a:prstGeom>
        </p:spPr>
      </p:pic>
      <p:pic>
        <p:nvPicPr>
          <p:cNvPr id="53" name="Picture 52">
            <a:extLst>
              <a:ext uri="{FF2B5EF4-FFF2-40B4-BE49-F238E27FC236}">
                <a16:creationId xmlns:a16="http://schemas.microsoft.com/office/drawing/2014/main" id="{EA9F4D7A-89B8-B693-2212-AD5526B8EDD1}"/>
              </a:ext>
            </a:extLst>
          </p:cNvPr>
          <p:cNvPicPr>
            <a:picLocks noChangeAspect="1"/>
          </p:cNvPicPr>
          <p:nvPr/>
        </p:nvPicPr>
        <p:blipFill>
          <a:blip r:embed="rId9"/>
          <a:stretch>
            <a:fillRect/>
          </a:stretch>
        </p:blipFill>
        <p:spPr>
          <a:xfrm>
            <a:off x="1592690" y="2276235"/>
            <a:ext cx="1238108" cy="1194214"/>
          </a:xfrm>
          <a:prstGeom prst="rect">
            <a:avLst/>
          </a:prstGeom>
        </p:spPr>
      </p:pic>
    </p:spTree>
    <p:extLst>
      <p:ext uri="{BB962C8B-B14F-4D97-AF65-F5344CB8AC3E}">
        <p14:creationId xmlns:p14="http://schemas.microsoft.com/office/powerpoint/2010/main" val="10679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842B7C-3EB7-7858-75DE-62662CE2F17A}"/>
              </a:ext>
            </a:extLst>
          </p:cNvPr>
          <p:cNvSpPr txBox="1"/>
          <p:nvPr/>
        </p:nvSpPr>
        <p:spPr>
          <a:xfrm>
            <a:off x="102637" y="1751617"/>
            <a:ext cx="6858000" cy="3354765"/>
          </a:xfrm>
          <a:prstGeom prst="rect">
            <a:avLst/>
          </a:prstGeom>
          <a:noFill/>
        </p:spPr>
        <p:txBody>
          <a:bodyPr wrap="square">
            <a:spAutoFit/>
          </a:bodyPr>
          <a:lstStyle/>
          <a:p>
            <a:pPr algn="l"/>
            <a:endParaRPr lang="en-US" sz="1400" b="0" i="0" u="none" strike="noStrike" baseline="0">
              <a:latin typeface="Arial" panose="020B0604020202020204" pitchFamily="34" charset="0"/>
            </a:endParaRPr>
          </a:p>
          <a:p>
            <a:r>
              <a:rPr lang="en-US" sz="1800" b="0" i="0" u="none" strike="noStrike" baseline="0">
                <a:latin typeface="Arial" panose="020B0604020202020204" pitchFamily="34" charset="0"/>
              </a:rPr>
              <a:t>•Example:</a:t>
            </a:r>
          </a:p>
          <a:p>
            <a:r>
              <a:rPr lang="en-US" sz="1800" b="0" i="0" u="none" strike="noStrike" baseline="0">
                <a:latin typeface="Courier New" panose="02070309020205020404" pitchFamily="49" charset="0"/>
              </a:rPr>
              <a:t>lw $t0, 0($t1)</a:t>
            </a:r>
          </a:p>
          <a:p>
            <a:r>
              <a:rPr lang="en-US" sz="1800" b="0" i="0" u="none" strike="noStrike" baseline="0">
                <a:latin typeface="Courier New" panose="02070309020205020404" pitchFamily="49" charset="0"/>
              </a:rPr>
              <a:t>lw $t2, 4($t1)</a:t>
            </a:r>
          </a:p>
          <a:p>
            <a:r>
              <a:rPr lang="en-US" sz="1800" b="0" i="0" u="none" strike="noStrike" baseline="0">
                <a:latin typeface="Courier New" panose="02070309020205020404" pitchFamily="49" charset="0"/>
              </a:rPr>
              <a:t>sw $t2, 0($t1)</a:t>
            </a:r>
          </a:p>
          <a:p>
            <a:r>
              <a:rPr lang="en-US" sz="1800" b="0" i="0" u="none" strike="noStrike" baseline="0">
                <a:latin typeface="Courier New" panose="02070309020205020404" pitchFamily="49" charset="0"/>
              </a:rPr>
              <a:t>sw $t0, 4($t1)</a:t>
            </a:r>
          </a:p>
          <a:p>
            <a:r>
              <a:rPr lang="en-US" sz="1800" b="0" i="0" u="none" strike="noStrike" baseline="0">
                <a:latin typeface="Arial" panose="020B0604020202020204" pitchFamily="34" charset="0"/>
              </a:rPr>
              <a:t>•Reordered code:</a:t>
            </a:r>
          </a:p>
          <a:p>
            <a:endParaRPr lang="en-US" sz="1800" b="0" i="0" u="none" strike="noStrike" baseline="0">
              <a:latin typeface="Arial" panose="020B0604020202020204" pitchFamily="34" charset="0"/>
            </a:endParaRPr>
          </a:p>
          <a:p>
            <a:r>
              <a:rPr lang="en-US" sz="1800" b="0" i="0" u="none" strike="noStrike" baseline="0">
                <a:latin typeface="Courier New" panose="02070309020205020404" pitchFamily="49" charset="0"/>
              </a:rPr>
              <a:t>lw $t0, 0($t1)</a:t>
            </a:r>
          </a:p>
          <a:p>
            <a:r>
              <a:rPr lang="en-US" sz="1800" b="0" i="0" u="none" strike="noStrike" baseline="0">
                <a:latin typeface="Courier New" panose="02070309020205020404" pitchFamily="49" charset="0"/>
              </a:rPr>
              <a:t>lw $t2, 4($t1)</a:t>
            </a:r>
          </a:p>
          <a:p>
            <a:r>
              <a:rPr lang="en-US" sz="1800" b="0" i="0" u="none" strike="noStrike" baseline="0">
                <a:latin typeface="Courier New" panose="02070309020205020404" pitchFamily="49" charset="0"/>
              </a:rPr>
              <a:t>sw $t0, 4($t1)</a:t>
            </a:r>
          </a:p>
          <a:p>
            <a:r>
              <a:rPr lang="en-US" sz="1800" b="0" i="0" u="none" strike="noStrike" baseline="0">
                <a:latin typeface="Courier New" panose="02070309020205020404" pitchFamily="49" charset="0"/>
              </a:rPr>
              <a:t>sw $t2, 0($t1)</a:t>
            </a:r>
            <a:endParaRPr lang="en-US" dirty="0"/>
          </a:p>
        </p:txBody>
      </p:sp>
      <p:sp>
        <p:nvSpPr>
          <p:cNvPr id="6" name="TextBox 5">
            <a:extLst>
              <a:ext uri="{FF2B5EF4-FFF2-40B4-BE49-F238E27FC236}">
                <a16:creationId xmlns:a16="http://schemas.microsoft.com/office/drawing/2014/main" id="{16CFBF12-0477-3B9A-F0D0-F9DC6D8E2123}"/>
              </a:ext>
            </a:extLst>
          </p:cNvPr>
          <p:cNvSpPr txBox="1"/>
          <p:nvPr/>
        </p:nvSpPr>
        <p:spPr>
          <a:xfrm>
            <a:off x="1540717" y="120039"/>
            <a:ext cx="6062566"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REORDERING CODE TO AVOID PIPELINE STALL 1 (SOFTWARE SOLUTION)</a:t>
            </a:r>
            <a:endParaRPr lang="en-US" sz="2800" dirty="0"/>
          </a:p>
        </p:txBody>
      </p:sp>
      <p:sp>
        <p:nvSpPr>
          <p:cNvPr id="8" name="TextBox 7">
            <a:extLst>
              <a:ext uri="{FF2B5EF4-FFF2-40B4-BE49-F238E27FC236}">
                <a16:creationId xmlns:a16="http://schemas.microsoft.com/office/drawing/2014/main" id="{12AC658B-11CA-E987-3E30-8EF65CC913AD}"/>
              </a:ext>
            </a:extLst>
          </p:cNvPr>
          <p:cNvSpPr txBox="1"/>
          <p:nvPr/>
        </p:nvSpPr>
        <p:spPr>
          <a:xfrm>
            <a:off x="3788228" y="2637845"/>
            <a:ext cx="4572000" cy="369332"/>
          </a:xfrm>
          <a:prstGeom prst="rect">
            <a:avLst/>
          </a:prstGeom>
          <a:noFill/>
        </p:spPr>
        <p:txBody>
          <a:bodyPr wrap="square">
            <a:spAutoFit/>
          </a:bodyPr>
          <a:lstStyle/>
          <a:p>
            <a:r>
              <a:rPr lang="en-US" sz="1800" b="0" i="0" u="none" strike="noStrike" baseline="0" dirty="0">
                <a:solidFill>
                  <a:srgbClr val="46B1B5"/>
                </a:solidFill>
                <a:latin typeface="Tahoma" panose="020B0604030504040204" pitchFamily="34" charset="0"/>
              </a:rPr>
              <a:t>Data hazard</a:t>
            </a:r>
            <a:endParaRPr lang="en-US" dirty="0"/>
          </a:p>
        </p:txBody>
      </p:sp>
      <p:sp>
        <p:nvSpPr>
          <p:cNvPr id="10" name="TextBox 9">
            <a:extLst>
              <a:ext uri="{FF2B5EF4-FFF2-40B4-BE49-F238E27FC236}">
                <a16:creationId xmlns:a16="http://schemas.microsoft.com/office/drawing/2014/main" id="{B866AB6C-BE3F-635E-689B-EB023F7ADA10}"/>
              </a:ext>
            </a:extLst>
          </p:cNvPr>
          <p:cNvSpPr txBox="1"/>
          <p:nvPr/>
        </p:nvSpPr>
        <p:spPr>
          <a:xfrm>
            <a:off x="3788228" y="4318949"/>
            <a:ext cx="4572000" cy="369332"/>
          </a:xfrm>
          <a:prstGeom prst="rect">
            <a:avLst/>
          </a:prstGeom>
          <a:noFill/>
        </p:spPr>
        <p:txBody>
          <a:bodyPr wrap="square">
            <a:spAutoFit/>
          </a:bodyPr>
          <a:lstStyle/>
          <a:p>
            <a:r>
              <a:rPr lang="en-US" sz="1800" b="0" i="0" u="none" strike="noStrike" baseline="0" dirty="0">
                <a:solidFill>
                  <a:srgbClr val="46B1B5"/>
                </a:solidFill>
                <a:latin typeface="Tahoma" panose="020B0604030504040204" pitchFamily="34" charset="0"/>
              </a:rPr>
              <a:t>Interchanged </a:t>
            </a:r>
            <a:endParaRPr lang="en-US" dirty="0"/>
          </a:p>
        </p:txBody>
      </p:sp>
    </p:spTree>
    <p:extLst>
      <p:ext uri="{BB962C8B-B14F-4D97-AF65-F5344CB8AC3E}">
        <p14:creationId xmlns:p14="http://schemas.microsoft.com/office/powerpoint/2010/main" val="2685982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4C3189-9487-4D9F-6D2D-92B8070CEA58}"/>
              </a:ext>
            </a:extLst>
          </p:cNvPr>
          <p:cNvSpPr txBox="1"/>
          <p:nvPr/>
        </p:nvSpPr>
        <p:spPr>
          <a:xfrm>
            <a:off x="1464906" y="166692"/>
            <a:ext cx="6214188"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REORDERING CODE TO AVOID PIPELINE STALL 2 (SOFTWARE SOLUTION)</a:t>
            </a:r>
            <a:endParaRPr lang="en-US" sz="2800" dirty="0"/>
          </a:p>
        </p:txBody>
      </p:sp>
      <p:pic>
        <p:nvPicPr>
          <p:cNvPr id="7" name="Picture 6">
            <a:extLst>
              <a:ext uri="{FF2B5EF4-FFF2-40B4-BE49-F238E27FC236}">
                <a16:creationId xmlns:a16="http://schemas.microsoft.com/office/drawing/2014/main" id="{2C4A31D2-FCA6-1A59-69A6-67F3EC181CFB}"/>
              </a:ext>
            </a:extLst>
          </p:cNvPr>
          <p:cNvPicPr>
            <a:picLocks noChangeAspect="1"/>
          </p:cNvPicPr>
          <p:nvPr/>
        </p:nvPicPr>
        <p:blipFill>
          <a:blip r:embed="rId3"/>
          <a:stretch>
            <a:fillRect/>
          </a:stretch>
        </p:blipFill>
        <p:spPr>
          <a:xfrm>
            <a:off x="0" y="1465187"/>
            <a:ext cx="9144000" cy="3927625"/>
          </a:xfrm>
          <a:prstGeom prst="rect">
            <a:avLst/>
          </a:prstGeom>
        </p:spPr>
      </p:pic>
    </p:spTree>
    <p:extLst>
      <p:ext uri="{BB962C8B-B14F-4D97-AF65-F5344CB8AC3E}">
        <p14:creationId xmlns:p14="http://schemas.microsoft.com/office/powerpoint/2010/main" val="726553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4C3189-9487-4D9F-6D2D-92B8070CEA58}"/>
              </a:ext>
            </a:extLst>
          </p:cNvPr>
          <p:cNvSpPr txBox="1"/>
          <p:nvPr/>
        </p:nvSpPr>
        <p:spPr>
          <a:xfrm>
            <a:off x="1464906" y="166692"/>
            <a:ext cx="6214188"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REORDERING CODE TO AVOID PIPELINE STALL 3 (SOFTWARE SOLUTION)</a:t>
            </a:r>
            <a:endParaRPr lang="en-US" sz="2800" dirty="0"/>
          </a:p>
        </p:txBody>
      </p:sp>
      <p:pic>
        <p:nvPicPr>
          <p:cNvPr id="4" name="Picture 3">
            <a:extLst>
              <a:ext uri="{FF2B5EF4-FFF2-40B4-BE49-F238E27FC236}">
                <a16:creationId xmlns:a16="http://schemas.microsoft.com/office/drawing/2014/main" id="{024FD6C9-FCCB-85A0-F965-45670C193D94}"/>
              </a:ext>
            </a:extLst>
          </p:cNvPr>
          <p:cNvPicPr>
            <a:picLocks noChangeAspect="1"/>
          </p:cNvPicPr>
          <p:nvPr/>
        </p:nvPicPr>
        <p:blipFill>
          <a:blip r:embed="rId3"/>
          <a:stretch>
            <a:fillRect/>
          </a:stretch>
        </p:blipFill>
        <p:spPr>
          <a:xfrm>
            <a:off x="93306" y="1931437"/>
            <a:ext cx="6214188" cy="3746147"/>
          </a:xfrm>
          <a:prstGeom prst="rect">
            <a:avLst/>
          </a:prstGeom>
        </p:spPr>
      </p:pic>
      <p:sp>
        <p:nvSpPr>
          <p:cNvPr id="6" name="TextBox 5">
            <a:extLst>
              <a:ext uri="{FF2B5EF4-FFF2-40B4-BE49-F238E27FC236}">
                <a16:creationId xmlns:a16="http://schemas.microsoft.com/office/drawing/2014/main" id="{CDD9235A-38B7-FAA3-9EF9-1B2CF1FEC5C5}"/>
              </a:ext>
            </a:extLst>
          </p:cNvPr>
          <p:cNvSpPr txBox="1"/>
          <p:nvPr/>
        </p:nvSpPr>
        <p:spPr>
          <a:xfrm>
            <a:off x="6550089" y="2781896"/>
            <a:ext cx="2435290" cy="646331"/>
          </a:xfrm>
          <a:prstGeom prst="rect">
            <a:avLst/>
          </a:prstGeom>
          <a:noFill/>
        </p:spPr>
        <p:txBody>
          <a:bodyPr wrap="square">
            <a:spAutoFit/>
          </a:bodyPr>
          <a:lstStyle/>
          <a:p>
            <a:r>
              <a:rPr lang="en-US" dirty="0"/>
              <a:t>Moving up the third </a:t>
            </a:r>
            <a:r>
              <a:rPr lang="en-US" dirty="0" err="1"/>
              <a:t>lw</a:t>
            </a:r>
            <a:r>
              <a:rPr lang="en-US" dirty="0"/>
              <a:t> eliminates both hazards </a:t>
            </a:r>
          </a:p>
        </p:txBody>
      </p:sp>
      <p:cxnSp>
        <p:nvCxnSpPr>
          <p:cNvPr id="9" name="Straight Arrow Connector 8">
            <a:extLst>
              <a:ext uri="{FF2B5EF4-FFF2-40B4-BE49-F238E27FC236}">
                <a16:creationId xmlns:a16="http://schemas.microsoft.com/office/drawing/2014/main" id="{06F857F7-9291-9F0B-DA6E-7D1504A76AEA}"/>
              </a:ext>
            </a:extLst>
          </p:cNvPr>
          <p:cNvCxnSpPr/>
          <p:nvPr/>
        </p:nvCxnSpPr>
        <p:spPr>
          <a:xfrm>
            <a:off x="5784980" y="3172408"/>
            <a:ext cx="522514" cy="0"/>
          </a:xfrm>
          <a:prstGeom prst="straightConnector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20216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1200329"/>
          </a:xfrm>
          <a:prstGeom prst="rect">
            <a:avLst/>
          </a:prstGeom>
          <a:noFill/>
        </p:spPr>
        <p:txBody>
          <a:bodyPr wrap="square" rtlCol="0">
            <a:spAutoFit/>
          </a:bodyPr>
          <a:lstStyle/>
          <a:p>
            <a:r>
              <a:rPr lang="en-US" sz="1800" b="0" i="0" u="none" strike="noStrike" baseline="0" dirty="0">
                <a:latin typeface="Arial" panose="020B0604020202020204" pitchFamily="34" charset="0"/>
              </a:rPr>
              <a:t>•</a:t>
            </a:r>
            <a:r>
              <a:rPr lang="en-US" sz="1800" b="0" i="1" u="none" strike="noStrike" baseline="0" dirty="0">
                <a:latin typeface="Gill Sans MT" panose="020B0502020104020203" pitchFamily="34" charset="0"/>
              </a:rPr>
              <a:t>Control hazard</a:t>
            </a:r>
            <a:r>
              <a:rPr lang="en-US" sz="1800" b="0" i="0" u="none" strike="noStrike" baseline="0" dirty="0">
                <a:latin typeface="Gill Sans MT" panose="020B0502020104020203" pitchFamily="34" charset="0"/>
              </a:rPr>
              <a:t>: need to make a decision based on the result of a previous instruction still executing in pipeline</a:t>
            </a:r>
          </a:p>
          <a:p>
            <a:r>
              <a:rPr lang="en-US" sz="1800" b="0" i="0" u="none" strike="noStrike" baseline="0" dirty="0">
                <a:latin typeface="Arial" panose="020B0604020202020204" pitchFamily="34" charset="0"/>
              </a:rPr>
              <a:t>•</a:t>
            </a:r>
            <a:r>
              <a:rPr lang="en-US" sz="1800" b="0" i="0" u="none" strike="noStrike" baseline="0" dirty="0">
                <a:latin typeface="Gill Sans MT" panose="020B0502020104020203" pitchFamily="34" charset="0"/>
              </a:rPr>
              <a:t>Solution 1</a:t>
            </a:r>
            <a:r>
              <a:rPr lang="en-US" sz="1800" b="0" i="1" u="none" strike="noStrike" baseline="0" dirty="0">
                <a:latin typeface="Gill Sans MT" panose="020B0502020104020203" pitchFamily="34" charset="0"/>
              </a:rPr>
              <a:t>Stall </a:t>
            </a:r>
            <a:r>
              <a:rPr lang="en-US" sz="1800" b="0" i="0" u="none" strike="noStrike" baseline="0" dirty="0">
                <a:latin typeface="Gill Sans MT" panose="020B0502020104020203" pitchFamily="34" charset="0"/>
              </a:rPr>
              <a:t>the pipeline</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923330"/>
          </a:xfrm>
          <a:prstGeom prst="rect">
            <a:avLst/>
          </a:prstGeom>
          <a:noFill/>
        </p:spPr>
        <p:txBody>
          <a:bodyPr wrap="square" rtlCol="0">
            <a:spAutoFit/>
          </a:bodyPr>
          <a:lstStyle/>
          <a:p>
            <a:pPr algn="r" rtl="1"/>
            <a:r>
              <a:rPr lang="fa-IR" dirty="0"/>
              <a:t>• خطر کنترل: نیاز به تصمیم گیری بر اساس نتیجه یک دستورالعمل قبلی که هنوز در حال اجرا است.</a:t>
            </a:r>
          </a:p>
          <a:p>
            <a:pPr algn="r" rtl="1"/>
            <a:r>
              <a:rPr lang="fa-IR" dirty="0"/>
              <a:t>راه حل 1 خط لوله را متوقف کنید</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CONTROL HAZARDS</a:t>
            </a:r>
            <a:endParaRPr lang="en-US" dirty="0"/>
          </a:p>
        </p:txBody>
      </p:sp>
      <p:pic>
        <p:nvPicPr>
          <p:cNvPr id="3" name="Picture 2">
            <a:extLst>
              <a:ext uri="{FF2B5EF4-FFF2-40B4-BE49-F238E27FC236}">
                <a16:creationId xmlns:a16="http://schemas.microsoft.com/office/drawing/2014/main" id="{0145F9AB-08FE-919E-C1D6-D0B27472481C}"/>
              </a:ext>
            </a:extLst>
          </p:cNvPr>
          <p:cNvPicPr>
            <a:picLocks noChangeAspect="1"/>
          </p:cNvPicPr>
          <p:nvPr/>
        </p:nvPicPr>
        <p:blipFill>
          <a:blip r:embed="rId3"/>
          <a:stretch>
            <a:fillRect/>
          </a:stretch>
        </p:blipFill>
        <p:spPr>
          <a:xfrm>
            <a:off x="660679" y="3187907"/>
            <a:ext cx="7822642" cy="2988958"/>
          </a:xfrm>
          <a:prstGeom prst="rect">
            <a:avLst/>
          </a:prstGeom>
        </p:spPr>
      </p:pic>
    </p:spTree>
    <p:extLst>
      <p:ext uri="{BB962C8B-B14F-4D97-AF65-F5344CB8AC3E}">
        <p14:creationId xmlns:p14="http://schemas.microsoft.com/office/powerpoint/2010/main" val="1211400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16000A-E0C2-0593-748F-DA136E5361E9}"/>
              </a:ext>
            </a:extLst>
          </p:cNvPr>
          <p:cNvPicPr>
            <a:picLocks noChangeAspect="1"/>
          </p:cNvPicPr>
          <p:nvPr/>
        </p:nvPicPr>
        <p:blipFill>
          <a:blip r:embed="rId3"/>
          <a:stretch>
            <a:fillRect/>
          </a:stretch>
        </p:blipFill>
        <p:spPr>
          <a:xfrm>
            <a:off x="615820" y="1603418"/>
            <a:ext cx="7725747" cy="4914715"/>
          </a:xfrm>
          <a:prstGeom prst="rect">
            <a:avLst/>
          </a:prstGeom>
        </p:spPr>
      </p:pic>
      <p:sp>
        <p:nvSpPr>
          <p:cNvPr id="6" name="TextBox 5">
            <a:extLst>
              <a:ext uri="{FF2B5EF4-FFF2-40B4-BE49-F238E27FC236}">
                <a16:creationId xmlns:a16="http://schemas.microsoft.com/office/drawing/2014/main" id="{75470BFD-AC76-82F8-CEA2-F78DB453264D}"/>
              </a:ext>
            </a:extLst>
          </p:cNvPr>
          <p:cNvSpPr txBox="1"/>
          <p:nvPr/>
        </p:nvSpPr>
        <p:spPr>
          <a:xfrm>
            <a:off x="139960" y="883336"/>
            <a:ext cx="4572000" cy="646331"/>
          </a:xfrm>
          <a:prstGeom prst="rect">
            <a:avLst/>
          </a:prstGeom>
          <a:noFill/>
        </p:spPr>
        <p:txBody>
          <a:bodyPr wrap="square">
            <a:spAutoFit/>
          </a:bodyPr>
          <a:lstStyle/>
          <a:p>
            <a:r>
              <a:rPr lang="en-US" dirty="0"/>
              <a:t>Solution 2Predictbranch outcome</a:t>
            </a:r>
          </a:p>
          <a:p>
            <a:r>
              <a:rPr lang="en-US" dirty="0"/>
              <a:t>–e.g., predict branch-not-taken:</a:t>
            </a:r>
          </a:p>
        </p:txBody>
      </p:sp>
      <p:sp>
        <p:nvSpPr>
          <p:cNvPr id="9" name="TextBox 8">
            <a:extLst>
              <a:ext uri="{FF2B5EF4-FFF2-40B4-BE49-F238E27FC236}">
                <a16:creationId xmlns:a16="http://schemas.microsoft.com/office/drawing/2014/main" id="{3837146E-0FC2-3421-844A-E9C729CEDCFB}"/>
              </a:ext>
            </a:extLst>
          </p:cNvPr>
          <p:cNvSpPr txBox="1"/>
          <p:nvPr/>
        </p:nvSpPr>
        <p:spPr>
          <a:xfrm>
            <a:off x="4497354" y="809585"/>
            <a:ext cx="4506686" cy="646331"/>
          </a:xfrm>
          <a:prstGeom prst="rect">
            <a:avLst/>
          </a:prstGeom>
          <a:noFill/>
        </p:spPr>
        <p:txBody>
          <a:bodyPr wrap="square">
            <a:spAutoFit/>
          </a:bodyPr>
          <a:lstStyle/>
          <a:p>
            <a:pPr algn="r" rtl="1"/>
            <a:r>
              <a:rPr lang="en-US" dirty="0" err="1"/>
              <a:t>راه</a:t>
            </a:r>
            <a:r>
              <a:rPr lang="en-US" dirty="0"/>
              <a:t> </a:t>
            </a:r>
            <a:r>
              <a:rPr lang="en-US" dirty="0" err="1"/>
              <a:t>حل</a:t>
            </a:r>
            <a:r>
              <a:rPr lang="en-US" dirty="0"/>
              <a:t> 2 </a:t>
            </a:r>
            <a:r>
              <a:rPr lang="en-US" dirty="0" err="1"/>
              <a:t>نتیجه</a:t>
            </a:r>
            <a:r>
              <a:rPr lang="en-US" dirty="0"/>
              <a:t> </a:t>
            </a:r>
            <a:r>
              <a:rPr lang="en-US" dirty="0" err="1"/>
              <a:t>شاخه</a:t>
            </a:r>
            <a:r>
              <a:rPr lang="en-US" dirty="0"/>
              <a:t> </a:t>
            </a:r>
            <a:r>
              <a:rPr lang="en-US" dirty="0" err="1"/>
              <a:t>را</a:t>
            </a:r>
            <a:r>
              <a:rPr lang="en-US" dirty="0"/>
              <a:t> </a:t>
            </a:r>
            <a:r>
              <a:rPr lang="en-US" dirty="0" err="1"/>
              <a:t>پیش</a:t>
            </a:r>
            <a:r>
              <a:rPr lang="en-US" dirty="0"/>
              <a:t> </a:t>
            </a:r>
            <a:r>
              <a:rPr lang="en-US" dirty="0" err="1"/>
              <a:t>بینی</a:t>
            </a:r>
            <a:r>
              <a:rPr lang="en-US" dirty="0"/>
              <a:t> </a:t>
            </a:r>
            <a:r>
              <a:rPr lang="en-US" dirty="0" err="1"/>
              <a:t>کنید</a:t>
            </a:r>
            <a:endParaRPr lang="en-US" dirty="0"/>
          </a:p>
          <a:p>
            <a:pPr algn="r" rtl="1"/>
            <a:r>
              <a:rPr lang="en-US" dirty="0"/>
              <a:t>-</a:t>
            </a:r>
            <a:r>
              <a:rPr lang="en-US" dirty="0" err="1"/>
              <a:t>به</a:t>
            </a:r>
            <a:r>
              <a:rPr lang="en-US" dirty="0"/>
              <a:t> </a:t>
            </a:r>
            <a:r>
              <a:rPr lang="en-US" dirty="0" err="1"/>
              <a:t>عنوان</a:t>
            </a:r>
            <a:r>
              <a:rPr lang="en-US" dirty="0"/>
              <a:t> </a:t>
            </a:r>
            <a:r>
              <a:rPr lang="en-US" dirty="0" err="1"/>
              <a:t>مثال</a:t>
            </a:r>
            <a:r>
              <a:rPr lang="en-US" dirty="0"/>
              <a:t>، </a:t>
            </a:r>
            <a:r>
              <a:rPr lang="en-US" dirty="0" err="1"/>
              <a:t>پیش‌بینی</a:t>
            </a:r>
            <a:r>
              <a:rPr lang="en-US" dirty="0"/>
              <a:t> </a:t>
            </a:r>
            <a:r>
              <a:rPr lang="en-US" dirty="0" err="1"/>
              <a:t>شاخه‌ای</a:t>
            </a:r>
            <a:r>
              <a:rPr lang="en-US" dirty="0"/>
              <a:t> </a:t>
            </a:r>
            <a:r>
              <a:rPr lang="en-US" dirty="0" err="1"/>
              <a:t>که</a:t>
            </a:r>
            <a:r>
              <a:rPr lang="en-US" dirty="0"/>
              <a:t> </a:t>
            </a:r>
            <a:r>
              <a:rPr lang="en-US" dirty="0" err="1"/>
              <a:t>گرفته</a:t>
            </a:r>
            <a:r>
              <a:rPr lang="en-US" dirty="0"/>
              <a:t> </a:t>
            </a:r>
            <a:r>
              <a:rPr lang="en-US" dirty="0" err="1"/>
              <a:t>نشده</a:t>
            </a:r>
            <a:r>
              <a:rPr lang="en-US" dirty="0"/>
              <a:t> </a:t>
            </a:r>
            <a:r>
              <a:rPr lang="en-US" dirty="0" err="1"/>
              <a:t>است</a:t>
            </a:r>
            <a:r>
              <a:rPr lang="en-US" dirty="0"/>
              <a:t>:</a:t>
            </a:r>
          </a:p>
        </p:txBody>
      </p:sp>
      <p:sp>
        <p:nvSpPr>
          <p:cNvPr id="11" name="TextBox 10">
            <a:extLst>
              <a:ext uri="{FF2B5EF4-FFF2-40B4-BE49-F238E27FC236}">
                <a16:creationId xmlns:a16="http://schemas.microsoft.com/office/drawing/2014/main" id="{8E70A192-E429-EA4A-06F2-E9633CC43F85}"/>
              </a:ext>
            </a:extLst>
          </p:cNvPr>
          <p:cNvSpPr txBox="1"/>
          <p:nvPr/>
        </p:nvSpPr>
        <p:spPr>
          <a:xfrm>
            <a:off x="2211354" y="155201"/>
            <a:ext cx="4572000"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CONTROL HAZARDS</a:t>
            </a:r>
            <a:endParaRPr lang="en-US" dirty="0"/>
          </a:p>
        </p:txBody>
      </p:sp>
    </p:spTree>
    <p:extLst>
      <p:ext uri="{BB962C8B-B14F-4D97-AF65-F5344CB8AC3E}">
        <p14:creationId xmlns:p14="http://schemas.microsoft.com/office/powerpoint/2010/main" val="439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2308324"/>
          </a:xfrm>
          <a:prstGeom prst="rect">
            <a:avLst/>
          </a:prstGeom>
          <a:noFill/>
        </p:spPr>
        <p:txBody>
          <a:bodyPr wrap="square" rtlCol="0">
            <a:spAutoFit/>
          </a:bodyPr>
          <a:lstStyle/>
          <a:p>
            <a:r>
              <a:rPr lang="en-US" sz="1800" b="0" i="0" u="none" strike="noStrike" baseline="0" dirty="0">
                <a:latin typeface="Arial" panose="020B0604020202020204" pitchFamily="34" charset="0"/>
              </a:rPr>
              <a:t>•</a:t>
            </a:r>
            <a:r>
              <a:rPr lang="en-US" sz="1800" b="0" i="0" u="none" strike="noStrike" baseline="0" dirty="0">
                <a:latin typeface="Gill Sans MT" panose="020B0502020104020203" pitchFamily="34" charset="0"/>
              </a:rPr>
              <a:t>Solution 3</a:t>
            </a:r>
            <a:r>
              <a:rPr lang="en-US" sz="1800" b="0" i="1" u="none" strike="noStrike" baseline="0" dirty="0">
                <a:latin typeface="Gill Sans MT" panose="020B0502020104020203" pitchFamily="34" charset="0"/>
              </a:rPr>
              <a:t>Delayed branch: </a:t>
            </a:r>
            <a:r>
              <a:rPr lang="en-US" sz="1800" b="0" i="0" u="none" strike="noStrike" baseline="0" dirty="0">
                <a:latin typeface="Gill Sans MT" panose="020B0502020104020203" pitchFamily="34" charset="0"/>
              </a:rPr>
              <a:t>always execute the sequentially next statement with the branch executing after one instruction delay –compiler’s job to find a statement that can be put in the slot that is independent of branch outcome</a:t>
            </a:r>
          </a:p>
          <a:p>
            <a:r>
              <a:rPr lang="en-US" sz="1800" b="0" i="0" u="none" strike="noStrike" baseline="0" dirty="0">
                <a:latin typeface="Gill Sans MT" panose="020B0502020104020203" pitchFamily="34" charset="0"/>
              </a:rPr>
              <a:t>–MIPS does this –but it is an option in SPIM (Simulator -&gt; Settings)</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2031325"/>
          </a:xfrm>
          <a:prstGeom prst="rect">
            <a:avLst/>
          </a:prstGeom>
          <a:noFill/>
        </p:spPr>
        <p:txBody>
          <a:bodyPr wrap="square" rtlCol="0">
            <a:spAutoFit/>
          </a:bodyPr>
          <a:lstStyle/>
          <a:p>
            <a:pPr algn="r" rtl="1"/>
            <a:r>
              <a:rPr lang="fa-IR" dirty="0"/>
              <a:t>•راه حل 3 شاخه تاخیری: همیشه دستور بعدی را به صورت متوالی اجرا کنید و شاخه بعد از یک تاخیر دستورالعمل اجرا شود - کار کامپایلر برای یافتن دستوری که می تواند در شکاف قرار گیرد که مستقل از نتیجه شاخه باشد.</a:t>
            </a:r>
          </a:p>
          <a:p>
            <a:pPr algn="r" rtl="1"/>
            <a:r>
              <a:rPr lang="fa-IR" dirty="0"/>
              <a:t>–</a:t>
            </a:r>
            <a:r>
              <a:rPr lang="en-US" dirty="0"/>
              <a:t>MIPS </a:t>
            </a:r>
            <a:r>
              <a:rPr lang="fa-IR" dirty="0"/>
              <a:t>این کار را انجام می دهد – اما این یک گزینه در </a:t>
            </a:r>
            <a:r>
              <a:rPr lang="en-US" dirty="0"/>
              <a:t>SPIM </a:t>
            </a:r>
            <a:r>
              <a:rPr lang="fa-IR" dirty="0"/>
              <a:t>است (شبیه ساز -&gt; تنظیمات)</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CONTROL HAZARDS</a:t>
            </a:r>
            <a:endParaRPr lang="en-US" dirty="0"/>
          </a:p>
        </p:txBody>
      </p:sp>
      <p:pic>
        <p:nvPicPr>
          <p:cNvPr id="4" name="Picture 3">
            <a:extLst>
              <a:ext uri="{FF2B5EF4-FFF2-40B4-BE49-F238E27FC236}">
                <a16:creationId xmlns:a16="http://schemas.microsoft.com/office/drawing/2014/main" id="{4F480627-92AE-227B-94D3-CFD47D090DCA}"/>
              </a:ext>
            </a:extLst>
          </p:cNvPr>
          <p:cNvPicPr>
            <a:picLocks noChangeAspect="1"/>
          </p:cNvPicPr>
          <p:nvPr/>
        </p:nvPicPr>
        <p:blipFill>
          <a:blip r:embed="rId3"/>
          <a:stretch>
            <a:fillRect/>
          </a:stretch>
        </p:blipFill>
        <p:spPr>
          <a:xfrm>
            <a:off x="1493253" y="3449706"/>
            <a:ext cx="6157494" cy="3093988"/>
          </a:xfrm>
          <a:prstGeom prst="rect">
            <a:avLst/>
          </a:prstGeom>
        </p:spPr>
      </p:pic>
    </p:spTree>
    <p:extLst>
      <p:ext uri="{BB962C8B-B14F-4D97-AF65-F5344CB8AC3E}">
        <p14:creationId xmlns:p14="http://schemas.microsoft.com/office/powerpoint/2010/main" val="1227855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40A0CCE-AD18-1A1D-360C-44E390D0002D}"/>
              </a:ext>
            </a:extLst>
          </p:cNvPr>
          <p:cNvSpPr txBox="1"/>
          <p:nvPr/>
        </p:nvSpPr>
        <p:spPr>
          <a:xfrm>
            <a:off x="2293486" y="178321"/>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CLASS WORK</a:t>
            </a:r>
            <a:endParaRPr lang="en-US" sz="4000" b="0" i="0" u="none" strike="noStrike" baseline="0" dirty="0">
              <a:solidFill>
                <a:srgbClr val="2A1A00"/>
              </a:solidFill>
              <a:latin typeface="Impact" panose="020B0806030902050204" pitchFamily="34" charset="0"/>
            </a:endParaRPr>
          </a:p>
        </p:txBody>
      </p:sp>
      <p:sp>
        <p:nvSpPr>
          <p:cNvPr id="3" name="TextBox 2">
            <a:extLst>
              <a:ext uri="{FF2B5EF4-FFF2-40B4-BE49-F238E27FC236}">
                <a16:creationId xmlns:a16="http://schemas.microsoft.com/office/drawing/2014/main" id="{E9F5E256-C143-FFE9-2C57-3B94AC09C9D4}"/>
              </a:ext>
            </a:extLst>
          </p:cNvPr>
          <p:cNvSpPr txBox="1"/>
          <p:nvPr/>
        </p:nvSpPr>
        <p:spPr>
          <a:xfrm>
            <a:off x="475861" y="1766605"/>
            <a:ext cx="6494106" cy="1200329"/>
          </a:xfrm>
          <a:prstGeom prst="rect">
            <a:avLst/>
          </a:prstGeom>
          <a:noFill/>
        </p:spPr>
        <p:txBody>
          <a:bodyPr wrap="square">
            <a:spAutoFit/>
          </a:bodyPr>
          <a:lstStyle/>
          <a:p>
            <a:r>
              <a:rPr lang="en-US" sz="1800" b="0" i="0" u="none" strike="noStrike" baseline="0" dirty="0">
                <a:solidFill>
                  <a:srgbClr val="585858"/>
                </a:solidFill>
                <a:latin typeface="Gill Sans MT" panose="020B0502020104020203" pitchFamily="34" charset="0"/>
              </a:rPr>
              <a:t>Performance of “Stall on Branch” </a:t>
            </a:r>
          </a:p>
          <a:p>
            <a:r>
              <a:rPr lang="en-US" sz="1800" b="0" i="0" u="none" strike="noStrike" baseline="0" dirty="0">
                <a:solidFill>
                  <a:srgbClr val="2A1A00"/>
                </a:solidFill>
                <a:latin typeface="Arial" panose="020B0604020202020204" pitchFamily="34" charset="0"/>
              </a:rPr>
              <a:t>•Assume all instructions have a CPI of 1</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Branches are %13 of the instructions executed in computer</a:t>
            </a:r>
          </a:p>
          <a:p>
            <a:r>
              <a:rPr lang="en-US" sz="1800" b="0" i="0" u="none" strike="noStrike" baseline="0" dirty="0">
                <a:solidFill>
                  <a:srgbClr val="2A1A00"/>
                </a:solidFill>
                <a:latin typeface="Arial" panose="020B0604020202020204" pitchFamily="34" charset="0"/>
              </a:rPr>
              <a:t>•Estimate the impact on? </a:t>
            </a:r>
          </a:p>
        </p:txBody>
      </p:sp>
      <p:sp>
        <p:nvSpPr>
          <p:cNvPr id="6" name="TextBox 5">
            <a:extLst>
              <a:ext uri="{FF2B5EF4-FFF2-40B4-BE49-F238E27FC236}">
                <a16:creationId xmlns:a16="http://schemas.microsoft.com/office/drawing/2014/main" id="{EFAD2AF8-C6DB-A400-94DA-AA513CA4C5FB}"/>
              </a:ext>
            </a:extLst>
          </p:cNvPr>
          <p:cNvSpPr txBox="1"/>
          <p:nvPr/>
        </p:nvSpPr>
        <p:spPr>
          <a:xfrm>
            <a:off x="475861" y="2948072"/>
            <a:ext cx="8192278" cy="1200329"/>
          </a:xfrm>
          <a:prstGeom prst="rect">
            <a:avLst/>
          </a:prstGeom>
          <a:noFill/>
        </p:spPr>
        <p:txBody>
          <a:bodyPr wrap="square">
            <a:spAutoFit/>
          </a:bodyPr>
          <a:lstStyle/>
          <a:p>
            <a:pPr algn="r" rtl="1"/>
            <a:r>
              <a:rPr lang="en-US" dirty="0" err="1"/>
              <a:t>اجرای</a:t>
            </a:r>
            <a:r>
              <a:rPr lang="en-US" dirty="0"/>
              <a:t> </a:t>
            </a:r>
            <a:r>
              <a:rPr lang="en-US" dirty="0" err="1"/>
              <a:t>غرفه</a:t>
            </a:r>
            <a:r>
              <a:rPr lang="en-US" dirty="0"/>
              <a:t> </a:t>
            </a:r>
            <a:r>
              <a:rPr lang="en-US" dirty="0" err="1"/>
              <a:t>در</a:t>
            </a:r>
            <a:r>
              <a:rPr lang="en-US" dirty="0"/>
              <a:t> </a:t>
            </a:r>
            <a:r>
              <a:rPr lang="en-US" dirty="0" err="1"/>
              <a:t>شعبه</a:t>
            </a:r>
            <a:endParaRPr lang="en-US" dirty="0"/>
          </a:p>
          <a:p>
            <a:pPr algn="r" rtl="1"/>
            <a:r>
              <a:rPr lang="en-US" dirty="0"/>
              <a:t>• </a:t>
            </a:r>
            <a:r>
              <a:rPr lang="en-US" dirty="0" err="1"/>
              <a:t>فرض</a:t>
            </a:r>
            <a:r>
              <a:rPr lang="en-US" dirty="0"/>
              <a:t> </a:t>
            </a:r>
            <a:r>
              <a:rPr lang="en-US" dirty="0" err="1"/>
              <a:t>کنید</a:t>
            </a:r>
            <a:r>
              <a:rPr lang="en-US" dirty="0"/>
              <a:t> </a:t>
            </a:r>
            <a:r>
              <a:rPr lang="en-US" dirty="0" err="1"/>
              <a:t>همه</a:t>
            </a:r>
            <a:r>
              <a:rPr lang="en-US" dirty="0"/>
              <a:t> </a:t>
            </a:r>
            <a:r>
              <a:rPr lang="en-US" dirty="0" err="1"/>
              <a:t>دستورالعمل</a:t>
            </a:r>
            <a:r>
              <a:rPr lang="en-US" dirty="0"/>
              <a:t> </a:t>
            </a:r>
            <a:r>
              <a:rPr lang="en-US" dirty="0" err="1"/>
              <a:t>ها</a:t>
            </a:r>
            <a:r>
              <a:rPr lang="en-US" dirty="0"/>
              <a:t> </a:t>
            </a:r>
            <a:r>
              <a:rPr lang="en-US" dirty="0" err="1"/>
              <a:t>دارای</a:t>
            </a:r>
            <a:r>
              <a:rPr lang="en-US" dirty="0"/>
              <a:t> CPI 1 </a:t>
            </a:r>
            <a:r>
              <a:rPr lang="en-US" dirty="0" err="1"/>
              <a:t>هستند</a:t>
            </a:r>
            <a:endParaRPr lang="en-US" dirty="0"/>
          </a:p>
          <a:p>
            <a:pPr algn="r" rtl="1"/>
            <a:r>
              <a:rPr lang="en-US" dirty="0"/>
              <a:t>•</a:t>
            </a:r>
            <a:r>
              <a:rPr lang="en-US" dirty="0" err="1"/>
              <a:t>شاخه</a:t>
            </a:r>
            <a:r>
              <a:rPr lang="en-US" dirty="0"/>
              <a:t> </a:t>
            </a:r>
            <a:r>
              <a:rPr lang="en-US" dirty="0" err="1"/>
              <a:t>ها</a:t>
            </a:r>
            <a:r>
              <a:rPr lang="en-US" dirty="0"/>
              <a:t> %13 </a:t>
            </a:r>
            <a:r>
              <a:rPr lang="en-US" dirty="0" err="1"/>
              <a:t>از</a:t>
            </a:r>
            <a:r>
              <a:rPr lang="en-US" dirty="0"/>
              <a:t> </a:t>
            </a:r>
            <a:r>
              <a:rPr lang="en-US" dirty="0" err="1"/>
              <a:t>دستورالعمل</a:t>
            </a:r>
            <a:r>
              <a:rPr lang="en-US" dirty="0"/>
              <a:t> </a:t>
            </a:r>
            <a:r>
              <a:rPr lang="en-US" dirty="0" err="1"/>
              <a:t>های</a:t>
            </a:r>
            <a:r>
              <a:rPr lang="en-US" dirty="0"/>
              <a:t> </a:t>
            </a:r>
            <a:r>
              <a:rPr lang="en-US" dirty="0" err="1"/>
              <a:t>اجرا</a:t>
            </a:r>
            <a:r>
              <a:rPr lang="en-US" dirty="0"/>
              <a:t> </a:t>
            </a:r>
            <a:r>
              <a:rPr lang="en-US" dirty="0" err="1"/>
              <a:t>شده</a:t>
            </a:r>
            <a:r>
              <a:rPr lang="en-US" dirty="0"/>
              <a:t> </a:t>
            </a:r>
            <a:r>
              <a:rPr lang="en-US" dirty="0" err="1"/>
              <a:t>در</a:t>
            </a:r>
            <a:r>
              <a:rPr lang="en-US" dirty="0"/>
              <a:t> </a:t>
            </a:r>
            <a:r>
              <a:rPr lang="en-US" dirty="0" err="1"/>
              <a:t>کامپیوتر</a:t>
            </a:r>
            <a:r>
              <a:rPr lang="en-US" dirty="0"/>
              <a:t> </a:t>
            </a:r>
            <a:r>
              <a:rPr lang="en-US" dirty="0" err="1"/>
              <a:t>هستند</a:t>
            </a:r>
            <a:endParaRPr lang="en-US" dirty="0"/>
          </a:p>
          <a:p>
            <a:pPr algn="r" rtl="1"/>
            <a:r>
              <a:rPr lang="en-US" dirty="0"/>
              <a:t>•</a:t>
            </a:r>
            <a:r>
              <a:rPr lang="en-US" dirty="0" err="1"/>
              <a:t>تأثیر</a:t>
            </a:r>
            <a:r>
              <a:rPr lang="en-US" dirty="0"/>
              <a:t> </a:t>
            </a:r>
            <a:r>
              <a:rPr lang="fa-IR" dirty="0"/>
              <a:t>تخمین بزنید.</a:t>
            </a:r>
            <a:endParaRPr lang="en-US" dirty="0"/>
          </a:p>
        </p:txBody>
      </p:sp>
    </p:spTree>
    <p:extLst>
      <p:ext uri="{BB962C8B-B14F-4D97-AF65-F5344CB8AC3E}">
        <p14:creationId xmlns:p14="http://schemas.microsoft.com/office/powerpoint/2010/main" val="1034611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4524315"/>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•We now move to actually building a pipelined </a:t>
            </a:r>
            <a:r>
              <a:rPr lang="en-US" sz="1800" b="0" i="0" u="none" strike="noStrike" baseline="0" dirty="0" err="1">
                <a:solidFill>
                  <a:srgbClr val="2A1A00"/>
                </a:solidFill>
                <a:latin typeface="Arial" panose="020B0604020202020204" pitchFamily="34" charset="0"/>
              </a:rPr>
              <a:t>datapath</a:t>
            </a:r>
            <a:endParaRPr lang="en-US" sz="1800" b="0" i="0" u="none" strike="noStrike" baseline="0" dirty="0">
              <a:solidFill>
                <a:srgbClr val="2A1A00"/>
              </a:solidFill>
              <a:latin typeface="Arial" panose="020B0604020202020204" pitchFamily="34" charset="0"/>
            </a:endParaRP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First recall the 5 steps in instruction execution</a:t>
            </a:r>
          </a:p>
          <a:p>
            <a:r>
              <a:rPr lang="en-US" sz="1800" b="0" i="0" u="none" strike="noStrike" baseline="0" dirty="0">
                <a:solidFill>
                  <a:srgbClr val="2A1A00"/>
                </a:solidFill>
                <a:latin typeface="Gill Sans MT" panose="020B0502020104020203" pitchFamily="34" charset="0"/>
              </a:rPr>
              <a:t>1.Instruction Fetch &amp; PC Increment (IF)</a:t>
            </a:r>
          </a:p>
          <a:p>
            <a:r>
              <a:rPr lang="en-US" sz="1800" b="0" i="0" u="none" strike="noStrike" baseline="0" dirty="0">
                <a:solidFill>
                  <a:srgbClr val="2A1A00"/>
                </a:solidFill>
                <a:latin typeface="Gill Sans MT" panose="020B0502020104020203" pitchFamily="34" charset="0"/>
              </a:rPr>
              <a:t>2.Instruction Decode and Register Read (ID)</a:t>
            </a:r>
          </a:p>
          <a:p>
            <a:r>
              <a:rPr lang="en-US" sz="1800" b="0" i="0" u="none" strike="noStrike" baseline="0" dirty="0">
                <a:solidFill>
                  <a:srgbClr val="2A1A00"/>
                </a:solidFill>
                <a:latin typeface="Gill Sans MT" panose="020B0502020104020203" pitchFamily="34" charset="0"/>
              </a:rPr>
              <a:t>3.Execution or calculate address (EX)</a:t>
            </a:r>
          </a:p>
          <a:p>
            <a:r>
              <a:rPr lang="en-US" sz="1800" b="0" i="0" u="none" strike="noStrike" baseline="0" dirty="0">
                <a:solidFill>
                  <a:srgbClr val="2A1A00"/>
                </a:solidFill>
                <a:latin typeface="Gill Sans MT" panose="020B0502020104020203" pitchFamily="34" charset="0"/>
              </a:rPr>
              <a:t>4.Memory access (MEM)</a:t>
            </a:r>
          </a:p>
          <a:p>
            <a:r>
              <a:rPr lang="en-US" sz="1800" b="0" i="0" u="none" strike="noStrike" baseline="0" dirty="0">
                <a:solidFill>
                  <a:srgbClr val="2A1A00"/>
                </a:solidFill>
                <a:latin typeface="Gill Sans MT" panose="020B0502020104020203" pitchFamily="34" charset="0"/>
              </a:rPr>
              <a:t>5.Write result into register (WB)</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Review: single-cycle processor</a:t>
            </a:r>
          </a:p>
          <a:p>
            <a:r>
              <a:rPr lang="en-US" sz="1800" b="0" i="0" u="none" strike="noStrike" baseline="0" dirty="0">
                <a:solidFill>
                  <a:srgbClr val="2A1A00"/>
                </a:solidFill>
                <a:latin typeface="Gill Sans MT" panose="020B0502020104020203" pitchFamily="34" charset="0"/>
              </a:rPr>
              <a:t>–all 5 steps done in a single clock cycle</a:t>
            </a:r>
          </a:p>
          <a:p>
            <a:r>
              <a:rPr lang="en-US" sz="1800" b="0" i="0" u="none" strike="noStrike" baseline="0" dirty="0">
                <a:solidFill>
                  <a:srgbClr val="2A1A00"/>
                </a:solidFill>
                <a:latin typeface="Gill Sans MT" panose="020B0502020104020203" pitchFamily="34" charset="0"/>
              </a:rPr>
              <a:t>–dedicated hardware required for each step</a:t>
            </a:r>
          </a:p>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585858"/>
                </a:solidFill>
                <a:latin typeface="Times New Roman" panose="02020603050405020304" pitchFamily="18" charset="0"/>
              </a:rPr>
              <a:t>What happens if we break the execution into multiple cycles, but keep the extra hardware? </a:t>
            </a:r>
            <a:endParaRPr lang="en-US" sz="1800" b="0" i="0" u="none" strike="noStrike" baseline="0" dirty="0">
              <a:solidFill>
                <a:srgbClr val="585858"/>
              </a:solidFill>
              <a:latin typeface="Times New Roman" panose="02020603050405020304" pitchFamily="18" charset="0"/>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3693319"/>
          </a:xfrm>
          <a:prstGeom prst="rect">
            <a:avLst/>
          </a:prstGeom>
          <a:noFill/>
        </p:spPr>
        <p:txBody>
          <a:bodyPr wrap="square" rtlCol="0">
            <a:spAutoFit/>
          </a:bodyPr>
          <a:lstStyle/>
          <a:p>
            <a:pPr algn="r" rtl="1"/>
            <a:r>
              <a:rPr lang="fa-IR" dirty="0"/>
              <a:t>• اکنون به سمت ساخت یک مسیر داده خط لوله شده حرکت می کنیم</a:t>
            </a:r>
          </a:p>
          <a:p>
            <a:pPr algn="r" rtl="1"/>
            <a:r>
              <a:rPr lang="fa-IR" dirty="0"/>
              <a:t>•ابتدا 5 مرحله در اجرای دستورالعمل را به یاد بیاورید</a:t>
            </a:r>
          </a:p>
          <a:p>
            <a:pPr algn="r" rtl="1"/>
            <a:r>
              <a:rPr lang="fa-IR" dirty="0"/>
              <a:t>1. </a:t>
            </a:r>
            <a:r>
              <a:rPr lang="en-US" dirty="0"/>
              <a:t>Instruction Fetch &amp; PC Increment (IF)</a:t>
            </a:r>
          </a:p>
          <a:p>
            <a:pPr algn="r" rtl="1"/>
            <a:r>
              <a:rPr lang="en-US" dirty="0"/>
              <a:t>2-</a:t>
            </a:r>
            <a:r>
              <a:rPr lang="fa-IR" dirty="0"/>
              <a:t>دستورالعمل رمزگشایی و ثبت نام خوانده شده (</a:t>
            </a:r>
            <a:r>
              <a:rPr lang="en-US" dirty="0"/>
              <a:t>ID)</a:t>
            </a:r>
          </a:p>
          <a:p>
            <a:pPr algn="r" rtl="1"/>
            <a:r>
              <a:rPr lang="en-US" dirty="0"/>
              <a:t>3. </a:t>
            </a:r>
            <a:r>
              <a:rPr lang="fa-IR" dirty="0"/>
              <a:t>اجرا یا محاسبه آدرس (</a:t>
            </a:r>
            <a:r>
              <a:rPr lang="en-US" dirty="0"/>
              <a:t>EX)</a:t>
            </a:r>
          </a:p>
          <a:p>
            <a:pPr algn="r" rtl="1"/>
            <a:r>
              <a:rPr lang="en-US" dirty="0"/>
              <a:t>4. </a:t>
            </a:r>
            <a:r>
              <a:rPr lang="fa-IR" dirty="0"/>
              <a:t>دسترسی به حافظه (</a:t>
            </a:r>
            <a:r>
              <a:rPr lang="en-US" dirty="0"/>
              <a:t>MEM)</a:t>
            </a:r>
          </a:p>
          <a:p>
            <a:pPr algn="r" rtl="1"/>
            <a:r>
              <a:rPr lang="en-US" dirty="0"/>
              <a:t>5. </a:t>
            </a:r>
            <a:r>
              <a:rPr lang="fa-IR" dirty="0"/>
              <a:t>نتیجه را در رجیستر (</a:t>
            </a:r>
            <a:r>
              <a:rPr lang="en-US" dirty="0"/>
              <a:t>WB) </a:t>
            </a:r>
            <a:r>
              <a:rPr lang="fa-IR" dirty="0"/>
              <a:t>بنویسید</a:t>
            </a:r>
          </a:p>
          <a:p>
            <a:pPr algn="r" rtl="1"/>
            <a:r>
              <a:rPr lang="fa-IR" dirty="0"/>
              <a:t>• بررسی: پردازنده تک چرخه</a:t>
            </a:r>
          </a:p>
          <a:p>
            <a:pPr algn="r" rtl="1"/>
            <a:r>
              <a:rPr lang="fa-IR" dirty="0"/>
              <a:t>- تمام 5 مرحله در یک چرخه ساعت انجام می شود</a:t>
            </a:r>
          </a:p>
          <a:p>
            <a:pPr algn="r" rtl="1"/>
            <a:r>
              <a:rPr lang="fa-IR" dirty="0"/>
              <a:t>-سخت افزار اختصاصی مورد نیاز برای هر مرحله</a:t>
            </a:r>
          </a:p>
          <a:p>
            <a:pPr algn="r" rtl="1"/>
            <a:r>
              <a:rPr lang="fa-IR" dirty="0"/>
              <a:t>•اگر اجرا را به چرخه های متعدد تقسیم کنیم، اما سخت افزار اضافی را حفظ کنیم، چه اتفاقی می افتد؟</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PIPELINED DATAPATH</a:t>
            </a:r>
            <a:endParaRPr lang="en-US" dirty="0"/>
          </a:p>
        </p:txBody>
      </p:sp>
    </p:spTree>
    <p:extLst>
      <p:ext uri="{BB962C8B-B14F-4D97-AF65-F5344CB8AC3E}">
        <p14:creationId xmlns:p14="http://schemas.microsoft.com/office/powerpoint/2010/main" val="543223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1170D1-9388-CD54-907C-6312BF5E8C64}"/>
              </a:ext>
            </a:extLst>
          </p:cNvPr>
          <p:cNvSpPr txBox="1"/>
          <p:nvPr/>
        </p:nvSpPr>
        <p:spPr>
          <a:xfrm>
            <a:off x="1553547" y="202555"/>
            <a:ext cx="6036906"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REVIEW -SINGLE-CYCLE DATAPATH “STEPS”</a:t>
            </a:r>
            <a:endParaRPr lang="en-US" sz="2800" dirty="0"/>
          </a:p>
        </p:txBody>
      </p:sp>
      <p:pic>
        <p:nvPicPr>
          <p:cNvPr id="5" name="Picture 4">
            <a:extLst>
              <a:ext uri="{FF2B5EF4-FFF2-40B4-BE49-F238E27FC236}">
                <a16:creationId xmlns:a16="http://schemas.microsoft.com/office/drawing/2014/main" id="{CE5FA916-1F55-0547-5E5F-42991DB1BCBB}"/>
              </a:ext>
            </a:extLst>
          </p:cNvPr>
          <p:cNvPicPr>
            <a:picLocks noChangeAspect="1"/>
          </p:cNvPicPr>
          <p:nvPr/>
        </p:nvPicPr>
        <p:blipFill>
          <a:blip r:embed="rId3"/>
          <a:stretch>
            <a:fillRect/>
          </a:stretch>
        </p:blipFill>
        <p:spPr>
          <a:xfrm>
            <a:off x="15168" y="1005629"/>
            <a:ext cx="9128832" cy="4928639"/>
          </a:xfrm>
          <a:prstGeom prst="rect">
            <a:avLst/>
          </a:prstGeom>
        </p:spPr>
      </p:pic>
    </p:spTree>
    <p:extLst>
      <p:ext uri="{BB962C8B-B14F-4D97-AF65-F5344CB8AC3E}">
        <p14:creationId xmlns:p14="http://schemas.microsoft.com/office/powerpoint/2010/main" val="884229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2308324"/>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•What happens if we break the execution into multiple cycles, but keep the extra hardware? </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Answer: </a:t>
            </a:r>
            <a:r>
              <a:rPr lang="en-US" sz="1800" b="0" i="1" u="none" strike="noStrike" baseline="0" dirty="0">
                <a:solidFill>
                  <a:srgbClr val="585858"/>
                </a:solidFill>
                <a:latin typeface="Times New Roman" panose="02020603050405020304" pitchFamily="18" charset="0"/>
              </a:rPr>
              <a:t>We may be able to start executing a new instruction at each clock cycle -</a:t>
            </a:r>
            <a:r>
              <a:rPr lang="en-US" sz="1800" b="0" i="0" u="none" strike="noStrike" baseline="0" dirty="0">
                <a:solidFill>
                  <a:srgbClr val="585858"/>
                </a:solidFill>
                <a:latin typeface="Gill Sans MT" panose="020B0502020104020203" pitchFamily="34" charset="0"/>
              </a:rPr>
              <a:t>pipelining</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…but we shall need </a:t>
            </a:r>
            <a:r>
              <a:rPr lang="en-US" sz="1800" b="0" i="1" u="none" strike="noStrike" baseline="0" dirty="0" err="1">
                <a:solidFill>
                  <a:srgbClr val="585858"/>
                </a:solidFill>
                <a:latin typeface="Gill Sans MT" panose="020B0502020104020203" pitchFamily="34" charset="0"/>
              </a:rPr>
              <a:t>extra</a:t>
            </a:r>
            <a:r>
              <a:rPr lang="en-US" sz="1800" b="0" i="0" u="none" strike="noStrike" baseline="0" dirty="0" err="1">
                <a:solidFill>
                  <a:srgbClr val="585858"/>
                </a:solidFill>
                <a:latin typeface="Gill Sans MT" panose="020B0502020104020203" pitchFamily="34" charset="0"/>
              </a:rPr>
              <a:t>registers</a:t>
            </a:r>
            <a:r>
              <a:rPr lang="en-US" sz="1800" b="0" i="0" u="none" strike="noStrike" baseline="0" dirty="0">
                <a:solidFill>
                  <a:srgbClr val="585858"/>
                </a:solidFill>
                <a:latin typeface="Gill Sans MT" panose="020B0502020104020203" pitchFamily="34" charset="0"/>
              </a:rPr>
              <a:t> to hold data between cycles –</a:t>
            </a:r>
            <a:r>
              <a:rPr lang="en-US" sz="1800" b="0" i="1" u="none" strike="noStrike" baseline="0" dirty="0">
                <a:solidFill>
                  <a:srgbClr val="585858"/>
                </a:solidFill>
                <a:latin typeface="Gill Sans MT" panose="020B0502020104020203" pitchFamily="34" charset="0"/>
              </a:rPr>
              <a:t>pipeline registers </a:t>
            </a:r>
            <a:endParaRPr lang="en-US" sz="1800" b="0" i="0" u="none" strike="noStrike" baseline="0" dirty="0">
              <a:solidFill>
                <a:srgbClr val="585858"/>
              </a:solidFill>
              <a:latin typeface="Gill Sans MT" panose="020B0502020104020203" pitchFamily="34" charset="0"/>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1754326"/>
          </a:xfrm>
          <a:prstGeom prst="rect">
            <a:avLst/>
          </a:prstGeom>
          <a:noFill/>
        </p:spPr>
        <p:txBody>
          <a:bodyPr wrap="square" rtlCol="0">
            <a:spAutoFit/>
          </a:bodyPr>
          <a:lstStyle/>
          <a:p>
            <a:pPr algn="r" rtl="1"/>
            <a:r>
              <a:rPr lang="fa-IR" dirty="0"/>
              <a:t>•اگر اجرا را به چرخه های متعدد تقسیم کنیم، اما سخت افزار اضافی را حفظ کنیم، چه اتفاقی می افتد؟</a:t>
            </a:r>
          </a:p>
          <a:p>
            <a:pPr algn="r" rtl="1"/>
            <a:r>
              <a:rPr lang="fa-IR" dirty="0"/>
              <a:t>-پاسخ: ممکن است بتوانیم در هر چرخه ساعت -</a:t>
            </a:r>
            <a:r>
              <a:rPr lang="en-US" dirty="0"/>
              <a:t>pipelining </a:t>
            </a:r>
            <a:r>
              <a:rPr lang="fa-IR" dirty="0"/>
              <a:t>یک دستور جدید را اجرا کنیم.</a:t>
            </a:r>
          </a:p>
          <a:p>
            <a:pPr algn="r" rtl="1"/>
            <a:r>
              <a:rPr lang="fa-IR" dirty="0"/>
              <a:t>•...اما برای نگهداری داده ها بین چرخه ها -رجیسترهای خط لوله نیاز به ثبت های اضافی داریم</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PIPELINED DATAPATH –KEY IDEA</a:t>
            </a:r>
            <a:endParaRPr lang="en-US" sz="2800" dirty="0"/>
          </a:p>
        </p:txBody>
      </p:sp>
    </p:spTree>
    <p:extLst>
      <p:ext uri="{BB962C8B-B14F-4D97-AF65-F5344CB8AC3E}">
        <p14:creationId xmlns:p14="http://schemas.microsoft.com/office/powerpoint/2010/main" val="1079295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6A29845-69B3-B121-D245-B1E2BDFEA2FF}"/>
              </a:ext>
            </a:extLst>
          </p:cNvPr>
          <p:cNvSpPr txBox="1"/>
          <p:nvPr/>
        </p:nvSpPr>
        <p:spPr>
          <a:xfrm>
            <a:off x="2286000" y="221216"/>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PIPELINING</a:t>
            </a:r>
            <a:endParaRPr lang="en-US" sz="3600" dirty="0"/>
          </a:p>
        </p:txBody>
      </p:sp>
      <p:pic>
        <p:nvPicPr>
          <p:cNvPr id="3" name="Picture 2">
            <a:extLst>
              <a:ext uri="{FF2B5EF4-FFF2-40B4-BE49-F238E27FC236}">
                <a16:creationId xmlns:a16="http://schemas.microsoft.com/office/drawing/2014/main" id="{EE49E0A0-45EA-3EB2-9D8E-A5365FE6CC86}"/>
              </a:ext>
            </a:extLst>
          </p:cNvPr>
          <p:cNvPicPr>
            <a:picLocks noChangeAspect="1"/>
          </p:cNvPicPr>
          <p:nvPr/>
        </p:nvPicPr>
        <p:blipFill>
          <a:blip r:embed="rId2"/>
          <a:stretch>
            <a:fillRect/>
          </a:stretch>
        </p:blipFill>
        <p:spPr>
          <a:xfrm>
            <a:off x="2420406" y="893091"/>
            <a:ext cx="6723594" cy="2648119"/>
          </a:xfrm>
          <a:prstGeom prst="rect">
            <a:avLst/>
          </a:prstGeom>
        </p:spPr>
      </p:pic>
      <p:pic>
        <p:nvPicPr>
          <p:cNvPr id="6" name="Picture 5">
            <a:extLst>
              <a:ext uri="{FF2B5EF4-FFF2-40B4-BE49-F238E27FC236}">
                <a16:creationId xmlns:a16="http://schemas.microsoft.com/office/drawing/2014/main" id="{42979987-3FEB-1AF9-8793-FB609D05C1FE}"/>
              </a:ext>
            </a:extLst>
          </p:cNvPr>
          <p:cNvPicPr>
            <a:picLocks noChangeAspect="1"/>
          </p:cNvPicPr>
          <p:nvPr/>
        </p:nvPicPr>
        <p:blipFill>
          <a:blip r:embed="rId3"/>
          <a:stretch>
            <a:fillRect/>
          </a:stretch>
        </p:blipFill>
        <p:spPr>
          <a:xfrm>
            <a:off x="2286000" y="4290378"/>
            <a:ext cx="6723594" cy="2463059"/>
          </a:xfrm>
          <a:prstGeom prst="rect">
            <a:avLst/>
          </a:prstGeom>
        </p:spPr>
      </p:pic>
      <p:sp>
        <p:nvSpPr>
          <p:cNvPr id="9" name="TextBox 8">
            <a:extLst>
              <a:ext uri="{FF2B5EF4-FFF2-40B4-BE49-F238E27FC236}">
                <a16:creationId xmlns:a16="http://schemas.microsoft.com/office/drawing/2014/main" id="{CCE07F65-DC17-83E1-A94D-859C93A14C65}"/>
              </a:ext>
            </a:extLst>
          </p:cNvPr>
          <p:cNvSpPr txBox="1"/>
          <p:nvPr/>
        </p:nvSpPr>
        <p:spPr>
          <a:xfrm>
            <a:off x="37323" y="3059668"/>
            <a:ext cx="1959429" cy="369332"/>
          </a:xfrm>
          <a:prstGeom prst="rect">
            <a:avLst/>
          </a:prstGeom>
          <a:noFill/>
        </p:spPr>
        <p:txBody>
          <a:bodyPr wrap="square">
            <a:spAutoFit/>
          </a:bodyPr>
          <a:lstStyle/>
          <a:p>
            <a:r>
              <a:rPr lang="en-US" sz="1800" b="1" i="0" u="none" strike="noStrike" baseline="0" dirty="0">
                <a:solidFill>
                  <a:srgbClr val="000000"/>
                </a:solidFill>
                <a:latin typeface="Tahoma" panose="020B0604030504040204" pitchFamily="34" charset="0"/>
              </a:rPr>
              <a:t>Not pipelined </a:t>
            </a:r>
            <a:endParaRPr lang="en-US" dirty="0"/>
          </a:p>
        </p:txBody>
      </p:sp>
      <p:sp>
        <p:nvSpPr>
          <p:cNvPr id="11" name="TextBox 10">
            <a:extLst>
              <a:ext uri="{FF2B5EF4-FFF2-40B4-BE49-F238E27FC236}">
                <a16:creationId xmlns:a16="http://schemas.microsoft.com/office/drawing/2014/main" id="{9650D1BA-66B8-B721-FB6F-93D2A531066E}"/>
              </a:ext>
            </a:extLst>
          </p:cNvPr>
          <p:cNvSpPr txBox="1"/>
          <p:nvPr/>
        </p:nvSpPr>
        <p:spPr>
          <a:xfrm>
            <a:off x="0" y="6384105"/>
            <a:ext cx="1306285" cy="369332"/>
          </a:xfrm>
          <a:prstGeom prst="rect">
            <a:avLst/>
          </a:prstGeom>
          <a:noFill/>
        </p:spPr>
        <p:txBody>
          <a:bodyPr wrap="square">
            <a:spAutoFit/>
          </a:bodyPr>
          <a:lstStyle/>
          <a:p>
            <a:r>
              <a:rPr lang="en-US" sz="1800" b="1" i="0" u="none" strike="noStrike" baseline="0" dirty="0">
                <a:solidFill>
                  <a:srgbClr val="000000"/>
                </a:solidFill>
                <a:latin typeface="Tahoma" panose="020B0604030504040204" pitchFamily="34" charset="0"/>
              </a:rPr>
              <a:t>Pipelined</a:t>
            </a:r>
            <a:endParaRPr lang="en-US" dirty="0"/>
          </a:p>
        </p:txBody>
      </p:sp>
      <p:sp>
        <p:nvSpPr>
          <p:cNvPr id="13" name="TextBox 12">
            <a:extLst>
              <a:ext uri="{FF2B5EF4-FFF2-40B4-BE49-F238E27FC236}">
                <a16:creationId xmlns:a16="http://schemas.microsoft.com/office/drawing/2014/main" id="{52FEDDBE-7403-A04F-D17B-49D72A1F0C60}"/>
              </a:ext>
            </a:extLst>
          </p:cNvPr>
          <p:cNvSpPr txBox="1"/>
          <p:nvPr/>
        </p:nvSpPr>
        <p:spPr>
          <a:xfrm>
            <a:off x="0" y="3367048"/>
            <a:ext cx="9106677" cy="646331"/>
          </a:xfrm>
          <a:prstGeom prst="rect">
            <a:avLst/>
          </a:prstGeom>
          <a:noFill/>
        </p:spPr>
        <p:txBody>
          <a:bodyPr wrap="square">
            <a:spAutoFit/>
          </a:bodyPr>
          <a:lstStyle/>
          <a:p>
            <a:pPr algn="r"/>
            <a:r>
              <a:rPr lang="fa-IR" sz="1800" b="1" i="0" u="none" strike="noStrike" baseline="0" dirty="0">
                <a:solidFill>
                  <a:srgbClr val="000000"/>
                </a:solidFill>
                <a:latin typeface="Tahoma" panose="020B0604030504040204" pitchFamily="34" charset="0"/>
              </a:rPr>
              <a:t>30 دقیقه فرض کنید هر کار - شستشو، خشک کردن، تا کردن، ذخیره کردن - و اینها</a:t>
            </a:r>
          </a:p>
          <a:p>
            <a:pPr algn="r"/>
            <a:r>
              <a:rPr lang="fa-IR" sz="1800" b="1" i="0" u="none" strike="noStrike" baseline="0" dirty="0">
                <a:solidFill>
                  <a:srgbClr val="000000"/>
                </a:solidFill>
                <a:latin typeface="Tahoma" panose="020B0604030504040204" pitchFamily="34" charset="0"/>
              </a:rPr>
              <a:t>وظایف جداگانه از سخت افزار جداگانه استفاده می کنند و بنابراین می توانند با هم تداخل داشته باشند</a:t>
            </a:r>
            <a:endParaRPr lang="en-US" dirty="0"/>
          </a:p>
        </p:txBody>
      </p:sp>
    </p:spTree>
    <p:extLst>
      <p:ext uri="{BB962C8B-B14F-4D97-AF65-F5344CB8AC3E}">
        <p14:creationId xmlns:p14="http://schemas.microsoft.com/office/powerpoint/2010/main" val="4015821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1170D1-9388-CD54-907C-6312BF5E8C64}"/>
              </a:ext>
            </a:extLst>
          </p:cNvPr>
          <p:cNvSpPr txBox="1"/>
          <p:nvPr/>
        </p:nvSpPr>
        <p:spPr>
          <a:xfrm>
            <a:off x="1553547" y="202555"/>
            <a:ext cx="6036906"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PIPELINED DATAPATH</a:t>
            </a:r>
            <a:endParaRPr lang="en-US" sz="4000" dirty="0"/>
          </a:p>
        </p:txBody>
      </p:sp>
      <p:pic>
        <p:nvPicPr>
          <p:cNvPr id="4" name="Picture 3">
            <a:extLst>
              <a:ext uri="{FF2B5EF4-FFF2-40B4-BE49-F238E27FC236}">
                <a16:creationId xmlns:a16="http://schemas.microsoft.com/office/drawing/2014/main" id="{35887F61-A3B4-B48A-78FB-69ADA366AAF5}"/>
              </a:ext>
            </a:extLst>
          </p:cNvPr>
          <p:cNvPicPr>
            <a:picLocks noChangeAspect="1"/>
          </p:cNvPicPr>
          <p:nvPr/>
        </p:nvPicPr>
        <p:blipFill>
          <a:blip r:embed="rId3"/>
          <a:stretch>
            <a:fillRect/>
          </a:stretch>
        </p:blipFill>
        <p:spPr>
          <a:xfrm>
            <a:off x="39784" y="1226628"/>
            <a:ext cx="9010909" cy="4517178"/>
          </a:xfrm>
          <a:prstGeom prst="rect">
            <a:avLst/>
          </a:prstGeom>
        </p:spPr>
      </p:pic>
    </p:spTree>
    <p:extLst>
      <p:ext uri="{BB962C8B-B14F-4D97-AF65-F5344CB8AC3E}">
        <p14:creationId xmlns:p14="http://schemas.microsoft.com/office/powerpoint/2010/main" val="120109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1170D1-9388-CD54-907C-6312BF5E8C64}"/>
              </a:ext>
            </a:extLst>
          </p:cNvPr>
          <p:cNvSpPr txBox="1"/>
          <p:nvPr/>
        </p:nvSpPr>
        <p:spPr>
          <a:xfrm>
            <a:off x="1553547" y="202555"/>
            <a:ext cx="6036906"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PIPELINED DATAPATH</a:t>
            </a:r>
            <a:endParaRPr lang="en-US" sz="4000" dirty="0"/>
          </a:p>
        </p:txBody>
      </p:sp>
      <p:pic>
        <p:nvPicPr>
          <p:cNvPr id="5" name="Picture 4">
            <a:extLst>
              <a:ext uri="{FF2B5EF4-FFF2-40B4-BE49-F238E27FC236}">
                <a16:creationId xmlns:a16="http://schemas.microsoft.com/office/drawing/2014/main" id="{9BE62BA2-2203-3F63-B39C-367D8FA384CE}"/>
              </a:ext>
            </a:extLst>
          </p:cNvPr>
          <p:cNvPicPr>
            <a:picLocks noChangeAspect="1"/>
          </p:cNvPicPr>
          <p:nvPr/>
        </p:nvPicPr>
        <p:blipFill>
          <a:blip r:embed="rId3"/>
          <a:stretch>
            <a:fillRect/>
          </a:stretch>
        </p:blipFill>
        <p:spPr>
          <a:xfrm>
            <a:off x="0" y="849406"/>
            <a:ext cx="9144000" cy="5300076"/>
          </a:xfrm>
          <a:prstGeom prst="rect">
            <a:avLst/>
          </a:prstGeom>
        </p:spPr>
      </p:pic>
    </p:spTree>
    <p:extLst>
      <p:ext uri="{BB962C8B-B14F-4D97-AF65-F5344CB8AC3E}">
        <p14:creationId xmlns:p14="http://schemas.microsoft.com/office/powerpoint/2010/main" val="1554513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3970318"/>
          </a:xfrm>
          <a:prstGeom prst="rect">
            <a:avLst/>
          </a:prstGeom>
          <a:noFill/>
        </p:spPr>
        <p:txBody>
          <a:bodyPr wrap="square" rtlCol="0">
            <a:spAutoFit/>
          </a:bodyPr>
          <a:lstStyle/>
          <a:p>
            <a:r>
              <a:rPr lang="en-US" sz="1800" b="0" i="0" u="none" strike="noStrike" baseline="0" dirty="0">
                <a:latin typeface="Arial" panose="020B0604020202020204" pitchFamily="34" charset="0"/>
              </a:rPr>
              <a:t>•</a:t>
            </a:r>
            <a:r>
              <a:rPr lang="en-US" sz="1800" b="0" i="0" u="none" strike="noStrike" baseline="0" dirty="0">
                <a:latin typeface="Gill Sans MT" panose="020B0502020104020203" pitchFamily="34" charset="0"/>
              </a:rPr>
              <a:t>IF/ID: PC+4 is stored in the register if we need it for branch instruction</a:t>
            </a:r>
          </a:p>
          <a:p>
            <a:r>
              <a:rPr lang="en-US" sz="1800" b="0" i="0" u="none" strike="noStrike" baseline="0" dirty="0">
                <a:latin typeface="Arial" panose="020B0604020202020204" pitchFamily="34" charset="0"/>
              </a:rPr>
              <a:t>•</a:t>
            </a:r>
            <a:r>
              <a:rPr lang="en-US" sz="1800" b="0" i="0" u="none" strike="noStrike" baseline="0" dirty="0">
                <a:latin typeface="Gill Sans MT" panose="020B0502020104020203" pitchFamily="34" charset="0"/>
              </a:rPr>
              <a:t>ID/EX: all information from IF/ID plus 16-bit immediate field which is sign-extended to 32 bits and the register numbers</a:t>
            </a:r>
          </a:p>
          <a:p>
            <a:r>
              <a:rPr lang="en-US" sz="1800" b="0" i="0" u="none" strike="noStrike" baseline="0" dirty="0">
                <a:latin typeface="Arial" panose="020B0604020202020204" pitchFamily="34" charset="0"/>
              </a:rPr>
              <a:t>•Ex/MEM: If instruction is add, result is stored in this register</a:t>
            </a:r>
          </a:p>
          <a:p>
            <a:r>
              <a:rPr lang="en-US" sz="1800" b="0" i="0" u="none" strike="noStrike" baseline="0" dirty="0">
                <a:latin typeface="Arial" panose="020B0604020202020204" pitchFamily="34" charset="0"/>
              </a:rPr>
              <a:t>•</a:t>
            </a:r>
            <a:r>
              <a:rPr lang="en-US" sz="1800" b="0" i="0" u="none" strike="noStrike" baseline="0" dirty="0">
                <a:latin typeface="Gill Sans MT" panose="020B0502020104020203" pitchFamily="34" charset="0"/>
              </a:rPr>
              <a:t>MEM/WB: for example, for load instruction, address of memory is in EX/MEM register and data which is read from memory is written to MEM/WB register</a:t>
            </a:r>
          </a:p>
          <a:p>
            <a:r>
              <a:rPr lang="en-US" sz="1800" b="0" i="0" u="none" strike="noStrike" baseline="0" dirty="0">
                <a:latin typeface="Arial" panose="020B0604020202020204" pitchFamily="34" charset="0"/>
              </a:rPr>
              <a:t>•</a:t>
            </a:r>
            <a:r>
              <a:rPr lang="en-US" sz="1800" b="1" i="0" u="none" strike="noStrike" baseline="0" dirty="0">
                <a:latin typeface="Gill Sans MT" panose="020B0502020104020203" pitchFamily="34" charset="0"/>
              </a:rPr>
              <a:t>The information from one stage to later stage must be placed in the pipeline register. </a:t>
            </a:r>
            <a:endParaRPr lang="en-US" sz="1800" b="0" i="0" u="none" strike="noStrike" baseline="0" dirty="0">
              <a:latin typeface="Gill Sans MT" panose="020B0502020104020203" pitchFamily="34" charset="0"/>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3416320"/>
          </a:xfrm>
          <a:prstGeom prst="rect">
            <a:avLst/>
          </a:prstGeom>
          <a:noFill/>
        </p:spPr>
        <p:txBody>
          <a:bodyPr wrap="square" rtlCol="0">
            <a:spAutoFit/>
          </a:bodyPr>
          <a:lstStyle/>
          <a:p>
            <a:pPr algn="r" rtl="1"/>
            <a:r>
              <a:rPr lang="en-US" dirty="0"/>
              <a:t>•IF/ID: </a:t>
            </a:r>
            <a:r>
              <a:rPr lang="fa-IR" dirty="0"/>
              <a:t>اگر برای آموزش شعبه به آن نیاز داشته باشیم، </a:t>
            </a:r>
            <a:r>
              <a:rPr lang="en-US" dirty="0"/>
              <a:t>PC+4 </a:t>
            </a:r>
            <a:r>
              <a:rPr lang="fa-IR" dirty="0"/>
              <a:t>در رجیستر ذخیره می شود</a:t>
            </a:r>
          </a:p>
          <a:p>
            <a:pPr algn="r" rtl="1"/>
            <a:r>
              <a:rPr lang="fa-IR" dirty="0"/>
              <a:t>•</a:t>
            </a:r>
            <a:r>
              <a:rPr lang="en-US" dirty="0"/>
              <a:t>ID/EX: </a:t>
            </a:r>
            <a:r>
              <a:rPr lang="fa-IR" dirty="0"/>
              <a:t>تمام اطلاعات از </a:t>
            </a:r>
            <a:r>
              <a:rPr lang="en-US" dirty="0"/>
              <a:t>IF/ID </a:t>
            </a:r>
            <a:r>
              <a:rPr lang="fa-IR" dirty="0"/>
              <a:t>به اضافه فیلد فوری 16 بیتی که به 32 بیت و اعداد ثبت گسترش یافته است.</a:t>
            </a:r>
          </a:p>
          <a:p>
            <a:pPr algn="r" rtl="1"/>
            <a:r>
              <a:rPr lang="fa-IR" dirty="0"/>
              <a:t>•</a:t>
            </a:r>
            <a:r>
              <a:rPr lang="en-US" dirty="0"/>
              <a:t>Ex/MEM: </a:t>
            </a:r>
            <a:r>
              <a:rPr lang="fa-IR" dirty="0"/>
              <a:t>اگر دستور اضافه شود، نتیجه در این ثبات ذخیره می شود</a:t>
            </a:r>
          </a:p>
          <a:p>
            <a:pPr algn="r" rtl="1"/>
            <a:r>
              <a:rPr lang="fa-IR" dirty="0"/>
              <a:t>•</a:t>
            </a:r>
            <a:r>
              <a:rPr lang="en-US" dirty="0"/>
              <a:t>MEM/WB: </a:t>
            </a:r>
            <a:r>
              <a:rPr lang="fa-IR" dirty="0"/>
              <a:t>به عنوان مثال، برای آموزش بارگذاری، آدرس حافظه در رجیستر </a:t>
            </a:r>
            <a:r>
              <a:rPr lang="en-US" dirty="0"/>
              <a:t>EX/MEM </a:t>
            </a:r>
            <a:r>
              <a:rPr lang="fa-IR" dirty="0"/>
              <a:t>است و داده هایی که از حافظه خوانده می شوند در رجیستر </a:t>
            </a:r>
            <a:r>
              <a:rPr lang="en-US" dirty="0"/>
              <a:t>MEM/WB </a:t>
            </a:r>
            <a:r>
              <a:rPr lang="fa-IR" dirty="0"/>
              <a:t>نوشته می شوند.</a:t>
            </a:r>
          </a:p>
          <a:p>
            <a:pPr algn="r" rtl="1"/>
            <a:r>
              <a:rPr lang="fa-IR" dirty="0"/>
              <a:t>•اطلاعات یک مرحله به مرحله بعد باید در ثبت خط لوله قرار گیرد.</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PIPELINE REGISTERS</a:t>
            </a:r>
            <a:endParaRPr lang="en-US" sz="2800" dirty="0"/>
          </a:p>
        </p:txBody>
      </p:sp>
    </p:spTree>
    <p:extLst>
      <p:ext uri="{BB962C8B-B14F-4D97-AF65-F5344CB8AC3E}">
        <p14:creationId xmlns:p14="http://schemas.microsoft.com/office/powerpoint/2010/main" val="1627189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1170D1-9388-CD54-907C-6312BF5E8C64}"/>
              </a:ext>
            </a:extLst>
          </p:cNvPr>
          <p:cNvSpPr txBox="1"/>
          <p:nvPr/>
        </p:nvSpPr>
        <p:spPr>
          <a:xfrm>
            <a:off x="1553547" y="202555"/>
            <a:ext cx="6036906" cy="461665"/>
          </a:xfrm>
          <a:prstGeom prst="rect">
            <a:avLst/>
          </a:prstGeom>
          <a:noFill/>
        </p:spPr>
        <p:txBody>
          <a:bodyPr wrap="square">
            <a:spAutoFit/>
          </a:bodyPr>
          <a:lstStyle/>
          <a:p>
            <a:pPr algn="ctr"/>
            <a:r>
              <a:rPr lang="en-US" sz="2400" b="0" i="0" u="none" strike="noStrike" baseline="0" dirty="0">
                <a:solidFill>
                  <a:srgbClr val="2A1A00"/>
                </a:solidFill>
                <a:latin typeface="Impact" panose="020B0806030902050204" pitchFamily="34" charset="0"/>
              </a:rPr>
              <a:t>BUG IN THE DATAPATH</a:t>
            </a:r>
            <a:endParaRPr lang="en-US" sz="4800" dirty="0"/>
          </a:p>
        </p:txBody>
      </p:sp>
      <p:pic>
        <p:nvPicPr>
          <p:cNvPr id="4" name="Picture 3">
            <a:extLst>
              <a:ext uri="{FF2B5EF4-FFF2-40B4-BE49-F238E27FC236}">
                <a16:creationId xmlns:a16="http://schemas.microsoft.com/office/drawing/2014/main" id="{35887F61-A3B4-B48A-78FB-69ADA366AAF5}"/>
              </a:ext>
            </a:extLst>
          </p:cNvPr>
          <p:cNvPicPr>
            <a:picLocks noChangeAspect="1"/>
          </p:cNvPicPr>
          <p:nvPr/>
        </p:nvPicPr>
        <p:blipFill>
          <a:blip r:embed="rId3"/>
          <a:stretch>
            <a:fillRect/>
          </a:stretch>
        </p:blipFill>
        <p:spPr>
          <a:xfrm>
            <a:off x="39784" y="1226628"/>
            <a:ext cx="9010909" cy="4517178"/>
          </a:xfrm>
          <a:prstGeom prst="rect">
            <a:avLst/>
          </a:prstGeom>
        </p:spPr>
      </p:pic>
      <p:cxnSp>
        <p:nvCxnSpPr>
          <p:cNvPr id="5" name="Straight Arrow Connector 4">
            <a:extLst>
              <a:ext uri="{FF2B5EF4-FFF2-40B4-BE49-F238E27FC236}">
                <a16:creationId xmlns:a16="http://schemas.microsoft.com/office/drawing/2014/main" id="{2A8670BC-3395-56B2-F597-404542111EA3}"/>
              </a:ext>
            </a:extLst>
          </p:cNvPr>
          <p:cNvCxnSpPr/>
          <p:nvPr/>
        </p:nvCxnSpPr>
        <p:spPr>
          <a:xfrm flipH="1">
            <a:off x="2006082" y="3359020"/>
            <a:ext cx="1838130" cy="2892490"/>
          </a:xfrm>
          <a:prstGeom prst="straightConnector1">
            <a:avLst/>
          </a:prstGeom>
          <a:ln w="38100">
            <a:solidFill>
              <a:schemeClr val="tx1">
                <a:lumMod val="95000"/>
                <a:lumOff val="5000"/>
              </a:schemeClr>
            </a:solidFill>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7B99CBDF-A484-219C-A0C1-1CB8F7DC233E}"/>
              </a:ext>
            </a:extLst>
          </p:cNvPr>
          <p:cNvSpPr txBox="1"/>
          <p:nvPr/>
        </p:nvSpPr>
        <p:spPr>
          <a:xfrm>
            <a:off x="1553547" y="6251510"/>
            <a:ext cx="5719665" cy="369332"/>
          </a:xfrm>
          <a:prstGeom prst="rect">
            <a:avLst/>
          </a:prstGeom>
          <a:noFill/>
        </p:spPr>
        <p:txBody>
          <a:bodyPr wrap="square">
            <a:spAutoFit/>
          </a:bodyPr>
          <a:lstStyle/>
          <a:p>
            <a:r>
              <a:rPr lang="en-US" dirty="0"/>
              <a:t>Write register number comes from </a:t>
            </a:r>
            <a:r>
              <a:rPr lang="en-US" dirty="0" err="1"/>
              <a:t>anotherlaterinstruction</a:t>
            </a:r>
            <a:r>
              <a:rPr lang="en-US" dirty="0"/>
              <a:t>!</a:t>
            </a:r>
          </a:p>
        </p:txBody>
      </p:sp>
    </p:spTree>
    <p:extLst>
      <p:ext uri="{BB962C8B-B14F-4D97-AF65-F5344CB8AC3E}">
        <p14:creationId xmlns:p14="http://schemas.microsoft.com/office/powerpoint/2010/main" val="1119398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1170D1-9388-CD54-907C-6312BF5E8C64}"/>
              </a:ext>
            </a:extLst>
          </p:cNvPr>
          <p:cNvSpPr txBox="1"/>
          <p:nvPr/>
        </p:nvSpPr>
        <p:spPr>
          <a:xfrm>
            <a:off x="1553547" y="202555"/>
            <a:ext cx="6036906"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CORRECTED DATAPATH</a:t>
            </a:r>
            <a:endParaRPr lang="en-US" sz="6600" dirty="0"/>
          </a:p>
        </p:txBody>
      </p:sp>
      <p:pic>
        <p:nvPicPr>
          <p:cNvPr id="14" name="Picture 13">
            <a:extLst>
              <a:ext uri="{FF2B5EF4-FFF2-40B4-BE49-F238E27FC236}">
                <a16:creationId xmlns:a16="http://schemas.microsoft.com/office/drawing/2014/main" id="{E24A1EAA-B29F-8E76-C038-985B7F8F3085}"/>
              </a:ext>
            </a:extLst>
          </p:cNvPr>
          <p:cNvPicPr>
            <a:picLocks noChangeAspect="1"/>
          </p:cNvPicPr>
          <p:nvPr/>
        </p:nvPicPr>
        <p:blipFill>
          <a:blip r:embed="rId3"/>
          <a:stretch>
            <a:fillRect/>
          </a:stretch>
        </p:blipFill>
        <p:spPr>
          <a:xfrm>
            <a:off x="0" y="725775"/>
            <a:ext cx="9144000" cy="4524126"/>
          </a:xfrm>
          <a:prstGeom prst="rect">
            <a:avLst/>
          </a:prstGeom>
        </p:spPr>
      </p:pic>
      <p:sp>
        <p:nvSpPr>
          <p:cNvPr id="16" name="TextBox 15">
            <a:extLst>
              <a:ext uri="{FF2B5EF4-FFF2-40B4-BE49-F238E27FC236}">
                <a16:creationId xmlns:a16="http://schemas.microsoft.com/office/drawing/2014/main" id="{B2051B03-6C0F-8ACB-76AC-91BC72D982BE}"/>
              </a:ext>
            </a:extLst>
          </p:cNvPr>
          <p:cNvSpPr txBox="1"/>
          <p:nvPr/>
        </p:nvSpPr>
        <p:spPr>
          <a:xfrm>
            <a:off x="0" y="5249901"/>
            <a:ext cx="9144000" cy="646331"/>
          </a:xfrm>
          <a:prstGeom prst="rect">
            <a:avLst/>
          </a:prstGeom>
          <a:noFill/>
        </p:spPr>
        <p:txBody>
          <a:bodyPr wrap="square">
            <a:spAutoFit/>
          </a:bodyPr>
          <a:lstStyle/>
          <a:p>
            <a:r>
              <a:rPr lang="en-US" dirty="0"/>
              <a:t>Destination register number is also passed through ID/EX, EX/MEM</a:t>
            </a:r>
          </a:p>
          <a:p>
            <a:r>
              <a:rPr lang="en-US" dirty="0"/>
              <a:t>and MEM/WB registers, which are now wider by 5 bits </a:t>
            </a:r>
          </a:p>
        </p:txBody>
      </p:sp>
      <p:sp>
        <p:nvSpPr>
          <p:cNvPr id="18" name="TextBox 17">
            <a:extLst>
              <a:ext uri="{FF2B5EF4-FFF2-40B4-BE49-F238E27FC236}">
                <a16:creationId xmlns:a16="http://schemas.microsoft.com/office/drawing/2014/main" id="{6B049F2E-F0B8-2ECF-6656-D5F80B95EC46}"/>
              </a:ext>
            </a:extLst>
          </p:cNvPr>
          <p:cNvSpPr txBox="1"/>
          <p:nvPr/>
        </p:nvSpPr>
        <p:spPr>
          <a:xfrm>
            <a:off x="1" y="5809059"/>
            <a:ext cx="9143999" cy="646331"/>
          </a:xfrm>
          <a:prstGeom prst="rect">
            <a:avLst/>
          </a:prstGeom>
          <a:noFill/>
        </p:spPr>
        <p:txBody>
          <a:bodyPr wrap="square">
            <a:spAutoFit/>
          </a:bodyPr>
          <a:lstStyle/>
          <a:p>
            <a:pPr algn="r" rtl="1"/>
            <a:r>
              <a:rPr lang="en-US" dirty="0" err="1"/>
              <a:t>شماره</a:t>
            </a:r>
            <a:r>
              <a:rPr lang="en-US" dirty="0"/>
              <a:t> </a:t>
            </a:r>
            <a:r>
              <a:rPr lang="en-US" dirty="0" err="1"/>
              <a:t>ثبت</a:t>
            </a:r>
            <a:r>
              <a:rPr lang="en-US" dirty="0"/>
              <a:t> </a:t>
            </a:r>
            <a:r>
              <a:rPr lang="en-US" dirty="0" err="1"/>
              <a:t>مقصد</a:t>
            </a:r>
            <a:r>
              <a:rPr lang="en-US" dirty="0"/>
              <a:t> </a:t>
            </a:r>
            <a:r>
              <a:rPr lang="en-US" dirty="0" err="1"/>
              <a:t>نیز</a:t>
            </a:r>
            <a:r>
              <a:rPr lang="en-US" dirty="0"/>
              <a:t> </a:t>
            </a:r>
            <a:r>
              <a:rPr lang="en-US" dirty="0" err="1"/>
              <a:t>از</a:t>
            </a:r>
            <a:r>
              <a:rPr lang="en-US" dirty="0"/>
              <a:t> </a:t>
            </a:r>
            <a:r>
              <a:rPr lang="en-US" dirty="0" err="1"/>
              <a:t>طریق</a:t>
            </a:r>
            <a:r>
              <a:rPr lang="en-US" dirty="0"/>
              <a:t> ID/EX، EX/MEM </a:t>
            </a:r>
            <a:r>
              <a:rPr lang="en-US" dirty="0" err="1"/>
              <a:t>ارسال</a:t>
            </a:r>
            <a:r>
              <a:rPr lang="en-US" dirty="0"/>
              <a:t> </a:t>
            </a:r>
            <a:r>
              <a:rPr lang="en-US" dirty="0" err="1"/>
              <a:t>می</a:t>
            </a:r>
            <a:r>
              <a:rPr lang="en-US" dirty="0"/>
              <a:t> </a:t>
            </a:r>
            <a:r>
              <a:rPr lang="en-US" dirty="0" err="1"/>
              <a:t>شود</a:t>
            </a:r>
            <a:r>
              <a:rPr lang="fa-IR" dirty="0"/>
              <a:t> </a:t>
            </a:r>
            <a:r>
              <a:rPr lang="en-US" dirty="0"/>
              <a:t>و </a:t>
            </a:r>
            <a:r>
              <a:rPr lang="en-US" dirty="0" err="1"/>
              <a:t>رجیسترهای</a:t>
            </a:r>
            <a:r>
              <a:rPr lang="en-US" dirty="0"/>
              <a:t> MEM/WB </a:t>
            </a:r>
            <a:r>
              <a:rPr lang="en-US" dirty="0" err="1"/>
              <a:t>که</a:t>
            </a:r>
            <a:r>
              <a:rPr lang="en-US" dirty="0"/>
              <a:t> </a:t>
            </a:r>
            <a:r>
              <a:rPr lang="en-US" dirty="0" err="1"/>
              <a:t>اکنون</a:t>
            </a:r>
            <a:r>
              <a:rPr lang="en-US" dirty="0"/>
              <a:t> 5 </a:t>
            </a:r>
            <a:r>
              <a:rPr lang="en-US" dirty="0" err="1"/>
              <a:t>بیت</a:t>
            </a:r>
            <a:r>
              <a:rPr lang="en-US" dirty="0"/>
              <a:t> </a:t>
            </a:r>
            <a:r>
              <a:rPr lang="en-US" dirty="0" err="1"/>
              <a:t>گسترده</a:t>
            </a:r>
            <a:r>
              <a:rPr lang="en-US" dirty="0"/>
              <a:t> </a:t>
            </a:r>
            <a:r>
              <a:rPr lang="en-US" dirty="0" err="1"/>
              <a:t>تر</a:t>
            </a:r>
            <a:r>
              <a:rPr lang="en-US" dirty="0"/>
              <a:t> </a:t>
            </a:r>
            <a:r>
              <a:rPr lang="en-US" dirty="0" err="1"/>
              <a:t>شده</a:t>
            </a:r>
            <a:r>
              <a:rPr lang="en-US" dirty="0"/>
              <a:t> </a:t>
            </a:r>
            <a:r>
              <a:rPr lang="en-US" dirty="0" err="1"/>
              <a:t>اند</a:t>
            </a:r>
            <a:endParaRPr lang="en-US" dirty="0"/>
          </a:p>
        </p:txBody>
      </p:sp>
    </p:spTree>
    <p:extLst>
      <p:ext uri="{BB962C8B-B14F-4D97-AF65-F5344CB8AC3E}">
        <p14:creationId xmlns:p14="http://schemas.microsoft.com/office/powerpoint/2010/main" val="2380907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3693319"/>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Fetch: Instruction read from memory and placed in IF/ID register, IF/ID register is like instruction register. PC is incremented by 4 and written back to PC. PC+4 is also saved in IF/ID.</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Decode and register file: instruction in IF/ID supplies 16-bit immediate field which is sign extended to 32 bits and also register numbers which is read . All three values are stored in ID/EX.</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Execute or address calculation: register and sign extended from ID/IX are added using ALU. Sum is placed in EX/MEM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3139321"/>
          </a:xfrm>
          <a:prstGeom prst="rect">
            <a:avLst/>
          </a:prstGeom>
          <a:noFill/>
        </p:spPr>
        <p:txBody>
          <a:bodyPr wrap="square" rtlCol="0">
            <a:spAutoFit/>
          </a:bodyPr>
          <a:lstStyle/>
          <a:p>
            <a:pPr algn="r" rtl="1"/>
            <a:r>
              <a:rPr lang="fa-IR" dirty="0"/>
              <a:t>• واکشی: دستورالعمل از حافظه خوانده می شود و در ثبات </a:t>
            </a:r>
            <a:r>
              <a:rPr lang="en-US" dirty="0"/>
              <a:t>IF/ID </a:t>
            </a:r>
            <a:r>
              <a:rPr lang="fa-IR" dirty="0"/>
              <a:t>قرار می گیرد، ثبات </a:t>
            </a:r>
            <a:r>
              <a:rPr lang="en-US" dirty="0"/>
              <a:t>IF/ID </a:t>
            </a:r>
            <a:r>
              <a:rPr lang="fa-IR" dirty="0"/>
              <a:t>مانند ثبت دستورالعمل است. </a:t>
            </a:r>
            <a:r>
              <a:rPr lang="en-US" dirty="0"/>
              <a:t>PC 4 </a:t>
            </a:r>
            <a:r>
              <a:rPr lang="fa-IR" dirty="0"/>
              <a:t>افزایش یافته و به </a:t>
            </a:r>
            <a:r>
              <a:rPr lang="en-US" dirty="0"/>
              <a:t>PC </a:t>
            </a:r>
            <a:r>
              <a:rPr lang="fa-IR" dirty="0"/>
              <a:t>نوشته می شود. </a:t>
            </a:r>
            <a:r>
              <a:rPr lang="en-US" dirty="0"/>
              <a:t>PC+4 </a:t>
            </a:r>
            <a:r>
              <a:rPr lang="fa-IR" dirty="0"/>
              <a:t>نیز در </a:t>
            </a:r>
            <a:r>
              <a:rPr lang="en-US" dirty="0"/>
              <a:t>IF/ID </a:t>
            </a:r>
            <a:r>
              <a:rPr lang="fa-IR" dirty="0"/>
              <a:t>ذخیره می شود.</a:t>
            </a:r>
          </a:p>
          <a:p>
            <a:pPr algn="r" rtl="1"/>
            <a:r>
              <a:rPr lang="fa-IR" dirty="0"/>
              <a:t>• رمزگشایی و ثبت فایل: دستورالعمل </a:t>
            </a:r>
            <a:r>
              <a:rPr lang="en-US" dirty="0"/>
              <a:t>IF/ID </a:t>
            </a:r>
            <a:r>
              <a:rPr lang="fa-IR" dirty="0"/>
              <a:t>فیلد فوری 16 بیتی را ارائه می دهد که علامت آن به 32 بیت گسترش می یابد و همچنین اعداد را ثبت می کند که خوانده می شود. هر سه مقدار در </a:t>
            </a:r>
            <a:r>
              <a:rPr lang="en-US" dirty="0"/>
              <a:t>ID/EX </a:t>
            </a:r>
            <a:r>
              <a:rPr lang="fa-IR" dirty="0"/>
              <a:t>ذخیره می شوند.</a:t>
            </a:r>
          </a:p>
          <a:p>
            <a:pPr algn="r" rtl="1"/>
            <a:r>
              <a:rPr lang="fa-IR" dirty="0"/>
              <a:t>• اجرا یا محاسبه آدرس: ثبت و علامت توسعه یافته از </a:t>
            </a:r>
            <a:r>
              <a:rPr lang="en-US" dirty="0"/>
              <a:t>ID/IX </a:t>
            </a:r>
            <a:r>
              <a:rPr lang="fa-IR" dirty="0"/>
              <a:t>با استفاده از </a:t>
            </a:r>
            <a:r>
              <a:rPr lang="en-US" dirty="0"/>
              <a:t>ALU </a:t>
            </a:r>
            <a:r>
              <a:rPr lang="fa-IR" dirty="0"/>
              <a:t>اضافه می شوند. مجموع در </a:t>
            </a:r>
            <a:r>
              <a:rPr lang="en-US" dirty="0"/>
              <a:t>EX/MEM </a:t>
            </a:r>
            <a:r>
              <a:rPr lang="fa-IR" dirty="0"/>
              <a:t>قرار می گیرد</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461665"/>
          </a:xfrm>
          <a:prstGeom prst="rect">
            <a:avLst/>
          </a:prstGeom>
          <a:noFill/>
        </p:spPr>
        <p:txBody>
          <a:bodyPr wrap="square">
            <a:spAutoFit/>
          </a:bodyPr>
          <a:lstStyle/>
          <a:p>
            <a:pPr algn="ctr"/>
            <a:r>
              <a:rPr lang="en-US" sz="2400" b="0" i="0" u="none" strike="noStrike" baseline="0" dirty="0">
                <a:solidFill>
                  <a:srgbClr val="2A1A00"/>
                </a:solidFill>
                <a:latin typeface="Impact" panose="020B0806030902050204" pitchFamily="34" charset="0"/>
              </a:rPr>
              <a:t>THE PIPELINE FIVE STAGES FOR LW</a:t>
            </a:r>
            <a:endParaRPr lang="en-US" sz="4800" dirty="0"/>
          </a:p>
        </p:txBody>
      </p:sp>
    </p:spTree>
    <p:extLst>
      <p:ext uri="{BB962C8B-B14F-4D97-AF65-F5344CB8AC3E}">
        <p14:creationId xmlns:p14="http://schemas.microsoft.com/office/powerpoint/2010/main" val="809457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1477328"/>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Memory access: Data memory is read using the address from EX/MEM and load it to MEM/WB register.</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Write back: Data read from MEM/WB register and written to the register file.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1477328"/>
          </a:xfrm>
          <a:prstGeom prst="rect">
            <a:avLst/>
          </a:prstGeom>
          <a:noFill/>
        </p:spPr>
        <p:txBody>
          <a:bodyPr wrap="square" rtlCol="0">
            <a:spAutoFit/>
          </a:bodyPr>
          <a:lstStyle/>
          <a:p>
            <a:pPr algn="r" rtl="1"/>
            <a:r>
              <a:rPr lang="fa-IR" dirty="0"/>
              <a:t>•دسترسی به حافظه: حافظه داده با استفاده از آدرس </a:t>
            </a:r>
            <a:r>
              <a:rPr lang="en-US" dirty="0"/>
              <a:t>EX/MEM </a:t>
            </a:r>
            <a:r>
              <a:rPr lang="fa-IR" dirty="0"/>
              <a:t>خوانده می شود و آن را در رجیستر </a:t>
            </a:r>
            <a:r>
              <a:rPr lang="en-US" dirty="0"/>
              <a:t>MEM/WB </a:t>
            </a:r>
            <a:r>
              <a:rPr lang="fa-IR" dirty="0"/>
              <a:t>بارگذاری می کند.</a:t>
            </a:r>
          </a:p>
          <a:p>
            <a:pPr algn="r" rtl="1"/>
            <a:r>
              <a:rPr lang="fa-IR" dirty="0"/>
              <a:t>•</a:t>
            </a:r>
            <a:r>
              <a:rPr lang="en-US" dirty="0"/>
              <a:t>Write Back: </a:t>
            </a:r>
            <a:r>
              <a:rPr lang="fa-IR" dirty="0"/>
              <a:t>داده ها از رجیستر </a:t>
            </a:r>
            <a:r>
              <a:rPr lang="en-US" dirty="0"/>
              <a:t>MEM/WB </a:t>
            </a:r>
            <a:r>
              <a:rPr lang="fa-IR" dirty="0"/>
              <a:t>خوانده شده و در فایل ثبت نوشته می شود.</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830997"/>
          </a:xfrm>
          <a:prstGeom prst="rect">
            <a:avLst/>
          </a:prstGeom>
          <a:noFill/>
        </p:spPr>
        <p:txBody>
          <a:bodyPr wrap="square">
            <a:spAutoFit/>
          </a:bodyPr>
          <a:lstStyle/>
          <a:p>
            <a:pPr algn="ctr"/>
            <a:r>
              <a:rPr lang="en-US" sz="2400" b="0" i="0" u="none" strike="noStrike" baseline="0" dirty="0">
                <a:solidFill>
                  <a:srgbClr val="2A1A00"/>
                </a:solidFill>
                <a:latin typeface="Impact" panose="020B0806030902050204" pitchFamily="34" charset="0"/>
              </a:rPr>
              <a:t>THE PIPELINE FIVE STAGES FOR LW (CONT)</a:t>
            </a:r>
            <a:endParaRPr lang="en-US" sz="4800" dirty="0"/>
          </a:p>
        </p:txBody>
      </p:sp>
    </p:spTree>
    <p:extLst>
      <p:ext uri="{BB962C8B-B14F-4D97-AF65-F5344CB8AC3E}">
        <p14:creationId xmlns:p14="http://schemas.microsoft.com/office/powerpoint/2010/main" val="3337256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0" y="185166"/>
            <a:ext cx="9144000" cy="6001643"/>
          </a:xfrm>
          <a:prstGeom prst="rect">
            <a:avLst/>
          </a:prstGeom>
          <a:noFill/>
        </p:spPr>
        <p:txBody>
          <a:bodyPr wrap="square">
            <a:spAutoFit/>
          </a:bodyPr>
          <a:lstStyle/>
          <a:p>
            <a:pPr algn="ctr"/>
            <a:r>
              <a:rPr lang="en-US" sz="9600" b="0" i="0" u="none" strike="noStrike" baseline="0" dirty="0">
                <a:solidFill>
                  <a:srgbClr val="2A1A00"/>
                </a:solidFill>
                <a:latin typeface="Impact" panose="020B0806030902050204" pitchFamily="34" charset="0"/>
              </a:rPr>
              <a:t>5 Slide </a:t>
            </a:r>
            <a:r>
              <a:rPr lang="en-US" sz="9600" b="0" i="0" u="none" strike="noStrike" baseline="0" dirty="0" err="1">
                <a:solidFill>
                  <a:srgbClr val="2A1A00"/>
                </a:solidFill>
                <a:latin typeface="Impact" panose="020B0806030902050204" pitchFamily="34" charset="0"/>
              </a:rPr>
              <a:t>khalie</a:t>
            </a:r>
            <a:r>
              <a:rPr lang="en-US" sz="9600" b="0" i="0" u="none" strike="noStrike" baseline="0" dirty="0">
                <a:solidFill>
                  <a:srgbClr val="2A1A00"/>
                </a:solidFill>
                <a:latin typeface="Impact" panose="020B0806030902050204" pitchFamily="34" charset="0"/>
              </a:rPr>
              <a:t>.</a:t>
            </a:r>
          </a:p>
          <a:p>
            <a:pPr algn="ctr"/>
            <a:r>
              <a:rPr lang="en-US" sz="9600" b="0" i="0" u="none" strike="noStrike" baseline="0" dirty="0">
                <a:solidFill>
                  <a:srgbClr val="2A1A00"/>
                </a:solidFill>
                <a:latin typeface="Impact" panose="020B0806030902050204" pitchFamily="34" charset="0"/>
              </a:rPr>
              <a:t>5 ta stage hast </a:t>
            </a:r>
            <a:r>
              <a:rPr lang="en-US" sz="9600" b="0" i="0" u="none" strike="noStrike" baseline="0" dirty="0" err="1">
                <a:solidFill>
                  <a:srgbClr val="2A1A00"/>
                </a:solidFill>
                <a:latin typeface="Impact" panose="020B0806030902050204" pitchFamily="34" charset="0"/>
              </a:rPr>
              <a:t>ke</a:t>
            </a:r>
            <a:r>
              <a:rPr lang="en-US" sz="9600" b="0" i="0" u="none" strike="noStrike" baseline="0" dirty="0">
                <a:solidFill>
                  <a:srgbClr val="2A1A00"/>
                </a:solidFill>
                <a:latin typeface="Impact" panose="020B0806030902050204" pitchFamily="34" charset="0"/>
              </a:rPr>
              <a:t> to source </a:t>
            </a:r>
            <a:r>
              <a:rPr lang="en-US" sz="9600" b="0" i="0" u="none" strike="noStrike" baseline="0" dirty="0" err="1">
                <a:solidFill>
                  <a:srgbClr val="2A1A00"/>
                </a:solidFill>
                <a:latin typeface="Impact" panose="020B0806030902050204" pitchFamily="34" charset="0"/>
              </a:rPr>
              <a:t>nist</a:t>
            </a:r>
            <a:r>
              <a:rPr lang="en-US" sz="9600" b="0" i="0" u="none" strike="noStrike" baseline="0" dirty="0">
                <a:solidFill>
                  <a:srgbClr val="2A1A00"/>
                </a:solidFill>
                <a:latin typeface="Impact" panose="020B0806030902050204" pitchFamily="34" charset="0"/>
              </a:rPr>
              <a:t> badan </a:t>
            </a:r>
            <a:r>
              <a:rPr lang="en-US" sz="9600" b="0" i="0" u="none" strike="noStrike" baseline="0" dirty="0" err="1">
                <a:solidFill>
                  <a:srgbClr val="2A1A00"/>
                </a:solidFill>
                <a:latin typeface="Impact" panose="020B0806030902050204" pitchFamily="34" charset="0"/>
              </a:rPr>
              <a:t>kamel</a:t>
            </a:r>
            <a:r>
              <a:rPr lang="en-US" sz="9600" dirty="0">
                <a:solidFill>
                  <a:srgbClr val="2A1A00"/>
                </a:solidFill>
                <a:latin typeface="Impact" panose="020B0806030902050204" pitchFamily="34" charset="0"/>
              </a:rPr>
              <a:t> </a:t>
            </a:r>
            <a:r>
              <a:rPr lang="en-US" sz="9600" dirty="0" err="1">
                <a:solidFill>
                  <a:srgbClr val="2A1A00"/>
                </a:solidFill>
                <a:latin typeface="Impact" panose="020B0806030902050204" pitchFamily="34" charset="0"/>
              </a:rPr>
              <a:t>kon</a:t>
            </a:r>
            <a:endParaRPr lang="en-US" sz="28700" dirty="0"/>
          </a:p>
        </p:txBody>
      </p:sp>
    </p:spTree>
    <p:extLst>
      <p:ext uri="{BB962C8B-B14F-4D97-AF65-F5344CB8AC3E}">
        <p14:creationId xmlns:p14="http://schemas.microsoft.com/office/powerpoint/2010/main" val="1961181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35294" y="1121910"/>
            <a:ext cx="4301411" cy="2862322"/>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•Fetch: The same as LW</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Decode: Two registers are read and placed in ID/EX register. Immediate data is also extended and placed in ID/EX</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Execute: effective address is calculated and placed in EX/MEM. </a:t>
            </a:r>
            <a:r>
              <a:rPr lang="en-US" sz="1800" b="0" i="0" u="none" strike="noStrike" baseline="0" dirty="0">
                <a:solidFill>
                  <a:srgbClr val="646A58"/>
                </a:solidFill>
                <a:latin typeface="Gill Sans MT" panose="020B0502020104020203" pitchFamily="34" charset="0"/>
              </a:rPr>
              <a:t>Register read in decode stage is also written in EX/MEM.</a:t>
            </a:r>
          </a:p>
          <a:p>
            <a:r>
              <a:rPr lang="en-US" sz="1800" b="0" i="0" u="none" strike="noStrike" baseline="0" dirty="0">
                <a:solidFill>
                  <a:srgbClr val="2A1A00"/>
                </a:solidFill>
                <a:latin typeface="Arial" panose="020B0604020202020204" pitchFamily="34" charset="0"/>
              </a:rPr>
              <a:t>•Memory access: Data read in decode stage is written to memory.</a:t>
            </a:r>
          </a:p>
          <a:p>
            <a:r>
              <a:rPr lang="en-US" sz="1800" b="0" i="0" u="none" strike="noStrike" baseline="0" dirty="0">
                <a:solidFill>
                  <a:srgbClr val="2A1A00"/>
                </a:solidFill>
                <a:latin typeface="Arial" panose="020B0604020202020204" pitchFamily="34" charset="0"/>
              </a:rPr>
              <a:t>•Write back: Nothing happens.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121910"/>
            <a:ext cx="4446036" cy="2862322"/>
          </a:xfrm>
          <a:prstGeom prst="rect">
            <a:avLst/>
          </a:prstGeom>
          <a:noFill/>
        </p:spPr>
        <p:txBody>
          <a:bodyPr wrap="square" rtlCol="0">
            <a:spAutoFit/>
          </a:bodyPr>
          <a:lstStyle/>
          <a:p>
            <a:pPr algn="r" rtl="1"/>
            <a:r>
              <a:rPr lang="en-US" dirty="0"/>
              <a:t>• Fetch: </a:t>
            </a:r>
            <a:r>
              <a:rPr lang="fa-IR" dirty="0"/>
              <a:t>همان </a:t>
            </a:r>
            <a:r>
              <a:rPr lang="en-US" dirty="0"/>
              <a:t>LW</a:t>
            </a:r>
          </a:p>
          <a:p>
            <a:pPr algn="r" rtl="1"/>
            <a:r>
              <a:rPr lang="fa-IR" dirty="0"/>
              <a:t>رمزگشایی: دو رجیستر خوانده شده و در رجیستر </a:t>
            </a:r>
            <a:r>
              <a:rPr lang="en-US" dirty="0"/>
              <a:t>ID/EX </a:t>
            </a:r>
            <a:r>
              <a:rPr lang="fa-IR" dirty="0"/>
              <a:t>قرار می گیرند. داده های فوری نیز گسترش یافته و در </a:t>
            </a:r>
            <a:r>
              <a:rPr lang="en-US" dirty="0"/>
              <a:t>ID/EX </a:t>
            </a:r>
            <a:r>
              <a:rPr lang="fa-IR" dirty="0"/>
              <a:t>قرار می گیرند</a:t>
            </a:r>
          </a:p>
          <a:p>
            <a:pPr algn="r" rtl="1"/>
            <a:r>
              <a:rPr lang="fa-IR" dirty="0"/>
              <a:t>•اجرا: آدرس موثر محاسبه شده و در </a:t>
            </a:r>
            <a:r>
              <a:rPr lang="en-US" dirty="0"/>
              <a:t>EX/MEM </a:t>
            </a:r>
            <a:r>
              <a:rPr lang="fa-IR" dirty="0"/>
              <a:t>قرار می گیرد. ثبت نام خوانده شده در مرحله رمزگشایی نیز در </a:t>
            </a:r>
            <a:r>
              <a:rPr lang="en-US" dirty="0"/>
              <a:t>EX/MEM </a:t>
            </a:r>
            <a:r>
              <a:rPr lang="fa-IR" dirty="0"/>
              <a:t>نوشته شده است.</a:t>
            </a:r>
          </a:p>
          <a:p>
            <a:pPr algn="r" rtl="1"/>
            <a:r>
              <a:rPr lang="fa-IR" dirty="0"/>
              <a:t>•دسترسی به حافظه: داده های خوانده شده در مرحله رمزگشایی در حافظه نوشته می شود.</a:t>
            </a:r>
          </a:p>
          <a:p>
            <a:pPr algn="r" rtl="1"/>
            <a:r>
              <a:rPr lang="fa-IR" dirty="0"/>
              <a:t>بنویسید: هیچ اتفاقی نمی افتد.</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1139273"/>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THE PIPELINE FIVE STAGES FOR SW</a:t>
            </a:r>
            <a:endParaRPr lang="en-US" sz="6600" dirty="0"/>
          </a:p>
        </p:txBody>
      </p:sp>
    </p:spTree>
    <p:extLst>
      <p:ext uri="{BB962C8B-B14F-4D97-AF65-F5344CB8AC3E}">
        <p14:creationId xmlns:p14="http://schemas.microsoft.com/office/powerpoint/2010/main" val="2067187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PIPELINED EXAMPLE</a:t>
            </a:r>
            <a:endParaRPr lang="en-US" sz="8800" dirty="0"/>
          </a:p>
        </p:txBody>
      </p:sp>
      <p:sp>
        <p:nvSpPr>
          <p:cNvPr id="3" name="TextBox 2">
            <a:extLst>
              <a:ext uri="{FF2B5EF4-FFF2-40B4-BE49-F238E27FC236}">
                <a16:creationId xmlns:a16="http://schemas.microsoft.com/office/drawing/2014/main" id="{B3339B42-780F-8EC4-4CDA-2D2F7B1C69A6}"/>
              </a:ext>
            </a:extLst>
          </p:cNvPr>
          <p:cNvSpPr txBox="1"/>
          <p:nvPr/>
        </p:nvSpPr>
        <p:spPr>
          <a:xfrm>
            <a:off x="93305" y="2551836"/>
            <a:ext cx="4572000" cy="1200329"/>
          </a:xfrm>
          <a:prstGeom prst="rect">
            <a:avLst/>
          </a:prstGeom>
          <a:noFill/>
        </p:spPr>
        <p:txBody>
          <a:bodyPr wrap="square">
            <a:spAutoFit/>
          </a:bodyPr>
          <a:lstStyle/>
          <a:p>
            <a:r>
              <a:rPr lang="en-US" sz="1800" b="0" i="0" u="none" strike="noStrike" baseline="0" dirty="0" err="1">
                <a:solidFill>
                  <a:srgbClr val="585858"/>
                </a:solidFill>
                <a:latin typeface="Courier New" panose="02070309020205020404" pitchFamily="49" charset="0"/>
              </a:rPr>
              <a:t>lw</a:t>
            </a:r>
            <a:r>
              <a:rPr lang="en-US" sz="1800" b="0" i="0" u="none" strike="noStrike" baseline="0" dirty="0">
                <a:solidFill>
                  <a:srgbClr val="585858"/>
                </a:solidFill>
                <a:latin typeface="Courier New" panose="02070309020205020404" pitchFamily="49" charset="0"/>
              </a:rPr>
              <a:t> $t0, 10($t1)</a:t>
            </a:r>
          </a:p>
          <a:p>
            <a:r>
              <a:rPr lang="en-US" sz="1800" b="0" i="0" u="none" strike="noStrike" baseline="0" dirty="0" err="1">
                <a:solidFill>
                  <a:srgbClr val="585858"/>
                </a:solidFill>
                <a:latin typeface="Courier New" panose="02070309020205020404" pitchFamily="49" charset="0"/>
              </a:rPr>
              <a:t>sw</a:t>
            </a:r>
            <a:r>
              <a:rPr lang="en-US" sz="1800" b="0" i="0" u="none" strike="noStrike" baseline="0" dirty="0">
                <a:solidFill>
                  <a:srgbClr val="585858"/>
                </a:solidFill>
                <a:latin typeface="Courier New" panose="02070309020205020404" pitchFamily="49" charset="0"/>
              </a:rPr>
              <a:t> $t3, 20($t4)</a:t>
            </a:r>
          </a:p>
          <a:p>
            <a:r>
              <a:rPr lang="en-US" sz="1800" b="0" i="0" u="none" strike="noStrike" baseline="0" dirty="0">
                <a:solidFill>
                  <a:srgbClr val="585858"/>
                </a:solidFill>
                <a:latin typeface="Courier New" panose="02070309020205020404" pitchFamily="49" charset="0"/>
              </a:rPr>
              <a:t>add $t5, $t6, $t7</a:t>
            </a:r>
          </a:p>
          <a:p>
            <a:r>
              <a:rPr lang="en-US" sz="1800" b="0" i="0" u="none" strike="noStrike" baseline="0" dirty="0">
                <a:solidFill>
                  <a:srgbClr val="585858"/>
                </a:solidFill>
                <a:latin typeface="Courier New" panose="02070309020205020404" pitchFamily="49" charset="0"/>
              </a:rPr>
              <a:t>sub $t8, $t9, $t10 </a:t>
            </a:r>
            <a:endParaRPr lang="en-US" dirty="0"/>
          </a:p>
        </p:txBody>
      </p:sp>
      <p:sp>
        <p:nvSpPr>
          <p:cNvPr id="5" name="TextBox 4">
            <a:extLst>
              <a:ext uri="{FF2B5EF4-FFF2-40B4-BE49-F238E27FC236}">
                <a16:creationId xmlns:a16="http://schemas.microsoft.com/office/drawing/2014/main" id="{51E0DA57-D5B5-5C58-557D-57E9C76B0527}"/>
              </a:ext>
            </a:extLst>
          </p:cNvPr>
          <p:cNvSpPr txBox="1"/>
          <p:nvPr/>
        </p:nvSpPr>
        <p:spPr>
          <a:xfrm>
            <a:off x="-1" y="1445445"/>
            <a:ext cx="5010539" cy="369332"/>
          </a:xfrm>
          <a:prstGeom prst="rect">
            <a:avLst/>
          </a:prstGeom>
          <a:noFill/>
        </p:spPr>
        <p:txBody>
          <a:bodyPr wrap="square">
            <a:spAutoFit/>
          </a:bodyPr>
          <a:lstStyle/>
          <a:p>
            <a:r>
              <a:rPr lang="en-US" sz="1800" b="0" i="0" u="none" strike="noStrike" baseline="0" dirty="0">
                <a:solidFill>
                  <a:srgbClr val="2A1A00"/>
                </a:solidFill>
                <a:latin typeface="Arial" panose="020B0604020202020204" pitchFamily="34" charset="0"/>
              </a:rPr>
              <a:t>•Consider the following instruction sequence:</a:t>
            </a:r>
          </a:p>
        </p:txBody>
      </p:sp>
      <p:sp>
        <p:nvSpPr>
          <p:cNvPr id="7" name="TextBox 6">
            <a:extLst>
              <a:ext uri="{FF2B5EF4-FFF2-40B4-BE49-F238E27FC236}">
                <a16:creationId xmlns:a16="http://schemas.microsoft.com/office/drawing/2014/main" id="{949F39E0-2AA0-F8AF-C536-1AEEC1AB6C41}"/>
              </a:ext>
            </a:extLst>
          </p:cNvPr>
          <p:cNvSpPr txBox="1"/>
          <p:nvPr/>
        </p:nvSpPr>
        <p:spPr>
          <a:xfrm>
            <a:off x="4548674" y="1445445"/>
            <a:ext cx="4595326" cy="369332"/>
          </a:xfrm>
          <a:prstGeom prst="rect">
            <a:avLst/>
          </a:prstGeom>
          <a:noFill/>
        </p:spPr>
        <p:txBody>
          <a:bodyPr wrap="square">
            <a:spAutoFit/>
          </a:bodyPr>
          <a:lstStyle/>
          <a:p>
            <a:pPr algn="r" rtl="1"/>
            <a:r>
              <a:rPr lang="en-US" dirty="0"/>
              <a:t>• </a:t>
            </a:r>
            <a:r>
              <a:rPr lang="en-US" dirty="0" err="1"/>
              <a:t>دنباله</a:t>
            </a:r>
            <a:r>
              <a:rPr lang="en-US" dirty="0"/>
              <a:t> </a:t>
            </a:r>
            <a:r>
              <a:rPr lang="en-US" dirty="0" err="1"/>
              <a:t>دستورالعمل</a:t>
            </a:r>
            <a:r>
              <a:rPr lang="en-US" dirty="0"/>
              <a:t> </a:t>
            </a:r>
            <a:r>
              <a:rPr lang="en-US" dirty="0" err="1"/>
              <a:t>زیر</a:t>
            </a:r>
            <a:r>
              <a:rPr lang="en-US" dirty="0"/>
              <a:t> </a:t>
            </a:r>
            <a:r>
              <a:rPr lang="en-US" dirty="0" err="1"/>
              <a:t>را</a:t>
            </a:r>
            <a:r>
              <a:rPr lang="en-US" dirty="0"/>
              <a:t> </a:t>
            </a:r>
            <a:r>
              <a:rPr lang="en-US" dirty="0" err="1"/>
              <a:t>در</a:t>
            </a:r>
            <a:r>
              <a:rPr lang="en-US" dirty="0"/>
              <a:t> </a:t>
            </a:r>
            <a:r>
              <a:rPr lang="en-US" dirty="0" err="1"/>
              <a:t>نظر</a:t>
            </a:r>
            <a:r>
              <a:rPr lang="en-US" dirty="0"/>
              <a:t> </a:t>
            </a:r>
            <a:r>
              <a:rPr lang="en-US" dirty="0" err="1"/>
              <a:t>بگیرید</a:t>
            </a:r>
            <a:r>
              <a:rPr lang="en-US" dirty="0"/>
              <a:t>:</a:t>
            </a:r>
          </a:p>
        </p:txBody>
      </p:sp>
    </p:spTree>
    <p:extLst>
      <p:ext uri="{BB962C8B-B14F-4D97-AF65-F5344CB8AC3E}">
        <p14:creationId xmlns:p14="http://schemas.microsoft.com/office/powerpoint/2010/main" val="4072205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9A25FB-9499-C35D-7D94-101D89680519}"/>
              </a:ext>
            </a:extLst>
          </p:cNvPr>
          <p:cNvPicPr>
            <a:picLocks noChangeAspect="1"/>
          </p:cNvPicPr>
          <p:nvPr/>
        </p:nvPicPr>
        <p:blipFill>
          <a:blip r:embed="rId2"/>
          <a:stretch>
            <a:fillRect/>
          </a:stretch>
        </p:blipFill>
        <p:spPr>
          <a:xfrm>
            <a:off x="7486" y="1132428"/>
            <a:ext cx="9129028" cy="5122572"/>
          </a:xfrm>
          <a:prstGeom prst="rect">
            <a:avLst/>
          </a:prstGeom>
        </p:spPr>
      </p:pic>
      <p:sp>
        <p:nvSpPr>
          <p:cNvPr id="7" name="TextBox 6">
            <a:extLst>
              <a:ext uri="{FF2B5EF4-FFF2-40B4-BE49-F238E27FC236}">
                <a16:creationId xmlns:a16="http://schemas.microsoft.com/office/drawing/2014/main" id="{740A0CCE-AD18-1A1D-360C-44E390D0002D}"/>
              </a:ext>
            </a:extLst>
          </p:cNvPr>
          <p:cNvSpPr txBox="1"/>
          <p:nvPr/>
        </p:nvSpPr>
        <p:spPr>
          <a:xfrm>
            <a:off x="2293486" y="178321"/>
            <a:ext cx="4572000"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SINGLE CYCLE VS. PIPELINED PERFORMANCE </a:t>
            </a:r>
          </a:p>
        </p:txBody>
      </p:sp>
    </p:spTree>
    <p:extLst>
      <p:ext uri="{BB962C8B-B14F-4D97-AF65-F5344CB8AC3E}">
        <p14:creationId xmlns:p14="http://schemas.microsoft.com/office/powerpoint/2010/main" val="2711337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1688840" y="231332"/>
            <a:ext cx="5766319"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SINGLE-CLOCK-CYCLE DIAGRAM:CLOCK CYCLE 1</a:t>
            </a:r>
            <a:endParaRPr lang="en-US" sz="13800" dirty="0"/>
          </a:p>
        </p:txBody>
      </p:sp>
      <p:pic>
        <p:nvPicPr>
          <p:cNvPr id="9" name="Picture 8">
            <a:extLst>
              <a:ext uri="{FF2B5EF4-FFF2-40B4-BE49-F238E27FC236}">
                <a16:creationId xmlns:a16="http://schemas.microsoft.com/office/drawing/2014/main" id="{034CC590-85EA-4704-429C-72CB0B2FDF29}"/>
              </a:ext>
            </a:extLst>
          </p:cNvPr>
          <p:cNvPicPr>
            <a:picLocks noChangeAspect="1"/>
          </p:cNvPicPr>
          <p:nvPr/>
        </p:nvPicPr>
        <p:blipFill>
          <a:blip r:embed="rId3"/>
          <a:stretch>
            <a:fillRect/>
          </a:stretch>
        </p:blipFill>
        <p:spPr>
          <a:xfrm>
            <a:off x="0" y="1116129"/>
            <a:ext cx="9144000" cy="4902116"/>
          </a:xfrm>
          <a:prstGeom prst="rect">
            <a:avLst/>
          </a:prstGeom>
        </p:spPr>
      </p:pic>
    </p:spTree>
    <p:extLst>
      <p:ext uri="{BB962C8B-B14F-4D97-AF65-F5344CB8AC3E}">
        <p14:creationId xmlns:p14="http://schemas.microsoft.com/office/powerpoint/2010/main" val="10732028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1688840" y="231332"/>
            <a:ext cx="5766319"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SINGLE-CLOCK-CYCLE DIAGRAM:CLOCK CYCLE 2</a:t>
            </a:r>
            <a:endParaRPr lang="en-US" sz="13800" dirty="0"/>
          </a:p>
        </p:txBody>
      </p:sp>
      <p:pic>
        <p:nvPicPr>
          <p:cNvPr id="3" name="Picture 2">
            <a:extLst>
              <a:ext uri="{FF2B5EF4-FFF2-40B4-BE49-F238E27FC236}">
                <a16:creationId xmlns:a16="http://schemas.microsoft.com/office/drawing/2014/main" id="{87887F41-8075-2442-B3D2-355E243916A9}"/>
              </a:ext>
            </a:extLst>
          </p:cNvPr>
          <p:cNvPicPr>
            <a:picLocks noChangeAspect="1"/>
          </p:cNvPicPr>
          <p:nvPr/>
        </p:nvPicPr>
        <p:blipFill>
          <a:blip r:embed="rId3"/>
          <a:stretch>
            <a:fillRect/>
          </a:stretch>
        </p:blipFill>
        <p:spPr>
          <a:xfrm>
            <a:off x="11035" y="1078026"/>
            <a:ext cx="9121930" cy="4884235"/>
          </a:xfrm>
          <a:prstGeom prst="rect">
            <a:avLst/>
          </a:prstGeom>
        </p:spPr>
      </p:pic>
    </p:spTree>
    <p:extLst>
      <p:ext uri="{BB962C8B-B14F-4D97-AF65-F5344CB8AC3E}">
        <p14:creationId xmlns:p14="http://schemas.microsoft.com/office/powerpoint/2010/main" val="18960269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1688840" y="231332"/>
            <a:ext cx="5766319"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SINGLE-CLOCK-CYCLE DIAGRAM:CLOCK CYCLE 3</a:t>
            </a:r>
            <a:endParaRPr lang="en-US" sz="13800" dirty="0"/>
          </a:p>
        </p:txBody>
      </p:sp>
      <p:pic>
        <p:nvPicPr>
          <p:cNvPr id="4" name="Picture 3">
            <a:extLst>
              <a:ext uri="{FF2B5EF4-FFF2-40B4-BE49-F238E27FC236}">
                <a16:creationId xmlns:a16="http://schemas.microsoft.com/office/drawing/2014/main" id="{6F5113B8-69C9-7FC6-DF25-D47CA06BBD64}"/>
              </a:ext>
            </a:extLst>
          </p:cNvPr>
          <p:cNvPicPr>
            <a:picLocks noChangeAspect="1"/>
          </p:cNvPicPr>
          <p:nvPr/>
        </p:nvPicPr>
        <p:blipFill>
          <a:blip r:embed="rId3"/>
          <a:stretch>
            <a:fillRect/>
          </a:stretch>
        </p:blipFill>
        <p:spPr>
          <a:xfrm>
            <a:off x="-26280" y="1104697"/>
            <a:ext cx="9170279" cy="4772927"/>
          </a:xfrm>
          <a:prstGeom prst="rect">
            <a:avLst/>
          </a:prstGeom>
        </p:spPr>
      </p:pic>
    </p:spTree>
    <p:extLst>
      <p:ext uri="{BB962C8B-B14F-4D97-AF65-F5344CB8AC3E}">
        <p14:creationId xmlns:p14="http://schemas.microsoft.com/office/powerpoint/2010/main" val="5148362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1688840" y="231332"/>
            <a:ext cx="5766319"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SINGLE-CLOCK-CYCLE DIAGRAM:CLOCK CYCLE 4</a:t>
            </a:r>
            <a:endParaRPr lang="en-US" sz="13800" dirty="0"/>
          </a:p>
        </p:txBody>
      </p:sp>
      <p:pic>
        <p:nvPicPr>
          <p:cNvPr id="9" name="Picture 8">
            <a:extLst>
              <a:ext uri="{FF2B5EF4-FFF2-40B4-BE49-F238E27FC236}">
                <a16:creationId xmlns:a16="http://schemas.microsoft.com/office/drawing/2014/main" id="{816124AC-5C2E-8664-52BB-454F61B35409}"/>
              </a:ext>
            </a:extLst>
          </p:cNvPr>
          <p:cNvPicPr>
            <a:picLocks noChangeAspect="1"/>
          </p:cNvPicPr>
          <p:nvPr/>
        </p:nvPicPr>
        <p:blipFill>
          <a:blip r:embed="rId3"/>
          <a:stretch>
            <a:fillRect/>
          </a:stretch>
        </p:blipFill>
        <p:spPr>
          <a:xfrm>
            <a:off x="1" y="1078026"/>
            <a:ext cx="9144000" cy="4822092"/>
          </a:xfrm>
          <a:prstGeom prst="rect">
            <a:avLst/>
          </a:prstGeom>
        </p:spPr>
      </p:pic>
    </p:spTree>
    <p:extLst>
      <p:ext uri="{BB962C8B-B14F-4D97-AF65-F5344CB8AC3E}">
        <p14:creationId xmlns:p14="http://schemas.microsoft.com/office/powerpoint/2010/main" val="39376775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1688840" y="231332"/>
            <a:ext cx="5766319"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SINGLE-CLOCK-CYCLE DIAGRAM:CLOCK CYCLE 5</a:t>
            </a:r>
            <a:endParaRPr lang="en-US" sz="13800" dirty="0"/>
          </a:p>
        </p:txBody>
      </p:sp>
      <p:pic>
        <p:nvPicPr>
          <p:cNvPr id="3" name="Picture 2">
            <a:extLst>
              <a:ext uri="{FF2B5EF4-FFF2-40B4-BE49-F238E27FC236}">
                <a16:creationId xmlns:a16="http://schemas.microsoft.com/office/drawing/2014/main" id="{1190318B-A9FE-7A43-8337-01A4477E462E}"/>
              </a:ext>
            </a:extLst>
          </p:cNvPr>
          <p:cNvPicPr>
            <a:picLocks noChangeAspect="1"/>
          </p:cNvPicPr>
          <p:nvPr/>
        </p:nvPicPr>
        <p:blipFill>
          <a:blip r:embed="rId3"/>
          <a:stretch>
            <a:fillRect/>
          </a:stretch>
        </p:blipFill>
        <p:spPr>
          <a:xfrm>
            <a:off x="-21825" y="1100888"/>
            <a:ext cx="9165825" cy="4738002"/>
          </a:xfrm>
          <a:prstGeom prst="rect">
            <a:avLst/>
          </a:prstGeom>
        </p:spPr>
      </p:pic>
    </p:spTree>
    <p:extLst>
      <p:ext uri="{BB962C8B-B14F-4D97-AF65-F5344CB8AC3E}">
        <p14:creationId xmlns:p14="http://schemas.microsoft.com/office/powerpoint/2010/main" val="30164896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CEFDE6-73F6-489E-7706-DCF1871C9DB0}"/>
              </a:ext>
            </a:extLst>
          </p:cNvPr>
          <p:cNvPicPr>
            <a:picLocks noChangeAspect="1"/>
          </p:cNvPicPr>
          <p:nvPr/>
        </p:nvPicPr>
        <p:blipFill>
          <a:blip r:embed="rId3"/>
          <a:stretch>
            <a:fillRect/>
          </a:stretch>
        </p:blipFill>
        <p:spPr>
          <a:xfrm>
            <a:off x="0" y="0"/>
            <a:ext cx="9144000" cy="6540759"/>
          </a:xfrm>
          <a:prstGeom prst="rect">
            <a:avLst/>
          </a:prstGeom>
        </p:spPr>
      </p:pic>
    </p:spTree>
    <p:extLst>
      <p:ext uri="{BB962C8B-B14F-4D97-AF65-F5344CB8AC3E}">
        <p14:creationId xmlns:p14="http://schemas.microsoft.com/office/powerpoint/2010/main" val="17630620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3C0226-7DC7-5050-32C3-C017EC744EB4}"/>
              </a:ext>
            </a:extLst>
          </p:cNvPr>
          <p:cNvPicPr>
            <a:picLocks noChangeAspect="1"/>
          </p:cNvPicPr>
          <p:nvPr/>
        </p:nvPicPr>
        <p:blipFill>
          <a:blip r:embed="rId3"/>
          <a:stretch>
            <a:fillRect/>
          </a:stretch>
        </p:blipFill>
        <p:spPr>
          <a:xfrm>
            <a:off x="18655" y="0"/>
            <a:ext cx="9106689" cy="6596743"/>
          </a:xfrm>
          <a:prstGeom prst="rect">
            <a:avLst/>
          </a:prstGeom>
        </p:spPr>
      </p:pic>
    </p:spTree>
    <p:extLst>
      <p:ext uri="{BB962C8B-B14F-4D97-AF65-F5344CB8AC3E}">
        <p14:creationId xmlns:p14="http://schemas.microsoft.com/office/powerpoint/2010/main" val="37393316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0F5488-0663-0891-16FD-9063A00E27E9}"/>
              </a:ext>
            </a:extLst>
          </p:cNvPr>
          <p:cNvPicPr>
            <a:picLocks noChangeAspect="1"/>
          </p:cNvPicPr>
          <p:nvPr/>
        </p:nvPicPr>
        <p:blipFill>
          <a:blip r:embed="rId3"/>
          <a:stretch>
            <a:fillRect/>
          </a:stretch>
        </p:blipFill>
        <p:spPr>
          <a:xfrm>
            <a:off x="11035" y="0"/>
            <a:ext cx="9121930" cy="6522097"/>
          </a:xfrm>
          <a:prstGeom prst="rect">
            <a:avLst/>
          </a:prstGeom>
        </p:spPr>
      </p:pic>
    </p:spTree>
    <p:extLst>
      <p:ext uri="{BB962C8B-B14F-4D97-AF65-F5344CB8AC3E}">
        <p14:creationId xmlns:p14="http://schemas.microsoft.com/office/powerpoint/2010/main" val="30548715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8B8692-0294-778F-FE38-DA07056C1072}"/>
              </a:ext>
            </a:extLst>
          </p:cNvPr>
          <p:cNvSpPr txBox="1"/>
          <p:nvPr/>
        </p:nvSpPr>
        <p:spPr>
          <a:xfrm>
            <a:off x="1922106" y="185353"/>
            <a:ext cx="5299788"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ALTERNATIVE VIEW –MULTIPLE-CLOCK-CYCLE DIAGRAM</a:t>
            </a:r>
            <a:endParaRPr lang="en-US" sz="2800" dirty="0"/>
          </a:p>
        </p:txBody>
      </p:sp>
      <p:pic>
        <p:nvPicPr>
          <p:cNvPr id="8" name="Picture 7">
            <a:extLst>
              <a:ext uri="{FF2B5EF4-FFF2-40B4-BE49-F238E27FC236}">
                <a16:creationId xmlns:a16="http://schemas.microsoft.com/office/drawing/2014/main" id="{51B98E29-4B58-A9CF-39EF-383E654FAE84}"/>
              </a:ext>
            </a:extLst>
          </p:cNvPr>
          <p:cNvPicPr>
            <a:picLocks noChangeAspect="1"/>
          </p:cNvPicPr>
          <p:nvPr/>
        </p:nvPicPr>
        <p:blipFill>
          <a:blip r:embed="rId3"/>
          <a:stretch>
            <a:fillRect/>
          </a:stretch>
        </p:blipFill>
        <p:spPr>
          <a:xfrm>
            <a:off x="0" y="1478397"/>
            <a:ext cx="9144000" cy="3980011"/>
          </a:xfrm>
          <a:prstGeom prst="rect">
            <a:avLst/>
          </a:prstGeom>
        </p:spPr>
      </p:pic>
    </p:spTree>
    <p:extLst>
      <p:ext uri="{BB962C8B-B14F-4D97-AF65-F5344CB8AC3E}">
        <p14:creationId xmlns:p14="http://schemas.microsoft.com/office/powerpoint/2010/main" val="29484842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4247317"/>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One significant difference in the execution of an R-type instruction between multicycle and pipelined implementations:</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register write-back for the R-type instruction is the 5th(the last write-back) pipeline stage vs. the 4thstage for the multicycle implementation. </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think of </a:t>
            </a:r>
            <a:r>
              <a:rPr lang="en-US" sz="1800" b="0" i="1" u="none" strike="noStrike" baseline="0" dirty="0">
                <a:solidFill>
                  <a:srgbClr val="585858"/>
                </a:solidFill>
                <a:latin typeface="Gill Sans MT" panose="020B0502020104020203" pitchFamily="34" charset="0"/>
              </a:rPr>
              <a:t>structural </a:t>
            </a:r>
            <a:r>
              <a:rPr lang="en-US" sz="1800" b="0" i="1" u="none" strike="noStrike" baseline="0" dirty="0" err="1">
                <a:solidFill>
                  <a:srgbClr val="585858"/>
                </a:solidFill>
                <a:latin typeface="Gill Sans MT" panose="020B0502020104020203" pitchFamily="34" charset="0"/>
              </a:rPr>
              <a:t>hazards</a:t>
            </a:r>
            <a:r>
              <a:rPr lang="en-US" sz="1800" b="0" i="0" u="none" strike="noStrike" baseline="0" dirty="0" err="1">
                <a:solidFill>
                  <a:srgbClr val="585858"/>
                </a:solidFill>
                <a:latin typeface="Gill Sans MT" panose="020B0502020104020203" pitchFamily="34" charset="0"/>
              </a:rPr>
              <a:t>when</a:t>
            </a:r>
            <a:r>
              <a:rPr lang="en-US" sz="1800" b="0" i="0" u="none" strike="noStrike" baseline="0" dirty="0">
                <a:solidFill>
                  <a:srgbClr val="585858"/>
                </a:solidFill>
                <a:latin typeface="Gill Sans MT" panose="020B0502020104020203" pitchFamily="34" charset="0"/>
              </a:rPr>
              <a:t> writing to the register file…</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Worth repeating: the </a:t>
            </a:r>
            <a:r>
              <a:rPr lang="en-US" sz="1800" b="0" i="1" u="none" strike="noStrike" baseline="0" dirty="0">
                <a:solidFill>
                  <a:srgbClr val="585858"/>
                </a:solidFill>
                <a:latin typeface="Gill Sans MT" panose="020B0502020104020203" pitchFamily="34" charset="0"/>
              </a:rPr>
              <a:t>essential </a:t>
            </a:r>
            <a:r>
              <a:rPr lang="en-US" sz="1800" b="0" i="1" u="none" strike="noStrike" baseline="0" dirty="0" err="1">
                <a:solidFill>
                  <a:srgbClr val="585858"/>
                </a:solidFill>
                <a:latin typeface="Gill Sans MT" panose="020B0502020104020203" pitchFamily="34" charset="0"/>
              </a:rPr>
              <a:t>difference</a:t>
            </a:r>
            <a:r>
              <a:rPr lang="en-US" sz="1800" b="0" i="0" u="none" strike="noStrike" baseline="0" dirty="0" err="1">
                <a:solidFill>
                  <a:srgbClr val="585858"/>
                </a:solidFill>
                <a:latin typeface="Gill Sans MT" panose="020B0502020104020203" pitchFamily="34" charset="0"/>
              </a:rPr>
              <a:t>between</a:t>
            </a:r>
            <a:r>
              <a:rPr lang="en-US" sz="1800" b="0" i="0" u="none" strike="noStrike" baseline="0" dirty="0">
                <a:solidFill>
                  <a:srgbClr val="585858"/>
                </a:solidFill>
                <a:latin typeface="Gill Sans MT" panose="020B0502020104020203" pitchFamily="34" charset="0"/>
              </a:rPr>
              <a:t> the pipeline and multicycle implementations is the insertion of pipeline registers to </a:t>
            </a:r>
            <a:r>
              <a:rPr lang="en-US" sz="1800" b="0" i="1" u="none" strike="noStrike" baseline="0" dirty="0">
                <a:solidFill>
                  <a:srgbClr val="585858"/>
                </a:solidFill>
                <a:latin typeface="Gill Sans MT" panose="020B0502020104020203" pitchFamily="34" charset="0"/>
              </a:rPr>
              <a:t>decouple the 5 stages</a:t>
            </a:r>
            <a:endParaRPr lang="en-US" sz="1800" b="0" i="0" u="none" strike="noStrike" baseline="0" dirty="0">
              <a:solidFill>
                <a:srgbClr val="585858"/>
              </a:solidFill>
              <a:latin typeface="Gill Sans MT" panose="020B0502020104020203" pitchFamily="34" charset="0"/>
            </a:endParaRP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The CPI of an </a:t>
            </a:r>
            <a:r>
              <a:rPr lang="en-US" sz="1800" b="0" i="1" u="none" strike="noStrike" baseline="0" dirty="0">
                <a:solidFill>
                  <a:srgbClr val="585858"/>
                </a:solidFill>
                <a:latin typeface="Gill Sans MT" panose="020B0502020104020203" pitchFamily="34" charset="0"/>
              </a:rPr>
              <a:t>ideal pipeline</a:t>
            </a:r>
            <a:r>
              <a:rPr lang="en-US" sz="1800" b="0" i="0" u="none" strike="noStrike" baseline="0" dirty="0">
                <a:solidFill>
                  <a:srgbClr val="585858"/>
                </a:solidFill>
                <a:latin typeface="Gill Sans MT" panose="020B0502020104020203" pitchFamily="34" charset="0"/>
              </a:rPr>
              <a:t>(no stalls) is 1. </a:t>
            </a:r>
            <a:r>
              <a:rPr lang="en-US" sz="1800" b="0" i="1" u="none" strike="noStrike" baseline="0" dirty="0">
                <a:solidFill>
                  <a:srgbClr val="585858"/>
                </a:solidFill>
                <a:latin typeface="Gill Sans MT" panose="020B0502020104020203" pitchFamily="34" charset="0"/>
              </a:rPr>
              <a:t>Why? </a:t>
            </a:r>
            <a:endParaRPr lang="en-US" sz="1800" b="0" i="0" u="none" strike="noStrike" baseline="0" dirty="0">
              <a:solidFill>
                <a:srgbClr val="585858"/>
              </a:solidFill>
              <a:latin typeface="Gill Sans MT" panose="020B0502020104020203" pitchFamily="34" charset="0"/>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3139321"/>
          </a:xfrm>
          <a:prstGeom prst="rect">
            <a:avLst/>
          </a:prstGeom>
          <a:noFill/>
        </p:spPr>
        <p:txBody>
          <a:bodyPr wrap="square" rtlCol="0">
            <a:spAutoFit/>
          </a:bodyPr>
          <a:lstStyle/>
          <a:p>
            <a:pPr algn="r" rtl="1"/>
            <a:r>
              <a:rPr lang="fa-IR" dirty="0"/>
              <a:t>•یک تفاوت قابل توجه در اجرای یک دستورالعمل نوع </a:t>
            </a:r>
            <a:r>
              <a:rPr lang="en-US" dirty="0"/>
              <a:t>R </a:t>
            </a:r>
            <a:r>
              <a:rPr lang="fa-IR" dirty="0"/>
              <a:t>بین پیاده سازی های چند چرخه و خط لوله:</a:t>
            </a:r>
          </a:p>
          <a:p>
            <a:pPr algn="r" rtl="1"/>
            <a:r>
              <a:rPr lang="fa-IR" dirty="0"/>
              <a:t>ثبت-بازگشت برای دستورالعمل نوع </a:t>
            </a:r>
            <a:r>
              <a:rPr lang="en-US" dirty="0"/>
              <a:t>R </a:t>
            </a:r>
            <a:r>
              <a:rPr lang="fa-IR" dirty="0"/>
              <a:t>پنجمین (آخرین مرحله بازگشت) خط لوله در مقابل مرحله چهارم برای اجرای چند چرخه است.</a:t>
            </a:r>
          </a:p>
          <a:p>
            <a:pPr algn="r" rtl="1"/>
            <a:r>
              <a:rPr lang="fa-IR" dirty="0"/>
              <a:t>- هنگام نوشتن در پرونده ثبت به خطرات ساختاری فکر کنید…</a:t>
            </a:r>
          </a:p>
          <a:p>
            <a:pPr algn="r" rtl="1"/>
            <a:r>
              <a:rPr lang="fa-IR" dirty="0"/>
              <a:t>• ارزش تکرار: تفاوت اساسی بین پیاده سازی خط لوله و چند چرخه درج کردن ثبات های خط لوله برای جدا کردن 5 مرحله است.</a:t>
            </a:r>
          </a:p>
          <a:p>
            <a:pPr algn="r" rtl="1"/>
            <a:r>
              <a:rPr lang="fa-IR" dirty="0"/>
              <a:t>• </a:t>
            </a:r>
            <a:r>
              <a:rPr lang="en-US" dirty="0"/>
              <a:t>CPI </a:t>
            </a:r>
            <a:r>
              <a:rPr lang="fa-IR" dirty="0"/>
              <a:t>یک خط لوله ایده آل (بدون غرفه) 1 است. چرا؟</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830997"/>
          </a:xfrm>
          <a:prstGeom prst="rect">
            <a:avLst/>
          </a:prstGeom>
          <a:noFill/>
        </p:spPr>
        <p:txBody>
          <a:bodyPr wrap="square">
            <a:spAutoFit/>
          </a:bodyPr>
          <a:lstStyle/>
          <a:p>
            <a:pPr algn="ctr"/>
            <a:r>
              <a:rPr lang="en-US" sz="2400" b="0" i="0" u="none" strike="noStrike" baseline="0" dirty="0">
                <a:solidFill>
                  <a:srgbClr val="2A1A00"/>
                </a:solidFill>
                <a:latin typeface="Impact" panose="020B0806030902050204" pitchFamily="34" charset="0"/>
              </a:rPr>
              <a:t>NOTES</a:t>
            </a:r>
          </a:p>
          <a:p>
            <a:pPr algn="ctr"/>
            <a:r>
              <a:rPr lang="fa-IR" sz="2400" dirty="0">
                <a:solidFill>
                  <a:srgbClr val="2A1A00"/>
                </a:solidFill>
                <a:latin typeface="Impact" panose="020B0806030902050204" pitchFamily="34" charset="0"/>
              </a:rPr>
              <a:t>نکته</a:t>
            </a:r>
            <a:endParaRPr lang="en-US" sz="8000" dirty="0"/>
          </a:p>
        </p:txBody>
      </p:sp>
    </p:spTree>
    <p:extLst>
      <p:ext uri="{BB962C8B-B14F-4D97-AF65-F5344CB8AC3E}">
        <p14:creationId xmlns:p14="http://schemas.microsoft.com/office/powerpoint/2010/main" val="961900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3693319"/>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Pipelining </a:t>
            </a:r>
            <a:r>
              <a:rPr lang="en-US" sz="1800" b="0" i="1" u="none" strike="noStrike" baseline="0" dirty="0">
                <a:solidFill>
                  <a:srgbClr val="585858"/>
                </a:solidFill>
                <a:latin typeface="Gill Sans MT" panose="020B0502020104020203" pitchFamily="34" charset="0"/>
              </a:rPr>
              <a:t>does not reduce </a:t>
            </a:r>
            <a:r>
              <a:rPr lang="en-US" sz="1800" b="0" i="1" u="none" strike="noStrike" baseline="0" dirty="0" err="1">
                <a:solidFill>
                  <a:srgbClr val="585858"/>
                </a:solidFill>
                <a:latin typeface="Gill Sans MT" panose="020B0502020104020203" pitchFamily="34" charset="0"/>
              </a:rPr>
              <a:t>latency</a:t>
            </a:r>
            <a:r>
              <a:rPr lang="en-US" sz="1800" b="0" i="0" u="none" strike="noStrike" baseline="0" dirty="0" err="1">
                <a:solidFill>
                  <a:srgbClr val="585858"/>
                </a:solidFill>
                <a:latin typeface="Gill Sans MT" panose="020B0502020104020203" pitchFamily="34" charset="0"/>
              </a:rPr>
              <a:t>of</a:t>
            </a:r>
            <a:r>
              <a:rPr lang="en-US" sz="1800" b="0" i="0" u="none" strike="noStrike" baseline="0" dirty="0">
                <a:solidFill>
                  <a:srgbClr val="585858"/>
                </a:solidFill>
                <a:latin typeface="Gill Sans MT" panose="020B0502020104020203" pitchFamily="34" charset="0"/>
              </a:rPr>
              <a:t> a single task, it </a:t>
            </a:r>
            <a:r>
              <a:rPr lang="en-US" sz="1800" b="0" i="1" u="none" strike="noStrike" baseline="0" dirty="0">
                <a:solidFill>
                  <a:srgbClr val="585858"/>
                </a:solidFill>
                <a:latin typeface="Gill Sans MT" panose="020B0502020104020203" pitchFamily="34" charset="0"/>
              </a:rPr>
              <a:t>increases </a:t>
            </a:r>
            <a:r>
              <a:rPr lang="en-US" sz="1800" b="0" i="1" u="none" strike="noStrike" baseline="0" dirty="0" err="1">
                <a:solidFill>
                  <a:srgbClr val="585858"/>
                </a:solidFill>
                <a:latin typeface="Gill Sans MT" panose="020B0502020104020203" pitchFamily="34" charset="0"/>
              </a:rPr>
              <a:t>throughput</a:t>
            </a:r>
            <a:r>
              <a:rPr lang="en-US" sz="1800" b="0" i="0" u="none" strike="noStrike" baseline="0" dirty="0" err="1">
                <a:solidFill>
                  <a:srgbClr val="585858"/>
                </a:solidFill>
                <a:latin typeface="Gill Sans MT" panose="020B0502020104020203" pitchFamily="34" charset="0"/>
              </a:rPr>
              <a:t>of</a:t>
            </a:r>
            <a:r>
              <a:rPr lang="en-US" sz="1800" b="0" i="0" u="none" strike="noStrike" baseline="0" dirty="0">
                <a:solidFill>
                  <a:srgbClr val="585858"/>
                </a:solidFill>
                <a:latin typeface="Gill Sans MT" panose="020B0502020104020203" pitchFamily="34" charset="0"/>
              </a:rPr>
              <a:t> entire workload</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Pipeline rate </a:t>
            </a:r>
            <a:r>
              <a:rPr lang="en-US" sz="1800" b="0" i="1" u="none" strike="noStrike" baseline="0" dirty="0">
                <a:solidFill>
                  <a:srgbClr val="585858"/>
                </a:solidFill>
                <a:latin typeface="Gill Sans MT" panose="020B0502020104020203" pitchFamily="34" charset="0"/>
              </a:rPr>
              <a:t>limited by longest stage</a:t>
            </a:r>
            <a:endParaRPr lang="en-US" sz="1800" b="0" i="0" u="none" strike="noStrike" baseline="0" dirty="0">
              <a:solidFill>
                <a:srgbClr val="585858"/>
              </a:solidFill>
              <a:latin typeface="Gill Sans MT" panose="020B0502020104020203" pitchFamily="34" charset="0"/>
            </a:endParaRPr>
          </a:p>
          <a:p>
            <a:r>
              <a:rPr lang="en-US" sz="1800" b="0" i="0" u="none" strike="noStrike" baseline="0" dirty="0">
                <a:solidFill>
                  <a:srgbClr val="2A1A00"/>
                </a:solidFill>
                <a:latin typeface="Gill Sans MT" panose="020B0502020104020203" pitchFamily="34" charset="0"/>
              </a:rPr>
              <a:t>–</a:t>
            </a:r>
            <a:r>
              <a:rPr lang="en-US" sz="1800" b="0" i="1" u="none" strike="noStrike" baseline="0" dirty="0" err="1">
                <a:solidFill>
                  <a:srgbClr val="585858"/>
                </a:solidFill>
                <a:latin typeface="Gill Sans MT" panose="020B0502020104020203" pitchFamily="34" charset="0"/>
              </a:rPr>
              <a:t>potential</a:t>
            </a:r>
            <a:r>
              <a:rPr lang="en-US" sz="1800" b="0" i="0" u="none" strike="noStrike" baseline="0" dirty="0" err="1">
                <a:solidFill>
                  <a:srgbClr val="585858"/>
                </a:solidFill>
                <a:latin typeface="Gill Sans MT" panose="020B0502020104020203" pitchFamily="34" charset="0"/>
              </a:rPr>
              <a:t>speedup</a:t>
            </a:r>
            <a:r>
              <a:rPr lang="en-US" sz="1800" b="0" i="0" u="none" strike="noStrike" baseline="0" dirty="0">
                <a:solidFill>
                  <a:srgbClr val="585858"/>
                </a:solidFill>
                <a:latin typeface="Gill Sans MT" panose="020B0502020104020203" pitchFamily="34" charset="0"/>
              </a:rPr>
              <a:t> = </a:t>
            </a:r>
            <a:r>
              <a:rPr lang="en-US" sz="1800" b="0" i="0" u="none" strike="noStrike" baseline="0" dirty="0" err="1">
                <a:solidFill>
                  <a:srgbClr val="585858"/>
                </a:solidFill>
                <a:latin typeface="Gill Sans MT" panose="020B0502020104020203" pitchFamily="34" charset="0"/>
              </a:rPr>
              <a:t>numberpipe</a:t>
            </a:r>
            <a:r>
              <a:rPr lang="en-US" sz="1800" b="0" i="0" u="none" strike="noStrike" baseline="0" dirty="0">
                <a:solidFill>
                  <a:srgbClr val="585858"/>
                </a:solidFill>
                <a:latin typeface="Gill Sans MT" panose="020B0502020104020203" pitchFamily="34" charset="0"/>
              </a:rPr>
              <a:t> stages</a:t>
            </a:r>
          </a:p>
          <a:p>
            <a:r>
              <a:rPr lang="en-US" sz="1800" b="0" i="0" u="none" strike="noStrike" baseline="0" dirty="0">
                <a:solidFill>
                  <a:srgbClr val="2A1A00"/>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unbalanced </a:t>
            </a:r>
            <a:r>
              <a:rPr lang="en-US" sz="1800" b="0" i="1" u="none" strike="noStrike" baseline="0" dirty="0" err="1">
                <a:solidFill>
                  <a:srgbClr val="585858"/>
                </a:solidFill>
                <a:latin typeface="Gill Sans MT" panose="020B0502020104020203" pitchFamily="34" charset="0"/>
              </a:rPr>
              <a:t>lengths</a:t>
            </a:r>
            <a:r>
              <a:rPr lang="en-US" sz="1800" b="0" i="0" u="none" strike="noStrike" baseline="0" dirty="0" err="1">
                <a:solidFill>
                  <a:srgbClr val="585858"/>
                </a:solidFill>
                <a:latin typeface="Gill Sans MT" panose="020B0502020104020203" pitchFamily="34" charset="0"/>
              </a:rPr>
              <a:t>of</a:t>
            </a:r>
            <a:r>
              <a:rPr lang="en-US" sz="1800" b="0" i="0" u="none" strike="noStrike" baseline="0" dirty="0">
                <a:solidFill>
                  <a:srgbClr val="585858"/>
                </a:solidFill>
                <a:latin typeface="Gill Sans MT" panose="020B0502020104020203" pitchFamily="34" charset="0"/>
              </a:rPr>
              <a:t> pipe stages reduces speedup</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Time to </a:t>
            </a:r>
            <a:r>
              <a:rPr lang="en-US" sz="1800" b="0" i="1" u="none" strike="noStrike" baseline="0" dirty="0" err="1">
                <a:solidFill>
                  <a:srgbClr val="585858"/>
                </a:solidFill>
                <a:latin typeface="Gill Sans MT" panose="020B0502020104020203" pitchFamily="34" charset="0"/>
              </a:rPr>
              <a:t>fill</a:t>
            </a:r>
            <a:r>
              <a:rPr lang="en-US" sz="1800" b="0" i="0" u="none" strike="noStrike" baseline="0" dirty="0" err="1">
                <a:solidFill>
                  <a:srgbClr val="585858"/>
                </a:solidFill>
                <a:latin typeface="Gill Sans MT" panose="020B0502020104020203" pitchFamily="34" charset="0"/>
              </a:rPr>
              <a:t>pipeline</a:t>
            </a:r>
            <a:r>
              <a:rPr lang="en-US" sz="1800" b="0" i="0" u="none" strike="noStrike" baseline="0" dirty="0">
                <a:solidFill>
                  <a:srgbClr val="585858"/>
                </a:solidFill>
                <a:latin typeface="Gill Sans MT" panose="020B0502020104020203" pitchFamily="34" charset="0"/>
              </a:rPr>
              <a:t> and time to </a:t>
            </a:r>
            <a:r>
              <a:rPr lang="en-US" sz="1800" b="0" i="1" u="none" strike="noStrike" baseline="0" dirty="0" err="1">
                <a:solidFill>
                  <a:srgbClr val="585858"/>
                </a:solidFill>
                <a:latin typeface="Gill Sans MT" panose="020B0502020104020203" pitchFamily="34" charset="0"/>
              </a:rPr>
              <a:t>drain</a:t>
            </a:r>
            <a:r>
              <a:rPr lang="en-US" sz="1800" b="0" i="0" u="none" strike="noStrike" baseline="0" dirty="0" err="1">
                <a:solidFill>
                  <a:srgbClr val="585858"/>
                </a:solidFill>
                <a:latin typeface="Gill Sans MT" panose="020B0502020104020203" pitchFamily="34" charset="0"/>
              </a:rPr>
              <a:t>it</a:t>
            </a:r>
            <a:r>
              <a:rPr lang="en-US" sz="1800" b="0" i="0" u="none" strike="noStrike" baseline="0" dirty="0">
                <a:solidFill>
                  <a:srgbClr val="585858"/>
                </a:solidFill>
                <a:latin typeface="Gill Sans MT" panose="020B0502020104020203" pitchFamily="34" charset="0"/>
              </a:rPr>
              <a:t> –when there is </a:t>
            </a:r>
            <a:r>
              <a:rPr lang="en-US" sz="1800" b="0" i="1" u="none" strike="noStrike" baseline="0" dirty="0" err="1">
                <a:solidFill>
                  <a:srgbClr val="585858"/>
                </a:solidFill>
                <a:latin typeface="Gill Sans MT" panose="020B0502020104020203" pitchFamily="34" charset="0"/>
              </a:rPr>
              <a:t>slack</a:t>
            </a:r>
            <a:r>
              <a:rPr lang="en-US" sz="1800" b="0" i="0" u="none" strike="noStrike" baseline="0" dirty="0" err="1">
                <a:solidFill>
                  <a:srgbClr val="585858"/>
                </a:solidFill>
                <a:latin typeface="Gill Sans MT" panose="020B0502020104020203" pitchFamily="34" charset="0"/>
              </a:rPr>
              <a:t>in</a:t>
            </a:r>
            <a:r>
              <a:rPr lang="en-US" sz="1800" b="0" i="0" u="none" strike="noStrike" baseline="0" dirty="0">
                <a:solidFill>
                  <a:srgbClr val="585858"/>
                </a:solidFill>
                <a:latin typeface="Gill Sans MT" panose="020B0502020104020203" pitchFamily="34" charset="0"/>
              </a:rPr>
              <a:t> the pipeline –reduces speedup</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If the stages are perfectly balanced, the time between instructions on the pipelined processor is:</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861249" y="1052427"/>
            <a:ext cx="4156787" cy="2862322"/>
          </a:xfrm>
          <a:prstGeom prst="rect">
            <a:avLst/>
          </a:prstGeom>
          <a:noFill/>
        </p:spPr>
        <p:txBody>
          <a:bodyPr wrap="square" rtlCol="0">
            <a:spAutoFit/>
          </a:bodyPr>
          <a:lstStyle/>
          <a:p>
            <a:pPr algn="r" rtl="1"/>
            <a:r>
              <a:rPr lang="fa-IR" dirty="0"/>
              <a:t>• لوله گذاری تأخیر یک کار را کاهش نمی دهد، کل حجم کار را افزایش می دهد</a:t>
            </a:r>
          </a:p>
          <a:p>
            <a:pPr algn="r" rtl="1"/>
            <a:r>
              <a:rPr lang="fa-IR" dirty="0"/>
              <a:t>• نرخ خط لوله با طولانی ترین مرحله محدود شده است</a:t>
            </a:r>
          </a:p>
          <a:p>
            <a:pPr algn="r" rtl="1"/>
            <a:r>
              <a:rPr lang="fa-IR" dirty="0"/>
              <a:t>-سرعت پتانسیل = مراحل شماره لوله</a:t>
            </a:r>
          </a:p>
          <a:p>
            <a:pPr algn="r" rtl="1"/>
            <a:r>
              <a:rPr lang="fa-IR" dirty="0"/>
              <a:t>-طول نامتعادل مراحل لوله سرعت را کاهش می دهد</a:t>
            </a:r>
          </a:p>
          <a:p>
            <a:pPr algn="r" rtl="1"/>
            <a:r>
              <a:rPr lang="fa-IR" dirty="0"/>
              <a:t>•زمان برای پر کردن خط لوله و زمان تخلیه - زمانی که خط لوله شل است - سرعت را کاهش می دهد</a:t>
            </a:r>
          </a:p>
          <a:p>
            <a:pPr algn="r" rtl="1"/>
            <a:r>
              <a:rPr lang="fa-IR" dirty="0"/>
              <a:t>•اگر مراحل کاملاً متعادل باشند، زمان بین دستورات روی پردازنده خط لوله شده است:</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PIPELINING: KEEP IN MIND</a:t>
            </a:r>
            <a:endParaRPr lang="en-US" dirty="0"/>
          </a:p>
        </p:txBody>
      </p:sp>
      <p:pic>
        <p:nvPicPr>
          <p:cNvPr id="3" name="Picture 2">
            <a:extLst>
              <a:ext uri="{FF2B5EF4-FFF2-40B4-BE49-F238E27FC236}">
                <a16:creationId xmlns:a16="http://schemas.microsoft.com/office/drawing/2014/main" id="{81603C4B-0F2B-1816-6B9D-EE821D09245C}"/>
              </a:ext>
            </a:extLst>
          </p:cNvPr>
          <p:cNvPicPr>
            <a:picLocks noChangeAspect="1"/>
          </p:cNvPicPr>
          <p:nvPr/>
        </p:nvPicPr>
        <p:blipFill>
          <a:blip r:embed="rId3"/>
          <a:stretch>
            <a:fillRect/>
          </a:stretch>
        </p:blipFill>
        <p:spPr>
          <a:xfrm>
            <a:off x="1295654" y="5353834"/>
            <a:ext cx="6683319" cy="823031"/>
          </a:xfrm>
          <a:prstGeom prst="rect">
            <a:avLst/>
          </a:prstGeom>
        </p:spPr>
      </p:pic>
    </p:spTree>
    <p:extLst>
      <p:ext uri="{BB962C8B-B14F-4D97-AF65-F5344CB8AC3E}">
        <p14:creationId xmlns:p14="http://schemas.microsoft.com/office/powerpoint/2010/main" val="36558607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0" y="185166"/>
            <a:ext cx="9144000" cy="5201424"/>
          </a:xfrm>
          <a:prstGeom prst="rect">
            <a:avLst/>
          </a:prstGeom>
          <a:noFill/>
        </p:spPr>
        <p:txBody>
          <a:bodyPr wrap="square">
            <a:spAutoFit/>
          </a:bodyPr>
          <a:lstStyle/>
          <a:p>
            <a:pPr algn="ctr"/>
            <a:r>
              <a:rPr lang="en-US" sz="16600" dirty="0">
                <a:solidFill>
                  <a:srgbClr val="2A1A00"/>
                </a:solidFill>
                <a:latin typeface="Impact" panose="020B0806030902050204" pitchFamily="34" charset="0"/>
              </a:rPr>
              <a:t>3 slide </a:t>
            </a:r>
            <a:r>
              <a:rPr lang="en-US" sz="16600" dirty="0" err="1">
                <a:solidFill>
                  <a:srgbClr val="2A1A00"/>
                </a:solidFill>
                <a:latin typeface="Impact" panose="020B0806030902050204" pitchFamily="34" charset="0"/>
              </a:rPr>
              <a:t>khallie</a:t>
            </a:r>
            <a:endParaRPr lang="en-US" sz="49600" dirty="0"/>
          </a:p>
        </p:txBody>
      </p:sp>
    </p:spTree>
    <p:extLst>
      <p:ext uri="{BB962C8B-B14F-4D97-AF65-F5344CB8AC3E}">
        <p14:creationId xmlns:p14="http://schemas.microsoft.com/office/powerpoint/2010/main" val="33797720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4801314"/>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Initial design –</a:t>
            </a:r>
            <a:r>
              <a:rPr lang="en-US" sz="1800" b="0" i="1" u="none" strike="noStrike" baseline="0" dirty="0">
                <a:solidFill>
                  <a:srgbClr val="585858"/>
                </a:solidFill>
                <a:latin typeface="Gill Sans MT" panose="020B0502020104020203" pitchFamily="34" charset="0"/>
              </a:rPr>
              <a:t>motivated by single-cycle </a:t>
            </a:r>
            <a:r>
              <a:rPr lang="en-US" sz="1800" b="0" i="1" u="none" strike="noStrike" baseline="0" dirty="0" err="1">
                <a:solidFill>
                  <a:srgbClr val="585858"/>
                </a:solidFill>
                <a:latin typeface="Gill Sans MT" panose="020B0502020104020203" pitchFamily="34" charset="0"/>
              </a:rPr>
              <a:t>datapath</a:t>
            </a:r>
            <a:r>
              <a:rPr lang="en-US" sz="1800" b="0" i="1" u="none" strike="noStrike" baseline="0" dirty="0">
                <a:solidFill>
                  <a:srgbClr val="585858"/>
                </a:solidFill>
                <a:latin typeface="Gill Sans MT" panose="020B0502020104020203" pitchFamily="34" charset="0"/>
              </a:rPr>
              <a:t> control</a:t>
            </a:r>
            <a:r>
              <a:rPr lang="en-US" sz="1800" b="0" i="0" u="none" strike="noStrike" baseline="0" dirty="0">
                <a:solidFill>
                  <a:srgbClr val="585858"/>
                </a:solidFill>
                <a:latin typeface="Gill Sans MT" panose="020B0502020104020203" pitchFamily="34" charset="0"/>
              </a:rPr>
              <a:t>–use the </a:t>
            </a:r>
            <a:r>
              <a:rPr lang="en-US" sz="1800" b="0" i="1" u="none" strike="noStrike" baseline="0" dirty="0" err="1">
                <a:solidFill>
                  <a:srgbClr val="585858"/>
                </a:solidFill>
                <a:latin typeface="Gill Sans MT" panose="020B0502020104020203" pitchFamily="34" charset="0"/>
              </a:rPr>
              <a:t>same</a:t>
            </a:r>
            <a:r>
              <a:rPr lang="en-US" sz="1800" b="0" i="0" u="none" strike="noStrike" baseline="0" dirty="0" err="1">
                <a:solidFill>
                  <a:srgbClr val="585858"/>
                </a:solidFill>
                <a:latin typeface="Gill Sans MT" panose="020B0502020104020203" pitchFamily="34" charset="0"/>
              </a:rPr>
              <a:t>control</a:t>
            </a:r>
            <a:r>
              <a:rPr lang="en-US" sz="1800" b="0" i="0" u="none" strike="noStrike" baseline="0" dirty="0">
                <a:solidFill>
                  <a:srgbClr val="585858"/>
                </a:solidFill>
                <a:latin typeface="Gill Sans MT" panose="020B0502020104020203" pitchFamily="34" charset="0"/>
              </a:rPr>
              <a:t> signals</a:t>
            </a:r>
          </a:p>
          <a:p>
            <a:r>
              <a:rPr lang="en-US" sz="1800" b="0" i="0" u="none" strike="noStrike" baseline="0" dirty="0">
                <a:solidFill>
                  <a:srgbClr val="2A1A00"/>
                </a:solidFill>
                <a:latin typeface="Arial" panose="020B0604020202020204" pitchFamily="34" charset="0"/>
              </a:rPr>
              <a:t>•Observe:</a:t>
            </a:r>
          </a:p>
          <a:p>
            <a:r>
              <a:rPr lang="en-US" sz="1800" b="0" i="0" u="none" strike="noStrike" baseline="0" dirty="0">
                <a:solidFill>
                  <a:srgbClr val="2A1A00"/>
                </a:solidFill>
                <a:latin typeface="Gill Sans MT" panose="020B0502020104020203" pitchFamily="34" charset="0"/>
              </a:rPr>
              <a:t>–No separate write signal for the PC as it is written every cycle</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No separate write signals for the pipeline registers as they are written every cycle</a:t>
            </a:r>
          </a:p>
          <a:p>
            <a:r>
              <a:rPr lang="en-US" sz="1800" b="0" i="0" u="none" strike="noStrike" baseline="0" dirty="0">
                <a:solidFill>
                  <a:srgbClr val="2A1A00"/>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No separate read signal for instruction </a:t>
            </a:r>
            <a:r>
              <a:rPr lang="en-US" sz="1800" b="0" i="1" u="none" strike="noStrike" baseline="0" dirty="0" err="1">
                <a:solidFill>
                  <a:srgbClr val="585858"/>
                </a:solidFill>
                <a:latin typeface="Gill Sans MT" panose="020B0502020104020203" pitchFamily="34" charset="0"/>
              </a:rPr>
              <a:t>memory</a:t>
            </a:r>
            <a:r>
              <a:rPr lang="en-US" sz="1800" b="0" i="0" u="none" strike="noStrike" baseline="0" dirty="0" err="1">
                <a:solidFill>
                  <a:srgbClr val="585858"/>
                </a:solidFill>
                <a:latin typeface="Gill Sans MT" panose="020B0502020104020203" pitchFamily="34" charset="0"/>
              </a:rPr>
              <a:t>as</a:t>
            </a:r>
            <a:r>
              <a:rPr lang="en-US" sz="1800" b="0" i="0" u="none" strike="noStrike" baseline="0" dirty="0">
                <a:solidFill>
                  <a:srgbClr val="585858"/>
                </a:solidFill>
                <a:latin typeface="Gill Sans MT" panose="020B0502020104020203" pitchFamily="34" charset="0"/>
              </a:rPr>
              <a:t> it is read every clock cycle</a:t>
            </a:r>
          </a:p>
          <a:p>
            <a:r>
              <a:rPr lang="en-US" sz="1800" b="0" i="0" u="none" strike="noStrike" baseline="0" dirty="0">
                <a:solidFill>
                  <a:srgbClr val="2A1A00"/>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No separate read signal for register </a:t>
            </a:r>
            <a:r>
              <a:rPr lang="en-US" sz="1800" b="0" i="1" u="none" strike="noStrike" baseline="0" dirty="0" err="1">
                <a:solidFill>
                  <a:srgbClr val="585858"/>
                </a:solidFill>
                <a:latin typeface="Gill Sans MT" panose="020B0502020104020203" pitchFamily="34" charset="0"/>
              </a:rPr>
              <a:t>file</a:t>
            </a:r>
            <a:r>
              <a:rPr lang="en-US" sz="1800" b="0" i="0" u="none" strike="noStrike" baseline="0" dirty="0" err="1">
                <a:solidFill>
                  <a:srgbClr val="585858"/>
                </a:solidFill>
                <a:latin typeface="Gill Sans MT" panose="020B0502020104020203" pitchFamily="34" charset="0"/>
              </a:rPr>
              <a:t>as</a:t>
            </a:r>
            <a:r>
              <a:rPr lang="en-US" sz="1800" b="0" i="0" u="none" strike="noStrike" baseline="0" dirty="0">
                <a:solidFill>
                  <a:srgbClr val="585858"/>
                </a:solidFill>
                <a:latin typeface="Gill Sans MT" panose="020B0502020104020203" pitchFamily="34" charset="0"/>
              </a:rPr>
              <a:t> it is read every clock cycle</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Need to </a:t>
            </a:r>
            <a:r>
              <a:rPr lang="en-US" sz="1800" b="0" i="1" u="none" strike="noStrike" baseline="0" dirty="0">
                <a:solidFill>
                  <a:srgbClr val="585858"/>
                </a:solidFill>
                <a:latin typeface="Gill Sans MT" panose="020B0502020104020203" pitchFamily="34" charset="0"/>
              </a:rPr>
              <a:t>set control signals during each pipeline stage</a:t>
            </a:r>
            <a:endParaRPr lang="en-US" sz="1800" b="0" i="0" u="none" strike="noStrike" baseline="0" dirty="0">
              <a:solidFill>
                <a:srgbClr val="585858"/>
              </a:solidFill>
              <a:latin typeface="Gill Sans MT" panose="020B0502020104020203" pitchFamily="34" charset="0"/>
            </a:endParaRP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Since control signals are associated with components active during a single pipeline stage, can </a:t>
            </a:r>
            <a:r>
              <a:rPr lang="en-US" sz="1800" b="0" i="1" u="none" strike="noStrike" baseline="0" dirty="0">
                <a:solidFill>
                  <a:srgbClr val="585858"/>
                </a:solidFill>
                <a:latin typeface="Gill Sans MT" panose="020B0502020104020203" pitchFamily="34" charset="0"/>
              </a:rPr>
              <a:t>group control lines into five groups according to pipeline stage </a:t>
            </a:r>
            <a:endParaRPr lang="en-US" sz="1800" b="0" i="0" u="none" strike="noStrike" baseline="0" dirty="0">
              <a:solidFill>
                <a:srgbClr val="585858"/>
              </a:solidFill>
              <a:latin typeface="Gill Sans MT" panose="020B0502020104020203" pitchFamily="34" charset="0"/>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4524315"/>
          </a:xfrm>
          <a:prstGeom prst="rect">
            <a:avLst/>
          </a:prstGeom>
          <a:noFill/>
        </p:spPr>
        <p:txBody>
          <a:bodyPr wrap="square" rtlCol="0">
            <a:spAutoFit/>
          </a:bodyPr>
          <a:lstStyle/>
          <a:p>
            <a:pPr algn="r" rtl="1"/>
            <a:r>
              <a:rPr lang="fa-IR" dirty="0"/>
              <a:t>•طراحی اولیه - با انگیزه کنترل مسیر داده تک چرخه - از سیگنال های کنترلی یکسان استفاده کنید</a:t>
            </a:r>
          </a:p>
          <a:p>
            <a:pPr algn="r" rtl="1"/>
            <a:r>
              <a:rPr lang="fa-IR" dirty="0"/>
              <a:t>•رعایت کنید:</a:t>
            </a:r>
          </a:p>
          <a:p>
            <a:pPr algn="r" rtl="1"/>
            <a:r>
              <a:rPr lang="fa-IR" dirty="0"/>
              <a:t>- بدون سیگنال نوشتن جداگانه برای رایانه شخصی زیرا در هر چرخه نوشته می شود</a:t>
            </a:r>
          </a:p>
          <a:p>
            <a:pPr algn="r" rtl="1"/>
            <a:r>
              <a:rPr lang="fa-IR" dirty="0"/>
              <a:t>- هیچ سیگنال جداگانه ای برای ثبت خط لوله وجود ندارد زیرا در هر چرخه نوشته می شود</a:t>
            </a:r>
          </a:p>
          <a:p>
            <a:pPr algn="r" rtl="1"/>
            <a:r>
              <a:rPr lang="fa-IR" dirty="0"/>
              <a:t>- سیگنال خواندن جداگانه ای برای حافظه دستورالعمل وجود ندارد زیرا در هر چرخه ساعت خوانده می شود</a:t>
            </a:r>
          </a:p>
          <a:p>
            <a:pPr algn="r" rtl="1"/>
            <a:r>
              <a:rPr lang="fa-IR" dirty="0"/>
              <a:t>- سیگنال خواندن جداگانه برای فایل های رجیستر وجود ندارد زیرا در هر چرخه ساعت خوانده می شود</a:t>
            </a:r>
          </a:p>
          <a:p>
            <a:pPr algn="r" rtl="1"/>
            <a:r>
              <a:rPr lang="fa-IR" dirty="0"/>
              <a:t>• نیاز به تنظیم سیگنال های کنترل در هر مرحله خط لوله</a:t>
            </a:r>
          </a:p>
          <a:p>
            <a:pPr algn="r" rtl="1"/>
            <a:r>
              <a:rPr lang="fa-IR" dirty="0"/>
              <a:t>از آنجایی که سیگنال های کنترلی با اجزای فعال در طول یک مرحله خط لوله مرتبط هستند، می توانند خطوط کنترل را بر اساس مرحله خط لوله به پنج گروه گروه بندی کنند.</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PIPELINE CONTROL</a:t>
            </a:r>
            <a:endParaRPr lang="en-US" sz="11500" dirty="0"/>
          </a:p>
        </p:txBody>
      </p:sp>
    </p:spTree>
    <p:extLst>
      <p:ext uri="{BB962C8B-B14F-4D97-AF65-F5344CB8AC3E}">
        <p14:creationId xmlns:p14="http://schemas.microsoft.com/office/powerpoint/2010/main" val="34423255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2862322"/>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Fetch: Control signals to read instruction and to write PC are always asserted, so there is nothing special to control</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Decode: Same thing happens at every clock, so there are no optional control</a:t>
            </a:r>
          </a:p>
          <a:p>
            <a:r>
              <a:rPr lang="en-US" sz="1800" b="0" i="0" u="none" strike="noStrike" baseline="0" dirty="0">
                <a:solidFill>
                  <a:srgbClr val="2A1A00"/>
                </a:solidFill>
                <a:latin typeface="Arial" panose="020B0604020202020204" pitchFamily="34" charset="0"/>
              </a:rPr>
              <a:t>•Execute: </a:t>
            </a:r>
            <a:r>
              <a:rPr lang="en-US" sz="1800" b="0" i="0" u="none" strike="noStrike" baseline="0" dirty="0" err="1">
                <a:solidFill>
                  <a:srgbClr val="2A1A00"/>
                </a:solidFill>
                <a:latin typeface="Arial" panose="020B0604020202020204" pitchFamily="34" charset="0"/>
              </a:rPr>
              <a:t>RegDst</a:t>
            </a:r>
            <a:r>
              <a:rPr lang="en-US" sz="1800" b="0" i="0" u="none" strike="noStrike" baseline="0" dirty="0">
                <a:solidFill>
                  <a:srgbClr val="2A1A00"/>
                </a:solidFill>
                <a:latin typeface="Arial" panose="020B0604020202020204" pitchFamily="34" charset="0"/>
              </a:rPr>
              <a:t>, ALUOP, </a:t>
            </a:r>
            <a:r>
              <a:rPr lang="en-US" sz="1800" b="0" i="0" u="none" strike="noStrike" baseline="0" dirty="0" err="1">
                <a:solidFill>
                  <a:srgbClr val="2A1A00"/>
                </a:solidFill>
                <a:latin typeface="Arial" panose="020B0604020202020204" pitchFamily="34" charset="0"/>
              </a:rPr>
              <a:t>ALUSrc</a:t>
            </a:r>
            <a:endParaRPr lang="en-US" sz="1800" b="0" i="0" u="none" strike="noStrike" baseline="0" dirty="0">
              <a:solidFill>
                <a:srgbClr val="2A1A00"/>
              </a:solidFill>
              <a:latin typeface="Arial" panose="020B0604020202020204" pitchFamily="34" charset="0"/>
            </a:endParaRP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Mem: </a:t>
            </a:r>
            <a:r>
              <a:rPr lang="en-US" sz="1800" b="0" i="1" u="none" strike="noStrike" baseline="0" dirty="0">
                <a:solidFill>
                  <a:srgbClr val="0000CC"/>
                </a:solidFill>
                <a:latin typeface="Gill Sans MT" panose="020B0502020104020203" pitchFamily="34" charset="0"/>
              </a:rPr>
              <a:t>Branch</a:t>
            </a:r>
            <a:r>
              <a:rPr lang="en-US" sz="1800" b="0" i="0" u="none" strike="noStrike" baseline="0" dirty="0">
                <a:solidFill>
                  <a:srgbClr val="585858"/>
                </a:solidFill>
                <a:latin typeface="Gill Sans MT" panose="020B0502020104020203" pitchFamily="34" charset="0"/>
              </a:rPr>
              <a:t>, </a:t>
            </a:r>
            <a:r>
              <a:rPr lang="en-US" sz="1800" b="0" i="1" u="none" strike="noStrike" baseline="0" dirty="0" err="1">
                <a:solidFill>
                  <a:srgbClr val="0000CC"/>
                </a:solidFill>
                <a:latin typeface="Gill Sans MT" panose="020B0502020104020203" pitchFamily="34" charset="0"/>
              </a:rPr>
              <a:t>MemRead</a:t>
            </a:r>
            <a:r>
              <a:rPr lang="en-US" sz="1800" b="0" i="0" u="none" strike="noStrike" baseline="0" dirty="0">
                <a:solidFill>
                  <a:srgbClr val="585858"/>
                </a:solidFill>
                <a:latin typeface="Gill Sans MT" panose="020B0502020104020203" pitchFamily="34" charset="0"/>
              </a:rPr>
              <a:t>, </a:t>
            </a:r>
            <a:r>
              <a:rPr lang="en-US" sz="1800" b="0" i="1" u="none" strike="noStrike" baseline="0" dirty="0" err="1">
                <a:solidFill>
                  <a:srgbClr val="0000CC"/>
                </a:solidFill>
                <a:latin typeface="Gill Sans MT" panose="020B0502020104020203" pitchFamily="34" charset="0"/>
              </a:rPr>
              <a:t>MemWrite</a:t>
            </a:r>
            <a:endParaRPr lang="en-US" sz="1800" b="0" i="0" u="none" strike="noStrike" baseline="0" dirty="0">
              <a:solidFill>
                <a:srgbClr val="0000CC"/>
              </a:solidFill>
              <a:latin typeface="Gill Sans MT" panose="020B0502020104020203" pitchFamily="34" charset="0"/>
            </a:endParaRP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Write back: </a:t>
            </a:r>
            <a:r>
              <a:rPr lang="en-US" sz="1800" b="0" i="1" u="none" strike="noStrike" baseline="0" dirty="0" err="1">
                <a:solidFill>
                  <a:srgbClr val="0000CC"/>
                </a:solidFill>
                <a:latin typeface="Gill Sans MT" panose="020B0502020104020203" pitchFamily="34" charset="0"/>
              </a:rPr>
              <a:t>MemtoReg</a:t>
            </a:r>
            <a:r>
              <a:rPr lang="en-US" sz="1800" b="0" i="0" u="none" strike="noStrike" baseline="0" dirty="0">
                <a:solidFill>
                  <a:srgbClr val="585858"/>
                </a:solidFill>
                <a:latin typeface="Gill Sans MT" panose="020B0502020104020203" pitchFamily="34" charset="0"/>
              </a:rPr>
              <a:t>, </a:t>
            </a:r>
            <a:r>
              <a:rPr lang="en-US" sz="1800" b="0" i="1" u="none" strike="noStrike" baseline="0" dirty="0" err="1">
                <a:solidFill>
                  <a:srgbClr val="0000CC"/>
                </a:solidFill>
                <a:latin typeface="Gill Sans MT" panose="020B0502020104020203" pitchFamily="34" charset="0"/>
              </a:rPr>
              <a:t>RegWrite</a:t>
            </a:r>
            <a:endParaRPr lang="en-US" sz="1800" b="0" i="0" u="none" strike="noStrike" baseline="0" dirty="0">
              <a:solidFill>
                <a:srgbClr val="0000CC"/>
              </a:solidFill>
              <a:latin typeface="Gill Sans MT" panose="020B0502020104020203" pitchFamily="34" charset="0"/>
            </a:endParaRPr>
          </a:p>
          <a:p>
            <a:r>
              <a:rPr lang="en-US" sz="1800" b="0" i="0" u="none" strike="noStrike" baseline="0" dirty="0">
                <a:solidFill>
                  <a:srgbClr val="990032"/>
                </a:solidFill>
                <a:latin typeface="Gill Sans MT" panose="020B0502020104020203" pitchFamily="34" charset="0"/>
              </a:rPr>
              <a:t>Pipeline registers include control information </a:t>
            </a:r>
            <a:endParaRPr lang="en-US" sz="1800" b="0" i="0" u="none" strike="noStrike" baseline="0" dirty="0">
              <a:solidFill>
                <a:srgbClr val="585858"/>
              </a:solidFill>
              <a:latin typeface="Gill Sans MT" panose="020B0502020104020203" pitchFamily="34" charset="0"/>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2585323"/>
          </a:xfrm>
          <a:prstGeom prst="rect">
            <a:avLst/>
          </a:prstGeom>
          <a:noFill/>
        </p:spPr>
        <p:txBody>
          <a:bodyPr wrap="square" rtlCol="0">
            <a:spAutoFit/>
          </a:bodyPr>
          <a:lstStyle/>
          <a:p>
            <a:pPr algn="r" rtl="1"/>
            <a:r>
              <a:rPr lang="fa-IR" dirty="0"/>
              <a:t>• واکشی: سیگنال‌های کنترلی برای خواندن دستورالعمل‌ها و نوشتن کامپیوتر همیشه مشخص می‌شوند، بنابراین چیز خاصی برای کنترل وجود ندارد.</a:t>
            </a:r>
          </a:p>
          <a:p>
            <a:pPr algn="r" rtl="1"/>
            <a:r>
              <a:rPr lang="fa-IR" dirty="0"/>
              <a:t>رمزگشایی: در هر ساعت یک چیز اتفاق می افتد، بنابراین هیچ کنترل اختیاری وجود ندارد</a:t>
            </a:r>
          </a:p>
          <a:p>
            <a:pPr algn="r" rtl="1"/>
            <a:r>
              <a:rPr lang="fa-IR" dirty="0"/>
              <a:t>•اجرا: </a:t>
            </a:r>
            <a:r>
              <a:rPr lang="en-US" dirty="0" err="1"/>
              <a:t>RegDst</a:t>
            </a:r>
            <a:r>
              <a:rPr lang="en-US" dirty="0"/>
              <a:t>، ALUOP، </a:t>
            </a:r>
            <a:r>
              <a:rPr lang="en-US" dirty="0" err="1"/>
              <a:t>ALUSrc</a:t>
            </a:r>
            <a:endParaRPr lang="en-US" dirty="0"/>
          </a:p>
          <a:p>
            <a:pPr algn="r" rtl="1"/>
            <a:r>
              <a:rPr lang="en-US" dirty="0"/>
              <a:t>•Mem: Branch، </a:t>
            </a:r>
            <a:r>
              <a:rPr lang="en-US" dirty="0" err="1"/>
              <a:t>MemRead</a:t>
            </a:r>
            <a:r>
              <a:rPr lang="en-US" dirty="0"/>
              <a:t>، </a:t>
            </a:r>
            <a:r>
              <a:rPr lang="en-US" dirty="0" err="1"/>
              <a:t>MemWrite</a:t>
            </a:r>
            <a:endParaRPr lang="en-US" dirty="0"/>
          </a:p>
          <a:p>
            <a:pPr algn="r" rtl="1"/>
            <a:r>
              <a:rPr lang="en-US" dirty="0"/>
              <a:t>•</a:t>
            </a:r>
            <a:r>
              <a:rPr lang="fa-IR" dirty="0"/>
              <a:t>بازنویسی: </a:t>
            </a:r>
            <a:r>
              <a:rPr lang="en-US" dirty="0" err="1"/>
              <a:t>MemtoReg</a:t>
            </a:r>
            <a:r>
              <a:rPr lang="en-US" dirty="0"/>
              <a:t>، </a:t>
            </a:r>
            <a:r>
              <a:rPr lang="en-US" dirty="0" err="1"/>
              <a:t>RegWrite</a:t>
            </a:r>
            <a:endParaRPr lang="en-US" dirty="0"/>
          </a:p>
          <a:p>
            <a:pPr algn="r" rtl="1"/>
            <a:r>
              <a:rPr lang="fa-IR" dirty="0"/>
              <a:t>ثبت خط لوله شامل اطلاعات کنترلی است</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FIVE GROUPS CONTROL LINES</a:t>
            </a:r>
          </a:p>
        </p:txBody>
      </p:sp>
    </p:spTree>
    <p:extLst>
      <p:ext uri="{BB962C8B-B14F-4D97-AF65-F5344CB8AC3E}">
        <p14:creationId xmlns:p14="http://schemas.microsoft.com/office/powerpoint/2010/main" val="29268093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8B8692-0294-778F-FE38-DA07056C1072}"/>
              </a:ext>
            </a:extLst>
          </p:cNvPr>
          <p:cNvSpPr txBox="1"/>
          <p:nvPr/>
        </p:nvSpPr>
        <p:spPr>
          <a:xfrm>
            <a:off x="1763485" y="166692"/>
            <a:ext cx="5617029"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PIPELINED DATAPATH WITH CONTROL I </a:t>
            </a:r>
          </a:p>
        </p:txBody>
      </p:sp>
      <p:pic>
        <p:nvPicPr>
          <p:cNvPr id="4" name="Picture 3">
            <a:extLst>
              <a:ext uri="{FF2B5EF4-FFF2-40B4-BE49-F238E27FC236}">
                <a16:creationId xmlns:a16="http://schemas.microsoft.com/office/drawing/2014/main" id="{2F74F734-333F-CD07-4369-13E5768BDDAF}"/>
              </a:ext>
            </a:extLst>
          </p:cNvPr>
          <p:cNvPicPr>
            <a:picLocks noChangeAspect="1"/>
          </p:cNvPicPr>
          <p:nvPr/>
        </p:nvPicPr>
        <p:blipFill>
          <a:blip r:embed="rId3"/>
          <a:stretch>
            <a:fillRect/>
          </a:stretch>
        </p:blipFill>
        <p:spPr>
          <a:xfrm>
            <a:off x="0" y="1194515"/>
            <a:ext cx="9144000" cy="5333086"/>
          </a:xfrm>
          <a:prstGeom prst="rect">
            <a:avLst/>
          </a:prstGeom>
        </p:spPr>
      </p:pic>
    </p:spTree>
    <p:extLst>
      <p:ext uri="{BB962C8B-B14F-4D97-AF65-F5344CB8AC3E}">
        <p14:creationId xmlns:p14="http://schemas.microsoft.com/office/powerpoint/2010/main" val="33785090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2585323"/>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•There are five stages in the pipeline</a:t>
            </a:r>
          </a:p>
          <a:p>
            <a:r>
              <a:rPr lang="en-US" sz="1800" b="0" i="0" u="none" strike="noStrike" baseline="0" dirty="0">
                <a:solidFill>
                  <a:srgbClr val="2A1A00"/>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instruction fetch</a:t>
            </a:r>
            <a:r>
              <a:rPr lang="en-US" sz="1800" b="0" i="0" u="none" strike="noStrike" baseline="0" dirty="0">
                <a:solidFill>
                  <a:srgbClr val="585858"/>
                </a:solidFill>
                <a:latin typeface="Gill Sans MT" panose="020B0502020104020203" pitchFamily="34" charset="0"/>
              </a:rPr>
              <a:t>/ </a:t>
            </a:r>
            <a:r>
              <a:rPr lang="en-US" sz="1800" b="0" i="1" u="none" strike="noStrike" baseline="0" dirty="0">
                <a:solidFill>
                  <a:srgbClr val="585858"/>
                </a:solidFill>
                <a:latin typeface="Gill Sans MT" panose="020B0502020104020203" pitchFamily="34" charset="0"/>
              </a:rPr>
              <a:t>PC increment</a:t>
            </a:r>
            <a:endParaRPr lang="en-US" sz="1800" b="0" i="0" u="none" strike="noStrike" baseline="0" dirty="0">
              <a:solidFill>
                <a:srgbClr val="585858"/>
              </a:solidFill>
              <a:latin typeface="Gill Sans MT" panose="020B0502020104020203" pitchFamily="34" charset="0"/>
            </a:endParaRPr>
          </a:p>
          <a:p>
            <a:r>
              <a:rPr lang="en-US" sz="1800" b="0" i="0" u="none" strike="noStrike" baseline="0" dirty="0">
                <a:solidFill>
                  <a:srgbClr val="2A1A00"/>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instruction decode</a:t>
            </a:r>
            <a:r>
              <a:rPr lang="en-US" sz="1800" b="0" i="0" u="none" strike="noStrike" baseline="0" dirty="0">
                <a:solidFill>
                  <a:srgbClr val="585858"/>
                </a:solidFill>
                <a:latin typeface="Gill Sans MT" panose="020B0502020104020203" pitchFamily="34" charset="0"/>
              </a:rPr>
              <a:t>/ </a:t>
            </a:r>
            <a:r>
              <a:rPr lang="en-US" sz="1800" b="0" i="1" u="none" strike="noStrike" baseline="0" dirty="0">
                <a:solidFill>
                  <a:srgbClr val="585858"/>
                </a:solidFill>
                <a:latin typeface="Gill Sans MT" panose="020B0502020104020203" pitchFamily="34" charset="0"/>
              </a:rPr>
              <a:t>register fetch</a:t>
            </a:r>
            <a:endParaRPr lang="en-US" sz="1800" b="0" i="0" u="none" strike="noStrike" baseline="0" dirty="0">
              <a:solidFill>
                <a:srgbClr val="585858"/>
              </a:solidFill>
              <a:latin typeface="Gill Sans MT" panose="020B0502020104020203" pitchFamily="34" charset="0"/>
            </a:endParaRPr>
          </a:p>
          <a:p>
            <a:r>
              <a:rPr lang="en-US" sz="1800" b="0" i="0" u="none" strike="noStrike" baseline="0" dirty="0">
                <a:solidFill>
                  <a:srgbClr val="2A1A00"/>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execution </a:t>
            </a:r>
            <a:r>
              <a:rPr lang="en-US" sz="1800" b="0" i="0" u="none" strike="noStrike" baseline="0" dirty="0">
                <a:solidFill>
                  <a:srgbClr val="585858"/>
                </a:solidFill>
                <a:latin typeface="Gill Sans MT" panose="020B0502020104020203" pitchFamily="34" charset="0"/>
              </a:rPr>
              <a:t>/ </a:t>
            </a:r>
            <a:r>
              <a:rPr lang="en-US" sz="1800" b="0" i="1" u="none" strike="noStrike" baseline="0" dirty="0">
                <a:solidFill>
                  <a:srgbClr val="585858"/>
                </a:solidFill>
                <a:latin typeface="Gill Sans MT" panose="020B0502020104020203" pitchFamily="34" charset="0"/>
              </a:rPr>
              <a:t>address calculation</a:t>
            </a:r>
            <a:endParaRPr lang="en-US" sz="1800" b="0" i="0" u="none" strike="noStrike" baseline="0" dirty="0">
              <a:solidFill>
                <a:srgbClr val="585858"/>
              </a:solidFill>
              <a:latin typeface="Gill Sans MT" panose="020B0502020104020203" pitchFamily="34" charset="0"/>
            </a:endParaRPr>
          </a:p>
          <a:p>
            <a:r>
              <a:rPr lang="en-US" sz="1800" b="0" i="0" u="none" strike="noStrike" baseline="0" dirty="0">
                <a:solidFill>
                  <a:srgbClr val="2A1A00"/>
                </a:solidFill>
                <a:latin typeface="Gill Sans MT" panose="020B0502020104020203" pitchFamily="34" charset="0"/>
              </a:rPr>
              <a:t>–memory access</a:t>
            </a:r>
          </a:p>
          <a:p>
            <a:r>
              <a:rPr lang="en-US" sz="1800" b="0" i="0" u="none" strike="noStrike" baseline="0" dirty="0">
                <a:solidFill>
                  <a:srgbClr val="2A1A00"/>
                </a:solidFill>
                <a:latin typeface="Gill Sans MT" panose="020B0502020104020203" pitchFamily="34" charset="0"/>
              </a:rPr>
              <a:t>–write back</a:t>
            </a:r>
          </a:p>
          <a:p>
            <a:r>
              <a:rPr lang="en-US" sz="1800" b="0" i="0" u="none" strike="noStrike" baseline="0" dirty="0">
                <a:solidFill>
                  <a:srgbClr val="000000"/>
                </a:solidFill>
                <a:latin typeface="Tahoma" panose="020B0604030504040204" pitchFamily="34" charset="0"/>
              </a:rPr>
              <a:t>Nothing to control as instruction memory</a:t>
            </a:r>
          </a:p>
          <a:p>
            <a:r>
              <a:rPr lang="en-US" sz="1800" b="0" i="0" u="none" strike="noStrike" baseline="0" dirty="0">
                <a:solidFill>
                  <a:srgbClr val="000000"/>
                </a:solidFill>
                <a:latin typeface="Tahoma" panose="020B0604030504040204" pitchFamily="34" charset="0"/>
              </a:rPr>
              <a:t>read and PC write are always enabled </a:t>
            </a:r>
            <a:endParaRPr lang="en-US" sz="1800" b="0" i="0" u="none" strike="noStrike" baseline="0" dirty="0">
              <a:solidFill>
                <a:srgbClr val="2A1A00"/>
              </a:solidFill>
              <a:latin typeface="Gill Sans MT" panose="020B0502020104020203" pitchFamily="34" charset="0"/>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2585323"/>
          </a:xfrm>
          <a:prstGeom prst="rect">
            <a:avLst/>
          </a:prstGeom>
          <a:noFill/>
        </p:spPr>
        <p:txBody>
          <a:bodyPr wrap="square" rtlCol="0">
            <a:spAutoFit/>
          </a:bodyPr>
          <a:lstStyle/>
          <a:p>
            <a:pPr algn="r" rtl="1"/>
            <a:r>
              <a:rPr lang="fa-IR" dirty="0"/>
              <a:t>• پنج مرحله در خط لوله وجود دارد</a:t>
            </a:r>
          </a:p>
          <a:p>
            <a:pPr algn="r" rtl="1"/>
            <a:r>
              <a:rPr lang="fa-IR" dirty="0"/>
              <a:t>– واکشی دستورالعمل/ افزایش کامپیوتر</a:t>
            </a:r>
          </a:p>
          <a:p>
            <a:pPr algn="r" rtl="1"/>
            <a:r>
              <a:rPr lang="fa-IR" dirty="0"/>
              <a:t>– رمزگشایی دستورالعمل/ ثبت واکشی</a:t>
            </a:r>
          </a:p>
          <a:p>
            <a:pPr algn="r" rtl="1"/>
            <a:r>
              <a:rPr lang="fa-IR" dirty="0"/>
              <a:t>-اجرا / محاسبه آدرس</a:t>
            </a:r>
          </a:p>
          <a:p>
            <a:pPr algn="r" rtl="1"/>
            <a:r>
              <a:rPr lang="fa-IR" dirty="0"/>
              <a:t>– دسترسی به حافظه</a:t>
            </a:r>
          </a:p>
          <a:p>
            <a:pPr algn="r" rtl="1"/>
            <a:r>
              <a:rPr lang="fa-IR" dirty="0"/>
              <a:t>-جواب دادن</a:t>
            </a:r>
          </a:p>
          <a:p>
            <a:pPr algn="r" rtl="1"/>
            <a:r>
              <a:rPr lang="fa-IR" dirty="0"/>
              <a:t>چیزی برای کنترل به عنوان حافظه دستورالعمل وجود ندارد</a:t>
            </a:r>
          </a:p>
          <a:p>
            <a:pPr algn="r" rtl="1"/>
            <a:r>
              <a:rPr lang="fa-IR" dirty="0"/>
              <a:t>خواندن و نوشتن رایانه شخصی همیشه فعال هستند</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4438952"/>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PIPELINE CONTROL SIGNALS</a:t>
            </a:r>
            <a:endParaRPr lang="en-US" sz="4000" b="0" i="0" u="none" strike="noStrike" baseline="0" dirty="0">
              <a:solidFill>
                <a:srgbClr val="2A1A00"/>
              </a:solidFill>
              <a:latin typeface="Impact" panose="020B0806030902050204" pitchFamily="34" charset="0"/>
            </a:endParaRPr>
          </a:p>
        </p:txBody>
      </p:sp>
      <p:pic>
        <p:nvPicPr>
          <p:cNvPr id="3" name="Picture 2">
            <a:extLst>
              <a:ext uri="{FF2B5EF4-FFF2-40B4-BE49-F238E27FC236}">
                <a16:creationId xmlns:a16="http://schemas.microsoft.com/office/drawing/2014/main" id="{063CA7E1-D0BC-4BE2-E07E-A8CC5329A851}"/>
              </a:ext>
            </a:extLst>
          </p:cNvPr>
          <p:cNvPicPr>
            <a:picLocks noChangeAspect="1"/>
          </p:cNvPicPr>
          <p:nvPr/>
        </p:nvPicPr>
        <p:blipFill>
          <a:blip r:embed="rId3"/>
          <a:stretch>
            <a:fillRect/>
          </a:stretch>
        </p:blipFill>
        <p:spPr>
          <a:xfrm>
            <a:off x="0" y="4176429"/>
            <a:ext cx="9144000" cy="2299015"/>
          </a:xfrm>
          <a:prstGeom prst="rect">
            <a:avLst/>
          </a:prstGeom>
        </p:spPr>
      </p:pic>
    </p:spTree>
    <p:extLst>
      <p:ext uri="{BB962C8B-B14F-4D97-AF65-F5344CB8AC3E}">
        <p14:creationId xmlns:p14="http://schemas.microsoft.com/office/powerpoint/2010/main" val="39409025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2585323"/>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585858"/>
                </a:solidFill>
                <a:latin typeface="Gill Sans MT" panose="020B0502020104020203" pitchFamily="34" charset="0"/>
              </a:rPr>
              <a:t>Pass control signals along just like the data</a:t>
            </a:r>
            <a:r>
              <a:rPr lang="en-US" sz="1800" b="0" i="0" u="none" strike="noStrike" baseline="0" dirty="0">
                <a:solidFill>
                  <a:srgbClr val="585858"/>
                </a:solidFill>
                <a:latin typeface="Gill Sans MT" panose="020B0502020104020203" pitchFamily="34" charset="0"/>
              </a:rPr>
              <a:t>–extend each pipeline register to hold needed control bits for succeeding stages</a:t>
            </a:r>
          </a:p>
          <a:p>
            <a:r>
              <a:rPr lang="en-US" sz="1800" b="0" i="1" u="none" strike="noStrike" baseline="0" dirty="0">
                <a:solidFill>
                  <a:srgbClr val="585858"/>
                </a:solidFill>
                <a:latin typeface="Gill Sans MT" panose="020B0502020104020203" pitchFamily="34" charset="0"/>
              </a:rPr>
              <a:t>Note</a:t>
            </a:r>
            <a:r>
              <a:rPr lang="en-US" sz="1800" b="0" i="0" u="none" strike="noStrike" baseline="0" dirty="0">
                <a:solidFill>
                  <a:srgbClr val="585858"/>
                </a:solidFill>
                <a:latin typeface="Gill Sans MT" panose="020B0502020104020203" pitchFamily="34" charset="0"/>
              </a:rPr>
              <a:t>: The 6-bit </a:t>
            </a:r>
            <a:r>
              <a:rPr lang="en-US" sz="1800" b="0" i="1" u="none" strike="noStrike" baseline="0" dirty="0" err="1">
                <a:solidFill>
                  <a:srgbClr val="585858"/>
                </a:solidFill>
                <a:latin typeface="Gill Sans MT" panose="020B0502020104020203" pitchFamily="34" charset="0"/>
              </a:rPr>
              <a:t>functfield</a:t>
            </a:r>
            <a:r>
              <a:rPr lang="en-US" sz="1800" b="0" i="0" u="none" strike="noStrike" baseline="0" dirty="0" err="1">
                <a:solidFill>
                  <a:srgbClr val="585858"/>
                </a:solidFill>
                <a:latin typeface="Gill Sans MT" panose="020B0502020104020203" pitchFamily="34" charset="0"/>
              </a:rPr>
              <a:t>of</a:t>
            </a:r>
            <a:r>
              <a:rPr lang="en-US" sz="1800" b="0" i="0" u="none" strike="noStrike" baseline="0" dirty="0">
                <a:solidFill>
                  <a:srgbClr val="585858"/>
                </a:solidFill>
                <a:latin typeface="Gill Sans MT" panose="020B0502020104020203" pitchFamily="34" charset="0"/>
              </a:rPr>
              <a:t> the instruction required in the EX stage to generate ALU control can be retrieved from the IF/ID register which is passed to the ID/EX register</a:t>
            </a:r>
          </a:p>
          <a:p>
            <a:endParaRPr lang="en-US" sz="1800" b="0" i="0" u="none" strike="noStrike" baseline="0" dirty="0">
              <a:solidFill>
                <a:srgbClr val="585858"/>
              </a:solidFill>
              <a:latin typeface="Gill Sans MT" panose="020B0502020104020203" pitchFamily="34" charset="0"/>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1754326"/>
          </a:xfrm>
          <a:prstGeom prst="rect">
            <a:avLst/>
          </a:prstGeom>
          <a:noFill/>
        </p:spPr>
        <p:txBody>
          <a:bodyPr wrap="square" rtlCol="0">
            <a:spAutoFit/>
          </a:bodyPr>
          <a:lstStyle/>
          <a:p>
            <a:pPr algn="r" rtl="1"/>
            <a:r>
              <a:rPr lang="fa-IR" dirty="0"/>
              <a:t>سیگنال‌های کنترل را درست مانند داده‌ها عبور دهید - هر ثبات خط لوله را گسترش دهید تا بیت‌های کنترلی مورد نیاز را برای مراحل بعدی نگهداری کند.</a:t>
            </a:r>
          </a:p>
          <a:p>
            <a:pPr algn="r" rtl="1"/>
            <a:r>
              <a:rPr lang="fa-IR" dirty="0"/>
              <a:t>توجه: فیلد تابع 6 بیتی دستورالعمل مورد نیاز در مرحله </a:t>
            </a:r>
            <a:r>
              <a:rPr lang="en-US" dirty="0"/>
              <a:t>EX </a:t>
            </a:r>
            <a:r>
              <a:rPr lang="fa-IR" dirty="0"/>
              <a:t>برای تولید کنترل </a:t>
            </a:r>
            <a:r>
              <a:rPr lang="en-US" dirty="0"/>
              <a:t>ALU </a:t>
            </a:r>
            <a:r>
              <a:rPr lang="fa-IR" dirty="0"/>
              <a:t>را می توان از رجیستر </a:t>
            </a:r>
            <a:r>
              <a:rPr lang="en-US" dirty="0"/>
              <a:t>IF/ID </a:t>
            </a:r>
            <a:r>
              <a:rPr lang="fa-IR" dirty="0"/>
              <a:t>که به ثبات </a:t>
            </a:r>
            <a:r>
              <a:rPr lang="en-US" dirty="0"/>
              <a:t>ID/EX </a:t>
            </a:r>
            <a:r>
              <a:rPr lang="fa-IR" dirty="0"/>
              <a:t>ارسال می شود بازیابی کرد.</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4438952"/>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461665"/>
          </a:xfrm>
          <a:prstGeom prst="rect">
            <a:avLst/>
          </a:prstGeom>
          <a:noFill/>
        </p:spPr>
        <p:txBody>
          <a:bodyPr wrap="square">
            <a:spAutoFit/>
          </a:bodyPr>
          <a:lstStyle/>
          <a:p>
            <a:pPr algn="ctr"/>
            <a:r>
              <a:rPr lang="en-US" sz="2400" b="0" i="0" u="none" strike="noStrike" baseline="0" dirty="0">
                <a:solidFill>
                  <a:srgbClr val="2A1A00"/>
                </a:solidFill>
                <a:latin typeface="Impact" panose="020B0806030902050204" pitchFamily="34" charset="0"/>
              </a:rPr>
              <a:t>PIPELINE CONTROL IMPLEMENTATION </a:t>
            </a:r>
            <a:endParaRPr lang="en-US" sz="3600" b="0" i="0" u="none" strike="noStrike" baseline="0" dirty="0">
              <a:solidFill>
                <a:srgbClr val="2A1A00"/>
              </a:solidFill>
              <a:latin typeface="Impact" panose="020B0806030902050204" pitchFamily="34" charset="0"/>
            </a:endParaRPr>
          </a:p>
        </p:txBody>
      </p:sp>
      <p:pic>
        <p:nvPicPr>
          <p:cNvPr id="4" name="Picture 3">
            <a:extLst>
              <a:ext uri="{FF2B5EF4-FFF2-40B4-BE49-F238E27FC236}">
                <a16:creationId xmlns:a16="http://schemas.microsoft.com/office/drawing/2014/main" id="{D5ACBCE7-F7DF-11C7-A802-E75615C5A596}"/>
              </a:ext>
            </a:extLst>
          </p:cNvPr>
          <p:cNvPicPr>
            <a:picLocks noChangeAspect="1"/>
          </p:cNvPicPr>
          <p:nvPr/>
        </p:nvPicPr>
        <p:blipFill>
          <a:blip r:embed="rId3"/>
          <a:stretch>
            <a:fillRect/>
          </a:stretch>
        </p:blipFill>
        <p:spPr>
          <a:xfrm>
            <a:off x="1503871" y="3255924"/>
            <a:ext cx="5847008" cy="3625403"/>
          </a:xfrm>
          <a:prstGeom prst="rect">
            <a:avLst/>
          </a:prstGeom>
        </p:spPr>
      </p:pic>
    </p:spTree>
    <p:extLst>
      <p:ext uri="{BB962C8B-B14F-4D97-AF65-F5344CB8AC3E}">
        <p14:creationId xmlns:p14="http://schemas.microsoft.com/office/powerpoint/2010/main" val="5099793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8B8692-0294-778F-FE38-DA07056C1072}"/>
              </a:ext>
            </a:extLst>
          </p:cNvPr>
          <p:cNvSpPr txBox="1"/>
          <p:nvPr/>
        </p:nvSpPr>
        <p:spPr>
          <a:xfrm>
            <a:off x="1763485" y="166692"/>
            <a:ext cx="5617029"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PIPELINED DATAPATHWITH CONTROL II </a:t>
            </a:r>
            <a:endParaRPr lang="en-US" sz="4000" b="0" i="0" u="none" strike="noStrike" baseline="0" dirty="0">
              <a:solidFill>
                <a:srgbClr val="2A1A00"/>
              </a:solidFill>
              <a:latin typeface="Impact" panose="020B0806030902050204" pitchFamily="34" charset="0"/>
            </a:endParaRPr>
          </a:p>
        </p:txBody>
      </p:sp>
      <p:pic>
        <p:nvPicPr>
          <p:cNvPr id="5" name="Picture 4">
            <a:extLst>
              <a:ext uri="{FF2B5EF4-FFF2-40B4-BE49-F238E27FC236}">
                <a16:creationId xmlns:a16="http://schemas.microsoft.com/office/drawing/2014/main" id="{FC2243D7-8A6F-8BEF-4EA6-EB7DB9681B2B}"/>
              </a:ext>
            </a:extLst>
          </p:cNvPr>
          <p:cNvPicPr>
            <a:picLocks noChangeAspect="1"/>
          </p:cNvPicPr>
          <p:nvPr/>
        </p:nvPicPr>
        <p:blipFill>
          <a:blip r:embed="rId3"/>
          <a:stretch>
            <a:fillRect/>
          </a:stretch>
        </p:blipFill>
        <p:spPr>
          <a:xfrm>
            <a:off x="0" y="783771"/>
            <a:ext cx="9143999" cy="5805287"/>
          </a:xfrm>
          <a:prstGeom prst="rect">
            <a:avLst/>
          </a:prstGeom>
        </p:spPr>
      </p:pic>
    </p:spTree>
    <p:extLst>
      <p:ext uri="{BB962C8B-B14F-4D97-AF65-F5344CB8AC3E}">
        <p14:creationId xmlns:p14="http://schemas.microsoft.com/office/powerpoint/2010/main" val="35080884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8B8692-0294-778F-FE38-DA07056C1072}"/>
              </a:ext>
            </a:extLst>
          </p:cNvPr>
          <p:cNvSpPr txBox="1"/>
          <p:nvPr/>
        </p:nvSpPr>
        <p:spPr>
          <a:xfrm>
            <a:off x="1763485" y="166692"/>
            <a:ext cx="5617029" cy="369332"/>
          </a:xfrm>
          <a:prstGeom prst="rect">
            <a:avLst/>
          </a:prstGeom>
          <a:noFill/>
        </p:spPr>
        <p:txBody>
          <a:bodyPr wrap="square">
            <a:spAutoFit/>
          </a:bodyPr>
          <a:lstStyle/>
          <a:p>
            <a:pPr algn="ctr"/>
            <a:r>
              <a:rPr lang="en-US" sz="1800" b="0" i="0" u="none" strike="noStrike" baseline="0" dirty="0">
                <a:solidFill>
                  <a:srgbClr val="2A1A00"/>
                </a:solidFill>
                <a:latin typeface="Times New Roman" panose="02020603050405020304" pitchFamily="18" charset="0"/>
              </a:rPr>
              <a:t>PIPELINED EXECUTION AND CONTROL EXAMPLE</a:t>
            </a:r>
            <a:endParaRPr lang="en-US" sz="4000" b="0" i="0" u="none" strike="noStrike" baseline="0" dirty="0">
              <a:solidFill>
                <a:srgbClr val="2A1A00"/>
              </a:solidFill>
              <a:latin typeface="Impact" panose="020B0806030902050204" pitchFamily="34" charset="0"/>
            </a:endParaRPr>
          </a:p>
        </p:txBody>
      </p:sp>
      <p:sp>
        <p:nvSpPr>
          <p:cNvPr id="4" name="TextBox 3">
            <a:extLst>
              <a:ext uri="{FF2B5EF4-FFF2-40B4-BE49-F238E27FC236}">
                <a16:creationId xmlns:a16="http://schemas.microsoft.com/office/drawing/2014/main" id="{0719DA82-488D-4307-AED0-0B5A13045F32}"/>
              </a:ext>
            </a:extLst>
          </p:cNvPr>
          <p:cNvSpPr txBox="1"/>
          <p:nvPr/>
        </p:nvSpPr>
        <p:spPr>
          <a:xfrm>
            <a:off x="102637" y="745190"/>
            <a:ext cx="5822302" cy="646331"/>
          </a:xfrm>
          <a:prstGeom prst="rect">
            <a:avLst/>
          </a:prstGeom>
          <a:noFill/>
        </p:spPr>
        <p:txBody>
          <a:bodyPr wrap="square">
            <a:spAutoFit/>
          </a:bodyPr>
          <a:lstStyle/>
          <a:p>
            <a:r>
              <a:rPr lang="en-US" dirty="0" err="1"/>
              <a:t>lw</a:t>
            </a:r>
            <a:r>
              <a:rPr lang="en-US" dirty="0"/>
              <a:t> $10, 20($1)</a:t>
            </a:r>
          </a:p>
          <a:p>
            <a:r>
              <a:rPr lang="en-US" dirty="0"/>
              <a:t>sub $11, $2, $3</a:t>
            </a:r>
          </a:p>
        </p:txBody>
      </p:sp>
      <p:pic>
        <p:nvPicPr>
          <p:cNvPr id="7" name="Picture 6">
            <a:extLst>
              <a:ext uri="{FF2B5EF4-FFF2-40B4-BE49-F238E27FC236}">
                <a16:creationId xmlns:a16="http://schemas.microsoft.com/office/drawing/2014/main" id="{4AE3A5F0-FA3A-74B0-F324-91964E1FDF75}"/>
              </a:ext>
            </a:extLst>
          </p:cNvPr>
          <p:cNvPicPr>
            <a:picLocks noChangeAspect="1"/>
          </p:cNvPicPr>
          <p:nvPr/>
        </p:nvPicPr>
        <p:blipFill>
          <a:blip r:embed="rId3"/>
          <a:stretch>
            <a:fillRect/>
          </a:stretch>
        </p:blipFill>
        <p:spPr>
          <a:xfrm>
            <a:off x="214604" y="1600687"/>
            <a:ext cx="8733452" cy="4678815"/>
          </a:xfrm>
          <a:prstGeom prst="rect">
            <a:avLst/>
          </a:prstGeom>
        </p:spPr>
      </p:pic>
    </p:spTree>
    <p:extLst>
      <p:ext uri="{BB962C8B-B14F-4D97-AF65-F5344CB8AC3E}">
        <p14:creationId xmlns:p14="http://schemas.microsoft.com/office/powerpoint/2010/main" val="37793888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8B8692-0294-778F-FE38-DA07056C1072}"/>
              </a:ext>
            </a:extLst>
          </p:cNvPr>
          <p:cNvSpPr txBox="1"/>
          <p:nvPr/>
        </p:nvSpPr>
        <p:spPr>
          <a:xfrm>
            <a:off x="1763485" y="166692"/>
            <a:ext cx="5617029" cy="369332"/>
          </a:xfrm>
          <a:prstGeom prst="rect">
            <a:avLst/>
          </a:prstGeom>
          <a:noFill/>
        </p:spPr>
        <p:txBody>
          <a:bodyPr wrap="square">
            <a:spAutoFit/>
          </a:bodyPr>
          <a:lstStyle/>
          <a:p>
            <a:pPr algn="ctr"/>
            <a:r>
              <a:rPr lang="en-US" sz="1800" b="0" i="0" u="none" strike="noStrike" baseline="0" dirty="0">
                <a:solidFill>
                  <a:srgbClr val="2A1A00"/>
                </a:solidFill>
                <a:latin typeface="Times New Roman" panose="02020603050405020304" pitchFamily="18" charset="0"/>
              </a:rPr>
              <a:t>PIPELINED EXECUTION AND CONTROL EXAMPLE</a:t>
            </a:r>
            <a:endParaRPr lang="en-US" sz="4000" b="0" i="0" u="none" strike="noStrike" baseline="0" dirty="0">
              <a:solidFill>
                <a:srgbClr val="2A1A00"/>
              </a:solidFill>
              <a:latin typeface="Impact" panose="020B0806030902050204" pitchFamily="34" charset="0"/>
            </a:endParaRPr>
          </a:p>
        </p:txBody>
      </p:sp>
      <p:sp>
        <p:nvSpPr>
          <p:cNvPr id="4" name="TextBox 3">
            <a:extLst>
              <a:ext uri="{FF2B5EF4-FFF2-40B4-BE49-F238E27FC236}">
                <a16:creationId xmlns:a16="http://schemas.microsoft.com/office/drawing/2014/main" id="{0719DA82-488D-4307-AED0-0B5A13045F32}"/>
              </a:ext>
            </a:extLst>
          </p:cNvPr>
          <p:cNvSpPr txBox="1"/>
          <p:nvPr/>
        </p:nvSpPr>
        <p:spPr>
          <a:xfrm>
            <a:off x="102637" y="745190"/>
            <a:ext cx="5822302" cy="646331"/>
          </a:xfrm>
          <a:prstGeom prst="rect">
            <a:avLst/>
          </a:prstGeom>
          <a:noFill/>
        </p:spPr>
        <p:txBody>
          <a:bodyPr wrap="square">
            <a:spAutoFit/>
          </a:bodyPr>
          <a:lstStyle/>
          <a:p>
            <a:r>
              <a:rPr lang="en-US" dirty="0" err="1"/>
              <a:t>lw</a:t>
            </a:r>
            <a:r>
              <a:rPr lang="en-US" dirty="0"/>
              <a:t> $10, 20($1)</a:t>
            </a:r>
          </a:p>
          <a:p>
            <a:r>
              <a:rPr lang="en-US" dirty="0"/>
              <a:t>sub $11, $2, $3</a:t>
            </a:r>
          </a:p>
        </p:txBody>
      </p:sp>
      <p:pic>
        <p:nvPicPr>
          <p:cNvPr id="5" name="Picture 4">
            <a:extLst>
              <a:ext uri="{FF2B5EF4-FFF2-40B4-BE49-F238E27FC236}">
                <a16:creationId xmlns:a16="http://schemas.microsoft.com/office/drawing/2014/main" id="{257E98A7-1AF7-84B4-DB57-4144C3485F45}"/>
              </a:ext>
            </a:extLst>
          </p:cNvPr>
          <p:cNvPicPr>
            <a:picLocks noChangeAspect="1"/>
          </p:cNvPicPr>
          <p:nvPr/>
        </p:nvPicPr>
        <p:blipFill>
          <a:blip r:embed="rId3"/>
          <a:stretch>
            <a:fillRect/>
          </a:stretch>
        </p:blipFill>
        <p:spPr>
          <a:xfrm>
            <a:off x="102637" y="1391522"/>
            <a:ext cx="8845420" cy="4738622"/>
          </a:xfrm>
          <a:prstGeom prst="rect">
            <a:avLst/>
          </a:prstGeom>
        </p:spPr>
      </p:pic>
    </p:spTree>
    <p:extLst>
      <p:ext uri="{BB962C8B-B14F-4D97-AF65-F5344CB8AC3E}">
        <p14:creationId xmlns:p14="http://schemas.microsoft.com/office/powerpoint/2010/main" val="27006758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8B8692-0294-778F-FE38-DA07056C1072}"/>
              </a:ext>
            </a:extLst>
          </p:cNvPr>
          <p:cNvSpPr txBox="1"/>
          <p:nvPr/>
        </p:nvSpPr>
        <p:spPr>
          <a:xfrm>
            <a:off x="1763485" y="166692"/>
            <a:ext cx="5617029" cy="369332"/>
          </a:xfrm>
          <a:prstGeom prst="rect">
            <a:avLst/>
          </a:prstGeom>
          <a:noFill/>
        </p:spPr>
        <p:txBody>
          <a:bodyPr wrap="square">
            <a:spAutoFit/>
          </a:bodyPr>
          <a:lstStyle/>
          <a:p>
            <a:pPr algn="ctr"/>
            <a:r>
              <a:rPr lang="en-US" sz="1800" b="0" i="0" u="none" strike="noStrike" baseline="0" dirty="0">
                <a:solidFill>
                  <a:srgbClr val="2A1A00"/>
                </a:solidFill>
                <a:latin typeface="Times New Roman" panose="02020603050405020304" pitchFamily="18" charset="0"/>
              </a:rPr>
              <a:t>PIPELINED EXECUTION AND CONTROL EXAMPLE</a:t>
            </a:r>
            <a:endParaRPr lang="en-US" sz="4000" b="0" i="0" u="none" strike="noStrike" baseline="0" dirty="0">
              <a:solidFill>
                <a:srgbClr val="2A1A00"/>
              </a:solidFill>
              <a:latin typeface="Impact" panose="020B0806030902050204" pitchFamily="34" charset="0"/>
            </a:endParaRPr>
          </a:p>
        </p:txBody>
      </p:sp>
      <p:sp>
        <p:nvSpPr>
          <p:cNvPr id="4" name="TextBox 3">
            <a:extLst>
              <a:ext uri="{FF2B5EF4-FFF2-40B4-BE49-F238E27FC236}">
                <a16:creationId xmlns:a16="http://schemas.microsoft.com/office/drawing/2014/main" id="{0719DA82-488D-4307-AED0-0B5A13045F32}"/>
              </a:ext>
            </a:extLst>
          </p:cNvPr>
          <p:cNvSpPr txBox="1"/>
          <p:nvPr/>
        </p:nvSpPr>
        <p:spPr>
          <a:xfrm>
            <a:off x="102637" y="745190"/>
            <a:ext cx="5822302" cy="646331"/>
          </a:xfrm>
          <a:prstGeom prst="rect">
            <a:avLst/>
          </a:prstGeom>
          <a:noFill/>
        </p:spPr>
        <p:txBody>
          <a:bodyPr wrap="square">
            <a:spAutoFit/>
          </a:bodyPr>
          <a:lstStyle/>
          <a:p>
            <a:r>
              <a:rPr lang="en-US" dirty="0" err="1"/>
              <a:t>lw</a:t>
            </a:r>
            <a:r>
              <a:rPr lang="en-US" dirty="0"/>
              <a:t> $10, 20($1)</a:t>
            </a:r>
          </a:p>
          <a:p>
            <a:r>
              <a:rPr lang="en-US" dirty="0"/>
              <a:t>sub $11, $2, $3</a:t>
            </a:r>
          </a:p>
        </p:txBody>
      </p:sp>
      <p:pic>
        <p:nvPicPr>
          <p:cNvPr id="6" name="Picture 5">
            <a:extLst>
              <a:ext uri="{FF2B5EF4-FFF2-40B4-BE49-F238E27FC236}">
                <a16:creationId xmlns:a16="http://schemas.microsoft.com/office/drawing/2014/main" id="{A153ACEA-E06C-DEC1-2F8B-6A0302A36C40}"/>
              </a:ext>
            </a:extLst>
          </p:cNvPr>
          <p:cNvPicPr>
            <a:picLocks noChangeAspect="1"/>
          </p:cNvPicPr>
          <p:nvPr/>
        </p:nvPicPr>
        <p:blipFill>
          <a:blip r:embed="rId3"/>
          <a:stretch>
            <a:fillRect/>
          </a:stretch>
        </p:blipFill>
        <p:spPr>
          <a:xfrm>
            <a:off x="102636" y="1600688"/>
            <a:ext cx="8640147" cy="4605232"/>
          </a:xfrm>
          <a:prstGeom prst="rect">
            <a:avLst/>
          </a:prstGeom>
        </p:spPr>
      </p:pic>
    </p:spTree>
    <p:extLst>
      <p:ext uri="{BB962C8B-B14F-4D97-AF65-F5344CB8AC3E}">
        <p14:creationId xmlns:p14="http://schemas.microsoft.com/office/powerpoint/2010/main" val="2888778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5078313"/>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•What makes it easy with MIPS?</a:t>
            </a:r>
          </a:p>
          <a:p>
            <a:r>
              <a:rPr lang="en-US" sz="1800" b="0" i="0" u="none" strike="noStrike" baseline="0" dirty="0">
                <a:solidFill>
                  <a:srgbClr val="2A1A00"/>
                </a:solidFill>
                <a:latin typeface="Gill Sans MT" panose="020B0502020104020203" pitchFamily="34" charset="0"/>
              </a:rPr>
              <a:t>–all instructions are the same length</a:t>
            </a:r>
          </a:p>
          <a:p>
            <a:r>
              <a:rPr lang="en-US" sz="1800" b="0" i="0" u="none" strike="noStrike" baseline="0" dirty="0">
                <a:solidFill>
                  <a:srgbClr val="2A1A00"/>
                </a:solidFill>
                <a:latin typeface="Arial" panose="020B0604020202020204" pitchFamily="34" charset="0"/>
              </a:rPr>
              <a:t>•so fetch and decode stages are similar for all instructions</a:t>
            </a:r>
          </a:p>
          <a:p>
            <a:r>
              <a:rPr lang="en-US" sz="1800" b="0" i="0" u="none" strike="noStrike" baseline="0" dirty="0">
                <a:solidFill>
                  <a:srgbClr val="2A1A00"/>
                </a:solidFill>
                <a:latin typeface="Gill Sans MT" panose="020B0502020104020203" pitchFamily="34" charset="0"/>
              </a:rPr>
              <a:t>–just a few instruction formats</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simplifies instruction decode and makes it possible in one stage (which means smaller pipelines)</a:t>
            </a:r>
          </a:p>
          <a:p>
            <a:r>
              <a:rPr lang="en-US" sz="1800" b="0" i="0" u="none" strike="noStrike" baseline="0" dirty="0">
                <a:solidFill>
                  <a:srgbClr val="2A1A00"/>
                </a:solidFill>
                <a:latin typeface="Gill Sans MT" panose="020B0502020104020203" pitchFamily="34" charset="0"/>
              </a:rPr>
              <a:t>–memory operands appear only in load/stores</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so we can use execute stage to calculate memory address and access memory in memory stage</a:t>
            </a:r>
          </a:p>
          <a:p>
            <a:r>
              <a:rPr lang="en-US" sz="1800" b="0" i="0" u="none" strike="noStrike" baseline="0" dirty="0">
                <a:solidFill>
                  <a:srgbClr val="2A1A00"/>
                </a:solidFill>
                <a:latin typeface="Gill Sans MT" panose="020B0502020104020203" pitchFamily="34" charset="0"/>
              </a:rPr>
              <a:t>–operands are aligned in memory</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We do not need two data memory access for one instruction. one data transfer instruction requires one memory access stage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4247317"/>
          </a:xfrm>
          <a:prstGeom prst="rect">
            <a:avLst/>
          </a:prstGeom>
          <a:noFill/>
        </p:spPr>
        <p:txBody>
          <a:bodyPr wrap="square" rtlCol="0">
            <a:spAutoFit/>
          </a:bodyPr>
          <a:lstStyle/>
          <a:p>
            <a:pPr algn="r" rtl="1"/>
            <a:r>
              <a:rPr lang="fa-IR" dirty="0"/>
              <a:t>• چه چیزی آن را با </a:t>
            </a:r>
            <a:r>
              <a:rPr lang="en-US" dirty="0"/>
              <a:t>MIPS </a:t>
            </a:r>
            <a:r>
              <a:rPr lang="fa-IR" dirty="0"/>
              <a:t>آسان می کند؟</a:t>
            </a:r>
          </a:p>
          <a:p>
            <a:pPr algn="r" rtl="1"/>
            <a:r>
              <a:rPr lang="fa-IR" dirty="0"/>
              <a:t>- طول تمام دستورالعمل ها یکسان است</a:t>
            </a:r>
          </a:p>
          <a:p>
            <a:pPr algn="r" rtl="1"/>
            <a:r>
              <a:rPr lang="fa-IR" dirty="0"/>
              <a:t>بنابراین مراحل واکشی و رمزگشایی برای همه دستورالعمل ها مشابه هستند</a:t>
            </a:r>
          </a:p>
          <a:p>
            <a:pPr algn="r" rtl="1"/>
            <a:r>
              <a:rPr lang="fa-IR" dirty="0"/>
              <a:t>-فقط چند فرمت دستورالعمل</a:t>
            </a:r>
          </a:p>
          <a:p>
            <a:pPr algn="r" rtl="1"/>
            <a:r>
              <a:rPr lang="fa-IR" dirty="0"/>
              <a:t>رمزگشایی دستورالعمل را ساده می کند و آن را در یک مرحله ممکن می کند (که به معنای خطوط لوله کوچکتر است)</a:t>
            </a:r>
          </a:p>
          <a:p>
            <a:pPr algn="r" rtl="1"/>
            <a:r>
              <a:rPr lang="fa-IR" dirty="0"/>
              <a:t>-عملگرهای حافظه فقط در </a:t>
            </a:r>
            <a:r>
              <a:rPr lang="en-US" dirty="0"/>
              <a:t>load/stores </a:t>
            </a:r>
            <a:r>
              <a:rPr lang="fa-IR" dirty="0"/>
              <a:t>ظاهر می شوند</a:t>
            </a:r>
          </a:p>
          <a:p>
            <a:pPr algn="r" rtl="1"/>
            <a:r>
              <a:rPr lang="fa-IR" dirty="0"/>
              <a:t>بنابراین می توانیم از مرحله اجرا برای محاسبه آدرس حافظه و دسترسی به حافظه در مرحله حافظه استفاده کنیم</a:t>
            </a:r>
          </a:p>
          <a:p>
            <a:pPr algn="r" rtl="1"/>
            <a:r>
              <a:rPr lang="fa-IR" dirty="0"/>
              <a:t>- عملوندها در حافظه تراز می شوند</a:t>
            </a:r>
          </a:p>
          <a:p>
            <a:pPr algn="r" rtl="1"/>
            <a:r>
              <a:rPr lang="fa-IR" dirty="0"/>
              <a:t>• ما برای یک دستور نیازی به دو دسترسی به حافظه داده نداریم. یک دستورالعمل انتقال داده به یک مرحله دسترسی به حافظه نیاز دارد</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PIPELINING MIPS</a:t>
            </a:r>
            <a:endParaRPr lang="en-US" dirty="0"/>
          </a:p>
        </p:txBody>
      </p:sp>
    </p:spTree>
    <p:extLst>
      <p:ext uri="{BB962C8B-B14F-4D97-AF65-F5344CB8AC3E}">
        <p14:creationId xmlns:p14="http://schemas.microsoft.com/office/powerpoint/2010/main" val="14240081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8B8692-0294-778F-FE38-DA07056C1072}"/>
              </a:ext>
            </a:extLst>
          </p:cNvPr>
          <p:cNvSpPr txBox="1"/>
          <p:nvPr/>
        </p:nvSpPr>
        <p:spPr>
          <a:xfrm>
            <a:off x="1763485" y="166692"/>
            <a:ext cx="5617029" cy="369332"/>
          </a:xfrm>
          <a:prstGeom prst="rect">
            <a:avLst/>
          </a:prstGeom>
          <a:noFill/>
        </p:spPr>
        <p:txBody>
          <a:bodyPr wrap="square">
            <a:spAutoFit/>
          </a:bodyPr>
          <a:lstStyle/>
          <a:p>
            <a:pPr algn="ctr"/>
            <a:r>
              <a:rPr lang="en-US" sz="1800" b="0" i="0" u="none" strike="noStrike" baseline="0" dirty="0">
                <a:solidFill>
                  <a:srgbClr val="2A1A00"/>
                </a:solidFill>
                <a:latin typeface="Times New Roman" panose="02020603050405020304" pitchFamily="18" charset="0"/>
              </a:rPr>
              <a:t>PIPELINED EXECUTION AND CONTROL EXAMPLE</a:t>
            </a:r>
            <a:endParaRPr lang="en-US" sz="4000" b="0" i="0" u="none" strike="noStrike" baseline="0" dirty="0">
              <a:solidFill>
                <a:srgbClr val="2A1A00"/>
              </a:solidFill>
              <a:latin typeface="Impact" panose="020B0806030902050204" pitchFamily="34" charset="0"/>
            </a:endParaRPr>
          </a:p>
        </p:txBody>
      </p:sp>
      <p:sp>
        <p:nvSpPr>
          <p:cNvPr id="4" name="TextBox 3">
            <a:extLst>
              <a:ext uri="{FF2B5EF4-FFF2-40B4-BE49-F238E27FC236}">
                <a16:creationId xmlns:a16="http://schemas.microsoft.com/office/drawing/2014/main" id="{0719DA82-488D-4307-AED0-0B5A13045F32}"/>
              </a:ext>
            </a:extLst>
          </p:cNvPr>
          <p:cNvSpPr txBox="1"/>
          <p:nvPr/>
        </p:nvSpPr>
        <p:spPr>
          <a:xfrm>
            <a:off x="102637" y="745190"/>
            <a:ext cx="5822302" cy="646331"/>
          </a:xfrm>
          <a:prstGeom prst="rect">
            <a:avLst/>
          </a:prstGeom>
          <a:noFill/>
        </p:spPr>
        <p:txBody>
          <a:bodyPr wrap="square">
            <a:spAutoFit/>
          </a:bodyPr>
          <a:lstStyle/>
          <a:p>
            <a:r>
              <a:rPr lang="en-US" dirty="0" err="1"/>
              <a:t>lw</a:t>
            </a:r>
            <a:r>
              <a:rPr lang="en-US" dirty="0"/>
              <a:t> $10, 20($1)</a:t>
            </a:r>
          </a:p>
          <a:p>
            <a:r>
              <a:rPr lang="en-US" dirty="0"/>
              <a:t>sub $11, $2, $3</a:t>
            </a:r>
          </a:p>
        </p:txBody>
      </p:sp>
      <p:pic>
        <p:nvPicPr>
          <p:cNvPr id="5" name="Picture 4">
            <a:extLst>
              <a:ext uri="{FF2B5EF4-FFF2-40B4-BE49-F238E27FC236}">
                <a16:creationId xmlns:a16="http://schemas.microsoft.com/office/drawing/2014/main" id="{8375BA31-978B-0E11-80C9-71E9F639922D}"/>
              </a:ext>
            </a:extLst>
          </p:cNvPr>
          <p:cNvPicPr>
            <a:picLocks noChangeAspect="1"/>
          </p:cNvPicPr>
          <p:nvPr/>
        </p:nvPicPr>
        <p:blipFill>
          <a:blip r:embed="rId3"/>
          <a:stretch>
            <a:fillRect/>
          </a:stretch>
        </p:blipFill>
        <p:spPr>
          <a:xfrm>
            <a:off x="503930" y="1391521"/>
            <a:ext cx="8313500" cy="4721289"/>
          </a:xfrm>
          <a:prstGeom prst="rect">
            <a:avLst/>
          </a:prstGeom>
        </p:spPr>
      </p:pic>
    </p:spTree>
    <p:extLst>
      <p:ext uri="{BB962C8B-B14F-4D97-AF65-F5344CB8AC3E}">
        <p14:creationId xmlns:p14="http://schemas.microsoft.com/office/powerpoint/2010/main" val="12319617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8B8692-0294-778F-FE38-DA07056C1072}"/>
              </a:ext>
            </a:extLst>
          </p:cNvPr>
          <p:cNvSpPr txBox="1"/>
          <p:nvPr/>
        </p:nvSpPr>
        <p:spPr>
          <a:xfrm>
            <a:off x="1763485" y="166692"/>
            <a:ext cx="5617029" cy="369332"/>
          </a:xfrm>
          <a:prstGeom prst="rect">
            <a:avLst/>
          </a:prstGeom>
          <a:noFill/>
        </p:spPr>
        <p:txBody>
          <a:bodyPr wrap="square">
            <a:spAutoFit/>
          </a:bodyPr>
          <a:lstStyle/>
          <a:p>
            <a:pPr algn="ctr"/>
            <a:r>
              <a:rPr lang="en-US" sz="1800" b="0" i="0" u="none" strike="noStrike" baseline="0" dirty="0">
                <a:solidFill>
                  <a:srgbClr val="2A1A00"/>
                </a:solidFill>
                <a:latin typeface="Times New Roman" panose="02020603050405020304" pitchFamily="18" charset="0"/>
              </a:rPr>
              <a:t>PIPELINED EXECUTION AND CONTROL EXAMPLE</a:t>
            </a:r>
            <a:endParaRPr lang="en-US" sz="4000" b="0" i="0" u="none" strike="noStrike" baseline="0" dirty="0">
              <a:solidFill>
                <a:srgbClr val="2A1A00"/>
              </a:solidFill>
              <a:latin typeface="Impact" panose="020B0806030902050204" pitchFamily="34" charset="0"/>
            </a:endParaRPr>
          </a:p>
        </p:txBody>
      </p:sp>
      <p:sp>
        <p:nvSpPr>
          <p:cNvPr id="4" name="TextBox 3">
            <a:extLst>
              <a:ext uri="{FF2B5EF4-FFF2-40B4-BE49-F238E27FC236}">
                <a16:creationId xmlns:a16="http://schemas.microsoft.com/office/drawing/2014/main" id="{0719DA82-488D-4307-AED0-0B5A13045F32}"/>
              </a:ext>
            </a:extLst>
          </p:cNvPr>
          <p:cNvSpPr txBox="1"/>
          <p:nvPr/>
        </p:nvSpPr>
        <p:spPr>
          <a:xfrm>
            <a:off x="102637" y="745190"/>
            <a:ext cx="5822302" cy="646331"/>
          </a:xfrm>
          <a:prstGeom prst="rect">
            <a:avLst/>
          </a:prstGeom>
          <a:noFill/>
        </p:spPr>
        <p:txBody>
          <a:bodyPr wrap="square">
            <a:spAutoFit/>
          </a:bodyPr>
          <a:lstStyle/>
          <a:p>
            <a:r>
              <a:rPr lang="en-US" dirty="0" err="1"/>
              <a:t>lw</a:t>
            </a:r>
            <a:r>
              <a:rPr lang="en-US" dirty="0"/>
              <a:t> $10, 20($1)</a:t>
            </a:r>
          </a:p>
          <a:p>
            <a:r>
              <a:rPr lang="en-US" dirty="0"/>
              <a:t>sub $11, $2, $3</a:t>
            </a:r>
          </a:p>
        </p:txBody>
      </p:sp>
      <p:pic>
        <p:nvPicPr>
          <p:cNvPr id="6" name="Picture 5">
            <a:extLst>
              <a:ext uri="{FF2B5EF4-FFF2-40B4-BE49-F238E27FC236}">
                <a16:creationId xmlns:a16="http://schemas.microsoft.com/office/drawing/2014/main" id="{CA588CA4-3E85-5052-F692-50ABCF71E514}"/>
              </a:ext>
            </a:extLst>
          </p:cNvPr>
          <p:cNvPicPr>
            <a:picLocks noChangeAspect="1"/>
          </p:cNvPicPr>
          <p:nvPr/>
        </p:nvPicPr>
        <p:blipFill>
          <a:blip r:embed="rId3"/>
          <a:stretch>
            <a:fillRect/>
          </a:stretch>
        </p:blipFill>
        <p:spPr>
          <a:xfrm>
            <a:off x="102637" y="1764405"/>
            <a:ext cx="8742783" cy="4361322"/>
          </a:xfrm>
          <a:prstGeom prst="rect">
            <a:avLst/>
          </a:prstGeom>
        </p:spPr>
      </p:pic>
    </p:spTree>
    <p:extLst>
      <p:ext uri="{BB962C8B-B14F-4D97-AF65-F5344CB8AC3E}">
        <p14:creationId xmlns:p14="http://schemas.microsoft.com/office/powerpoint/2010/main" val="37597037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8B8692-0294-778F-FE38-DA07056C1072}"/>
              </a:ext>
            </a:extLst>
          </p:cNvPr>
          <p:cNvSpPr txBox="1"/>
          <p:nvPr/>
        </p:nvSpPr>
        <p:spPr>
          <a:xfrm>
            <a:off x="1763485" y="166692"/>
            <a:ext cx="5617029" cy="369332"/>
          </a:xfrm>
          <a:prstGeom prst="rect">
            <a:avLst/>
          </a:prstGeom>
          <a:noFill/>
        </p:spPr>
        <p:txBody>
          <a:bodyPr wrap="square">
            <a:spAutoFit/>
          </a:bodyPr>
          <a:lstStyle/>
          <a:p>
            <a:pPr algn="ctr"/>
            <a:r>
              <a:rPr lang="en-US" sz="1800" b="0" i="0" u="none" strike="noStrike" baseline="0" dirty="0">
                <a:solidFill>
                  <a:srgbClr val="2A1A00"/>
                </a:solidFill>
                <a:latin typeface="Times New Roman" panose="02020603050405020304" pitchFamily="18" charset="0"/>
              </a:rPr>
              <a:t>PIPELINED EXECUTION AND CONTROL EXAMPLE</a:t>
            </a:r>
            <a:endParaRPr lang="en-US" sz="4000" b="0" i="0" u="none" strike="noStrike" baseline="0" dirty="0">
              <a:solidFill>
                <a:srgbClr val="2A1A00"/>
              </a:solidFill>
              <a:latin typeface="Impact" panose="020B0806030902050204" pitchFamily="34" charset="0"/>
            </a:endParaRPr>
          </a:p>
        </p:txBody>
      </p:sp>
      <p:sp>
        <p:nvSpPr>
          <p:cNvPr id="4" name="TextBox 3">
            <a:extLst>
              <a:ext uri="{FF2B5EF4-FFF2-40B4-BE49-F238E27FC236}">
                <a16:creationId xmlns:a16="http://schemas.microsoft.com/office/drawing/2014/main" id="{0719DA82-488D-4307-AED0-0B5A13045F32}"/>
              </a:ext>
            </a:extLst>
          </p:cNvPr>
          <p:cNvSpPr txBox="1"/>
          <p:nvPr/>
        </p:nvSpPr>
        <p:spPr>
          <a:xfrm>
            <a:off x="102637" y="745190"/>
            <a:ext cx="5822302" cy="646331"/>
          </a:xfrm>
          <a:prstGeom prst="rect">
            <a:avLst/>
          </a:prstGeom>
          <a:noFill/>
        </p:spPr>
        <p:txBody>
          <a:bodyPr wrap="square">
            <a:spAutoFit/>
          </a:bodyPr>
          <a:lstStyle/>
          <a:p>
            <a:r>
              <a:rPr lang="en-US" dirty="0" err="1"/>
              <a:t>lw</a:t>
            </a:r>
            <a:r>
              <a:rPr lang="en-US" dirty="0"/>
              <a:t> $10, 20($1)</a:t>
            </a:r>
          </a:p>
          <a:p>
            <a:r>
              <a:rPr lang="en-US" dirty="0"/>
              <a:t>sub $11, $2, $3</a:t>
            </a:r>
          </a:p>
        </p:txBody>
      </p:sp>
      <p:pic>
        <p:nvPicPr>
          <p:cNvPr id="5" name="Picture 4">
            <a:extLst>
              <a:ext uri="{FF2B5EF4-FFF2-40B4-BE49-F238E27FC236}">
                <a16:creationId xmlns:a16="http://schemas.microsoft.com/office/drawing/2014/main" id="{D5FFCB71-1EC2-38A6-1904-DE54EBFD1554}"/>
              </a:ext>
            </a:extLst>
          </p:cNvPr>
          <p:cNvPicPr>
            <a:picLocks noChangeAspect="1"/>
          </p:cNvPicPr>
          <p:nvPr/>
        </p:nvPicPr>
        <p:blipFill>
          <a:blip r:embed="rId3"/>
          <a:stretch>
            <a:fillRect/>
          </a:stretch>
        </p:blipFill>
        <p:spPr>
          <a:xfrm>
            <a:off x="0" y="1466155"/>
            <a:ext cx="9077542" cy="4646655"/>
          </a:xfrm>
          <a:prstGeom prst="rect">
            <a:avLst/>
          </a:prstGeom>
        </p:spPr>
      </p:pic>
    </p:spTree>
    <p:extLst>
      <p:ext uri="{BB962C8B-B14F-4D97-AF65-F5344CB8AC3E}">
        <p14:creationId xmlns:p14="http://schemas.microsoft.com/office/powerpoint/2010/main" val="41678101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1477328"/>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•So far our </a:t>
            </a:r>
            <a:r>
              <a:rPr lang="en-US" sz="1800" b="0" i="0" u="none" strike="noStrike" baseline="0" dirty="0" err="1">
                <a:solidFill>
                  <a:srgbClr val="2A1A00"/>
                </a:solidFill>
                <a:latin typeface="Arial" panose="020B0604020202020204" pitchFamily="34" charset="0"/>
              </a:rPr>
              <a:t>datapath</a:t>
            </a:r>
            <a:r>
              <a:rPr lang="en-US" sz="1800" b="0" i="0" u="none" strike="noStrike" baseline="0" dirty="0">
                <a:solidFill>
                  <a:srgbClr val="2A1A00"/>
                </a:solidFill>
                <a:latin typeface="Arial" panose="020B0604020202020204" pitchFamily="34" charset="0"/>
              </a:rPr>
              <a:t> and control have ignored hazards</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We shall revisit </a:t>
            </a:r>
            <a:r>
              <a:rPr lang="en-US" sz="1800" b="0" i="1" u="none" strike="noStrike" baseline="0" dirty="0">
                <a:solidFill>
                  <a:srgbClr val="585858"/>
                </a:solidFill>
                <a:latin typeface="Gill Sans MT" panose="020B0502020104020203" pitchFamily="34" charset="0"/>
              </a:rPr>
              <a:t>data </a:t>
            </a:r>
            <a:r>
              <a:rPr lang="en-US" sz="1800" b="0" i="1" u="none" strike="noStrike" baseline="0" dirty="0" err="1">
                <a:solidFill>
                  <a:srgbClr val="585858"/>
                </a:solidFill>
                <a:latin typeface="Gill Sans MT" panose="020B0502020104020203" pitchFamily="34" charset="0"/>
              </a:rPr>
              <a:t>hazards</a:t>
            </a:r>
            <a:r>
              <a:rPr lang="en-US" sz="1800" b="0" i="0" u="none" strike="noStrike" baseline="0" dirty="0" err="1">
                <a:solidFill>
                  <a:srgbClr val="585858"/>
                </a:solidFill>
                <a:latin typeface="Gill Sans MT" panose="020B0502020104020203" pitchFamily="34" charset="0"/>
              </a:rPr>
              <a:t>and</a:t>
            </a:r>
            <a:r>
              <a:rPr lang="en-US" sz="1800" b="0" i="0" u="none" strike="noStrike" baseline="0" dirty="0">
                <a:solidFill>
                  <a:srgbClr val="585858"/>
                </a:solidFill>
                <a:latin typeface="Gill Sans MT" panose="020B0502020104020203" pitchFamily="34" charset="0"/>
              </a:rPr>
              <a:t> </a:t>
            </a:r>
            <a:r>
              <a:rPr lang="en-US" sz="1800" b="0" i="1" u="none" strike="noStrike" baseline="0" dirty="0">
                <a:solidFill>
                  <a:srgbClr val="585858"/>
                </a:solidFill>
                <a:latin typeface="Gill Sans MT" panose="020B0502020104020203" pitchFamily="34" charset="0"/>
              </a:rPr>
              <a:t>control </a:t>
            </a:r>
            <a:r>
              <a:rPr lang="en-US" sz="1800" b="0" i="1" u="none" strike="noStrike" baseline="0" dirty="0" err="1">
                <a:solidFill>
                  <a:srgbClr val="585858"/>
                </a:solidFill>
                <a:latin typeface="Gill Sans MT" panose="020B0502020104020203" pitchFamily="34" charset="0"/>
              </a:rPr>
              <a:t>hazards</a:t>
            </a:r>
            <a:r>
              <a:rPr lang="en-US" sz="1800" b="0" i="0" u="none" strike="noStrike" baseline="0" dirty="0" err="1">
                <a:solidFill>
                  <a:srgbClr val="585858"/>
                </a:solidFill>
                <a:latin typeface="Gill Sans MT" panose="020B0502020104020203" pitchFamily="34" charset="0"/>
              </a:rPr>
              <a:t>and</a:t>
            </a:r>
            <a:r>
              <a:rPr lang="en-US" sz="1800" b="0" i="0" u="none" strike="noStrike" baseline="0" dirty="0">
                <a:solidFill>
                  <a:srgbClr val="585858"/>
                </a:solidFill>
                <a:latin typeface="Gill Sans MT" panose="020B0502020104020203" pitchFamily="34" charset="0"/>
              </a:rPr>
              <a:t> enhance our </a:t>
            </a:r>
            <a:r>
              <a:rPr lang="en-US" sz="1800" b="0" i="0" u="none" strike="noStrike" baseline="0" dirty="0" err="1">
                <a:solidFill>
                  <a:srgbClr val="585858"/>
                </a:solidFill>
                <a:latin typeface="Gill Sans MT" panose="020B0502020104020203" pitchFamily="34" charset="0"/>
              </a:rPr>
              <a:t>datapath</a:t>
            </a:r>
            <a:r>
              <a:rPr lang="en-US" sz="1800" b="0" i="0" u="none" strike="noStrike" baseline="0" dirty="0">
                <a:solidFill>
                  <a:srgbClr val="585858"/>
                </a:solidFill>
                <a:latin typeface="Gill Sans MT" panose="020B0502020104020203" pitchFamily="34" charset="0"/>
              </a:rPr>
              <a:t> and control to handle them in </a:t>
            </a:r>
            <a:r>
              <a:rPr lang="en-US" sz="1800" b="0" i="1" u="none" strike="noStrike" baseline="0" dirty="0">
                <a:solidFill>
                  <a:srgbClr val="585858"/>
                </a:solidFill>
                <a:latin typeface="Gill Sans MT" panose="020B0502020104020203" pitchFamily="34" charset="0"/>
              </a:rPr>
              <a:t>hardware</a:t>
            </a:r>
            <a:r>
              <a:rPr lang="en-US" sz="1800" b="0" i="0" u="none" strike="noStrike" baseline="0" dirty="0">
                <a:solidFill>
                  <a:srgbClr val="585858"/>
                </a:solidFill>
                <a:latin typeface="Gill Sans MT" panose="020B0502020104020203" pitchFamily="34" charset="0"/>
              </a:rPr>
              <a:t>…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1477328"/>
          </a:xfrm>
          <a:prstGeom prst="rect">
            <a:avLst/>
          </a:prstGeom>
          <a:noFill/>
        </p:spPr>
        <p:txBody>
          <a:bodyPr wrap="square" rtlCol="0">
            <a:spAutoFit/>
          </a:bodyPr>
          <a:lstStyle/>
          <a:p>
            <a:pPr algn="r" rtl="1"/>
            <a:r>
              <a:rPr lang="fa-IR" dirty="0"/>
              <a:t>•تاکنون مسیر داده و کنترل ما خطرات را نادیده گرفته است</a:t>
            </a:r>
          </a:p>
          <a:p>
            <a:pPr algn="r" rtl="1"/>
            <a:r>
              <a:rPr lang="fa-IR" dirty="0"/>
              <a:t>•ما باید خطرات داده و خطرات کنترل را مجدداً بررسی کنیم و مسیر داده و کنترل خود را برای مدیریت آنها در سخت افزار افزایش دهیم…</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1938348"/>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REVISITING HAZARDS</a:t>
            </a:r>
            <a:endParaRPr lang="en-US" sz="4800" b="0" i="0" u="none" strike="noStrike" baseline="0" dirty="0">
              <a:solidFill>
                <a:srgbClr val="2A1A00"/>
              </a:solidFill>
              <a:latin typeface="Impact" panose="020B0806030902050204" pitchFamily="34" charset="0"/>
            </a:endParaRPr>
          </a:p>
        </p:txBody>
      </p:sp>
    </p:spTree>
    <p:extLst>
      <p:ext uri="{BB962C8B-B14F-4D97-AF65-F5344CB8AC3E}">
        <p14:creationId xmlns:p14="http://schemas.microsoft.com/office/powerpoint/2010/main" val="38228911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101371-84F7-A89D-CEAE-D52B33943BCF}"/>
              </a:ext>
            </a:extLst>
          </p:cNvPr>
          <p:cNvSpPr txBox="1"/>
          <p:nvPr/>
        </p:nvSpPr>
        <p:spPr>
          <a:xfrm>
            <a:off x="0" y="335902"/>
            <a:ext cx="9144000" cy="3046988"/>
          </a:xfrm>
          <a:prstGeom prst="rect">
            <a:avLst/>
          </a:prstGeom>
          <a:noFill/>
        </p:spPr>
        <p:txBody>
          <a:bodyPr wrap="square" rtlCol="0">
            <a:spAutoFit/>
          </a:bodyPr>
          <a:lstStyle/>
          <a:p>
            <a:r>
              <a:rPr lang="en-US" sz="9600" dirty="0"/>
              <a:t>Slide </a:t>
            </a:r>
            <a:r>
              <a:rPr lang="en-US" sz="9600" dirty="0" err="1"/>
              <a:t>nimche</a:t>
            </a:r>
            <a:r>
              <a:rPr lang="en-US" sz="9600" dirty="0"/>
              <a:t> </a:t>
            </a:r>
            <a:r>
              <a:rPr lang="en-US" sz="9600" dirty="0" err="1"/>
              <a:t>khali</a:t>
            </a:r>
            <a:r>
              <a:rPr lang="en-US" sz="9600" dirty="0"/>
              <a:t> source safe 64</a:t>
            </a:r>
          </a:p>
        </p:txBody>
      </p:sp>
    </p:spTree>
    <p:extLst>
      <p:ext uri="{BB962C8B-B14F-4D97-AF65-F5344CB8AC3E}">
        <p14:creationId xmlns:p14="http://schemas.microsoft.com/office/powerpoint/2010/main" val="14897500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311215"/>
            <a:ext cx="4301411" cy="3139321"/>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Have compiler guarantee </a:t>
            </a:r>
            <a:r>
              <a:rPr lang="en-US" sz="1800" b="0" i="1" u="none" strike="noStrike" baseline="0" dirty="0" err="1">
                <a:solidFill>
                  <a:srgbClr val="585858"/>
                </a:solidFill>
                <a:latin typeface="Gill Sans MT" panose="020B0502020104020203" pitchFamily="34" charset="0"/>
              </a:rPr>
              <a:t>never</a:t>
            </a:r>
            <a:r>
              <a:rPr lang="en-US" sz="1800" b="0" i="0" u="none" strike="noStrike" baseline="0" dirty="0" err="1">
                <a:solidFill>
                  <a:srgbClr val="585858"/>
                </a:solidFill>
                <a:latin typeface="Gill Sans MT" panose="020B0502020104020203" pitchFamily="34" charset="0"/>
              </a:rPr>
              <a:t>any</a:t>
            </a:r>
            <a:r>
              <a:rPr lang="en-US" sz="1800" b="0" i="0" u="none" strike="noStrike" baseline="0" dirty="0">
                <a:solidFill>
                  <a:srgbClr val="585858"/>
                </a:solidFill>
                <a:latin typeface="Gill Sans MT" panose="020B0502020104020203" pitchFamily="34" charset="0"/>
              </a:rPr>
              <a:t> data hazards!</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by </a:t>
            </a:r>
            <a:r>
              <a:rPr lang="en-US" sz="1800" b="0" i="1" u="none" strike="noStrike" baseline="0" dirty="0">
                <a:solidFill>
                  <a:srgbClr val="585858"/>
                </a:solidFill>
                <a:latin typeface="Gill Sans MT" panose="020B0502020104020203" pitchFamily="34" charset="0"/>
              </a:rPr>
              <a:t>rearranging instructions to insert independent </a:t>
            </a:r>
            <a:r>
              <a:rPr lang="en-US" sz="1800" b="0" i="1" u="none" strike="noStrike" baseline="0" dirty="0" err="1">
                <a:solidFill>
                  <a:srgbClr val="585858"/>
                </a:solidFill>
                <a:latin typeface="Gill Sans MT" panose="020B0502020104020203" pitchFamily="34" charset="0"/>
              </a:rPr>
              <a:t>instructionsbetween</a:t>
            </a:r>
            <a:r>
              <a:rPr lang="en-US" sz="1800" b="0" i="1" u="none" strike="noStrike" baseline="0" dirty="0">
                <a:solidFill>
                  <a:srgbClr val="585858"/>
                </a:solidFill>
                <a:latin typeface="Gill Sans MT" panose="020B0502020104020203" pitchFamily="34" charset="0"/>
              </a:rPr>
              <a:t> </a:t>
            </a:r>
            <a:r>
              <a:rPr lang="en-US" sz="1800" b="0" i="1" u="none" strike="noStrike" baseline="0" dirty="0" err="1">
                <a:solidFill>
                  <a:srgbClr val="585858"/>
                </a:solidFill>
                <a:latin typeface="Gill Sans MT" panose="020B0502020104020203" pitchFamily="34" charset="0"/>
              </a:rPr>
              <a:t>instructions</a:t>
            </a:r>
            <a:r>
              <a:rPr lang="en-US" sz="1800" b="0" i="0" u="none" strike="noStrike" baseline="0" dirty="0" err="1">
                <a:solidFill>
                  <a:srgbClr val="585858"/>
                </a:solidFill>
                <a:latin typeface="Gill Sans MT" panose="020B0502020104020203" pitchFamily="34" charset="0"/>
              </a:rPr>
              <a:t>that</a:t>
            </a:r>
            <a:r>
              <a:rPr lang="en-US" sz="1800" b="0" i="0" u="none" strike="noStrike" baseline="0" dirty="0">
                <a:solidFill>
                  <a:srgbClr val="585858"/>
                </a:solidFill>
                <a:latin typeface="Gill Sans MT" panose="020B0502020104020203" pitchFamily="34" charset="0"/>
              </a:rPr>
              <a:t> would otherwise have a data hazard between them,</a:t>
            </a:r>
          </a:p>
          <a:p>
            <a:pPr algn="l"/>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or, if such rearrangement is not possible, </a:t>
            </a:r>
            <a:r>
              <a:rPr lang="en-US" sz="1800" b="0" i="1" u="none" strike="noStrike" baseline="0" dirty="0" err="1">
                <a:solidFill>
                  <a:srgbClr val="585858"/>
                </a:solidFill>
                <a:latin typeface="Gill Sans MT" panose="020B0502020104020203" pitchFamily="34" charset="0"/>
              </a:rPr>
              <a:t>insert</a:t>
            </a:r>
            <a:r>
              <a:rPr lang="en-US" sz="1800" b="0" i="0" u="none" strike="noStrike" baseline="0" dirty="0" err="1">
                <a:solidFill>
                  <a:srgbClr val="585858"/>
                </a:solidFill>
                <a:latin typeface="Courier New" panose="02070309020205020404" pitchFamily="49" charset="0"/>
              </a:rPr>
              <a:t>nop</a:t>
            </a:r>
            <a:r>
              <a:rPr lang="en-US" sz="1800" b="0" i="0" u="none" strike="noStrike" baseline="0" dirty="0" err="1">
                <a:solidFill>
                  <a:srgbClr val="585858"/>
                </a:solidFill>
                <a:latin typeface="Gill Sans MT" panose="020B0502020104020203" pitchFamily="34" charset="0"/>
              </a:rPr>
              <a:t>s</a:t>
            </a:r>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Such compiler solutions may not always be possible, and </a:t>
            </a:r>
            <a:r>
              <a:rPr lang="en-US" sz="1800" b="0" i="0" u="none" strike="noStrike" baseline="0" dirty="0" err="1">
                <a:solidFill>
                  <a:srgbClr val="585858"/>
                </a:solidFill>
                <a:latin typeface="Courier New" panose="02070309020205020404" pitchFamily="49" charset="0"/>
              </a:rPr>
              <a:t>nop</a:t>
            </a:r>
            <a:r>
              <a:rPr lang="en-US" sz="1800" b="0" i="0" u="none" strike="noStrike" baseline="0" dirty="0" err="1">
                <a:solidFill>
                  <a:srgbClr val="585858"/>
                </a:solidFill>
                <a:latin typeface="Gill Sans MT" panose="020B0502020104020203" pitchFamily="34" charset="0"/>
              </a:rPr>
              <a:t>s</a:t>
            </a:r>
            <a:r>
              <a:rPr lang="en-US" sz="1800" b="0" i="0" u="none" strike="noStrike" baseline="0" dirty="0">
                <a:solidFill>
                  <a:srgbClr val="585858"/>
                </a:solidFill>
                <a:latin typeface="Gill Sans MT" panose="020B0502020104020203" pitchFamily="34" charset="0"/>
              </a:rPr>
              <a:t> slow the machine down</a:t>
            </a:r>
          </a:p>
          <a:p>
            <a:endParaRPr lang="fa-IR" sz="1800" b="0" i="0" u="none" strike="noStrike" baseline="0" dirty="0">
              <a:solidFill>
                <a:srgbClr val="585858"/>
              </a:solidFill>
              <a:latin typeface="Gill Sans MT" panose="020B0502020104020203" pitchFamily="34" charset="0"/>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311215"/>
            <a:ext cx="4446036" cy="2031325"/>
          </a:xfrm>
          <a:prstGeom prst="rect">
            <a:avLst/>
          </a:prstGeom>
          <a:noFill/>
        </p:spPr>
        <p:txBody>
          <a:bodyPr wrap="square" rtlCol="0">
            <a:spAutoFit/>
          </a:bodyPr>
          <a:lstStyle/>
          <a:p>
            <a:pPr algn="r" rtl="1"/>
            <a:r>
              <a:rPr lang="fa-IR" dirty="0"/>
              <a:t>• آیا کامپایلر تضمین داده است هرگز خطرات!</a:t>
            </a:r>
          </a:p>
          <a:p>
            <a:pPr algn="r" rtl="1"/>
            <a:r>
              <a:rPr lang="fa-IR" dirty="0"/>
              <a:t>- با تنظیم مجدد دستورالعمل ها برای درج دستورالعمل های مستقل بین دستورالعمل هایی که در غیر این صورت خطر داده بین آنها وجود دارد،</a:t>
            </a:r>
          </a:p>
          <a:p>
            <a:pPr algn="r" rtl="1"/>
            <a:r>
              <a:rPr lang="fa-IR" dirty="0"/>
              <a:t>-یا اگر چنین بازآرایی امکان پذیر نیست، درج کنید</a:t>
            </a:r>
          </a:p>
          <a:p>
            <a:pPr algn="r" rtl="1"/>
            <a:r>
              <a:rPr lang="fa-IR" dirty="0"/>
              <a:t>چنین راه حل های کامپایلری ممکن است همیشه امکان پذیر نباشد و نوپ ها سرعت دستگاه را کاهش می دهند</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1311215"/>
            <a:ext cx="0" cy="2747601"/>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SOFTWARE SOLUTION</a:t>
            </a:r>
          </a:p>
          <a:p>
            <a:pPr algn="ctr"/>
            <a:r>
              <a:rPr lang="fa-IR" sz="2800" dirty="0">
                <a:solidFill>
                  <a:srgbClr val="2A1A00"/>
                </a:solidFill>
                <a:latin typeface="Impact" panose="020B0806030902050204" pitchFamily="34" charset="0"/>
              </a:rPr>
              <a:t>راه حل نرم افزاری</a:t>
            </a:r>
            <a:endParaRPr lang="en-US" sz="6600" b="0" i="0" u="none" strike="noStrike" baseline="0" dirty="0">
              <a:solidFill>
                <a:srgbClr val="2A1A00"/>
              </a:solidFill>
              <a:latin typeface="Impact" panose="020B0806030902050204" pitchFamily="34" charset="0"/>
            </a:endParaRPr>
          </a:p>
        </p:txBody>
      </p:sp>
      <p:pic>
        <p:nvPicPr>
          <p:cNvPr id="5" name="Picture 4">
            <a:extLst>
              <a:ext uri="{FF2B5EF4-FFF2-40B4-BE49-F238E27FC236}">
                <a16:creationId xmlns:a16="http://schemas.microsoft.com/office/drawing/2014/main" id="{3D24F7FF-37B1-55B7-244A-24016CF0868F}"/>
              </a:ext>
            </a:extLst>
          </p:cNvPr>
          <p:cNvPicPr>
            <a:picLocks noChangeAspect="1"/>
          </p:cNvPicPr>
          <p:nvPr/>
        </p:nvPicPr>
        <p:blipFill>
          <a:blip r:embed="rId3"/>
          <a:stretch>
            <a:fillRect/>
          </a:stretch>
        </p:blipFill>
        <p:spPr>
          <a:xfrm>
            <a:off x="1409426" y="4384283"/>
            <a:ext cx="6325148" cy="1966130"/>
          </a:xfrm>
          <a:prstGeom prst="rect">
            <a:avLst/>
          </a:prstGeom>
        </p:spPr>
      </p:pic>
    </p:spTree>
    <p:extLst>
      <p:ext uri="{BB962C8B-B14F-4D97-AF65-F5344CB8AC3E}">
        <p14:creationId xmlns:p14="http://schemas.microsoft.com/office/powerpoint/2010/main" val="15161162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311215"/>
            <a:ext cx="4301411" cy="1754326"/>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Idea: </a:t>
            </a:r>
            <a:r>
              <a:rPr lang="en-US" sz="1800" b="0" i="1" u="none" strike="noStrike" baseline="0" dirty="0">
                <a:solidFill>
                  <a:srgbClr val="585858"/>
                </a:solidFill>
                <a:latin typeface="Gill Sans MT" panose="020B0502020104020203" pitchFamily="34" charset="0"/>
              </a:rPr>
              <a:t>use intermediate data</a:t>
            </a:r>
            <a:r>
              <a:rPr lang="en-US" sz="1800" b="0" i="0" u="none" strike="noStrike" baseline="0" dirty="0">
                <a:solidFill>
                  <a:srgbClr val="585858"/>
                </a:solidFill>
                <a:latin typeface="Gill Sans MT" panose="020B0502020104020203" pitchFamily="34" charset="0"/>
              </a:rPr>
              <a:t>, do not wait for result to be finally written to the destination register. Two steps:</a:t>
            </a:r>
          </a:p>
          <a:p>
            <a:r>
              <a:rPr lang="en-US" sz="1800" b="0" i="0" u="none" strike="noStrike" baseline="0" dirty="0">
                <a:solidFill>
                  <a:srgbClr val="2A1A00"/>
                </a:solidFill>
                <a:latin typeface="Gill Sans MT" panose="020B0502020104020203" pitchFamily="34" charset="0"/>
              </a:rPr>
              <a:t>1.Detectdata hazard</a:t>
            </a:r>
          </a:p>
          <a:p>
            <a:r>
              <a:rPr lang="en-US" sz="1800" b="0" i="0" u="none" strike="noStrike" baseline="0" dirty="0">
                <a:solidFill>
                  <a:srgbClr val="2A1A00"/>
                </a:solidFill>
                <a:latin typeface="Gill Sans MT" panose="020B0502020104020203" pitchFamily="34" charset="0"/>
              </a:rPr>
              <a:t>2.</a:t>
            </a:r>
            <a:r>
              <a:rPr lang="en-US" sz="1800" b="0" i="1" u="none" strike="noStrike" baseline="0" dirty="0">
                <a:solidFill>
                  <a:srgbClr val="585858"/>
                </a:solidFill>
                <a:latin typeface="Gill Sans MT" panose="020B0502020104020203" pitchFamily="34" charset="0"/>
              </a:rPr>
              <a:t>Forward </a:t>
            </a:r>
            <a:r>
              <a:rPr lang="en-US" sz="1800" b="0" i="0" u="none" strike="noStrike" baseline="0" dirty="0">
                <a:solidFill>
                  <a:srgbClr val="585858"/>
                </a:solidFill>
                <a:latin typeface="Gill Sans MT" panose="020B0502020104020203" pitchFamily="34" charset="0"/>
              </a:rPr>
              <a:t>intermediate data to resolve hazard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311215"/>
            <a:ext cx="4446036" cy="1200329"/>
          </a:xfrm>
          <a:prstGeom prst="rect">
            <a:avLst/>
          </a:prstGeom>
          <a:noFill/>
        </p:spPr>
        <p:txBody>
          <a:bodyPr wrap="square" rtlCol="0">
            <a:spAutoFit/>
          </a:bodyPr>
          <a:lstStyle/>
          <a:p>
            <a:pPr algn="r" rtl="1"/>
            <a:r>
              <a:rPr lang="fa-IR" dirty="0"/>
              <a:t>•ایده: از داده های میانی استفاده کنید، منتظر نمانید تا نتیجه در نهایت در ثبات مقصد نوشته شود. دو مرحله:</a:t>
            </a:r>
          </a:p>
          <a:p>
            <a:pPr algn="r" rtl="1"/>
            <a:r>
              <a:rPr lang="fa-IR" dirty="0"/>
              <a:t>1.</a:t>
            </a:r>
            <a:r>
              <a:rPr lang="en-US" dirty="0" err="1"/>
              <a:t>Detectdata</a:t>
            </a:r>
            <a:r>
              <a:rPr lang="en-US" dirty="0"/>
              <a:t> hazard</a:t>
            </a:r>
          </a:p>
          <a:p>
            <a:pPr algn="r" rtl="1"/>
            <a:r>
              <a:rPr lang="en-US" dirty="0"/>
              <a:t>2. </a:t>
            </a:r>
            <a:r>
              <a:rPr lang="fa-IR" dirty="0"/>
              <a:t>ارسال داده های میانی برای حل خطر</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1311215"/>
            <a:ext cx="0" cy="2747601"/>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1077218"/>
          </a:xfrm>
          <a:prstGeom prst="rect">
            <a:avLst/>
          </a:prstGeom>
          <a:noFill/>
        </p:spPr>
        <p:txBody>
          <a:bodyPr wrap="square">
            <a:spAutoFit/>
          </a:bodyPr>
          <a:lstStyle/>
          <a:p>
            <a:pPr algn="ctr"/>
            <a:r>
              <a:rPr lang="en-US" sz="3200" b="0" i="0" u="none" strike="noStrike" baseline="0" dirty="0">
                <a:solidFill>
                  <a:srgbClr val="2A1A00"/>
                </a:solidFill>
                <a:latin typeface="Impact" panose="020B0806030902050204" pitchFamily="34" charset="0"/>
              </a:rPr>
              <a:t>HARDWARE SOLUTION: FORWARDING</a:t>
            </a:r>
            <a:endParaRPr lang="en-US" sz="9600" b="0" i="0" u="none" strike="noStrike" baseline="0" dirty="0">
              <a:solidFill>
                <a:srgbClr val="2A1A00"/>
              </a:solidFill>
              <a:latin typeface="Impact" panose="020B0806030902050204" pitchFamily="34" charset="0"/>
            </a:endParaRPr>
          </a:p>
        </p:txBody>
      </p:sp>
    </p:spTree>
    <p:extLst>
      <p:ext uri="{BB962C8B-B14F-4D97-AF65-F5344CB8AC3E}">
        <p14:creationId xmlns:p14="http://schemas.microsoft.com/office/powerpoint/2010/main" val="7883612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F17E54-0FA8-F143-A6AF-141D693BD8B7}"/>
              </a:ext>
            </a:extLst>
          </p:cNvPr>
          <p:cNvSpPr txBox="1"/>
          <p:nvPr/>
        </p:nvSpPr>
        <p:spPr>
          <a:xfrm>
            <a:off x="1740159" y="148031"/>
            <a:ext cx="5663682"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PIPELINED DATAPATH WITH CONTROL II (AS BEFORE) </a:t>
            </a:r>
            <a:endParaRPr lang="en-US" sz="2800" dirty="0"/>
          </a:p>
        </p:txBody>
      </p:sp>
      <p:pic>
        <p:nvPicPr>
          <p:cNvPr id="5" name="Picture 4">
            <a:extLst>
              <a:ext uri="{FF2B5EF4-FFF2-40B4-BE49-F238E27FC236}">
                <a16:creationId xmlns:a16="http://schemas.microsoft.com/office/drawing/2014/main" id="{A38C1122-570B-EB7D-7048-EEB0D076676C}"/>
              </a:ext>
            </a:extLst>
          </p:cNvPr>
          <p:cNvPicPr>
            <a:picLocks noChangeAspect="1"/>
          </p:cNvPicPr>
          <p:nvPr/>
        </p:nvPicPr>
        <p:blipFill>
          <a:blip r:embed="rId3"/>
          <a:stretch>
            <a:fillRect/>
          </a:stretch>
        </p:blipFill>
        <p:spPr>
          <a:xfrm>
            <a:off x="186612" y="1159098"/>
            <a:ext cx="8677469" cy="5300978"/>
          </a:xfrm>
          <a:prstGeom prst="rect">
            <a:avLst/>
          </a:prstGeom>
        </p:spPr>
      </p:pic>
    </p:spTree>
    <p:extLst>
      <p:ext uri="{BB962C8B-B14F-4D97-AF65-F5344CB8AC3E}">
        <p14:creationId xmlns:p14="http://schemas.microsoft.com/office/powerpoint/2010/main" val="28557562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9331" y="416824"/>
            <a:ext cx="4571999" cy="6186309"/>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•Hazard conditions:</a:t>
            </a:r>
          </a:p>
          <a:p>
            <a:r>
              <a:rPr lang="it-IT" sz="1800" b="0" i="0" u="none" strike="noStrike" baseline="0" dirty="0">
                <a:solidFill>
                  <a:srgbClr val="585858"/>
                </a:solidFill>
                <a:latin typeface="Gill Sans MT" panose="020B0502020104020203" pitchFamily="34" charset="0"/>
              </a:rPr>
              <a:t>1a. EX/MEM.RegisterRd = ID/EX.RegisterRs</a:t>
            </a:r>
          </a:p>
          <a:p>
            <a:r>
              <a:rPr lang="it-IT" sz="1800" b="0" i="0" u="none" strike="noStrike" baseline="0" dirty="0">
                <a:solidFill>
                  <a:srgbClr val="585858"/>
                </a:solidFill>
                <a:latin typeface="Gill Sans MT" panose="020B0502020104020203" pitchFamily="34" charset="0"/>
              </a:rPr>
              <a:t>1b. EX/MEM.RegisterRd = ID/EX.RegisterRt</a:t>
            </a:r>
          </a:p>
          <a:p>
            <a:r>
              <a:rPr lang="en-US" sz="1800" b="0" i="0" u="none" strike="noStrike" baseline="0" dirty="0">
                <a:solidFill>
                  <a:srgbClr val="585858"/>
                </a:solidFill>
                <a:latin typeface="Gill Sans MT" panose="020B0502020104020203" pitchFamily="34" charset="0"/>
              </a:rPr>
              <a:t>2a. MEM/</a:t>
            </a:r>
            <a:r>
              <a:rPr lang="en-US" sz="1800" b="0" i="0" u="none" strike="noStrike" baseline="0" dirty="0" err="1">
                <a:solidFill>
                  <a:srgbClr val="585858"/>
                </a:solidFill>
                <a:latin typeface="Gill Sans MT" panose="020B0502020104020203" pitchFamily="34" charset="0"/>
              </a:rPr>
              <a:t>WB.RegisterRd</a:t>
            </a:r>
            <a:r>
              <a:rPr lang="en-US" sz="1800" b="0" i="0" u="none" strike="noStrike" baseline="0" dirty="0">
                <a:solidFill>
                  <a:srgbClr val="585858"/>
                </a:solidFill>
                <a:latin typeface="Gill Sans MT" panose="020B0502020104020203" pitchFamily="34" charset="0"/>
              </a:rPr>
              <a:t> = ID/</a:t>
            </a:r>
            <a:r>
              <a:rPr lang="en-US" sz="1800" b="0" i="0" u="none" strike="noStrike" baseline="0" dirty="0" err="1">
                <a:solidFill>
                  <a:srgbClr val="585858"/>
                </a:solidFill>
                <a:latin typeface="Gill Sans MT" panose="020B0502020104020203" pitchFamily="34" charset="0"/>
              </a:rPr>
              <a:t>EX.RegisterRs</a:t>
            </a:r>
            <a:endParaRPr lang="en-US" sz="1800" b="0" i="0" u="none" strike="noStrike" baseline="0" dirty="0">
              <a:solidFill>
                <a:srgbClr val="585858"/>
              </a:solidFill>
              <a:latin typeface="Gill Sans MT" panose="020B0502020104020203" pitchFamily="34" charset="0"/>
            </a:endParaRPr>
          </a:p>
          <a:p>
            <a:r>
              <a:rPr lang="en-US" sz="1800" b="0" i="0" u="none" strike="noStrike" baseline="0" dirty="0">
                <a:solidFill>
                  <a:srgbClr val="585858"/>
                </a:solidFill>
                <a:latin typeface="Gill Sans MT" panose="020B0502020104020203" pitchFamily="34" charset="0"/>
              </a:rPr>
              <a:t>2b. MEM/</a:t>
            </a:r>
            <a:r>
              <a:rPr lang="en-US" sz="1800" b="0" i="0" u="none" strike="noStrike" baseline="0" dirty="0" err="1">
                <a:solidFill>
                  <a:srgbClr val="585858"/>
                </a:solidFill>
                <a:latin typeface="Gill Sans MT" panose="020B0502020104020203" pitchFamily="34" charset="0"/>
              </a:rPr>
              <a:t>WB.RegisterRd</a:t>
            </a:r>
            <a:r>
              <a:rPr lang="en-US" sz="1800" b="0" i="0" u="none" strike="noStrike" baseline="0" dirty="0">
                <a:solidFill>
                  <a:srgbClr val="585858"/>
                </a:solidFill>
                <a:latin typeface="Gill Sans MT" panose="020B0502020104020203" pitchFamily="34" charset="0"/>
              </a:rPr>
              <a:t> = ID/</a:t>
            </a:r>
            <a:r>
              <a:rPr lang="en-US" sz="1800" b="0" i="0" u="none" strike="noStrike" baseline="0" dirty="0" err="1">
                <a:solidFill>
                  <a:srgbClr val="585858"/>
                </a:solidFill>
                <a:latin typeface="Gill Sans MT" panose="020B0502020104020203" pitchFamily="34" charset="0"/>
              </a:rPr>
              <a:t>EX.RegisterRt</a:t>
            </a:r>
            <a:endParaRPr lang="en-US" sz="1800" b="0" i="0" u="none" strike="noStrike" baseline="0" dirty="0">
              <a:solidFill>
                <a:srgbClr val="585858"/>
              </a:solidFill>
              <a:latin typeface="Gill Sans MT" panose="020B0502020104020203" pitchFamily="34" charset="0"/>
            </a:endParaRPr>
          </a:p>
          <a:p>
            <a:r>
              <a:rPr lang="en-US" sz="1800" b="0" i="0" u="none" strike="noStrike" baseline="0" dirty="0">
                <a:solidFill>
                  <a:srgbClr val="2A1A00"/>
                </a:solidFill>
                <a:latin typeface="Gill Sans MT" panose="020B0502020104020203" pitchFamily="34" charset="0"/>
              </a:rPr>
              <a:t>–</a:t>
            </a:r>
            <a:r>
              <a:rPr lang="en-US" sz="1800" b="0" i="0" u="none" strike="noStrike" baseline="0" dirty="0" err="1">
                <a:solidFill>
                  <a:srgbClr val="585858"/>
                </a:solidFill>
                <a:latin typeface="Gill Sans MT" panose="020B0502020104020203" pitchFamily="34" charset="0"/>
              </a:rPr>
              <a:t>Eg.</a:t>
            </a:r>
            <a:r>
              <a:rPr lang="en-US" sz="1800" b="0" i="0" u="none" strike="noStrike" baseline="0" dirty="0">
                <a:solidFill>
                  <a:srgbClr val="585858"/>
                </a:solidFill>
                <a:latin typeface="Gill Sans MT" panose="020B0502020104020203" pitchFamily="34" charset="0"/>
              </a:rPr>
              <a:t>, in the earlier example, first hazard between </a:t>
            </a:r>
            <a:r>
              <a:rPr lang="en-US" sz="1800" b="0" i="0" u="none" strike="noStrike" baseline="0" dirty="0">
                <a:solidFill>
                  <a:srgbClr val="585858"/>
                </a:solidFill>
                <a:latin typeface="Courier New" panose="02070309020205020404" pitchFamily="49" charset="0"/>
              </a:rPr>
              <a:t>sub $2, $1, $3 </a:t>
            </a:r>
            <a:r>
              <a:rPr lang="en-US" sz="1800" b="0" i="0" u="none" strike="noStrike" baseline="0" dirty="0">
                <a:solidFill>
                  <a:srgbClr val="585858"/>
                </a:solidFill>
                <a:latin typeface="Gill Sans MT" panose="020B0502020104020203" pitchFamily="34" charset="0"/>
              </a:rPr>
              <a:t>and </a:t>
            </a:r>
          </a:p>
          <a:p>
            <a:endParaRPr lang="en-US" sz="1800" b="0" i="0" u="none" strike="noStrike" baseline="0" dirty="0">
              <a:solidFill>
                <a:srgbClr val="585858"/>
              </a:solidFill>
              <a:latin typeface="Gill Sans MT" panose="020B0502020104020203" pitchFamily="34" charset="0"/>
            </a:endParaRPr>
          </a:p>
          <a:p>
            <a:r>
              <a:rPr lang="en-US" sz="1800" b="0" i="0" u="none" strike="noStrike" baseline="0" dirty="0">
                <a:solidFill>
                  <a:srgbClr val="585858"/>
                </a:solidFill>
                <a:latin typeface="Courier New" panose="02070309020205020404" pitchFamily="49" charset="0"/>
              </a:rPr>
              <a:t>and $12, $2, $5 </a:t>
            </a:r>
            <a:r>
              <a:rPr lang="en-US" sz="1800" b="0" i="0" u="none" strike="noStrike" baseline="0" dirty="0">
                <a:solidFill>
                  <a:srgbClr val="585858"/>
                </a:solidFill>
                <a:latin typeface="Gill Sans MT" panose="020B0502020104020203" pitchFamily="34" charset="0"/>
              </a:rPr>
              <a:t>is detected when </a:t>
            </a:r>
            <a:r>
              <a:rPr lang="en-US" sz="1800" b="0" i="0" u="none" strike="noStrike" baseline="0" dirty="0" err="1">
                <a:solidFill>
                  <a:srgbClr val="585858"/>
                </a:solidFill>
                <a:latin typeface="Gill Sans MT" panose="020B0502020104020203" pitchFamily="34" charset="0"/>
              </a:rPr>
              <a:t>the</a:t>
            </a:r>
            <a:r>
              <a:rPr lang="en-US" sz="1800" b="0" i="0" u="none" strike="noStrike" baseline="0" dirty="0" err="1">
                <a:solidFill>
                  <a:srgbClr val="585858"/>
                </a:solidFill>
                <a:latin typeface="Courier New" panose="02070309020205020404" pitchFamily="49" charset="0"/>
              </a:rPr>
              <a:t>and</a:t>
            </a:r>
            <a:r>
              <a:rPr lang="en-US" sz="1800" b="0" i="0" u="none" strike="noStrike" baseline="0" dirty="0">
                <a:solidFill>
                  <a:srgbClr val="585858"/>
                </a:solidFill>
                <a:latin typeface="Courier New" panose="02070309020205020404" pitchFamily="49" charset="0"/>
              </a:rPr>
              <a:t> </a:t>
            </a:r>
            <a:r>
              <a:rPr lang="en-US" sz="1800" b="0" i="0" u="none" strike="noStrike" baseline="0" dirty="0">
                <a:solidFill>
                  <a:srgbClr val="585858"/>
                </a:solidFill>
                <a:latin typeface="Gill Sans MT" panose="020B0502020104020203" pitchFamily="34" charset="0"/>
              </a:rPr>
              <a:t>is in EX stage and the </a:t>
            </a:r>
          </a:p>
          <a:p>
            <a:r>
              <a:rPr lang="en-US" sz="1800" b="0" i="0" u="none" strike="noStrike" baseline="0" dirty="0">
                <a:solidFill>
                  <a:srgbClr val="585858"/>
                </a:solidFill>
                <a:latin typeface="Courier New" panose="02070309020205020404" pitchFamily="49" charset="0"/>
              </a:rPr>
              <a:t>sub is in MEM stage because</a:t>
            </a:r>
          </a:p>
          <a:p>
            <a:r>
              <a:rPr lang="en-US" sz="1800" b="0" i="0" u="none" strike="noStrike" baseline="0" dirty="0">
                <a:solidFill>
                  <a:srgbClr val="2A1A00"/>
                </a:solidFill>
                <a:latin typeface="Arial" panose="020B0604020202020204" pitchFamily="34" charset="0"/>
              </a:rPr>
              <a:t>•EX/</a:t>
            </a:r>
            <a:r>
              <a:rPr lang="en-US" sz="1800" b="0" i="0" u="none" strike="noStrike" baseline="0" dirty="0" err="1">
                <a:solidFill>
                  <a:srgbClr val="2A1A00"/>
                </a:solidFill>
                <a:latin typeface="Arial" panose="020B0604020202020204" pitchFamily="34" charset="0"/>
              </a:rPr>
              <a:t>MEM.RegisterRd</a:t>
            </a:r>
            <a:r>
              <a:rPr lang="en-US" sz="1800" b="0" i="0" u="none" strike="noStrike" baseline="0" dirty="0">
                <a:solidFill>
                  <a:srgbClr val="2A1A00"/>
                </a:solidFill>
                <a:latin typeface="Arial" panose="020B0604020202020204" pitchFamily="34" charset="0"/>
              </a:rPr>
              <a:t> = ID/</a:t>
            </a:r>
            <a:r>
              <a:rPr lang="en-US" sz="1800" b="0" i="0" u="none" strike="noStrike" baseline="0" dirty="0" err="1">
                <a:solidFill>
                  <a:srgbClr val="2A1A00"/>
                </a:solidFill>
                <a:latin typeface="Arial" panose="020B0604020202020204" pitchFamily="34" charset="0"/>
              </a:rPr>
              <a:t>EX.RegisterRs</a:t>
            </a:r>
            <a:r>
              <a:rPr lang="en-US" sz="1800" b="0" i="0" u="none" strike="noStrike" baseline="0" dirty="0">
                <a:solidFill>
                  <a:srgbClr val="2A1A00"/>
                </a:solidFill>
                <a:latin typeface="Arial" panose="020B0604020202020204" pitchFamily="34" charset="0"/>
              </a:rPr>
              <a:t> = $2 (1a)</a:t>
            </a:r>
          </a:p>
          <a:p>
            <a:r>
              <a:rPr lang="en-US" sz="1800" b="0" i="0" u="none" strike="noStrike" baseline="0" dirty="0">
                <a:solidFill>
                  <a:srgbClr val="2A1A00"/>
                </a:solidFill>
                <a:latin typeface="Arial" panose="020B0604020202020204" pitchFamily="34" charset="0"/>
              </a:rPr>
              <a:t>•Whether to forward also depends on:</a:t>
            </a:r>
          </a:p>
          <a:p>
            <a:r>
              <a:rPr lang="en-US" sz="1800" b="0" i="0" u="none" strike="noStrike" baseline="0" dirty="0">
                <a:solidFill>
                  <a:srgbClr val="2A1A00"/>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if the later instruction is going to write a register –</a:t>
            </a:r>
            <a:r>
              <a:rPr lang="en-US" sz="1800" b="0" i="0" u="none" strike="noStrike" baseline="0" dirty="0">
                <a:solidFill>
                  <a:srgbClr val="585858"/>
                </a:solidFill>
                <a:latin typeface="Gill Sans MT" panose="020B0502020104020203" pitchFamily="34" charset="0"/>
              </a:rPr>
              <a:t>if </a:t>
            </a:r>
            <a:r>
              <a:rPr lang="en-US" sz="1800" b="0" i="1" u="none" strike="noStrike" baseline="0" dirty="0">
                <a:solidFill>
                  <a:srgbClr val="585858"/>
                </a:solidFill>
                <a:latin typeface="Gill Sans MT" panose="020B0502020104020203" pitchFamily="34" charset="0"/>
              </a:rPr>
              <a:t>not</a:t>
            </a:r>
            <a:r>
              <a:rPr lang="en-US" sz="1800" b="0" i="0" u="none" strike="noStrike" baseline="0" dirty="0">
                <a:solidFill>
                  <a:srgbClr val="585858"/>
                </a:solidFill>
                <a:latin typeface="Gill Sans MT" panose="020B0502020104020203" pitchFamily="34" charset="0"/>
              </a:rPr>
              <a:t>, no need to forward, even if there is register number match as in conditions above</a:t>
            </a:r>
          </a:p>
          <a:p>
            <a:r>
              <a:rPr lang="en-US" sz="1800" b="0" i="0" u="none" strike="noStrike" baseline="0" dirty="0">
                <a:solidFill>
                  <a:srgbClr val="2A1A00"/>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if the destination register of the later instruction is $0</a:t>
            </a:r>
            <a:r>
              <a:rPr lang="en-US" sz="1800" b="0" i="0" u="none" strike="noStrike" baseline="0" dirty="0">
                <a:solidFill>
                  <a:srgbClr val="585858"/>
                </a:solidFill>
                <a:latin typeface="Gill Sans MT" panose="020B0502020104020203" pitchFamily="34" charset="0"/>
              </a:rPr>
              <a:t>–in which case </a:t>
            </a:r>
          </a:p>
          <a:p>
            <a:endParaRPr lang="en-US" sz="1800" b="0" i="0" u="none" strike="noStrike" baseline="0" dirty="0">
              <a:solidFill>
                <a:srgbClr val="585858"/>
              </a:solidFill>
              <a:latin typeface="Gill Sans MT" panose="020B0502020104020203" pitchFamily="34" charset="0"/>
            </a:endParaRPr>
          </a:p>
          <a:p>
            <a:r>
              <a:rPr lang="en-US" sz="1800" b="0" i="0" u="none" strike="noStrike" baseline="0" dirty="0">
                <a:solidFill>
                  <a:srgbClr val="585858"/>
                </a:solidFill>
                <a:latin typeface="Gill Sans MT" panose="020B0502020104020203" pitchFamily="34" charset="0"/>
              </a:rPr>
              <a:t>there is no need to forward value ($0 is always 0 and never overwritten)</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634981" y="416824"/>
            <a:ext cx="4446036" cy="6186309"/>
          </a:xfrm>
          <a:prstGeom prst="rect">
            <a:avLst/>
          </a:prstGeom>
          <a:noFill/>
        </p:spPr>
        <p:txBody>
          <a:bodyPr wrap="square" rtlCol="0">
            <a:spAutoFit/>
          </a:bodyPr>
          <a:lstStyle/>
          <a:p>
            <a:pPr algn="r" rtl="1"/>
            <a:r>
              <a:rPr lang="fa-IR" dirty="0"/>
              <a:t>•شرایط خطر:</a:t>
            </a:r>
          </a:p>
          <a:p>
            <a:pPr algn="r" rtl="1"/>
            <a:r>
              <a:rPr lang="fa-IR" dirty="0"/>
              <a:t>1</a:t>
            </a:r>
            <a:r>
              <a:rPr lang="en-US" dirty="0"/>
              <a:t>a. EX/</a:t>
            </a:r>
            <a:r>
              <a:rPr lang="en-US" dirty="0" err="1"/>
              <a:t>MEM.RegisterRd</a:t>
            </a:r>
            <a:r>
              <a:rPr lang="en-US" dirty="0"/>
              <a:t> = ID/</a:t>
            </a:r>
            <a:r>
              <a:rPr lang="en-US" dirty="0" err="1"/>
              <a:t>EX.RegisterRs</a:t>
            </a:r>
            <a:endParaRPr lang="en-US" dirty="0"/>
          </a:p>
          <a:p>
            <a:pPr algn="r" rtl="1"/>
            <a:r>
              <a:rPr lang="en-US" dirty="0"/>
              <a:t>1b. EX/</a:t>
            </a:r>
            <a:r>
              <a:rPr lang="en-US" dirty="0" err="1"/>
              <a:t>MEM.RegisterRd</a:t>
            </a:r>
            <a:r>
              <a:rPr lang="en-US" dirty="0"/>
              <a:t> = ID/</a:t>
            </a:r>
            <a:r>
              <a:rPr lang="en-US" dirty="0" err="1"/>
              <a:t>EX.RegisterRt</a:t>
            </a:r>
            <a:endParaRPr lang="en-US" dirty="0"/>
          </a:p>
          <a:p>
            <a:pPr algn="r" rtl="1"/>
            <a:r>
              <a:rPr lang="en-US" dirty="0"/>
              <a:t>2a. MEM/</a:t>
            </a:r>
            <a:r>
              <a:rPr lang="en-US" dirty="0" err="1"/>
              <a:t>WB.RegisterRd</a:t>
            </a:r>
            <a:r>
              <a:rPr lang="en-US" dirty="0"/>
              <a:t> = ID/</a:t>
            </a:r>
            <a:r>
              <a:rPr lang="en-US" dirty="0" err="1"/>
              <a:t>EX.RegisterRs</a:t>
            </a:r>
            <a:endParaRPr lang="en-US" dirty="0"/>
          </a:p>
          <a:p>
            <a:pPr algn="r" rtl="1"/>
            <a:r>
              <a:rPr lang="en-US" dirty="0"/>
              <a:t>2b. MEM/</a:t>
            </a:r>
            <a:r>
              <a:rPr lang="en-US" dirty="0" err="1"/>
              <a:t>WB.RegisterRd</a:t>
            </a:r>
            <a:r>
              <a:rPr lang="en-US" dirty="0"/>
              <a:t> = ID/</a:t>
            </a:r>
            <a:r>
              <a:rPr lang="en-US" dirty="0" err="1"/>
              <a:t>EX.RegisterRt</a:t>
            </a:r>
            <a:endParaRPr lang="en-US" dirty="0"/>
          </a:p>
          <a:p>
            <a:pPr algn="r" rtl="1"/>
            <a:r>
              <a:rPr lang="en-US" dirty="0"/>
              <a:t>-</a:t>
            </a:r>
            <a:r>
              <a:rPr lang="fa-IR" dirty="0"/>
              <a:t>به عنوان مثال، در مثال قبلی، اولین خطر بین $2، $1، $3 و</a:t>
            </a:r>
          </a:p>
          <a:p>
            <a:pPr algn="r" rtl="1"/>
            <a:endParaRPr lang="fa-IR" dirty="0"/>
          </a:p>
          <a:p>
            <a:pPr algn="r" rtl="1"/>
            <a:r>
              <a:rPr lang="fa-IR" dirty="0"/>
              <a:t>و 12 دلار، 2 دلار، 5 دلار زمانی که و در مرحله </a:t>
            </a:r>
            <a:r>
              <a:rPr lang="en-US" dirty="0"/>
              <a:t>EX </a:t>
            </a:r>
            <a:r>
              <a:rPr lang="fa-IR" dirty="0"/>
              <a:t>و در مرحله است شناسایی می شود</a:t>
            </a:r>
          </a:p>
          <a:p>
            <a:pPr algn="r" rtl="1"/>
            <a:r>
              <a:rPr lang="fa-IR" dirty="0"/>
              <a:t>زیر در مرحله </a:t>
            </a:r>
            <a:r>
              <a:rPr lang="en-US" dirty="0"/>
              <a:t>MEM </a:t>
            </a:r>
            <a:r>
              <a:rPr lang="fa-IR" dirty="0"/>
              <a:t>است زیرا</a:t>
            </a:r>
          </a:p>
          <a:p>
            <a:pPr algn="r" rtl="1"/>
            <a:r>
              <a:rPr lang="fa-IR" dirty="0"/>
              <a:t>•</a:t>
            </a:r>
            <a:r>
              <a:rPr lang="en-US" dirty="0"/>
              <a:t>EX/</a:t>
            </a:r>
            <a:r>
              <a:rPr lang="en-US" dirty="0" err="1"/>
              <a:t>MEM.RegisterRd</a:t>
            </a:r>
            <a:r>
              <a:rPr lang="en-US" dirty="0"/>
              <a:t> = ID/</a:t>
            </a:r>
            <a:r>
              <a:rPr lang="en-US" dirty="0" err="1"/>
              <a:t>EX.RegisterRs</a:t>
            </a:r>
            <a:r>
              <a:rPr lang="en-US" dirty="0"/>
              <a:t> = $2 (1a)</a:t>
            </a:r>
          </a:p>
          <a:p>
            <a:pPr algn="r" rtl="1"/>
            <a:r>
              <a:rPr lang="en-US" dirty="0"/>
              <a:t>• </a:t>
            </a:r>
            <a:r>
              <a:rPr lang="fa-IR" dirty="0"/>
              <a:t>فوروارد کردن نیز به موارد زیر بستگی دارد:</a:t>
            </a:r>
          </a:p>
          <a:p>
            <a:pPr algn="r" rtl="1"/>
            <a:r>
              <a:rPr lang="fa-IR" dirty="0"/>
              <a:t>-اگر دستور بعدی قرار است یک رجیستر بنویسد -اگر نه، نیازی به فوروارد نیست، حتی اگر مطابق با شرایط بالا، شماره ثبت وجود داشته باشد.</a:t>
            </a:r>
          </a:p>
          <a:p>
            <a:pPr algn="r" rtl="1"/>
            <a:r>
              <a:rPr lang="fa-IR" dirty="0"/>
              <a:t>-اگر رجیستر مقصد دستور بعدی $0 باشد - در این صورت</a:t>
            </a:r>
          </a:p>
          <a:p>
            <a:pPr algn="r" rtl="1"/>
            <a:endParaRPr lang="fa-IR" dirty="0"/>
          </a:p>
          <a:p>
            <a:pPr algn="r" rtl="1"/>
            <a:r>
              <a:rPr lang="fa-IR" dirty="0"/>
              <a:t>نیازی به فوروارد ارزش نیست (0$ همیشه 0 است و هرگز رونویسی نمی شود)</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flipH="1">
            <a:off x="4571999" y="584775"/>
            <a:ext cx="9331" cy="6273225"/>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5999" y="0"/>
            <a:ext cx="4572000" cy="584775"/>
          </a:xfrm>
          <a:prstGeom prst="rect">
            <a:avLst/>
          </a:prstGeom>
          <a:noFill/>
        </p:spPr>
        <p:txBody>
          <a:bodyPr wrap="square">
            <a:spAutoFit/>
          </a:bodyPr>
          <a:lstStyle/>
          <a:p>
            <a:pPr algn="ctr"/>
            <a:r>
              <a:rPr lang="en-US" sz="3200" b="0" i="0" u="none" strike="noStrike" baseline="0" dirty="0">
                <a:solidFill>
                  <a:srgbClr val="2A1A00"/>
                </a:solidFill>
                <a:latin typeface="Impact" panose="020B0806030902050204" pitchFamily="34" charset="0"/>
              </a:rPr>
              <a:t>HAZARD DETECTION</a:t>
            </a:r>
            <a:endParaRPr lang="en-US" sz="19900" b="0" i="0" u="none" strike="noStrike" baseline="0" dirty="0">
              <a:solidFill>
                <a:srgbClr val="2A1A00"/>
              </a:solidFill>
              <a:latin typeface="Impact" panose="020B0806030902050204" pitchFamily="34" charset="0"/>
            </a:endParaRPr>
          </a:p>
        </p:txBody>
      </p:sp>
    </p:spTree>
    <p:extLst>
      <p:ext uri="{BB962C8B-B14F-4D97-AF65-F5344CB8AC3E}">
        <p14:creationId xmlns:p14="http://schemas.microsoft.com/office/powerpoint/2010/main" val="40836793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B6AE04-BA1C-AE4E-C3BC-FA1832850D6F}"/>
              </a:ext>
            </a:extLst>
          </p:cNvPr>
          <p:cNvPicPr>
            <a:picLocks noChangeAspect="1"/>
          </p:cNvPicPr>
          <p:nvPr/>
        </p:nvPicPr>
        <p:blipFill>
          <a:blip r:embed="rId3"/>
          <a:stretch>
            <a:fillRect/>
          </a:stretch>
        </p:blipFill>
        <p:spPr>
          <a:xfrm>
            <a:off x="0" y="391885"/>
            <a:ext cx="9108237" cy="3461657"/>
          </a:xfrm>
          <a:prstGeom prst="rect">
            <a:avLst/>
          </a:prstGeom>
        </p:spPr>
      </p:pic>
    </p:spTree>
    <p:extLst>
      <p:ext uri="{BB962C8B-B14F-4D97-AF65-F5344CB8AC3E}">
        <p14:creationId xmlns:p14="http://schemas.microsoft.com/office/powerpoint/2010/main" val="2703224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3970318"/>
          </a:xfrm>
          <a:prstGeom prst="rect">
            <a:avLst/>
          </a:prstGeom>
          <a:noFill/>
        </p:spPr>
        <p:txBody>
          <a:bodyPr wrap="square" rtlCol="0">
            <a:spAutoFit/>
          </a:bodyPr>
          <a:lstStyle/>
          <a:p>
            <a:r>
              <a:rPr lang="en-US" sz="1800" b="0" i="0" u="none" strike="noStrike" baseline="0" dirty="0">
                <a:latin typeface="Gill Sans MT" panose="020B0502020104020203" pitchFamily="34" charset="0"/>
              </a:rPr>
              <a:t>–</a:t>
            </a:r>
            <a:r>
              <a:rPr lang="en-US" sz="1800" b="0" i="1" u="none" strike="noStrike" baseline="0" dirty="0">
                <a:latin typeface="Gill Sans MT" panose="020B0502020104020203" pitchFamily="34" charset="0"/>
              </a:rPr>
              <a:t>structural hazards</a:t>
            </a:r>
            <a:r>
              <a:rPr lang="en-US" sz="1800" b="0" i="0" u="none" strike="noStrike" baseline="0" dirty="0">
                <a:latin typeface="Gill Sans MT" panose="020B0502020104020203" pitchFamily="34" charset="0"/>
              </a:rPr>
              <a:t>: different instructions, at different stages, in the pipeline want to use the same hardware resource</a:t>
            </a:r>
          </a:p>
          <a:p>
            <a:r>
              <a:rPr lang="en-US" sz="1800" b="0" i="0" u="none" strike="noStrike" baseline="0" dirty="0">
                <a:latin typeface="Gill Sans MT" panose="020B0502020104020203" pitchFamily="34" charset="0"/>
              </a:rPr>
              <a:t>–</a:t>
            </a:r>
            <a:r>
              <a:rPr lang="en-US" sz="1800" b="0" i="1" u="none" strike="noStrike" baseline="0" dirty="0">
                <a:latin typeface="Gill Sans MT" panose="020B0502020104020203" pitchFamily="34" charset="0"/>
              </a:rPr>
              <a:t>control hazards</a:t>
            </a:r>
            <a:r>
              <a:rPr lang="en-US" sz="1800" b="0" i="0" u="none" strike="noStrike" baseline="0" dirty="0">
                <a:latin typeface="Gill Sans MT" panose="020B0502020104020203" pitchFamily="34" charset="0"/>
              </a:rPr>
              <a:t>: succeeding instruction, to put into pipeline, depends on the outcome of a previous branch instruction, already in pipeline</a:t>
            </a:r>
          </a:p>
          <a:p>
            <a:r>
              <a:rPr lang="en-US" sz="1800" b="0" i="0" u="none" strike="noStrike" baseline="0" dirty="0">
                <a:latin typeface="Gill Sans MT" panose="020B0502020104020203" pitchFamily="34" charset="0"/>
              </a:rPr>
              <a:t>–</a:t>
            </a:r>
            <a:r>
              <a:rPr lang="en-US" sz="1800" b="0" i="1" u="none" strike="noStrike" baseline="0" dirty="0">
                <a:latin typeface="Gill Sans MT" panose="020B0502020104020203" pitchFamily="34" charset="0"/>
              </a:rPr>
              <a:t>data hazards</a:t>
            </a:r>
            <a:r>
              <a:rPr lang="en-US" sz="1800" b="0" i="0" u="none" strike="noStrike" baseline="0" dirty="0">
                <a:latin typeface="Gill Sans MT" panose="020B0502020104020203" pitchFamily="34" charset="0"/>
              </a:rPr>
              <a:t>: an instruction in the pipeline requires data to be computed by a previous instruction still in the pipeline</a:t>
            </a:r>
          </a:p>
          <a:p>
            <a:r>
              <a:rPr lang="en-US" sz="1800" b="0" i="0" u="none" strike="noStrike" baseline="0" dirty="0">
                <a:latin typeface="Arial" panose="020B0604020202020204" pitchFamily="34" charset="0"/>
              </a:rPr>
              <a:t>•</a:t>
            </a:r>
            <a:r>
              <a:rPr lang="en-US" sz="1800" b="0" i="0" u="none" strike="noStrike" baseline="0" dirty="0">
                <a:latin typeface="Gill Sans MT" panose="020B0502020104020203" pitchFamily="34" charset="0"/>
              </a:rPr>
              <a:t>Before actually building the pipelined </a:t>
            </a:r>
            <a:r>
              <a:rPr lang="en-US" sz="1800" b="0" i="0" u="none" strike="noStrike" baseline="0" dirty="0" err="1">
                <a:latin typeface="Gill Sans MT" panose="020B0502020104020203" pitchFamily="34" charset="0"/>
              </a:rPr>
              <a:t>datapath</a:t>
            </a:r>
            <a:r>
              <a:rPr lang="en-US" sz="1800" b="0" i="0" u="none" strike="noStrike" baseline="0" dirty="0">
                <a:latin typeface="Gill Sans MT" panose="020B0502020104020203" pitchFamily="34" charset="0"/>
              </a:rPr>
              <a:t> and control we first briefly examine these potential hazards individually…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3416320"/>
          </a:xfrm>
          <a:prstGeom prst="rect">
            <a:avLst/>
          </a:prstGeom>
          <a:noFill/>
        </p:spPr>
        <p:txBody>
          <a:bodyPr wrap="square" rtlCol="0">
            <a:spAutoFit/>
          </a:bodyPr>
          <a:lstStyle/>
          <a:p>
            <a:pPr algn="r" rtl="1"/>
            <a:r>
              <a:rPr lang="fa-IR" dirty="0"/>
              <a:t>- خطرات ساختاری: دستورالعمل های مختلف، در مراحل مختلف، در خط لوله می خواهند از یک منبع سخت افزاری استفاده کنند.</a:t>
            </a:r>
          </a:p>
          <a:p>
            <a:pPr algn="r" rtl="1"/>
            <a:r>
              <a:rPr lang="fa-IR" dirty="0"/>
              <a:t>- مخاطرات کنترل: دستورالعمل بعدی، برای قرار دادن در خط لوله، بستگی به نتیجه یک دستورالعمل شاخه قبلی دارد، که قبلاً در خط لوله است.</a:t>
            </a:r>
          </a:p>
          <a:p>
            <a:pPr algn="r" rtl="1"/>
            <a:r>
              <a:rPr lang="fa-IR" dirty="0"/>
              <a:t>- خطرات داده: یک دستورالعمل در خط لوله نیاز به محاسبه داده ها توسط دستورالعمل قبلی دارد که هنوز در خط لوله است.</a:t>
            </a:r>
          </a:p>
          <a:p>
            <a:pPr algn="r" rtl="1"/>
            <a:r>
              <a:rPr lang="fa-IR" dirty="0"/>
              <a:t>•قبل از ساختن مسیر داده خط لوله و کنترل، ابتدا به طور مختصر این خطرات بالقوه را به صورت جداگانه بررسی می کنیم…</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PIPELINING HAZARDS</a:t>
            </a:r>
            <a:endParaRPr lang="en-US" dirty="0"/>
          </a:p>
        </p:txBody>
      </p:sp>
    </p:spTree>
    <p:extLst>
      <p:ext uri="{BB962C8B-B14F-4D97-AF65-F5344CB8AC3E}">
        <p14:creationId xmlns:p14="http://schemas.microsoft.com/office/powerpoint/2010/main" val="28670196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0" y="671691"/>
            <a:ext cx="4571999" cy="1477328"/>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•Plan:</a:t>
            </a:r>
          </a:p>
          <a:p>
            <a:r>
              <a:rPr lang="en-US" sz="1800" b="0" i="0" u="none" strike="noStrike" baseline="0" dirty="0">
                <a:solidFill>
                  <a:srgbClr val="2A1A00"/>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allow inputs to the ALU not just from ID/EX, but also later pipeline registers</a:t>
            </a:r>
            <a:r>
              <a:rPr lang="en-US" sz="1800" b="0" i="0" u="none" strike="noStrike" baseline="0" dirty="0">
                <a:solidFill>
                  <a:srgbClr val="585858"/>
                </a:solidFill>
                <a:latin typeface="Gill Sans MT" panose="020B0502020104020203" pitchFamily="34" charset="0"/>
              </a:rPr>
              <a:t>, and</a:t>
            </a:r>
          </a:p>
          <a:p>
            <a:r>
              <a:rPr lang="en-US" sz="1800" b="0" i="0" u="none" strike="noStrike" baseline="0" dirty="0">
                <a:solidFill>
                  <a:srgbClr val="2A1A00"/>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use multiplexors and control signals to choose appropriate </a:t>
            </a:r>
            <a:r>
              <a:rPr lang="en-US" sz="1800" b="0" i="1" u="none" strike="noStrike" baseline="0" dirty="0" err="1">
                <a:solidFill>
                  <a:srgbClr val="585858"/>
                </a:solidFill>
                <a:latin typeface="Gill Sans MT" panose="020B0502020104020203" pitchFamily="34" charset="0"/>
              </a:rPr>
              <a:t>inputs</a:t>
            </a:r>
            <a:r>
              <a:rPr lang="en-US" sz="1800" b="0" i="0" u="none" strike="noStrike" baseline="0" dirty="0" err="1">
                <a:solidFill>
                  <a:srgbClr val="585858"/>
                </a:solidFill>
                <a:latin typeface="Gill Sans MT" panose="020B0502020104020203" pitchFamily="34" charset="0"/>
              </a:rPr>
              <a:t>to</a:t>
            </a:r>
            <a:r>
              <a:rPr lang="en-US" sz="1800" b="0" i="0" u="none" strike="noStrike" baseline="0" dirty="0">
                <a:solidFill>
                  <a:srgbClr val="585858"/>
                </a:solidFill>
                <a:latin typeface="Gill Sans MT" panose="020B0502020104020203" pitchFamily="34" charset="0"/>
              </a:rPr>
              <a:t> ALU</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81330" y="671691"/>
            <a:ext cx="4446036" cy="1477328"/>
          </a:xfrm>
          <a:prstGeom prst="rect">
            <a:avLst/>
          </a:prstGeom>
          <a:noFill/>
        </p:spPr>
        <p:txBody>
          <a:bodyPr wrap="square" rtlCol="0">
            <a:spAutoFit/>
          </a:bodyPr>
          <a:lstStyle/>
          <a:p>
            <a:pPr algn="r" rtl="1"/>
            <a:r>
              <a:rPr lang="fa-IR" dirty="0"/>
              <a:t>•طرح:</a:t>
            </a:r>
          </a:p>
          <a:p>
            <a:pPr algn="r" rtl="1"/>
            <a:r>
              <a:rPr lang="fa-IR" dirty="0"/>
              <a:t>- اجازه ورودی به </a:t>
            </a:r>
            <a:r>
              <a:rPr lang="en-US" dirty="0"/>
              <a:t>ALU </a:t>
            </a:r>
            <a:r>
              <a:rPr lang="fa-IR" dirty="0"/>
              <a:t>را نه تنها از </a:t>
            </a:r>
            <a:r>
              <a:rPr lang="en-US" dirty="0"/>
              <a:t>ID/EX، </a:t>
            </a:r>
            <a:r>
              <a:rPr lang="fa-IR" dirty="0"/>
              <a:t>بلکه همچنین ثبت‌های بعدی خط لوله، و</a:t>
            </a:r>
          </a:p>
          <a:p>
            <a:pPr algn="r" rtl="1"/>
            <a:r>
              <a:rPr lang="fa-IR" dirty="0"/>
              <a:t>- از مالتی پلکسورها و سیگنال های کنترلی برای انتخاب ورودی مناسب برای </a:t>
            </a:r>
            <a:r>
              <a:rPr lang="en-US" dirty="0"/>
              <a:t>ALU </a:t>
            </a:r>
            <a:r>
              <a:rPr lang="fa-IR" dirty="0"/>
              <a:t>استفاده کنید</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flipH="1">
            <a:off x="4562671" y="584775"/>
            <a:ext cx="18659" cy="486430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5999" y="0"/>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DATA FORWARDING</a:t>
            </a:r>
            <a:endParaRPr lang="en-US" sz="34400" b="0" i="0" u="none" strike="noStrike" baseline="0" dirty="0">
              <a:solidFill>
                <a:srgbClr val="2A1A00"/>
              </a:solidFill>
              <a:latin typeface="Impact" panose="020B0806030902050204" pitchFamily="34" charset="0"/>
            </a:endParaRPr>
          </a:p>
        </p:txBody>
      </p:sp>
      <p:pic>
        <p:nvPicPr>
          <p:cNvPr id="3" name="Picture 2">
            <a:extLst>
              <a:ext uri="{FF2B5EF4-FFF2-40B4-BE49-F238E27FC236}">
                <a16:creationId xmlns:a16="http://schemas.microsoft.com/office/drawing/2014/main" id="{BB9753BE-C3A0-EBF3-061D-B312DACF0B5C}"/>
              </a:ext>
            </a:extLst>
          </p:cNvPr>
          <p:cNvPicPr>
            <a:picLocks noChangeAspect="1"/>
          </p:cNvPicPr>
          <p:nvPr/>
        </p:nvPicPr>
        <p:blipFill>
          <a:blip r:embed="rId3"/>
          <a:stretch>
            <a:fillRect/>
          </a:stretch>
        </p:blipFill>
        <p:spPr>
          <a:xfrm>
            <a:off x="65315" y="2181676"/>
            <a:ext cx="6792684" cy="4172755"/>
          </a:xfrm>
          <a:prstGeom prst="rect">
            <a:avLst/>
          </a:prstGeom>
        </p:spPr>
      </p:pic>
      <p:sp>
        <p:nvSpPr>
          <p:cNvPr id="6" name="TextBox 5">
            <a:extLst>
              <a:ext uri="{FF2B5EF4-FFF2-40B4-BE49-F238E27FC236}">
                <a16:creationId xmlns:a16="http://schemas.microsoft.com/office/drawing/2014/main" id="{E57EE4EC-8171-82E4-A1DD-B87120C9B085}"/>
              </a:ext>
            </a:extLst>
          </p:cNvPr>
          <p:cNvSpPr txBox="1"/>
          <p:nvPr/>
        </p:nvSpPr>
        <p:spPr>
          <a:xfrm>
            <a:off x="6902317" y="2828835"/>
            <a:ext cx="2125049" cy="1200329"/>
          </a:xfrm>
          <a:prstGeom prst="rect">
            <a:avLst/>
          </a:prstGeom>
          <a:noFill/>
        </p:spPr>
        <p:txBody>
          <a:bodyPr wrap="square">
            <a:spAutoFit/>
          </a:bodyPr>
          <a:lstStyle/>
          <a:p>
            <a:r>
              <a:rPr lang="en-US" sz="1800" b="1" i="0" u="none" strike="noStrike" baseline="0" dirty="0">
                <a:solidFill>
                  <a:srgbClr val="000000"/>
                </a:solidFill>
                <a:latin typeface="Tahoma" panose="020B0604030504040204" pitchFamily="34" charset="0"/>
              </a:rPr>
              <a:t>Dependencies between pipelines move forward in time </a:t>
            </a:r>
            <a:endParaRPr lang="en-US" dirty="0"/>
          </a:p>
        </p:txBody>
      </p:sp>
      <p:sp>
        <p:nvSpPr>
          <p:cNvPr id="9" name="TextBox 8">
            <a:extLst>
              <a:ext uri="{FF2B5EF4-FFF2-40B4-BE49-F238E27FC236}">
                <a16:creationId xmlns:a16="http://schemas.microsoft.com/office/drawing/2014/main" id="{69DFC829-E0D5-AC7D-1D2A-8C36C183CCF3}"/>
              </a:ext>
            </a:extLst>
          </p:cNvPr>
          <p:cNvSpPr txBox="1"/>
          <p:nvPr/>
        </p:nvSpPr>
        <p:spPr>
          <a:xfrm>
            <a:off x="6804348" y="4154069"/>
            <a:ext cx="2125050" cy="646331"/>
          </a:xfrm>
          <a:prstGeom prst="rect">
            <a:avLst/>
          </a:prstGeom>
          <a:noFill/>
        </p:spPr>
        <p:txBody>
          <a:bodyPr wrap="square">
            <a:spAutoFit/>
          </a:bodyPr>
          <a:lstStyle/>
          <a:p>
            <a:pPr algn="r" rtl="1"/>
            <a:r>
              <a:rPr lang="en-US" dirty="0" err="1"/>
              <a:t>وابستگی</a:t>
            </a:r>
            <a:r>
              <a:rPr lang="en-US" dirty="0"/>
              <a:t> </a:t>
            </a:r>
            <a:r>
              <a:rPr lang="en-US" dirty="0" err="1"/>
              <a:t>بین</a:t>
            </a:r>
            <a:r>
              <a:rPr lang="en-US" dirty="0"/>
              <a:t> </a:t>
            </a:r>
            <a:r>
              <a:rPr lang="en-US" dirty="0" err="1"/>
              <a:t>خطوط</a:t>
            </a:r>
            <a:r>
              <a:rPr lang="en-US" dirty="0"/>
              <a:t> </a:t>
            </a:r>
            <a:r>
              <a:rPr lang="en-US" dirty="0" err="1"/>
              <a:t>لوله</a:t>
            </a:r>
            <a:r>
              <a:rPr lang="en-US" dirty="0"/>
              <a:t> </a:t>
            </a:r>
            <a:r>
              <a:rPr lang="en-US" dirty="0" err="1"/>
              <a:t>در</a:t>
            </a:r>
            <a:r>
              <a:rPr lang="en-US" dirty="0"/>
              <a:t> </a:t>
            </a:r>
            <a:r>
              <a:rPr lang="en-US" dirty="0" err="1"/>
              <a:t>زمان</a:t>
            </a:r>
            <a:r>
              <a:rPr lang="en-US" dirty="0"/>
              <a:t> </a:t>
            </a:r>
            <a:r>
              <a:rPr lang="en-US" dirty="0" err="1"/>
              <a:t>به</a:t>
            </a:r>
            <a:r>
              <a:rPr lang="en-US" dirty="0"/>
              <a:t> </a:t>
            </a:r>
            <a:r>
              <a:rPr lang="en-US" dirty="0" err="1"/>
              <a:t>جلو</a:t>
            </a:r>
            <a:r>
              <a:rPr lang="en-US" dirty="0"/>
              <a:t> </a:t>
            </a:r>
            <a:r>
              <a:rPr lang="en-US" dirty="0" err="1"/>
              <a:t>می</a:t>
            </a:r>
            <a:r>
              <a:rPr lang="en-US" dirty="0"/>
              <a:t> </a:t>
            </a:r>
            <a:r>
              <a:rPr lang="en-US" dirty="0" err="1"/>
              <a:t>رود</a:t>
            </a:r>
            <a:endParaRPr lang="en-US" dirty="0"/>
          </a:p>
        </p:txBody>
      </p:sp>
    </p:spTree>
    <p:extLst>
      <p:ext uri="{BB962C8B-B14F-4D97-AF65-F5344CB8AC3E}">
        <p14:creationId xmlns:p14="http://schemas.microsoft.com/office/powerpoint/2010/main" val="25286692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72311" y="1161767"/>
            <a:ext cx="4571999" cy="1200329"/>
          </a:xfrm>
          <a:prstGeom prst="rect">
            <a:avLst/>
          </a:prstGeom>
          <a:noFill/>
        </p:spPr>
        <p:txBody>
          <a:bodyPr wrap="square" rtlCol="0">
            <a:spAutoFit/>
          </a:bodyPr>
          <a:lstStyle/>
          <a:p>
            <a:r>
              <a:rPr lang="en-US" dirty="0"/>
              <a:t>Datapath before adding forwarding hardware</a:t>
            </a:r>
          </a:p>
          <a:p>
            <a:r>
              <a:rPr lang="en-US" dirty="0"/>
              <a:t>Datapath after adding forwarding hardware</a:t>
            </a:r>
          </a:p>
          <a:p>
            <a:r>
              <a:rPr lang="en-US" dirty="0"/>
              <a:t>Forwarding control and multiplexer are in EX stage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625653" y="1160239"/>
            <a:ext cx="4446036" cy="923330"/>
          </a:xfrm>
          <a:prstGeom prst="rect">
            <a:avLst/>
          </a:prstGeom>
          <a:noFill/>
        </p:spPr>
        <p:txBody>
          <a:bodyPr wrap="square" rtlCol="0">
            <a:spAutoFit/>
          </a:bodyPr>
          <a:lstStyle/>
          <a:p>
            <a:pPr algn="r" rtl="1"/>
            <a:r>
              <a:rPr lang="fa-IR" dirty="0"/>
              <a:t>مسیر داده قبل از افزودن سخت افزار ارسال</a:t>
            </a:r>
          </a:p>
          <a:p>
            <a:pPr algn="r" rtl="1"/>
            <a:r>
              <a:rPr lang="fa-IR" dirty="0"/>
              <a:t>مسیر داده پس از افزودن سخت افزار فوروارد</a:t>
            </a:r>
          </a:p>
          <a:p>
            <a:pPr algn="r" rtl="1"/>
            <a:r>
              <a:rPr lang="fa-IR" dirty="0"/>
              <a:t>کنترل فورواردینگ و مالتی پلکسر در مرحله </a:t>
            </a:r>
            <a:r>
              <a:rPr lang="en-US" dirty="0"/>
              <a:t>EX </a:t>
            </a:r>
            <a:r>
              <a:rPr lang="fa-IR" dirty="0"/>
              <a:t>هستند</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flipH="1">
            <a:off x="4546341" y="996848"/>
            <a:ext cx="18659" cy="486430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5999" y="86019"/>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FORWARDINGHARDWARE</a:t>
            </a:r>
            <a:endParaRPr lang="en-US" sz="59500" b="0" i="0" u="none" strike="noStrike" baseline="0" dirty="0">
              <a:solidFill>
                <a:srgbClr val="2A1A00"/>
              </a:solidFill>
              <a:latin typeface="Impact" panose="020B0806030902050204" pitchFamily="34" charset="0"/>
            </a:endParaRPr>
          </a:p>
        </p:txBody>
      </p:sp>
    </p:spTree>
    <p:extLst>
      <p:ext uri="{BB962C8B-B14F-4D97-AF65-F5344CB8AC3E}">
        <p14:creationId xmlns:p14="http://schemas.microsoft.com/office/powerpoint/2010/main" val="33182260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2285999" y="86019"/>
            <a:ext cx="4572000"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FORWARDING HARDWARE: MULTIPLEXOR CONTROL</a:t>
            </a:r>
            <a:endParaRPr lang="en-US" sz="102800" b="0" i="0" u="none" strike="noStrike" baseline="0" dirty="0">
              <a:solidFill>
                <a:srgbClr val="2A1A00"/>
              </a:solidFill>
              <a:latin typeface="Impact" panose="020B0806030902050204" pitchFamily="34" charset="0"/>
            </a:endParaRPr>
          </a:p>
        </p:txBody>
      </p:sp>
      <p:pic>
        <p:nvPicPr>
          <p:cNvPr id="3" name="Picture 2">
            <a:extLst>
              <a:ext uri="{FF2B5EF4-FFF2-40B4-BE49-F238E27FC236}">
                <a16:creationId xmlns:a16="http://schemas.microsoft.com/office/drawing/2014/main" id="{3890B151-A316-0F50-933F-2BAFBEF51788}"/>
              </a:ext>
            </a:extLst>
          </p:cNvPr>
          <p:cNvPicPr>
            <a:picLocks noChangeAspect="1"/>
          </p:cNvPicPr>
          <p:nvPr/>
        </p:nvPicPr>
        <p:blipFill>
          <a:blip r:embed="rId3"/>
          <a:stretch>
            <a:fillRect/>
          </a:stretch>
        </p:blipFill>
        <p:spPr>
          <a:xfrm>
            <a:off x="0" y="1409524"/>
            <a:ext cx="9109802" cy="4261425"/>
          </a:xfrm>
          <a:prstGeom prst="rect">
            <a:avLst/>
          </a:prstGeom>
        </p:spPr>
      </p:pic>
    </p:spTree>
    <p:extLst>
      <p:ext uri="{BB962C8B-B14F-4D97-AF65-F5344CB8AC3E}">
        <p14:creationId xmlns:p14="http://schemas.microsoft.com/office/powerpoint/2010/main" val="22703204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72311" y="1161767"/>
            <a:ext cx="4571999" cy="646331"/>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Forwarding unit determines multiplexor control according to the following rules:</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46341" y="1160239"/>
            <a:ext cx="4525348" cy="646331"/>
          </a:xfrm>
          <a:prstGeom prst="rect">
            <a:avLst/>
          </a:prstGeom>
          <a:noFill/>
        </p:spPr>
        <p:txBody>
          <a:bodyPr wrap="square" rtlCol="0">
            <a:spAutoFit/>
          </a:bodyPr>
          <a:lstStyle/>
          <a:p>
            <a:pPr algn="r" rtl="1"/>
            <a:r>
              <a:rPr lang="fa-IR" dirty="0"/>
              <a:t>• واحد فورواردینگ کنترل مالتی پلکسور را طبق قوانین زیر تعیین می کند:</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flipH="1">
            <a:off x="4546341" y="996848"/>
            <a:ext cx="18659" cy="486430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5999" y="86019"/>
            <a:ext cx="4572000"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DATA HAZARD: DETECTION AND FORWARDING</a:t>
            </a:r>
            <a:endParaRPr lang="en-US" sz="102800" b="0" i="0" u="none" strike="noStrike" baseline="0" dirty="0">
              <a:solidFill>
                <a:srgbClr val="2A1A00"/>
              </a:solidFill>
              <a:latin typeface="Impact" panose="020B0806030902050204" pitchFamily="34" charset="0"/>
            </a:endParaRPr>
          </a:p>
        </p:txBody>
      </p:sp>
      <p:pic>
        <p:nvPicPr>
          <p:cNvPr id="3" name="Picture 2">
            <a:extLst>
              <a:ext uri="{FF2B5EF4-FFF2-40B4-BE49-F238E27FC236}">
                <a16:creationId xmlns:a16="http://schemas.microsoft.com/office/drawing/2014/main" id="{4DABA126-0E08-F527-6C2C-77A0FE8BC2E0}"/>
              </a:ext>
            </a:extLst>
          </p:cNvPr>
          <p:cNvPicPr>
            <a:picLocks noChangeAspect="1"/>
          </p:cNvPicPr>
          <p:nvPr/>
        </p:nvPicPr>
        <p:blipFill>
          <a:blip r:embed="rId3"/>
          <a:stretch>
            <a:fillRect/>
          </a:stretch>
        </p:blipFill>
        <p:spPr>
          <a:xfrm>
            <a:off x="-5250" y="2332653"/>
            <a:ext cx="9039301" cy="3528499"/>
          </a:xfrm>
          <a:prstGeom prst="rect">
            <a:avLst/>
          </a:prstGeom>
        </p:spPr>
      </p:pic>
    </p:spTree>
    <p:extLst>
      <p:ext uri="{BB962C8B-B14F-4D97-AF65-F5344CB8AC3E}">
        <p14:creationId xmlns:p14="http://schemas.microsoft.com/office/powerpoint/2010/main" val="26439990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2285999" y="86019"/>
            <a:ext cx="4572000"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DATA HAZARD: DETECTION AND FORWARDING</a:t>
            </a:r>
            <a:endParaRPr lang="en-US" sz="177700" b="0" i="0" u="none" strike="noStrike" baseline="0" dirty="0">
              <a:solidFill>
                <a:srgbClr val="2A1A00"/>
              </a:solidFill>
              <a:latin typeface="Impact" panose="020B0806030902050204" pitchFamily="34" charset="0"/>
            </a:endParaRPr>
          </a:p>
        </p:txBody>
      </p:sp>
      <p:pic>
        <p:nvPicPr>
          <p:cNvPr id="6" name="Picture 5">
            <a:extLst>
              <a:ext uri="{FF2B5EF4-FFF2-40B4-BE49-F238E27FC236}">
                <a16:creationId xmlns:a16="http://schemas.microsoft.com/office/drawing/2014/main" id="{AC93BC02-3F79-B82D-8895-23D305F3A004}"/>
              </a:ext>
            </a:extLst>
          </p:cNvPr>
          <p:cNvPicPr>
            <a:picLocks noChangeAspect="1"/>
          </p:cNvPicPr>
          <p:nvPr/>
        </p:nvPicPr>
        <p:blipFill>
          <a:blip r:embed="rId3"/>
          <a:stretch>
            <a:fillRect/>
          </a:stretch>
        </p:blipFill>
        <p:spPr>
          <a:xfrm>
            <a:off x="0" y="990388"/>
            <a:ext cx="9143999" cy="5568109"/>
          </a:xfrm>
          <a:prstGeom prst="rect">
            <a:avLst/>
          </a:prstGeom>
        </p:spPr>
      </p:pic>
    </p:spTree>
    <p:extLst>
      <p:ext uri="{BB962C8B-B14F-4D97-AF65-F5344CB8AC3E}">
        <p14:creationId xmlns:p14="http://schemas.microsoft.com/office/powerpoint/2010/main" val="2183729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1222309" y="2306705"/>
            <a:ext cx="6428793" cy="1938992"/>
          </a:xfrm>
          <a:prstGeom prst="rect">
            <a:avLst/>
          </a:prstGeom>
          <a:noFill/>
        </p:spPr>
        <p:txBody>
          <a:bodyPr wrap="square">
            <a:spAutoFit/>
          </a:bodyPr>
          <a:lstStyle/>
          <a:p>
            <a:pPr algn="ctr"/>
            <a:r>
              <a:rPr lang="en-US" sz="6000" b="0" i="0" u="none" strike="noStrike" baseline="0" dirty="0">
                <a:solidFill>
                  <a:srgbClr val="2A1A00"/>
                </a:solidFill>
                <a:latin typeface="Impact" panose="020B0806030902050204" pitchFamily="34" charset="0"/>
              </a:rPr>
              <a:t>SLIDE KHALI SOURCE PAGE 75</a:t>
            </a:r>
            <a:endParaRPr lang="en-US" sz="400000" b="0" i="0" u="none" strike="noStrike" baseline="0" dirty="0">
              <a:solidFill>
                <a:srgbClr val="2A1A00"/>
              </a:solidFill>
              <a:latin typeface="Impact" panose="020B0806030902050204" pitchFamily="34" charset="0"/>
            </a:endParaRPr>
          </a:p>
        </p:txBody>
      </p:sp>
    </p:spTree>
    <p:extLst>
      <p:ext uri="{BB962C8B-B14F-4D97-AF65-F5344CB8AC3E}">
        <p14:creationId xmlns:p14="http://schemas.microsoft.com/office/powerpoint/2010/main" val="10868633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CEEADC-414A-E24B-3B9A-29AC7442A2D2}"/>
              </a:ext>
            </a:extLst>
          </p:cNvPr>
          <p:cNvPicPr>
            <a:picLocks noChangeAspect="1"/>
          </p:cNvPicPr>
          <p:nvPr/>
        </p:nvPicPr>
        <p:blipFill>
          <a:blip r:embed="rId3"/>
          <a:stretch>
            <a:fillRect/>
          </a:stretch>
        </p:blipFill>
        <p:spPr>
          <a:xfrm>
            <a:off x="0" y="0"/>
            <a:ext cx="9143999" cy="6603005"/>
          </a:xfrm>
          <a:prstGeom prst="rect">
            <a:avLst/>
          </a:prstGeom>
        </p:spPr>
      </p:pic>
    </p:spTree>
    <p:extLst>
      <p:ext uri="{BB962C8B-B14F-4D97-AF65-F5344CB8AC3E}">
        <p14:creationId xmlns:p14="http://schemas.microsoft.com/office/powerpoint/2010/main" val="32314316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E3812D-090B-A2AB-97D0-8E77F0619697}"/>
              </a:ext>
            </a:extLst>
          </p:cNvPr>
          <p:cNvPicPr>
            <a:picLocks noChangeAspect="1"/>
          </p:cNvPicPr>
          <p:nvPr/>
        </p:nvPicPr>
        <p:blipFill>
          <a:blip r:embed="rId3"/>
          <a:stretch>
            <a:fillRect/>
          </a:stretch>
        </p:blipFill>
        <p:spPr>
          <a:xfrm>
            <a:off x="0" y="1"/>
            <a:ext cx="9060024" cy="6595384"/>
          </a:xfrm>
          <a:prstGeom prst="rect">
            <a:avLst/>
          </a:prstGeom>
        </p:spPr>
      </p:pic>
    </p:spTree>
    <p:extLst>
      <p:ext uri="{BB962C8B-B14F-4D97-AF65-F5344CB8AC3E}">
        <p14:creationId xmlns:p14="http://schemas.microsoft.com/office/powerpoint/2010/main" val="13524886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1222309" y="2306705"/>
            <a:ext cx="6428793" cy="1938992"/>
          </a:xfrm>
          <a:prstGeom prst="rect">
            <a:avLst/>
          </a:prstGeom>
          <a:noFill/>
        </p:spPr>
        <p:txBody>
          <a:bodyPr wrap="square">
            <a:spAutoFit/>
          </a:bodyPr>
          <a:lstStyle/>
          <a:p>
            <a:pPr algn="ctr"/>
            <a:r>
              <a:rPr lang="en-US" sz="6000" b="0" i="0" u="none" strike="noStrike" baseline="0" dirty="0">
                <a:solidFill>
                  <a:srgbClr val="2A1A00"/>
                </a:solidFill>
                <a:latin typeface="Impact" panose="020B0806030902050204" pitchFamily="34" charset="0"/>
              </a:rPr>
              <a:t>SLIDE KHALI SOURCE PAGE 78</a:t>
            </a:r>
            <a:endParaRPr lang="en-US" sz="400000" b="0" i="0" u="none" strike="noStrike" baseline="0" dirty="0">
              <a:solidFill>
                <a:srgbClr val="2A1A00"/>
              </a:solidFill>
              <a:latin typeface="Impact" panose="020B0806030902050204" pitchFamily="34" charset="0"/>
            </a:endParaRPr>
          </a:p>
        </p:txBody>
      </p:sp>
    </p:spTree>
    <p:extLst>
      <p:ext uri="{BB962C8B-B14F-4D97-AF65-F5344CB8AC3E}">
        <p14:creationId xmlns:p14="http://schemas.microsoft.com/office/powerpoint/2010/main" val="41195212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2285999" y="86019"/>
            <a:ext cx="4572000"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PIPELINED DATAPATH WITH CONTROL II </a:t>
            </a:r>
            <a:endParaRPr lang="en-US" sz="307000" b="0" i="0" u="none" strike="noStrike" baseline="0" dirty="0">
              <a:solidFill>
                <a:srgbClr val="2A1A00"/>
              </a:solidFill>
              <a:latin typeface="Impact" panose="020B0806030902050204" pitchFamily="34" charset="0"/>
            </a:endParaRPr>
          </a:p>
        </p:txBody>
      </p:sp>
      <p:pic>
        <p:nvPicPr>
          <p:cNvPr id="5" name="Picture 4">
            <a:extLst>
              <a:ext uri="{FF2B5EF4-FFF2-40B4-BE49-F238E27FC236}">
                <a16:creationId xmlns:a16="http://schemas.microsoft.com/office/drawing/2014/main" id="{E5FC70CB-815B-16C1-AF6A-126F5CDF86D0}"/>
              </a:ext>
            </a:extLst>
          </p:cNvPr>
          <p:cNvPicPr>
            <a:picLocks noChangeAspect="1"/>
          </p:cNvPicPr>
          <p:nvPr/>
        </p:nvPicPr>
        <p:blipFill>
          <a:blip r:embed="rId3"/>
          <a:stretch>
            <a:fillRect/>
          </a:stretch>
        </p:blipFill>
        <p:spPr>
          <a:xfrm>
            <a:off x="0" y="1004138"/>
            <a:ext cx="9144000" cy="5443315"/>
          </a:xfrm>
          <a:prstGeom prst="rect">
            <a:avLst/>
          </a:prstGeom>
        </p:spPr>
      </p:pic>
    </p:spTree>
    <p:extLst>
      <p:ext uri="{BB962C8B-B14F-4D97-AF65-F5344CB8AC3E}">
        <p14:creationId xmlns:p14="http://schemas.microsoft.com/office/powerpoint/2010/main" val="3007946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3139321"/>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585858"/>
                </a:solidFill>
                <a:latin typeface="Gill Sans MT" panose="020B0502020104020203" pitchFamily="34" charset="0"/>
              </a:rPr>
              <a:t>Structural hazard</a:t>
            </a:r>
            <a:r>
              <a:rPr lang="en-US" sz="1800" b="0" i="0" u="none" strike="noStrike" baseline="0" dirty="0">
                <a:solidFill>
                  <a:srgbClr val="585858"/>
                </a:solidFill>
                <a:latin typeface="Gill Sans MT" panose="020B0502020104020203" pitchFamily="34" charset="0"/>
              </a:rPr>
              <a:t>: inadequate hardware to simultaneously support all instructions in the pipeline in the same clock cycle</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E.g., suppose </a:t>
            </a:r>
            <a:r>
              <a:rPr lang="en-US" sz="1800" b="0" i="1" u="none" strike="noStrike" baseline="0" dirty="0">
                <a:solidFill>
                  <a:srgbClr val="585858"/>
                </a:solidFill>
                <a:latin typeface="Gill Sans MT" panose="020B0502020104020203" pitchFamily="34" charset="0"/>
              </a:rPr>
              <a:t>single –not separate –</a:t>
            </a:r>
            <a:r>
              <a:rPr lang="en-US" sz="1800" b="0" i="0" u="none" strike="noStrike" baseline="0" dirty="0">
                <a:solidFill>
                  <a:srgbClr val="585858"/>
                </a:solidFill>
                <a:latin typeface="Gill Sans MT" panose="020B0502020104020203" pitchFamily="34" charset="0"/>
              </a:rPr>
              <a:t>instruction and data memory in pipeline below with </a:t>
            </a:r>
            <a:r>
              <a:rPr lang="en-US" sz="1800" b="0" i="1" u="none" strike="noStrike" baseline="0" dirty="0">
                <a:solidFill>
                  <a:srgbClr val="585858"/>
                </a:solidFill>
                <a:latin typeface="Gill Sans MT" panose="020B0502020104020203" pitchFamily="34" charset="0"/>
              </a:rPr>
              <a:t>one read port</a:t>
            </a:r>
            <a:endParaRPr lang="en-US" sz="1800" b="0" i="0" u="none" strike="noStrike" baseline="0" dirty="0">
              <a:solidFill>
                <a:srgbClr val="585858"/>
              </a:solidFill>
              <a:latin typeface="Gill Sans MT" panose="020B0502020104020203" pitchFamily="34" charset="0"/>
            </a:endParaRPr>
          </a:p>
          <a:p>
            <a:pPr algn="l"/>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then a structural hazard between first and </a:t>
            </a:r>
            <a:r>
              <a:rPr lang="en-US" sz="1800" b="0" i="0" u="none" strike="noStrike" baseline="0" dirty="0" err="1">
                <a:solidFill>
                  <a:srgbClr val="585858"/>
                </a:solidFill>
                <a:latin typeface="Gill Sans MT" panose="020B0502020104020203" pitchFamily="34" charset="0"/>
              </a:rPr>
              <a:t>fourth</a:t>
            </a:r>
            <a:r>
              <a:rPr lang="en-US" sz="1800" b="0" i="0" u="none" strike="noStrike" baseline="0" dirty="0" err="1">
                <a:solidFill>
                  <a:srgbClr val="585858"/>
                </a:solidFill>
                <a:latin typeface="Courier New" panose="02070309020205020404" pitchFamily="49" charset="0"/>
              </a:rPr>
              <a:t>lw</a:t>
            </a:r>
            <a:r>
              <a:rPr lang="en-US" sz="1800" b="0" i="0" u="none" strike="noStrike" baseline="0" dirty="0" err="1">
                <a:solidFill>
                  <a:srgbClr val="585858"/>
                </a:solidFill>
                <a:latin typeface="Gill Sans MT" panose="020B0502020104020203" pitchFamily="34" charset="0"/>
              </a:rPr>
              <a:t>instructions</a:t>
            </a:r>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585858"/>
                </a:solidFill>
                <a:latin typeface="Gill Sans MT" panose="020B0502020104020203" pitchFamily="34" charset="0"/>
              </a:rPr>
              <a:t>MIPS was designed to be pipelined</a:t>
            </a:r>
            <a:r>
              <a:rPr lang="en-US" sz="1800" b="0" i="0" u="none" strike="noStrike" baseline="0" dirty="0">
                <a:solidFill>
                  <a:srgbClr val="585858"/>
                </a:solidFill>
                <a:latin typeface="Gill Sans MT" panose="020B0502020104020203" pitchFamily="34" charset="0"/>
              </a:rPr>
              <a:t>: structural hazards are easy to avoid!</a:t>
            </a:r>
          </a:p>
          <a:p>
            <a:endParaRPr lang="en-US" sz="1800" b="0" i="0" u="none" strike="noStrike" baseline="0" dirty="0">
              <a:solidFill>
                <a:srgbClr val="585858"/>
              </a:solidFill>
              <a:latin typeface="Gill Sans MT" panose="020B0502020104020203" pitchFamily="34" charset="0"/>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2862322"/>
          </a:xfrm>
          <a:prstGeom prst="rect">
            <a:avLst/>
          </a:prstGeom>
          <a:noFill/>
        </p:spPr>
        <p:txBody>
          <a:bodyPr wrap="square" rtlCol="0">
            <a:spAutoFit/>
          </a:bodyPr>
          <a:lstStyle/>
          <a:p>
            <a:pPr algn="r" rtl="1"/>
            <a:r>
              <a:rPr lang="fa-IR" dirty="0"/>
              <a:t>خطر ساختاری: سخت افزار ناکافی برای پشتیبانی همزمان از تمام دستورالعمل های خط لوله در یک چرخه ساعت</a:t>
            </a:r>
          </a:p>
          <a:p>
            <a:pPr algn="r" rtl="1"/>
            <a:r>
              <a:rPr lang="fa-IR" dirty="0"/>
              <a:t>• به عنوان مثال، فرض کنید یک دستورالعمل و حافظه داده تکی – نه مجزا – در خط لوله زیر با یک پورت خواندن</a:t>
            </a:r>
          </a:p>
          <a:p>
            <a:pPr algn="r" rtl="1"/>
            <a:r>
              <a:rPr lang="fa-IR" dirty="0"/>
              <a:t>- سپس یک خطر ساختاری بین اولین و چهارمین دستورالعمل</a:t>
            </a:r>
          </a:p>
          <a:p>
            <a:pPr algn="r" rtl="1"/>
            <a:r>
              <a:rPr lang="fa-IR" dirty="0"/>
              <a:t>•</a:t>
            </a:r>
            <a:r>
              <a:rPr lang="en-US" dirty="0"/>
              <a:t>MIPS </a:t>
            </a:r>
            <a:r>
              <a:rPr lang="fa-IR" dirty="0"/>
              <a:t>برای خط لوله طراحی شده است: اجتناب از خطرات ساختاری آسان است!</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STRUCTURAL HAZARDS</a:t>
            </a:r>
            <a:endParaRPr lang="en-US" dirty="0"/>
          </a:p>
        </p:txBody>
      </p:sp>
      <p:pic>
        <p:nvPicPr>
          <p:cNvPr id="3" name="Picture 2">
            <a:extLst>
              <a:ext uri="{FF2B5EF4-FFF2-40B4-BE49-F238E27FC236}">
                <a16:creationId xmlns:a16="http://schemas.microsoft.com/office/drawing/2014/main" id="{8FB741A9-25B3-5898-4C55-F7E2730159CC}"/>
              </a:ext>
            </a:extLst>
          </p:cNvPr>
          <p:cNvPicPr>
            <a:picLocks noChangeAspect="1"/>
          </p:cNvPicPr>
          <p:nvPr/>
        </p:nvPicPr>
        <p:blipFill>
          <a:blip r:embed="rId3"/>
          <a:stretch>
            <a:fillRect/>
          </a:stretch>
        </p:blipFill>
        <p:spPr>
          <a:xfrm>
            <a:off x="925514" y="4187328"/>
            <a:ext cx="7292972" cy="2270957"/>
          </a:xfrm>
          <a:prstGeom prst="rect">
            <a:avLst/>
          </a:prstGeom>
        </p:spPr>
      </p:pic>
    </p:spTree>
    <p:extLst>
      <p:ext uri="{BB962C8B-B14F-4D97-AF65-F5344CB8AC3E}">
        <p14:creationId xmlns:p14="http://schemas.microsoft.com/office/powerpoint/2010/main" val="31867730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72311" y="1161767"/>
            <a:ext cx="4571999" cy="646331"/>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•Hazard detection unit implements the following check if to stall</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97661" y="1160239"/>
            <a:ext cx="4474028" cy="646331"/>
          </a:xfrm>
          <a:prstGeom prst="rect">
            <a:avLst/>
          </a:prstGeom>
          <a:noFill/>
        </p:spPr>
        <p:txBody>
          <a:bodyPr wrap="square" rtlCol="0">
            <a:spAutoFit/>
          </a:bodyPr>
          <a:lstStyle/>
          <a:p>
            <a:pPr algn="r" rtl="1"/>
            <a:r>
              <a:rPr lang="fa-IR" dirty="0"/>
              <a:t>•واحد تشخیص خطر بررسی زیر را در صورت توقف اجرا می کند</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65000" y="996848"/>
            <a:ext cx="0" cy="3696450"/>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5999" y="86019"/>
            <a:ext cx="4572000"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HAZARD DETECTION LOGIC TO STALL</a:t>
            </a:r>
            <a:endParaRPr lang="en-US" sz="102800" b="0" i="0" u="none" strike="noStrike" baseline="0" dirty="0">
              <a:solidFill>
                <a:srgbClr val="2A1A00"/>
              </a:solidFill>
              <a:latin typeface="Impact" panose="020B0806030902050204" pitchFamily="34" charset="0"/>
            </a:endParaRPr>
          </a:p>
        </p:txBody>
      </p:sp>
      <p:pic>
        <p:nvPicPr>
          <p:cNvPr id="3" name="Picture 2">
            <a:extLst>
              <a:ext uri="{FF2B5EF4-FFF2-40B4-BE49-F238E27FC236}">
                <a16:creationId xmlns:a16="http://schemas.microsoft.com/office/drawing/2014/main" id="{FB04250E-00D8-D218-CC66-EEE3160C7021}"/>
              </a:ext>
            </a:extLst>
          </p:cNvPr>
          <p:cNvPicPr>
            <a:picLocks noChangeAspect="1"/>
          </p:cNvPicPr>
          <p:nvPr/>
        </p:nvPicPr>
        <p:blipFill>
          <a:blip r:embed="rId3"/>
          <a:stretch>
            <a:fillRect/>
          </a:stretch>
        </p:blipFill>
        <p:spPr>
          <a:xfrm>
            <a:off x="7002" y="2586007"/>
            <a:ext cx="9144000" cy="2537004"/>
          </a:xfrm>
          <a:prstGeom prst="rect">
            <a:avLst/>
          </a:prstGeom>
        </p:spPr>
      </p:pic>
    </p:spTree>
    <p:extLst>
      <p:ext uri="{BB962C8B-B14F-4D97-AF65-F5344CB8AC3E}">
        <p14:creationId xmlns:p14="http://schemas.microsoft.com/office/powerpoint/2010/main" val="6837337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0" y="184666"/>
            <a:ext cx="4644310" cy="6740307"/>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If the check to stall verifies, then the </a:t>
            </a:r>
            <a:r>
              <a:rPr lang="en-US" sz="1800" b="0" i="1" u="none" strike="noStrike" baseline="0" dirty="0">
                <a:solidFill>
                  <a:srgbClr val="585858"/>
                </a:solidFill>
                <a:latin typeface="Gill Sans MT" panose="020B0502020104020203" pitchFamily="34" charset="0"/>
              </a:rPr>
              <a:t>pipeline needs to stall only 1 clock </a:t>
            </a:r>
            <a:r>
              <a:rPr lang="en-US" sz="1800" b="0" i="1" u="none" strike="noStrike" baseline="0" dirty="0" err="1">
                <a:solidFill>
                  <a:srgbClr val="585858"/>
                </a:solidFill>
                <a:latin typeface="Gill Sans MT" panose="020B0502020104020203" pitchFamily="34" charset="0"/>
              </a:rPr>
              <a:t>cycle</a:t>
            </a:r>
            <a:r>
              <a:rPr lang="en-US" sz="1800" b="0" i="0" u="none" strike="noStrike" baseline="0" dirty="0" err="1">
                <a:solidFill>
                  <a:srgbClr val="585858"/>
                </a:solidFill>
                <a:latin typeface="Gill Sans MT" panose="020B0502020104020203" pitchFamily="34" charset="0"/>
              </a:rPr>
              <a:t>after</a:t>
            </a:r>
            <a:r>
              <a:rPr lang="en-US" sz="1800" b="0" i="0" u="none" strike="noStrike" baseline="0" dirty="0">
                <a:solidFill>
                  <a:srgbClr val="585858"/>
                </a:solidFill>
                <a:latin typeface="Gill Sans MT" panose="020B0502020104020203" pitchFamily="34" charset="0"/>
              </a:rPr>
              <a:t> the load as after that the forwarding unit can resolve the dependency</a:t>
            </a:r>
          </a:p>
          <a:p>
            <a:r>
              <a:rPr lang="en-US" sz="1800" b="0" i="0" u="none" strike="noStrike" baseline="0" dirty="0">
                <a:solidFill>
                  <a:srgbClr val="2A1A00"/>
                </a:solidFill>
                <a:latin typeface="Arial" panose="020B0604020202020204" pitchFamily="34" charset="0"/>
              </a:rPr>
              <a:t>•What the hardware does to stall the pipeline 1 cycle:</a:t>
            </a:r>
          </a:p>
          <a:p>
            <a:r>
              <a:rPr lang="en-US" sz="1800" b="0" i="0" u="none" strike="noStrike" baseline="0" dirty="0">
                <a:solidFill>
                  <a:srgbClr val="2A1A00"/>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does not let the IF/ID register change </a:t>
            </a:r>
            <a:r>
              <a:rPr lang="en-US" sz="1800" b="0" i="0" u="none" strike="noStrike" baseline="0" dirty="0">
                <a:solidFill>
                  <a:srgbClr val="585858"/>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disable write</a:t>
            </a:r>
            <a:r>
              <a:rPr lang="en-US" sz="1800" b="0" i="0" u="none" strike="noStrike" baseline="0" dirty="0">
                <a:solidFill>
                  <a:srgbClr val="585858"/>
                </a:solidFill>
                <a:latin typeface="Gill Sans MT" panose="020B0502020104020203" pitchFamily="34" charset="0"/>
              </a:rPr>
              <a:t>!) –this will cause the instruction in the ID stage to repeat, i.e., </a:t>
            </a:r>
            <a:r>
              <a:rPr lang="en-US" sz="1800" b="0" i="1" u="none" strike="noStrike" baseline="0" dirty="0">
                <a:solidFill>
                  <a:srgbClr val="585858"/>
                </a:solidFill>
                <a:latin typeface="Gill Sans MT" panose="020B0502020104020203" pitchFamily="34" charset="0"/>
              </a:rPr>
              <a:t>stall</a:t>
            </a:r>
            <a:endParaRPr lang="en-US" sz="1800" b="0" i="0" u="none" strike="noStrike" baseline="0" dirty="0">
              <a:solidFill>
                <a:srgbClr val="585858"/>
              </a:solidFill>
              <a:latin typeface="Gill Sans MT" panose="020B0502020104020203" pitchFamily="34" charset="0"/>
            </a:endParaRP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therefore, the instruction, just behind, in the IF stage must be stalled as well –so hardware </a:t>
            </a:r>
            <a:r>
              <a:rPr lang="en-US" sz="1800" b="0" i="1" u="none" strike="noStrike" baseline="0" dirty="0">
                <a:solidFill>
                  <a:srgbClr val="585858"/>
                </a:solidFill>
                <a:latin typeface="Gill Sans MT" panose="020B0502020104020203" pitchFamily="34" charset="0"/>
              </a:rPr>
              <a:t>does not let the PC change</a:t>
            </a:r>
            <a:r>
              <a:rPr lang="en-US" sz="1800" b="0" i="0" u="none" strike="noStrike" baseline="0" dirty="0">
                <a:solidFill>
                  <a:srgbClr val="585858"/>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disable write</a:t>
            </a:r>
            <a:r>
              <a:rPr lang="en-US" sz="1800" b="0" i="0" u="none" strike="noStrike" baseline="0" dirty="0">
                <a:solidFill>
                  <a:srgbClr val="585858"/>
                </a:solidFill>
                <a:latin typeface="Gill Sans MT" panose="020B0502020104020203" pitchFamily="34" charset="0"/>
              </a:rPr>
              <a:t>!) –this will cause the instruction in the IF stage to repeat, i.e., </a:t>
            </a:r>
            <a:r>
              <a:rPr lang="en-US" sz="1800" b="0" i="1" u="none" strike="noStrike" baseline="0" dirty="0">
                <a:solidFill>
                  <a:srgbClr val="585858"/>
                </a:solidFill>
                <a:latin typeface="Gill Sans MT" panose="020B0502020104020203" pitchFamily="34" charset="0"/>
              </a:rPr>
              <a:t>stall</a:t>
            </a:r>
            <a:endParaRPr lang="en-US" sz="1800" b="0" i="0" u="none" strike="noStrike" baseline="0" dirty="0">
              <a:solidFill>
                <a:srgbClr val="585858"/>
              </a:solidFill>
              <a:latin typeface="Gill Sans MT" panose="020B0502020104020203" pitchFamily="34" charset="0"/>
            </a:endParaRPr>
          </a:p>
          <a:p>
            <a:r>
              <a:rPr lang="en-US" sz="1800" b="0" i="0" u="none" strike="noStrike" baseline="0" dirty="0">
                <a:solidFill>
                  <a:srgbClr val="2A1A00"/>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changes all the EX, MEM and WB control fields in the ID/EX pipeline register to 0</a:t>
            </a:r>
            <a:r>
              <a:rPr lang="en-US" sz="1800" b="0" i="0" u="none" strike="noStrike" baseline="0" dirty="0">
                <a:solidFill>
                  <a:srgbClr val="585858"/>
                </a:solidFill>
                <a:latin typeface="Gill Sans MT" panose="020B0502020104020203" pitchFamily="34" charset="0"/>
              </a:rPr>
              <a:t>, so effectively the instruction just behind the load becomes a </a:t>
            </a:r>
            <a:r>
              <a:rPr lang="en-US" sz="1800" b="0" i="0" u="none" strike="noStrike" baseline="0" dirty="0" err="1">
                <a:solidFill>
                  <a:srgbClr val="585858"/>
                </a:solidFill>
                <a:latin typeface="Courier New" panose="02070309020205020404" pitchFamily="49" charset="0"/>
              </a:rPr>
              <a:t>nop</a:t>
            </a:r>
            <a:r>
              <a:rPr lang="en-US" sz="1800" b="0" i="0" u="none" strike="noStrike" baseline="0" dirty="0">
                <a:solidFill>
                  <a:srgbClr val="585858"/>
                </a:solidFill>
                <a:latin typeface="Gill Sans MT" panose="020B0502020104020203" pitchFamily="34" charset="0"/>
              </a:rPr>
              <a:t>–a </a:t>
            </a:r>
            <a:r>
              <a:rPr lang="en-US" sz="1800" b="0" i="1" u="none" strike="noStrike" baseline="0" dirty="0" err="1">
                <a:solidFill>
                  <a:srgbClr val="585858"/>
                </a:solidFill>
                <a:latin typeface="Gill Sans MT" panose="020B0502020104020203" pitchFamily="34" charset="0"/>
              </a:rPr>
              <a:t>bubble</a:t>
            </a:r>
            <a:r>
              <a:rPr lang="en-US" sz="1800" b="0" i="0" u="none" strike="noStrike" baseline="0" dirty="0" err="1">
                <a:solidFill>
                  <a:srgbClr val="585858"/>
                </a:solidFill>
                <a:latin typeface="Gill Sans MT" panose="020B0502020104020203" pitchFamily="34" charset="0"/>
              </a:rPr>
              <a:t>is</a:t>
            </a:r>
            <a:r>
              <a:rPr lang="en-US" sz="1800" b="0" i="0" u="none" strike="noStrike" baseline="0" dirty="0">
                <a:solidFill>
                  <a:srgbClr val="585858"/>
                </a:solidFill>
                <a:latin typeface="Gill Sans MT" panose="020B0502020104020203" pitchFamily="34" charset="0"/>
              </a:rPr>
              <a:t> said to have been inserted into the pipeline</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note that we cannot turn that instruction into an </a:t>
            </a:r>
            <a:r>
              <a:rPr lang="en-US" sz="1800" b="0" i="0" u="none" strike="noStrike" baseline="0" dirty="0" err="1">
                <a:solidFill>
                  <a:srgbClr val="585858"/>
                </a:solidFill>
                <a:latin typeface="Courier New" panose="02070309020205020404" pitchFamily="49" charset="0"/>
              </a:rPr>
              <a:t>nop</a:t>
            </a:r>
            <a:r>
              <a:rPr lang="en-US" sz="1800" b="0" i="0" u="none" strike="noStrike" baseline="0" dirty="0" err="1">
                <a:solidFill>
                  <a:srgbClr val="585858"/>
                </a:solidFill>
                <a:latin typeface="Gill Sans MT" panose="020B0502020104020203" pitchFamily="34" charset="0"/>
              </a:rPr>
              <a:t>by</a:t>
            </a:r>
            <a:r>
              <a:rPr lang="en-US" sz="1800" b="0" i="0" u="none" strike="noStrike" baseline="0" dirty="0">
                <a:solidFill>
                  <a:srgbClr val="585858"/>
                </a:solidFill>
                <a:latin typeface="Gill Sans MT" panose="020B0502020104020203" pitchFamily="34" charset="0"/>
              </a:rPr>
              <a:t> 0ing all the bits in the instruction itself –recall </a:t>
            </a:r>
            <a:r>
              <a:rPr lang="en-US" sz="1800" b="0" i="0" u="none" strike="noStrike" baseline="0" dirty="0" err="1">
                <a:solidFill>
                  <a:srgbClr val="585858"/>
                </a:solidFill>
                <a:latin typeface="Courier New" panose="02070309020205020404" pitchFamily="49" charset="0"/>
              </a:rPr>
              <a:t>nop</a:t>
            </a:r>
            <a:r>
              <a:rPr lang="en-US" sz="1800" b="0" i="0" u="none" strike="noStrike" baseline="0" dirty="0">
                <a:solidFill>
                  <a:srgbClr val="585858"/>
                </a:solidFill>
                <a:latin typeface="Gill Sans MT" panose="020B0502020104020203" pitchFamily="34" charset="0"/>
              </a:rPr>
              <a:t>= 00…0 (32 bits) –because it has already been decoded and control signals generated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65001" y="335845"/>
            <a:ext cx="4474028" cy="6186309"/>
          </a:xfrm>
          <a:prstGeom prst="rect">
            <a:avLst/>
          </a:prstGeom>
          <a:noFill/>
        </p:spPr>
        <p:txBody>
          <a:bodyPr wrap="square" rtlCol="0">
            <a:spAutoFit/>
          </a:bodyPr>
          <a:lstStyle/>
          <a:p>
            <a:pPr algn="r" rtl="1"/>
            <a:r>
              <a:rPr lang="fa-IR" dirty="0"/>
              <a:t>•اگر بررسی توقف تأیید شود، خط لوله باید تنها 1 چرخه ساعت پس از بارگیری متوقف شود زیرا پس از آن واحد حمل و نقل می تواند وابستگی را برطرف کند.</a:t>
            </a:r>
          </a:p>
          <a:p>
            <a:pPr algn="r" rtl="1"/>
            <a:r>
              <a:rPr lang="fa-IR" dirty="0"/>
              <a:t>• کاری که سخت افزار برای متوقف کردن چرخه خط لوله 1 انجام می دهد:</a:t>
            </a:r>
          </a:p>
          <a:p>
            <a:pPr algn="r" rtl="1"/>
            <a:r>
              <a:rPr lang="fa-IR" dirty="0"/>
              <a:t>-اجازه نمی دهد رجیستر </a:t>
            </a:r>
            <a:r>
              <a:rPr lang="en-US" dirty="0"/>
              <a:t>IF/ID </a:t>
            </a:r>
            <a:r>
              <a:rPr lang="fa-IR" dirty="0"/>
              <a:t>تغییر کند (نوشتن را غیرفعال کنید!) - این باعث می شود دستورالعمل در مرحله </a:t>
            </a:r>
            <a:r>
              <a:rPr lang="en-US" dirty="0"/>
              <a:t>ID </a:t>
            </a:r>
            <a:r>
              <a:rPr lang="fa-IR" dirty="0"/>
              <a:t>تکرار شود، یعنی متوقف شود.</a:t>
            </a:r>
          </a:p>
          <a:p>
            <a:pPr algn="r" rtl="1"/>
            <a:r>
              <a:rPr lang="fa-IR" dirty="0"/>
              <a:t>-بنابراین، دستورالعمل، درست در پشت، در مرحله </a:t>
            </a:r>
            <a:r>
              <a:rPr lang="en-US" dirty="0"/>
              <a:t>IF </a:t>
            </a:r>
            <a:r>
              <a:rPr lang="fa-IR" dirty="0"/>
              <a:t>نیز باید متوقف شود - بنابراین سخت افزار اجازه نمی دهد رایانه شخصی تغییر کند (نوشتن را غیرفعال کنید!) - این باعث می شود دستورالعمل در مرحله </a:t>
            </a:r>
            <a:r>
              <a:rPr lang="en-US" dirty="0"/>
              <a:t>IF </a:t>
            </a:r>
            <a:r>
              <a:rPr lang="fa-IR" dirty="0"/>
              <a:t>تکرار شود، یعنی متوقف شود.</a:t>
            </a:r>
          </a:p>
          <a:p>
            <a:pPr algn="r" rtl="1"/>
            <a:r>
              <a:rPr lang="fa-IR" dirty="0"/>
              <a:t>-همه فیلدهای کنترلی </a:t>
            </a:r>
            <a:r>
              <a:rPr lang="en-US" dirty="0"/>
              <a:t>EX، MEM </a:t>
            </a:r>
            <a:r>
              <a:rPr lang="fa-IR" dirty="0"/>
              <a:t>و </a:t>
            </a:r>
            <a:r>
              <a:rPr lang="en-US" dirty="0"/>
              <a:t>WB </a:t>
            </a:r>
            <a:r>
              <a:rPr lang="fa-IR" dirty="0"/>
              <a:t>را در رجیستر خط لوله </a:t>
            </a:r>
            <a:r>
              <a:rPr lang="en-US" dirty="0"/>
              <a:t>ID/EX </a:t>
            </a:r>
            <a:r>
              <a:rPr lang="fa-IR" dirty="0"/>
              <a:t>به 0 تغییر می دهد، بنابراین دستورالعمل درست در پشت بار به یک </a:t>
            </a:r>
            <a:r>
              <a:rPr lang="en-US" dirty="0" err="1"/>
              <a:t>nop</a:t>
            </a:r>
            <a:r>
              <a:rPr lang="en-US" dirty="0"/>
              <a:t> </a:t>
            </a:r>
            <a:r>
              <a:rPr lang="fa-IR" dirty="0"/>
              <a:t>تبدیل می شود - حبابی که گفته می شود در خط لوله قرار داده شده است.</a:t>
            </a:r>
          </a:p>
          <a:p>
            <a:pPr algn="r" rtl="1"/>
            <a:r>
              <a:rPr lang="fa-IR" dirty="0"/>
              <a:t>توجه داشته باشید که ما نمی‌توانیم آن دستورالعمل را به یک </a:t>
            </a:r>
            <a:r>
              <a:rPr lang="en-US" dirty="0" err="1"/>
              <a:t>nopby</a:t>
            </a:r>
            <a:r>
              <a:rPr lang="en-US" dirty="0"/>
              <a:t> </a:t>
            </a:r>
            <a:r>
              <a:rPr lang="fa-IR" dirty="0"/>
              <a:t>تبدیل کنیم که تمام بیت‌های موجود در خود دستورالعمل را فراخوانی می‌کند - </a:t>
            </a:r>
            <a:r>
              <a:rPr lang="en-US" dirty="0" err="1"/>
              <a:t>nop</a:t>
            </a:r>
            <a:r>
              <a:rPr lang="en-US" dirty="0"/>
              <a:t>= 00…0 (32 </a:t>
            </a:r>
            <a:r>
              <a:rPr lang="fa-IR" dirty="0"/>
              <a:t>بیت) - زیرا قبلاً رمزگشایی شده و سیگنال‌های کنترلی تولید شده است.</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a:stCxn id="8" idx="2"/>
          </p:cNvCxnSpPr>
          <p:nvPr/>
        </p:nvCxnSpPr>
        <p:spPr>
          <a:xfrm flipH="1">
            <a:off x="4565001" y="369332"/>
            <a:ext cx="6999" cy="631867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0"/>
            <a:ext cx="4572000" cy="369332"/>
          </a:xfrm>
          <a:prstGeom prst="rect">
            <a:avLst/>
          </a:prstGeom>
          <a:noFill/>
        </p:spPr>
        <p:txBody>
          <a:bodyPr wrap="square">
            <a:spAutoFit/>
          </a:bodyPr>
          <a:lstStyle/>
          <a:p>
            <a:pPr algn="ctr"/>
            <a:r>
              <a:rPr lang="en-US" b="0" i="0" u="none" strike="noStrike" baseline="0" dirty="0">
                <a:solidFill>
                  <a:srgbClr val="2A1A00"/>
                </a:solidFill>
                <a:latin typeface="Impact" panose="020B0806030902050204" pitchFamily="34" charset="0"/>
              </a:rPr>
              <a:t>MECHANICS OF STALLING</a:t>
            </a:r>
            <a:endParaRPr lang="en-US" sz="102800" b="0" i="0" u="none" strike="noStrike" baseline="0" dirty="0">
              <a:solidFill>
                <a:srgbClr val="2A1A00"/>
              </a:solidFill>
              <a:latin typeface="Impact" panose="020B0806030902050204" pitchFamily="34" charset="0"/>
            </a:endParaRPr>
          </a:p>
        </p:txBody>
      </p:sp>
    </p:spTree>
    <p:extLst>
      <p:ext uri="{BB962C8B-B14F-4D97-AF65-F5344CB8AC3E}">
        <p14:creationId xmlns:p14="http://schemas.microsoft.com/office/powerpoint/2010/main" val="37155392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0" y="775277"/>
            <a:ext cx="4644310" cy="1477328"/>
          </a:xfrm>
          <a:prstGeom prst="rect">
            <a:avLst/>
          </a:prstGeom>
          <a:noFill/>
        </p:spPr>
        <p:txBody>
          <a:bodyPr wrap="square" rtlCol="0">
            <a:spAutoFit/>
          </a:bodyPr>
          <a:lstStyle/>
          <a:p>
            <a:r>
              <a:rPr lang="en-US" sz="1800" i="0" u="none" strike="noStrike" baseline="0" dirty="0">
                <a:solidFill>
                  <a:srgbClr val="000000"/>
                </a:solidFill>
                <a:latin typeface="Tahoma" panose="020B0604030504040204" pitchFamily="34" charset="0"/>
              </a:rPr>
              <a:t>Datapath with forwarding hardware, the hazard detection unit and </a:t>
            </a:r>
          </a:p>
          <a:p>
            <a:r>
              <a:rPr lang="en-US" sz="1800" i="0" u="none" strike="noStrike" baseline="0" dirty="0">
                <a:solidFill>
                  <a:srgbClr val="000000"/>
                </a:solidFill>
                <a:latin typeface="Tahoma" panose="020B0604030504040204" pitchFamily="34" charset="0"/>
              </a:rPr>
              <a:t>controls wires –certain details, e.g., branching hardware are omitted </a:t>
            </a:r>
          </a:p>
          <a:p>
            <a:r>
              <a:rPr lang="en-US" sz="1800" i="0" u="none" strike="noStrike" baseline="0" dirty="0">
                <a:solidFill>
                  <a:srgbClr val="000000"/>
                </a:solidFill>
                <a:latin typeface="Tahoma" panose="020B0604030504040204" pitchFamily="34" charset="0"/>
              </a:rPr>
              <a:t>to simplify the drawing </a:t>
            </a:r>
            <a:endParaRPr lang="en-US" sz="1800" i="0" u="none" strike="noStrike" baseline="0" dirty="0">
              <a:solidFill>
                <a:srgbClr val="585858"/>
              </a:solidFill>
              <a:latin typeface="Gill Sans MT" panose="020B0502020104020203" pitchFamily="34" charset="0"/>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499691" y="775277"/>
            <a:ext cx="4474028" cy="1477328"/>
          </a:xfrm>
          <a:prstGeom prst="rect">
            <a:avLst/>
          </a:prstGeom>
          <a:noFill/>
        </p:spPr>
        <p:txBody>
          <a:bodyPr wrap="square" rtlCol="0">
            <a:spAutoFit/>
          </a:bodyPr>
          <a:lstStyle/>
          <a:p>
            <a:pPr algn="r" rtl="1"/>
            <a:r>
              <a:rPr lang="fa-IR" dirty="0"/>
              <a:t>مسیر داده با سخت افزار حمل و نقل، واحد تشخیص خطر و</a:t>
            </a:r>
          </a:p>
          <a:p>
            <a:pPr algn="r" rtl="1"/>
            <a:r>
              <a:rPr lang="fa-IR" dirty="0"/>
              <a:t>سیم‌ها را کنترل می‌کند - جزئیات خاصی مانند سخت‌افزار انشعاب حذف شده‌اند</a:t>
            </a:r>
          </a:p>
          <a:p>
            <a:pPr algn="r" rtl="1"/>
            <a:r>
              <a:rPr lang="fa-IR" dirty="0"/>
              <a:t>برای ساده کردن نقاشی</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687208"/>
            <a:ext cx="0" cy="1653465"/>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0"/>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HAZARD DETECTION UNIT</a:t>
            </a:r>
            <a:endParaRPr lang="en-US" sz="177700" b="0" i="0" u="none" strike="noStrike" baseline="0" dirty="0">
              <a:solidFill>
                <a:srgbClr val="2A1A00"/>
              </a:solidFill>
              <a:latin typeface="Impact" panose="020B0806030902050204" pitchFamily="34" charset="0"/>
            </a:endParaRPr>
          </a:p>
        </p:txBody>
      </p:sp>
      <p:pic>
        <p:nvPicPr>
          <p:cNvPr id="5" name="Picture 4">
            <a:extLst>
              <a:ext uri="{FF2B5EF4-FFF2-40B4-BE49-F238E27FC236}">
                <a16:creationId xmlns:a16="http://schemas.microsoft.com/office/drawing/2014/main" id="{2A07DBD9-6CBD-EC20-358F-3D83DB8C5DF1}"/>
              </a:ext>
            </a:extLst>
          </p:cNvPr>
          <p:cNvPicPr>
            <a:picLocks noChangeAspect="1"/>
          </p:cNvPicPr>
          <p:nvPr/>
        </p:nvPicPr>
        <p:blipFill>
          <a:blip r:embed="rId3"/>
          <a:stretch>
            <a:fillRect/>
          </a:stretch>
        </p:blipFill>
        <p:spPr>
          <a:xfrm>
            <a:off x="527179" y="2252605"/>
            <a:ext cx="8089641" cy="4493428"/>
          </a:xfrm>
          <a:prstGeom prst="rect">
            <a:avLst/>
          </a:prstGeom>
        </p:spPr>
      </p:pic>
    </p:spTree>
    <p:extLst>
      <p:ext uri="{BB962C8B-B14F-4D97-AF65-F5344CB8AC3E}">
        <p14:creationId xmlns:p14="http://schemas.microsoft.com/office/powerpoint/2010/main" val="12343507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1222309" y="2306705"/>
            <a:ext cx="6428793" cy="1938992"/>
          </a:xfrm>
          <a:prstGeom prst="rect">
            <a:avLst/>
          </a:prstGeom>
          <a:noFill/>
        </p:spPr>
        <p:txBody>
          <a:bodyPr wrap="square">
            <a:spAutoFit/>
          </a:bodyPr>
          <a:lstStyle/>
          <a:p>
            <a:pPr algn="ctr"/>
            <a:r>
              <a:rPr lang="en-US" sz="6000" b="0" i="0" u="none" strike="noStrike" baseline="0" dirty="0">
                <a:solidFill>
                  <a:srgbClr val="2A1A00"/>
                </a:solidFill>
                <a:latin typeface="Impact" panose="020B0806030902050204" pitchFamily="34" charset="0"/>
              </a:rPr>
              <a:t>SLIDE KHALI SOURCE PAGE 83</a:t>
            </a:r>
            <a:endParaRPr lang="en-US" sz="400000" b="0" i="0" u="none" strike="noStrike" baseline="0" dirty="0">
              <a:solidFill>
                <a:srgbClr val="2A1A00"/>
              </a:solidFill>
              <a:latin typeface="Impact" panose="020B0806030902050204" pitchFamily="34" charset="0"/>
            </a:endParaRPr>
          </a:p>
        </p:txBody>
      </p:sp>
    </p:spTree>
    <p:extLst>
      <p:ext uri="{BB962C8B-B14F-4D97-AF65-F5344CB8AC3E}">
        <p14:creationId xmlns:p14="http://schemas.microsoft.com/office/powerpoint/2010/main" val="38469964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0BBC89-F0C3-A642-A53B-3D86107DD847}"/>
              </a:ext>
            </a:extLst>
          </p:cNvPr>
          <p:cNvPicPr>
            <a:picLocks noChangeAspect="1"/>
          </p:cNvPicPr>
          <p:nvPr/>
        </p:nvPicPr>
        <p:blipFill>
          <a:blip r:embed="rId3"/>
          <a:stretch>
            <a:fillRect/>
          </a:stretch>
        </p:blipFill>
        <p:spPr>
          <a:xfrm>
            <a:off x="0" y="0"/>
            <a:ext cx="9144000" cy="6539613"/>
          </a:xfrm>
          <a:prstGeom prst="rect">
            <a:avLst/>
          </a:prstGeom>
        </p:spPr>
      </p:pic>
    </p:spTree>
    <p:extLst>
      <p:ext uri="{BB962C8B-B14F-4D97-AF65-F5344CB8AC3E}">
        <p14:creationId xmlns:p14="http://schemas.microsoft.com/office/powerpoint/2010/main" val="29847095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9046DA-AA4B-B6B7-8081-FB8CFF3A8E62}"/>
              </a:ext>
            </a:extLst>
          </p:cNvPr>
          <p:cNvSpPr txBox="1"/>
          <p:nvPr/>
        </p:nvSpPr>
        <p:spPr>
          <a:xfrm>
            <a:off x="2286000" y="174563"/>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STALLING</a:t>
            </a:r>
            <a:endParaRPr lang="en-US" sz="2800" dirty="0"/>
          </a:p>
        </p:txBody>
      </p:sp>
      <p:sp>
        <p:nvSpPr>
          <p:cNvPr id="6" name="TextBox 5">
            <a:extLst>
              <a:ext uri="{FF2B5EF4-FFF2-40B4-BE49-F238E27FC236}">
                <a16:creationId xmlns:a16="http://schemas.microsoft.com/office/drawing/2014/main" id="{992CDD0F-5686-547F-0AEF-8F142890502E}"/>
              </a:ext>
            </a:extLst>
          </p:cNvPr>
          <p:cNvSpPr txBox="1"/>
          <p:nvPr/>
        </p:nvSpPr>
        <p:spPr>
          <a:xfrm>
            <a:off x="223935" y="1274564"/>
            <a:ext cx="5523722" cy="2154436"/>
          </a:xfrm>
          <a:prstGeom prst="rect">
            <a:avLst/>
          </a:prstGeom>
          <a:noFill/>
        </p:spPr>
        <p:txBody>
          <a:bodyPr wrap="square">
            <a:spAutoFit/>
          </a:bodyPr>
          <a:lstStyle/>
          <a:p>
            <a:r>
              <a:rPr lang="en-US" sz="1400" b="0" i="0" u="none" strike="noStrike" baseline="0" dirty="0">
                <a:solidFill>
                  <a:srgbClr val="000000"/>
                </a:solidFill>
                <a:latin typeface="Gill Sans MT" panose="020B0502020104020203" pitchFamily="34" charset="0"/>
              </a:rPr>
              <a:t>Execution </a:t>
            </a:r>
          </a:p>
          <a:p>
            <a:r>
              <a:rPr lang="en-US" sz="2400" b="0" i="0" u="none" strike="noStrike" baseline="0" dirty="0">
                <a:solidFill>
                  <a:srgbClr val="585858"/>
                </a:solidFill>
                <a:latin typeface="Gill Sans MT" panose="020B0502020104020203" pitchFamily="34" charset="0"/>
              </a:rPr>
              <a:t>example</a:t>
            </a:r>
          </a:p>
          <a:p>
            <a:r>
              <a:rPr lang="en-US" sz="2400" b="0" i="0" u="none" strike="noStrike" baseline="0" dirty="0">
                <a:solidFill>
                  <a:srgbClr val="585858"/>
                </a:solidFill>
                <a:latin typeface="Gill Sans MT" panose="020B0502020104020203" pitchFamily="34" charset="0"/>
              </a:rPr>
              <a:t>(cont.):</a:t>
            </a:r>
          </a:p>
          <a:p>
            <a:r>
              <a:rPr lang="en-US" sz="1800" b="0" i="0" u="none" strike="noStrike" baseline="0" dirty="0" err="1">
                <a:solidFill>
                  <a:srgbClr val="000000"/>
                </a:solidFill>
                <a:latin typeface="Courier New" panose="02070309020205020404" pitchFamily="49" charset="0"/>
              </a:rPr>
              <a:t>lw</a:t>
            </a:r>
            <a:r>
              <a:rPr lang="en-US" sz="1800" b="0" i="0" u="none" strike="noStrike" baseline="0" dirty="0">
                <a:solidFill>
                  <a:srgbClr val="000000"/>
                </a:solidFill>
                <a:latin typeface="Courier New" panose="02070309020205020404" pitchFamily="49" charset="0"/>
              </a:rPr>
              <a:t> $2, 20($1)</a:t>
            </a:r>
          </a:p>
          <a:p>
            <a:r>
              <a:rPr lang="en-US" sz="1800" b="0" i="0" u="none" strike="noStrike" baseline="0" dirty="0">
                <a:solidFill>
                  <a:srgbClr val="000000"/>
                </a:solidFill>
                <a:latin typeface="Courier New" panose="02070309020205020404" pitchFamily="49" charset="0"/>
              </a:rPr>
              <a:t>and $4, $2, $5</a:t>
            </a:r>
          </a:p>
          <a:p>
            <a:r>
              <a:rPr lang="en-US" sz="1800" b="0" i="0" u="none" strike="noStrike" baseline="0" dirty="0">
                <a:solidFill>
                  <a:srgbClr val="000000"/>
                </a:solidFill>
                <a:latin typeface="Courier New" panose="02070309020205020404" pitchFamily="49" charset="0"/>
              </a:rPr>
              <a:t>or $4, $4, $2</a:t>
            </a:r>
          </a:p>
          <a:p>
            <a:r>
              <a:rPr lang="en-US" sz="1800" b="0" i="0" u="none" strike="noStrike" baseline="0" dirty="0">
                <a:solidFill>
                  <a:srgbClr val="000000"/>
                </a:solidFill>
                <a:latin typeface="Courier New" panose="02070309020205020404" pitchFamily="49" charset="0"/>
              </a:rPr>
              <a:t>add $9, $4, $2 </a:t>
            </a:r>
            <a:endParaRPr lang="en-US" dirty="0"/>
          </a:p>
        </p:txBody>
      </p:sp>
      <p:sp>
        <p:nvSpPr>
          <p:cNvPr id="8" name="TextBox 7">
            <a:extLst>
              <a:ext uri="{FF2B5EF4-FFF2-40B4-BE49-F238E27FC236}">
                <a16:creationId xmlns:a16="http://schemas.microsoft.com/office/drawing/2014/main" id="{CABE3FC5-487A-7606-26EC-DC36ACB51648}"/>
              </a:ext>
            </a:extLst>
          </p:cNvPr>
          <p:cNvSpPr txBox="1"/>
          <p:nvPr/>
        </p:nvSpPr>
        <p:spPr>
          <a:xfrm>
            <a:off x="2985796" y="1982450"/>
            <a:ext cx="4572000" cy="369332"/>
          </a:xfrm>
          <a:prstGeom prst="rect">
            <a:avLst/>
          </a:prstGeom>
          <a:noFill/>
        </p:spPr>
        <p:txBody>
          <a:bodyPr wrap="square">
            <a:spAutoFit/>
          </a:bodyPr>
          <a:lstStyle/>
          <a:p>
            <a:r>
              <a:rPr lang="en-US" sz="1800" b="1" i="0" u="none" strike="noStrike" baseline="0" dirty="0">
                <a:solidFill>
                  <a:srgbClr val="000000"/>
                </a:solidFill>
                <a:latin typeface="Tahoma" panose="020B0604030504040204" pitchFamily="34" charset="0"/>
              </a:rPr>
              <a:t>Clock cycle 4</a:t>
            </a:r>
            <a:endParaRPr lang="en-US" dirty="0"/>
          </a:p>
        </p:txBody>
      </p:sp>
      <p:sp>
        <p:nvSpPr>
          <p:cNvPr id="10" name="TextBox 9">
            <a:extLst>
              <a:ext uri="{FF2B5EF4-FFF2-40B4-BE49-F238E27FC236}">
                <a16:creationId xmlns:a16="http://schemas.microsoft.com/office/drawing/2014/main" id="{A4D81BB5-C24C-A449-810C-F6BBC52BD77D}"/>
              </a:ext>
            </a:extLst>
          </p:cNvPr>
          <p:cNvSpPr txBox="1"/>
          <p:nvPr/>
        </p:nvSpPr>
        <p:spPr>
          <a:xfrm>
            <a:off x="2985796" y="5315730"/>
            <a:ext cx="4572000" cy="369332"/>
          </a:xfrm>
          <a:prstGeom prst="rect">
            <a:avLst/>
          </a:prstGeom>
          <a:noFill/>
        </p:spPr>
        <p:txBody>
          <a:bodyPr wrap="square">
            <a:spAutoFit/>
          </a:bodyPr>
          <a:lstStyle/>
          <a:p>
            <a:r>
              <a:rPr lang="en-US" sz="1800" b="1" i="0" u="none" strike="noStrike" baseline="0" dirty="0">
                <a:solidFill>
                  <a:srgbClr val="000000"/>
                </a:solidFill>
                <a:latin typeface="Tahoma" panose="020B0604030504040204" pitchFamily="34" charset="0"/>
              </a:rPr>
              <a:t>Clock cycle 5 </a:t>
            </a:r>
            <a:endParaRPr lang="en-US" dirty="0"/>
          </a:p>
        </p:txBody>
      </p:sp>
    </p:spTree>
    <p:extLst>
      <p:ext uri="{BB962C8B-B14F-4D97-AF65-F5344CB8AC3E}">
        <p14:creationId xmlns:p14="http://schemas.microsoft.com/office/powerpoint/2010/main" val="23629493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9046DA-AA4B-B6B7-8081-FB8CFF3A8E62}"/>
              </a:ext>
            </a:extLst>
          </p:cNvPr>
          <p:cNvSpPr txBox="1"/>
          <p:nvPr/>
        </p:nvSpPr>
        <p:spPr>
          <a:xfrm>
            <a:off x="2286000" y="174563"/>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STALLING</a:t>
            </a:r>
            <a:endParaRPr lang="en-US" sz="2800" dirty="0"/>
          </a:p>
        </p:txBody>
      </p:sp>
      <p:sp>
        <p:nvSpPr>
          <p:cNvPr id="6" name="TextBox 5">
            <a:extLst>
              <a:ext uri="{FF2B5EF4-FFF2-40B4-BE49-F238E27FC236}">
                <a16:creationId xmlns:a16="http://schemas.microsoft.com/office/drawing/2014/main" id="{992CDD0F-5686-547F-0AEF-8F142890502E}"/>
              </a:ext>
            </a:extLst>
          </p:cNvPr>
          <p:cNvSpPr txBox="1"/>
          <p:nvPr/>
        </p:nvSpPr>
        <p:spPr>
          <a:xfrm>
            <a:off x="223935" y="1274564"/>
            <a:ext cx="5523722" cy="2154436"/>
          </a:xfrm>
          <a:prstGeom prst="rect">
            <a:avLst/>
          </a:prstGeom>
          <a:noFill/>
        </p:spPr>
        <p:txBody>
          <a:bodyPr wrap="square">
            <a:spAutoFit/>
          </a:bodyPr>
          <a:lstStyle/>
          <a:p>
            <a:r>
              <a:rPr lang="en-US" sz="1400" b="0" i="0" u="none" strike="noStrike" baseline="0" dirty="0">
                <a:solidFill>
                  <a:srgbClr val="000000"/>
                </a:solidFill>
                <a:latin typeface="Gill Sans MT" panose="020B0502020104020203" pitchFamily="34" charset="0"/>
              </a:rPr>
              <a:t>Execution </a:t>
            </a:r>
          </a:p>
          <a:p>
            <a:r>
              <a:rPr lang="en-US" sz="2400" b="0" i="0" u="none" strike="noStrike" baseline="0" dirty="0">
                <a:solidFill>
                  <a:srgbClr val="585858"/>
                </a:solidFill>
                <a:latin typeface="Gill Sans MT" panose="020B0502020104020203" pitchFamily="34" charset="0"/>
              </a:rPr>
              <a:t>example</a:t>
            </a:r>
          </a:p>
          <a:p>
            <a:r>
              <a:rPr lang="en-US" sz="2400" b="0" i="0" u="none" strike="noStrike" baseline="0" dirty="0">
                <a:solidFill>
                  <a:srgbClr val="585858"/>
                </a:solidFill>
                <a:latin typeface="Gill Sans MT" panose="020B0502020104020203" pitchFamily="34" charset="0"/>
              </a:rPr>
              <a:t>(cont.):</a:t>
            </a:r>
          </a:p>
          <a:p>
            <a:r>
              <a:rPr lang="en-US" sz="1800" b="0" i="0" u="none" strike="noStrike" baseline="0" dirty="0" err="1">
                <a:solidFill>
                  <a:srgbClr val="000000"/>
                </a:solidFill>
                <a:latin typeface="Courier New" panose="02070309020205020404" pitchFamily="49" charset="0"/>
              </a:rPr>
              <a:t>lw</a:t>
            </a:r>
            <a:r>
              <a:rPr lang="en-US" sz="1800" b="0" i="0" u="none" strike="noStrike" baseline="0" dirty="0">
                <a:solidFill>
                  <a:srgbClr val="000000"/>
                </a:solidFill>
                <a:latin typeface="Courier New" panose="02070309020205020404" pitchFamily="49" charset="0"/>
              </a:rPr>
              <a:t> $2, 20($1)</a:t>
            </a:r>
          </a:p>
          <a:p>
            <a:r>
              <a:rPr lang="en-US" sz="1800" b="0" i="0" u="none" strike="noStrike" baseline="0" dirty="0">
                <a:solidFill>
                  <a:srgbClr val="000000"/>
                </a:solidFill>
                <a:latin typeface="Courier New" panose="02070309020205020404" pitchFamily="49" charset="0"/>
              </a:rPr>
              <a:t>and $4, $2, $5</a:t>
            </a:r>
          </a:p>
          <a:p>
            <a:r>
              <a:rPr lang="en-US" sz="1800" b="0" i="0" u="none" strike="noStrike" baseline="0" dirty="0">
                <a:solidFill>
                  <a:srgbClr val="000000"/>
                </a:solidFill>
                <a:latin typeface="Courier New" panose="02070309020205020404" pitchFamily="49" charset="0"/>
              </a:rPr>
              <a:t>or $4, $4, $2</a:t>
            </a:r>
          </a:p>
          <a:p>
            <a:r>
              <a:rPr lang="en-US" sz="1800" b="0" i="0" u="none" strike="noStrike" baseline="0" dirty="0">
                <a:solidFill>
                  <a:srgbClr val="000000"/>
                </a:solidFill>
                <a:latin typeface="Courier New" panose="02070309020205020404" pitchFamily="49" charset="0"/>
              </a:rPr>
              <a:t>add $9, $4, $2 </a:t>
            </a:r>
            <a:endParaRPr lang="en-US" dirty="0"/>
          </a:p>
        </p:txBody>
      </p:sp>
      <p:sp>
        <p:nvSpPr>
          <p:cNvPr id="8" name="TextBox 7">
            <a:extLst>
              <a:ext uri="{FF2B5EF4-FFF2-40B4-BE49-F238E27FC236}">
                <a16:creationId xmlns:a16="http://schemas.microsoft.com/office/drawing/2014/main" id="{CABE3FC5-487A-7606-26EC-DC36ACB51648}"/>
              </a:ext>
            </a:extLst>
          </p:cNvPr>
          <p:cNvSpPr txBox="1"/>
          <p:nvPr/>
        </p:nvSpPr>
        <p:spPr>
          <a:xfrm>
            <a:off x="2985796" y="1982450"/>
            <a:ext cx="4572000" cy="369332"/>
          </a:xfrm>
          <a:prstGeom prst="rect">
            <a:avLst/>
          </a:prstGeom>
          <a:noFill/>
        </p:spPr>
        <p:txBody>
          <a:bodyPr wrap="square">
            <a:spAutoFit/>
          </a:bodyPr>
          <a:lstStyle/>
          <a:p>
            <a:r>
              <a:rPr lang="en-US" sz="1800" b="1" i="0" u="none" strike="noStrike" baseline="0" dirty="0">
                <a:solidFill>
                  <a:srgbClr val="000000"/>
                </a:solidFill>
                <a:latin typeface="Tahoma" panose="020B0604030504040204" pitchFamily="34" charset="0"/>
              </a:rPr>
              <a:t>Clock cycle 6</a:t>
            </a:r>
            <a:endParaRPr lang="en-US" dirty="0"/>
          </a:p>
        </p:txBody>
      </p:sp>
      <p:sp>
        <p:nvSpPr>
          <p:cNvPr id="10" name="TextBox 9">
            <a:extLst>
              <a:ext uri="{FF2B5EF4-FFF2-40B4-BE49-F238E27FC236}">
                <a16:creationId xmlns:a16="http://schemas.microsoft.com/office/drawing/2014/main" id="{A4D81BB5-C24C-A449-810C-F6BBC52BD77D}"/>
              </a:ext>
            </a:extLst>
          </p:cNvPr>
          <p:cNvSpPr txBox="1"/>
          <p:nvPr/>
        </p:nvSpPr>
        <p:spPr>
          <a:xfrm>
            <a:off x="2985796" y="5315730"/>
            <a:ext cx="4572000" cy="369332"/>
          </a:xfrm>
          <a:prstGeom prst="rect">
            <a:avLst/>
          </a:prstGeom>
          <a:noFill/>
        </p:spPr>
        <p:txBody>
          <a:bodyPr wrap="square">
            <a:spAutoFit/>
          </a:bodyPr>
          <a:lstStyle/>
          <a:p>
            <a:r>
              <a:rPr lang="en-US" sz="1800" b="1" i="0" u="none" strike="noStrike" baseline="0" dirty="0">
                <a:solidFill>
                  <a:srgbClr val="000000"/>
                </a:solidFill>
                <a:latin typeface="Tahoma" panose="020B0604030504040204" pitchFamily="34" charset="0"/>
              </a:rPr>
              <a:t>Clock cycle 7 </a:t>
            </a:r>
            <a:endParaRPr lang="en-US" dirty="0"/>
          </a:p>
        </p:txBody>
      </p:sp>
    </p:spTree>
    <p:extLst>
      <p:ext uri="{BB962C8B-B14F-4D97-AF65-F5344CB8AC3E}">
        <p14:creationId xmlns:p14="http://schemas.microsoft.com/office/powerpoint/2010/main" val="39809850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 y="775277"/>
            <a:ext cx="4571999" cy="4247317"/>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Problem with branches in the pipeline we have so far is that the </a:t>
            </a:r>
            <a:r>
              <a:rPr lang="en-US" sz="1800" b="0" i="1" u="none" strike="noStrike" baseline="0" dirty="0">
                <a:solidFill>
                  <a:srgbClr val="585858"/>
                </a:solidFill>
                <a:latin typeface="Gill Sans MT" panose="020B0502020104020203" pitchFamily="34" charset="0"/>
              </a:rPr>
              <a:t>branch decision is not made till the MEM stage</a:t>
            </a:r>
            <a:r>
              <a:rPr lang="en-US" sz="1800" b="0" i="0" u="none" strike="noStrike" baseline="0" dirty="0">
                <a:solidFill>
                  <a:srgbClr val="585858"/>
                </a:solidFill>
                <a:latin typeface="Gill Sans MT" panose="020B0502020104020203" pitchFamily="34" charset="0"/>
              </a:rPr>
              <a:t>–so </a:t>
            </a:r>
            <a:r>
              <a:rPr lang="en-US" sz="1800" b="0" i="1" u="none" strike="noStrike" baseline="0" dirty="0">
                <a:solidFill>
                  <a:srgbClr val="585858"/>
                </a:solidFill>
                <a:latin typeface="Gill Sans MT" panose="020B0502020104020203" pitchFamily="34" charset="0"/>
              </a:rPr>
              <a:t>what instructions, if at all, should we insert into the pipeline following the branch instructions</a:t>
            </a:r>
            <a:r>
              <a:rPr lang="en-US" sz="1800" b="0" i="0" u="none" strike="noStrike" baseline="0" dirty="0">
                <a:solidFill>
                  <a:srgbClr val="585858"/>
                </a:solidFill>
                <a:latin typeface="Gill Sans MT" panose="020B0502020104020203" pitchFamily="34" charset="0"/>
              </a:rPr>
              <a:t>?</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Possible solution: </a:t>
            </a:r>
            <a:r>
              <a:rPr lang="en-US" sz="1800" b="0" i="1" u="none" strike="noStrike" baseline="0" dirty="0">
                <a:solidFill>
                  <a:srgbClr val="585858"/>
                </a:solidFill>
                <a:latin typeface="Gill Sans MT" panose="020B0502020104020203" pitchFamily="34" charset="0"/>
              </a:rPr>
              <a:t>stall </a:t>
            </a:r>
            <a:r>
              <a:rPr lang="en-US" sz="1800" b="0" i="0" u="none" strike="noStrike" baseline="0" dirty="0">
                <a:solidFill>
                  <a:srgbClr val="585858"/>
                </a:solidFill>
                <a:latin typeface="Gill Sans MT" panose="020B0502020104020203" pitchFamily="34" charset="0"/>
              </a:rPr>
              <a:t>the pipeline till branch decision is known</a:t>
            </a:r>
          </a:p>
          <a:p>
            <a:r>
              <a:rPr lang="en-US" sz="1800" b="0" i="0" u="none" strike="noStrike" baseline="0" dirty="0">
                <a:solidFill>
                  <a:srgbClr val="2A1A00"/>
                </a:solidFill>
                <a:latin typeface="Gill Sans MT" panose="020B0502020104020203" pitchFamily="34" charset="0"/>
              </a:rPr>
              <a:t>–not efficient, slow the pipeline significantly!</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Another solution: </a:t>
            </a:r>
            <a:r>
              <a:rPr lang="en-US" sz="1800" b="0" i="1" u="none" strike="noStrike" baseline="0" dirty="0" err="1">
                <a:solidFill>
                  <a:srgbClr val="585858"/>
                </a:solidFill>
                <a:latin typeface="Gill Sans MT" panose="020B0502020104020203" pitchFamily="34" charset="0"/>
              </a:rPr>
              <a:t>predict</a:t>
            </a:r>
            <a:r>
              <a:rPr lang="en-US" sz="1800" b="0" i="0" u="none" strike="noStrike" baseline="0" dirty="0" err="1">
                <a:solidFill>
                  <a:srgbClr val="585858"/>
                </a:solidFill>
                <a:latin typeface="Gill Sans MT" panose="020B0502020104020203" pitchFamily="34" charset="0"/>
              </a:rPr>
              <a:t>the</a:t>
            </a:r>
            <a:r>
              <a:rPr lang="en-US" sz="1800" b="0" i="0" u="none" strike="noStrike" baseline="0" dirty="0">
                <a:solidFill>
                  <a:srgbClr val="585858"/>
                </a:solidFill>
                <a:latin typeface="Gill Sans MT" panose="020B0502020104020203" pitchFamily="34" charset="0"/>
              </a:rPr>
              <a:t> branch outcome</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e.g., always predict </a:t>
            </a:r>
            <a:r>
              <a:rPr lang="en-US" sz="1800" b="0" i="1" u="none" strike="noStrike" baseline="0" dirty="0">
                <a:solidFill>
                  <a:srgbClr val="585858"/>
                </a:solidFill>
                <a:latin typeface="Gill Sans MT" panose="020B0502020104020203" pitchFamily="34" charset="0"/>
              </a:rPr>
              <a:t>branch-not-taken –continue with next sequential instructions</a:t>
            </a:r>
            <a:endParaRPr lang="en-US" sz="1800" b="0" i="0" u="none" strike="noStrike" baseline="0" dirty="0">
              <a:solidFill>
                <a:srgbClr val="585858"/>
              </a:solidFill>
              <a:latin typeface="Gill Sans MT" panose="020B0502020104020203" pitchFamily="34" charset="0"/>
            </a:endParaRP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if the prediction is wrong have to </a:t>
            </a:r>
            <a:r>
              <a:rPr lang="en-US" sz="1800" b="0" i="1" u="none" strike="noStrike" baseline="0" dirty="0">
                <a:solidFill>
                  <a:srgbClr val="585858"/>
                </a:solidFill>
                <a:latin typeface="Gill Sans MT" panose="020B0502020104020203" pitchFamily="34" charset="0"/>
              </a:rPr>
              <a:t>flush </a:t>
            </a:r>
            <a:r>
              <a:rPr lang="en-US" sz="1800" b="0" i="0" u="none" strike="noStrike" baseline="0" dirty="0">
                <a:solidFill>
                  <a:srgbClr val="585858"/>
                </a:solidFill>
                <a:latin typeface="Gill Sans MT" panose="020B0502020104020203" pitchFamily="34" charset="0"/>
              </a:rPr>
              <a:t>the pipeline behind the branch –discard instructions already fetched or decoded –and </a:t>
            </a:r>
            <a:r>
              <a:rPr lang="en-US" sz="1800" b="0" i="1" u="none" strike="noStrike" baseline="0" dirty="0">
                <a:solidFill>
                  <a:srgbClr val="585858"/>
                </a:solidFill>
                <a:latin typeface="Gill Sans MT" panose="020B0502020104020203" pitchFamily="34" charset="0"/>
              </a:rPr>
              <a:t>continue execution at the branch target</a:t>
            </a:r>
            <a:endParaRPr lang="en-US" sz="1800" b="0" i="0" u="none" strike="noStrike" baseline="0" dirty="0">
              <a:solidFill>
                <a:srgbClr val="585858"/>
              </a:solidFill>
              <a:latin typeface="Gill Sans MT" panose="020B0502020104020203" pitchFamily="34" charset="0"/>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499691" y="775277"/>
            <a:ext cx="4474028" cy="4524315"/>
          </a:xfrm>
          <a:prstGeom prst="rect">
            <a:avLst/>
          </a:prstGeom>
          <a:noFill/>
        </p:spPr>
        <p:txBody>
          <a:bodyPr wrap="square" rtlCol="0">
            <a:spAutoFit/>
          </a:bodyPr>
          <a:lstStyle/>
          <a:p>
            <a:pPr algn="r" rtl="1"/>
            <a:r>
              <a:rPr lang="fa-IR" dirty="0"/>
              <a:t>• مشکل انشعابات در خط لوله که تا کنون داریم این است که تصمیم انشعاب تا مرحله </a:t>
            </a:r>
            <a:r>
              <a:rPr lang="en-US" dirty="0"/>
              <a:t>MEM </a:t>
            </a:r>
            <a:r>
              <a:rPr lang="fa-IR" dirty="0"/>
              <a:t>گرفته نشده است – بنابراین، اگر اصلاً وجود دارد، باید چه دستورالعمل هایی را به دنبال دستورالعمل های انشعاب در خط لوله وارد کنیم؟</a:t>
            </a:r>
          </a:p>
          <a:p>
            <a:pPr algn="r" rtl="1"/>
            <a:r>
              <a:rPr lang="fa-IR" dirty="0"/>
              <a:t>راه حل ممکن: خط لوله را متوقف کنید تا تصمیم انشعاب مشخص شود</a:t>
            </a:r>
          </a:p>
          <a:p>
            <a:pPr algn="r" rtl="1"/>
            <a:r>
              <a:rPr lang="fa-IR" dirty="0"/>
              <a:t>- کارآمد نیست، خط لوله را به طور قابل توجهی کاهش دهید!</a:t>
            </a:r>
          </a:p>
          <a:p>
            <a:pPr algn="r" rtl="1"/>
            <a:r>
              <a:rPr lang="fa-IR" dirty="0"/>
              <a:t>• راه حل دیگر: پیش بینی نتیجه شاخه</a:t>
            </a:r>
          </a:p>
          <a:p>
            <a:pPr algn="r" rtl="1"/>
            <a:r>
              <a:rPr lang="fa-IR" dirty="0"/>
              <a:t>-به عنوان مثال، همیشه شاخه‌ای را پیش‌بینی کنید که انجام نشده است - با دستورالعمل‌های متوالی بعدی ادامه دهید</a:t>
            </a:r>
          </a:p>
          <a:p>
            <a:pPr algn="r" rtl="1"/>
            <a:r>
              <a:rPr lang="fa-IR" dirty="0"/>
              <a:t>-اگر پیش‌بینی اشتباه است، باید خط لوله را در پشت انشعاب بشویید - دستورالعمل‌های از قبل واکشی یا رمزگشایی شده را کنار بگذارید - و اجرا را در هدف شاخه ادامه دهید.</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687208"/>
            <a:ext cx="0" cy="5069780"/>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87048"/>
            <a:ext cx="4572000" cy="461665"/>
          </a:xfrm>
          <a:prstGeom prst="rect">
            <a:avLst/>
          </a:prstGeom>
          <a:noFill/>
        </p:spPr>
        <p:txBody>
          <a:bodyPr wrap="square">
            <a:spAutoFit/>
          </a:bodyPr>
          <a:lstStyle/>
          <a:p>
            <a:pPr algn="ctr"/>
            <a:r>
              <a:rPr lang="en-US" sz="2400" b="0" i="0" u="none" strike="noStrike" baseline="0" dirty="0">
                <a:solidFill>
                  <a:srgbClr val="2A1A00"/>
                </a:solidFill>
                <a:latin typeface="Impact" panose="020B0806030902050204" pitchFamily="34" charset="0"/>
              </a:rPr>
              <a:t>CONTROL (OR BRANCH) HAZARDS </a:t>
            </a:r>
            <a:endParaRPr lang="en-US" sz="255800" b="0" i="0" u="none" strike="noStrike" baseline="0" dirty="0">
              <a:solidFill>
                <a:srgbClr val="2A1A00"/>
              </a:solidFill>
              <a:latin typeface="Impact" panose="020B0806030902050204" pitchFamily="34" charset="0"/>
            </a:endParaRPr>
          </a:p>
        </p:txBody>
      </p:sp>
    </p:spTree>
    <p:extLst>
      <p:ext uri="{BB962C8B-B14F-4D97-AF65-F5344CB8AC3E}">
        <p14:creationId xmlns:p14="http://schemas.microsoft.com/office/powerpoint/2010/main" val="19287820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1222309" y="2306705"/>
            <a:ext cx="6428793" cy="1938992"/>
          </a:xfrm>
          <a:prstGeom prst="rect">
            <a:avLst/>
          </a:prstGeom>
          <a:noFill/>
        </p:spPr>
        <p:txBody>
          <a:bodyPr wrap="square">
            <a:spAutoFit/>
          </a:bodyPr>
          <a:lstStyle/>
          <a:p>
            <a:pPr algn="ctr"/>
            <a:r>
              <a:rPr lang="en-US" sz="6000" b="0" i="0" u="none" strike="noStrike" baseline="0" dirty="0">
                <a:solidFill>
                  <a:srgbClr val="2A1A00"/>
                </a:solidFill>
                <a:latin typeface="Impact" panose="020B0806030902050204" pitchFamily="34" charset="0"/>
              </a:rPr>
              <a:t>SLIDE KHALI SOURCE PAGE 88</a:t>
            </a:r>
            <a:endParaRPr lang="en-US" sz="400000" b="0" i="0" u="none" strike="noStrike" baseline="0" dirty="0">
              <a:solidFill>
                <a:srgbClr val="2A1A00"/>
              </a:solidFill>
              <a:latin typeface="Impact" panose="020B0806030902050204" pitchFamily="34" charset="0"/>
            </a:endParaRPr>
          </a:p>
        </p:txBody>
      </p:sp>
    </p:spTree>
    <p:extLst>
      <p:ext uri="{BB962C8B-B14F-4D97-AF65-F5344CB8AC3E}">
        <p14:creationId xmlns:p14="http://schemas.microsoft.com/office/powerpoint/2010/main" val="29716331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7495" y="1135077"/>
            <a:ext cx="4509021" cy="3970318"/>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585858"/>
                </a:solidFill>
                <a:latin typeface="Gill Sans MT" panose="020B0502020104020203" pitchFamily="34" charset="0"/>
              </a:rPr>
              <a:t>Move the branch </a:t>
            </a:r>
            <a:r>
              <a:rPr lang="en-US" sz="1800" b="0" i="1" u="none" strike="noStrike" baseline="0" dirty="0" err="1">
                <a:solidFill>
                  <a:srgbClr val="585858"/>
                </a:solidFill>
                <a:latin typeface="Gill Sans MT" panose="020B0502020104020203" pitchFamily="34" charset="0"/>
              </a:rPr>
              <a:t>decision</a:t>
            </a:r>
            <a:r>
              <a:rPr lang="en-US" sz="1800" b="0" i="0" u="none" strike="noStrike" baseline="0" dirty="0" err="1">
                <a:solidFill>
                  <a:srgbClr val="585858"/>
                </a:solidFill>
                <a:latin typeface="Gill Sans MT" panose="020B0502020104020203" pitchFamily="34" charset="0"/>
              </a:rPr>
              <a:t>from</a:t>
            </a:r>
            <a:r>
              <a:rPr lang="en-US" sz="1800" b="0" i="0" u="none" strike="noStrike" baseline="0" dirty="0">
                <a:solidFill>
                  <a:srgbClr val="585858"/>
                </a:solidFill>
                <a:latin typeface="Gill Sans MT" panose="020B0502020104020203" pitchFamily="34" charset="0"/>
              </a:rPr>
              <a:t> the MEM stage (as in our current pipeline) </a:t>
            </a:r>
            <a:r>
              <a:rPr lang="en-US" sz="1800" b="0" i="1" u="none" strike="noStrike" baseline="0" dirty="0">
                <a:solidFill>
                  <a:srgbClr val="585858"/>
                </a:solidFill>
                <a:latin typeface="Gill Sans MT" panose="020B0502020104020203" pitchFamily="34" charset="0"/>
              </a:rPr>
              <a:t>earlier to the ID stage</a:t>
            </a:r>
            <a:endParaRPr lang="en-US" sz="1800" b="0" i="0" u="none" strike="noStrike" baseline="0" dirty="0">
              <a:solidFill>
                <a:srgbClr val="585858"/>
              </a:solidFill>
              <a:latin typeface="Gill Sans MT" panose="020B0502020104020203" pitchFamily="34" charset="0"/>
            </a:endParaRPr>
          </a:p>
          <a:p>
            <a:r>
              <a:rPr lang="en-US" sz="1800" b="0" i="0" u="none" strike="noStrike" baseline="0" dirty="0">
                <a:solidFill>
                  <a:srgbClr val="2A1A00"/>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calculating the branch target </a:t>
            </a:r>
            <a:r>
              <a:rPr lang="en-US" sz="1800" b="0" i="1" u="none" strike="noStrike" baseline="0" dirty="0" err="1">
                <a:solidFill>
                  <a:srgbClr val="585858"/>
                </a:solidFill>
                <a:latin typeface="Gill Sans MT" panose="020B0502020104020203" pitchFamily="34" charset="0"/>
              </a:rPr>
              <a:t>address</a:t>
            </a:r>
            <a:r>
              <a:rPr lang="en-US" sz="1800" b="0" i="0" u="none" strike="noStrike" baseline="0" dirty="0" err="1">
                <a:solidFill>
                  <a:srgbClr val="585858"/>
                </a:solidFill>
                <a:latin typeface="Gill Sans MT" panose="020B0502020104020203" pitchFamily="34" charset="0"/>
              </a:rPr>
              <a:t>involves</a:t>
            </a:r>
            <a:r>
              <a:rPr lang="en-US" sz="1800" b="0" i="0" u="none" strike="noStrike" baseline="0" dirty="0">
                <a:solidFill>
                  <a:srgbClr val="585858"/>
                </a:solidFill>
                <a:latin typeface="Gill Sans MT" panose="020B0502020104020203" pitchFamily="34" charset="0"/>
              </a:rPr>
              <a:t> moving the branch adder from the MEM stage to the ID stage –inputs to this adder, the PC value and the immediate fields are already available in the IF/ID pipeline register</a:t>
            </a:r>
          </a:p>
          <a:p>
            <a:r>
              <a:rPr lang="en-US" sz="1800" b="0" i="0" u="none" strike="noStrike" baseline="0" dirty="0">
                <a:solidFill>
                  <a:srgbClr val="2A1A00"/>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calculating the branch </a:t>
            </a:r>
            <a:r>
              <a:rPr lang="en-US" sz="1800" b="0" i="1" u="none" strike="noStrike" baseline="0" dirty="0" err="1">
                <a:solidFill>
                  <a:srgbClr val="585858"/>
                </a:solidFill>
                <a:latin typeface="Gill Sans MT" panose="020B0502020104020203" pitchFamily="34" charset="0"/>
              </a:rPr>
              <a:t>decision</a:t>
            </a:r>
            <a:r>
              <a:rPr lang="en-US" sz="1800" b="0" i="0" u="none" strike="noStrike" baseline="0" dirty="0" err="1">
                <a:solidFill>
                  <a:srgbClr val="585858"/>
                </a:solidFill>
                <a:latin typeface="Gill Sans MT" panose="020B0502020104020203" pitchFamily="34" charset="0"/>
              </a:rPr>
              <a:t>is</a:t>
            </a:r>
            <a:r>
              <a:rPr lang="en-US" sz="1800" b="0" i="0" u="none" strike="noStrike" baseline="0" dirty="0">
                <a:solidFill>
                  <a:srgbClr val="585858"/>
                </a:solidFill>
                <a:latin typeface="Gill Sans MT" panose="020B0502020104020203" pitchFamily="34" charset="0"/>
              </a:rPr>
              <a:t> efficiently done, e.g., for equality test, by XORing respective bits and then </a:t>
            </a:r>
            <a:r>
              <a:rPr lang="en-US" sz="1800" b="0" i="0" u="none" strike="noStrike" baseline="0" dirty="0" err="1">
                <a:solidFill>
                  <a:srgbClr val="585858"/>
                </a:solidFill>
                <a:latin typeface="Gill Sans MT" panose="020B0502020104020203" pitchFamily="34" charset="0"/>
              </a:rPr>
              <a:t>ORing</a:t>
            </a:r>
            <a:r>
              <a:rPr lang="en-US" sz="1800" b="0" i="0" u="none" strike="noStrike" baseline="0" dirty="0">
                <a:solidFill>
                  <a:srgbClr val="585858"/>
                </a:solidFill>
                <a:latin typeface="Gill Sans MT" panose="020B0502020104020203" pitchFamily="34" charset="0"/>
              </a:rPr>
              <a:t> all the results and inverting, rather than using the ALU to subtract and then test for zero (when there is a carry delay)</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26519" y="1135077"/>
            <a:ext cx="4474028" cy="3139321"/>
          </a:xfrm>
          <a:prstGeom prst="rect">
            <a:avLst/>
          </a:prstGeom>
          <a:noFill/>
        </p:spPr>
        <p:txBody>
          <a:bodyPr wrap="square" rtlCol="0">
            <a:spAutoFit/>
          </a:bodyPr>
          <a:lstStyle/>
          <a:p>
            <a:pPr algn="r" rtl="1"/>
            <a:r>
              <a:rPr lang="fa-IR" dirty="0"/>
              <a:t>•تصمیم انشعاب را از مرحله </a:t>
            </a:r>
            <a:r>
              <a:rPr lang="en-US" dirty="0"/>
              <a:t>MEM (</a:t>
            </a:r>
            <a:r>
              <a:rPr lang="fa-IR" dirty="0"/>
              <a:t>مانند خط لوله فعلی ما) زودتر به مرحله </a:t>
            </a:r>
            <a:r>
              <a:rPr lang="en-US" dirty="0"/>
              <a:t>ID </a:t>
            </a:r>
            <a:r>
              <a:rPr lang="fa-IR" dirty="0"/>
              <a:t>منتقل کنید</a:t>
            </a:r>
          </a:p>
          <a:p>
            <a:pPr algn="r" rtl="1"/>
            <a:r>
              <a:rPr lang="fa-IR" dirty="0"/>
              <a:t>-محاسبه آدرس هدف شاخه شامل انتقال انشعاب دهنده از مرحله </a:t>
            </a:r>
            <a:r>
              <a:rPr lang="en-US" dirty="0"/>
              <a:t>MEM </a:t>
            </a:r>
            <a:r>
              <a:rPr lang="fa-IR" dirty="0"/>
              <a:t>به مرحله </a:t>
            </a:r>
            <a:r>
              <a:rPr lang="en-US" dirty="0"/>
              <a:t>ID </a:t>
            </a:r>
            <a:r>
              <a:rPr lang="fa-IR" dirty="0"/>
              <a:t>است - ورودی های این جمع کننده، مقدار </a:t>
            </a:r>
            <a:r>
              <a:rPr lang="en-US" dirty="0"/>
              <a:t>PC </a:t>
            </a:r>
            <a:r>
              <a:rPr lang="fa-IR" dirty="0"/>
              <a:t>و فیلدهای فوری از قبل در رجیستر خط لوله </a:t>
            </a:r>
            <a:r>
              <a:rPr lang="en-US" dirty="0"/>
              <a:t>IF/ID </a:t>
            </a:r>
            <a:r>
              <a:rPr lang="fa-IR" dirty="0"/>
              <a:t>موجود است.</a:t>
            </a:r>
          </a:p>
          <a:p>
            <a:pPr algn="r" rtl="1"/>
            <a:r>
              <a:rPr lang="fa-IR" dirty="0"/>
              <a:t>-محاسبه تصمیم انشعاب به طور موثر انجام می شود، به عنوان مثال، برای آزمون برابری، با </a:t>
            </a:r>
            <a:r>
              <a:rPr lang="en-US" dirty="0"/>
              <a:t>XOR </a:t>
            </a:r>
            <a:r>
              <a:rPr lang="fa-IR" dirty="0"/>
              <a:t>کردن بیت های مربوطه و سپس </a:t>
            </a:r>
            <a:r>
              <a:rPr lang="en-US" dirty="0"/>
              <a:t>OR </a:t>
            </a:r>
            <a:r>
              <a:rPr lang="fa-IR" dirty="0"/>
              <a:t>کردن همه نتایج و معکوس کردن، به جای استفاده از </a:t>
            </a:r>
            <a:r>
              <a:rPr lang="en-US" dirty="0"/>
              <a:t>ALU </a:t>
            </a:r>
            <a:r>
              <a:rPr lang="fa-IR" dirty="0"/>
              <a:t>برای تفریق و سپس آزمایش برای صفر (زمانی که تاخیر حمل وجود دارد)</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9022" y="766893"/>
            <a:ext cx="0" cy="5069780"/>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0"/>
            <a:ext cx="4572000"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OPTIMIZING THE PIPELINE TO REDUCE BRANCH DELAY</a:t>
            </a:r>
            <a:endParaRPr lang="en-US" sz="213200" b="0" i="0" u="none" strike="noStrike" baseline="0" dirty="0">
              <a:solidFill>
                <a:srgbClr val="2A1A00"/>
              </a:solidFill>
              <a:latin typeface="Impact" panose="020B0806030902050204" pitchFamily="34" charset="0"/>
            </a:endParaRPr>
          </a:p>
        </p:txBody>
      </p:sp>
    </p:spTree>
    <p:extLst>
      <p:ext uri="{BB962C8B-B14F-4D97-AF65-F5344CB8AC3E}">
        <p14:creationId xmlns:p14="http://schemas.microsoft.com/office/powerpoint/2010/main" val="1870135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3139321"/>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585858"/>
                </a:solidFill>
                <a:latin typeface="Gill Sans MT" panose="020B0502020104020203" pitchFamily="34" charset="0"/>
              </a:rPr>
              <a:t>Data hazard</a:t>
            </a:r>
            <a:r>
              <a:rPr lang="en-US" sz="1800" b="0" i="0" u="none" strike="noStrike" baseline="0" dirty="0">
                <a:solidFill>
                  <a:srgbClr val="585858"/>
                </a:solidFill>
                <a:latin typeface="Gill Sans MT" panose="020B0502020104020203" pitchFamily="34" charset="0"/>
              </a:rPr>
              <a:t>: instruction needs data from the result of a previous instruction still executing in pipeline</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Example: add </a:t>
            </a:r>
            <a:r>
              <a:rPr lang="en-US" sz="1800" b="0" i="0" u="none" strike="noStrike" baseline="0" dirty="0">
                <a:solidFill>
                  <a:srgbClr val="990032"/>
                </a:solidFill>
                <a:latin typeface="Gill Sans MT" panose="020B0502020104020203" pitchFamily="34" charset="0"/>
              </a:rPr>
              <a:t>$s0</a:t>
            </a:r>
            <a:r>
              <a:rPr lang="en-US" sz="1800" b="0" i="0" u="none" strike="noStrike" baseline="0" dirty="0">
                <a:solidFill>
                  <a:srgbClr val="585858"/>
                </a:solidFill>
                <a:latin typeface="Gill Sans MT" panose="020B0502020104020203" pitchFamily="34" charset="0"/>
              </a:rPr>
              <a:t>,$t0,$t1</a:t>
            </a:r>
          </a:p>
          <a:p>
            <a:r>
              <a:rPr lang="en-US" sz="1800" b="0" i="0" u="none" strike="noStrike" baseline="0" dirty="0">
                <a:solidFill>
                  <a:srgbClr val="585858"/>
                </a:solidFill>
                <a:latin typeface="Gill Sans MT" panose="020B0502020104020203" pitchFamily="34" charset="0"/>
              </a:rPr>
              <a:t>Sub $t2, </a:t>
            </a:r>
            <a:r>
              <a:rPr lang="en-US" sz="1800" b="0" i="0" u="none" strike="noStrike" baseline="0" dirty="0">
                <a:solidFill>
                  <a:srgbClr val="990032"/>
                </a:solidFill>
                <a:latin typeface="Gill Sans MT" panose="020B0502020104020203" pitchFamily="34" charset="0"/>
              </a:rPr>
              <a:t>$s0</a:t>
            </a:r>
            <a:r>
              <a:rPr lang="en-US" sz="1800" b="0" i="0" u="none" strike="noStrike" baseline="0" dirty="0">
                <a:solidFill>
                  <a:srgbClr val="585858"/>
                </a:solidFill>
                <a:latin typeface="Gill Sans MT" panose="020B0502020104020203" pitchFamily="34" charset="0"/>
              </a:rPr>
              <a:t>,$t3</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Add instruction writes its result in fifth stage, so we have to add three bubbles to the pipeline. </a:t>
            </a:r>
          </a:p>
          <a:p>
            <a:r>
              <a:rPr lang="en-US" sz="1800" b="0" i="0" u="none" strike="noStrike" baseline="0" dirty="0">
                <a:solidFill>
                  <a:srgbClr val="2A1A00"/>
                </a:solidFill>
                <a:latin typeface="Arial" panose="020B0604020202020204" pitchFamily="34" charset="0"/>
              </a:rPr>
              <a:t>•</a:t>
            </a:r>
            <a:r>
              <a:rPr lang="en-US" sz="1800" b="0" i="0" u="none" strike="noStrike" baseline="0" dirty="0" err="1">
                <a:solidFill>
                  <a:srgbClr val="585858"/>
                </a:solidFill>
                <a:latin typeface="Gill Sans MT" panose="020B0502020104020203" pitchFamily="34" charset="0"/>
              </a:rPr>
              <a:t>Solution</a:t>
            </a:r>
            <a:r>
              <a:rPr lang="en-US" sz="1800" b="0" i="1" u="none" strike="noStrike" baseline="0" dirty="0" err="1">
                <a:solidFill>
                  <a:srgbClr val="585858"/>
                </a:solidFill>
                <a:latin typeface="Gill Sans MT" panose="020B0502020104020203" pitchFamily="34" charset="0"/>
              </a:rPr>
              <a:t>Forward</a:t>
            </a:r>
            <a:r>
              <a:rPr lang="en-US" sz="1800" b="0" i="0" u="none" strike="noStrike" baseline="0" dirty="0" err="1">
                <a:solidFill>
                  <a:srgbClr val="585858"/>
                </a:solidFill>
                <a:latin typeface="Gill Sans MT" panose="020B0502020104020203" pitchFamily="34" charset="0"/>
              </a:rPr>
              <a:t>data</a:t>
            </a:r>
            <a:r>
              <a:rPr lang="en-US" sz="1800" b="0" i="0" u="none" strike="noStrike" baseline="0" dirty="0">
                <a:solidFill>
                  <a:srgbClr val="585858"/>
                </a:solidFill>
                <a:latin typeface="Gill Sans MT" panose="020B0502020104020203" pitchFamily="34" charset="0"/>
              </a:rPr>
              <a:t> if possible…As soon as the ALU creates the sum for the add, we supply it to subtract.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2585323"/>
          </a:xfrm>
          <a:prstGeom prst="rect">
            <a:avLst/>
          </a:prstGeom>
          <a:noFill/>
        </p:spPr>
        <p:txBody>
          <a:bodyPr wrap="square" rtlCol="0">
            <a:spAutoFit/>
          </a:bodyPr>
          <a:lstStyle/>
          <a:p>
            <a:pPr algn="r" rtl="1"/>
            <a:r>
              <a:rPr lang="fa-IR" dirty="0"/>
              <a:t>• خطر داده: دستورالعمل به داده هایی از نتیجه دستورالعمل قبلی که هنوز در حال اجرا است نیاز دارد.</a:t>
            </a:r>
          </a:p>
          <a:p>
            <a:pPr algn="r" rtl="1"/>
            <a:r>
              <a:rPr lang="fa-IR" dirty="0"/>
              <a:t>•مثال: $</a:t>
            </a:r>
            <a:r>
              <a:rPr lang="en-US" dirty="0"/>
              <a:t>s0,$t0,$t1 </a:t>
            </a:r>
            <a:r>
              <a:rPr lang="fa-IR" dirty="0"/>
              <a:t>اضافه کنید</a:t>
            </a:r>
          </a:p>
          <a:p>
            <a:pPr algn="r" rtl="1"/>
            <a:r>
              <a:rPr lang="fa-IR" dirty="0"/>
              <a:t>زیر $</a:t>
            </a:r>
            <a:r>
              <a:rPr lang="en-US" dirty="0"/>
              <a:t>t2، $s0، $t3</a:t>
            </a:r>
          </a:p>
          <a:p>
            <a:pPr algn="r" rtl="1"/>
            <a:r>
              <a:rPr lang="en-US" dirty="0"/>
              <a:t>•</a:t>
            </a:r>
            <a:r>
              <a:rPr lang="fa-IR" dirty="0"/>
              <a:t>دستورالعمل افزودن نتیجه خود را در مرحله پنجم می نویسد، بنابراین باید سه حباب به خط لوله اضافه کنیم.</a:t>
            </a:r>
          </a:p>
          <a:p>
            <a:pPr algn="r" rtl="1"/>
            <a:r>
              <a:rPr lang="fa-IR" dirty="0"/>
              <a:t>•در صورت امکان </a:t>
            </a:r>
            <a:r>
              <a:rPr lang="en-US" dirty="0" err="1"/>
              <a:t>SolutionForwarddata</a:t>
            </a:r>
            <a:r>
              <a:rPr lang="en-US" dirty="0"/>
              <a:t>...</a:t>
            </a:r>
            <a:r>
              <a:rPr lang="fa-IR" dirty="0"/>
              <a:t>به محض اینکه </a:t>
            </a:r>
            <a:r>
              <a:rPr lang="en-US" dirty="0"/>
              <a:t>ALU </a:t>
            </a:r>
            <a:r>
              <a:rPr lang="fa-IR" dirty="0"/>
              <a:t>مجموع را برای جمع ایجاد کرد، آن را برای تفریق عرضه می کنیم.</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DATA HAZARD</a:t>
            </a:r>
            <a:endParaRPr lang="en-US" dirty="0"/>
          </a:p>
        </p:txBody>
      </p:sp>
    </p:spTree>
    <p:extLst>
      <p:ext uri="{BB962C8B-B14F-4D97-AF65-F5344CB8AC3E}">
        <p14:creationId xmlns:p14="http://schemas.microsoft.com/office/powerpoint/2010/main" val="95177988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7495" y="1135077"/>
            <a:ext cx="4509021" cy="2862322"/>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with the more efficient equality test we can put it in the ID stage without significantly lengthening this stage –remember an objective of pipeline design is to keep pipeline stages balanced</a:t>
            </a:r>
          </a:p>
          <a:p>
            <a:r>
              <a:rPr lang="en-US" sz="1800" b="0" i="0" u="none" strike="noStrike" baseline="0" dirty="0">
                <a:solidFill>
                  <a:srgbClr val="2A1A00"/>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we must correspondingly make additions to the forwarding and hazard detection </a:t>
            </a:r>
            <a:r>
              <a:rPr lang="en-US" sz="1800" b="0" i="1" u="none" strike="noStrike" baseline="0" dirty="0" err="1">
                <a:solidFill>
                  <a:srgbClr val="585858"/>
                </a:solidFill>
                <a:latin typeface="Gill Sans MT" panose="020B0502020104020203" pitchFamily="34" charset="0"/>
              </a:rPr>
              <a:t>units</a:t>
            </a:r>
            <a:r>
              <a:rPr lang="en-US" sz="1800" b="0" i="0" u="none" strike="noStrike" baseline="0" dirty="0" err="1">
                <a:solidFill>
                  <a:srgbClr val="585858"/>
                </a:solidFill>
                <a:latin typeface="Gill Sans MT" panose="020B0502020104020203" pitchFamily="34" charset="0"/>
              </a:rPr>
              <a:t>to</a:t>
            </a:r>
            <a:r>
              <a:rPr lang="en-US" sz="1800" b="0" i="0" u="none" strike="noStrike" baseline="0" dirty="0">
                <a:solidFill>
                  <a:srgbClr val="585858"/>
                </a:solidFill>
                <a:latin typeface="Gill Sans MT" panose="020B0502020104020203" pitchFamily="34" charset="0"/>
              </a:rPr>
              <a:t> forward to or stall the branch at the ID stage in case the branch decision depends on an earlier result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26519" y="1135077"/>
            <a:ext cx="4474028" cy="2308324"/>
          </a:xfrm>
          <a:prstGeom prst="rect">
            <a:avLst/>
          </a:prstGeom>
          <a:noFill/>
        </p:spPr>
        <p:txBody>
          <a:bodyPr wrap="square" rtlCol="0">
            <a:spAutoFit/>
          </a:bodyPr>
          <a:lstStyle/>
          <a:p>
            <a:pPr algn="r" rtl="1"/>
            <a:r>
              <a:rPr lang="fa-IR" dirty="0"/>
              <a:t>• با آزمون برابری کارآمدتر می‌توانیم آن را در مرحله </a:t>
            </a:r>
            <a:r>
              <a:rPr lang="en-US" dirty="0"/>
              <a:t>ID </a:t>
            </a:r>
            <a:r>
              <a:rPr lang="fa-IR" dirty="0"/>
              <a:t>قرار دهیم بدون اینکه این مرحله را طولانی‌تر کنیم - به یاد داشته باشید که هدف طراحی خط لوله حفظ تعادل مراحل خط لوله است.</a:t>
            </a:r>
          </a:p>
          <a:p>
            <a:pPr algn="r" rtl="1"/>
            <a:r>
              <a:rPr lang="fa-IR" dirty="0"/>
              <a:t>- ما باید به طور متناظر به واحد حمل و نقل و تشخیص خطر اضافه کنیم تا در صورتی که تصمیم انشعاب به نتیجه قبلی بستگی داشته باشد، شعبه را در مرحله شناسه ارسال یا متوقف کنیم.</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9022" y="766893"/>
            <a:ext cx="0" cy="5069780"/>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0"/>
            <a:ext cx="4572000" cy="830997"/>
          </a:xfrm>
          <a:prstGeom prst="rect">
            <a:avLst/>
          </a:prstGeom>
          <a:noFill/>
        </p:spPr>
        <p:txBody>
          <a:bodyPr wrap="square">
            <a:spAutoFit/>
          </a:bodyPr>
          <a:lstStyle/>
          <a:p>
            <a:pPr algn="ctr"/>
            <a:r>
              <a:rPr lang="en-US" sz="2400" b="0" i="0" u="none" strike="noStrike" baseline="0" dirty="0">
                <a:solidFill>
                  <a:srgbClr val="2A1A00"/>
                </a:solidFill>
                <a:latin typeface="Impact" panose="020B0806030902050204" pitchFamily="34" charset="0"/>
              </a:rPr>
              <a:t>OPTIMIZING THE PIPELINE TO REDUCE BRANCH DELAY</a:t>
            </a:r>
            <a:endParaRPr lang="en-US" sz="307000" b="0" i="0" u="none" strike="noStrike" baseline="0" dirty="0">
              <a:solidFill>
                <a:srgbClr val="2A1A00"/>
              </a:solidFill>
              <a:latin typeface="Impact" panose="020B0806030902050204" pitchFamily="34" charset="0"/>
            </a:endParaRPr>
          </a:p>
        </p:txBody>
      </p:sp>
    </p:spTree>
    <p:extLst>
      <p:ext uri="{BB962C8B-B14F-4D97-AF65-F5344CB8AC3E}">
        <p14:creationId xmlns:p14="http://schemas.microsoft.com/office/powerpoint/2010/main" val="273011772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7495" y="1135077"/>
            <a:ext cx="4509021" cy="2862322"/>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with the more efficient equality test we can put it in the ID stage without significantly lengthening this stage –remember an objective of pipeline design is to keep pipeline stages balanced</a:t>
            </a:r>
          </a:p>
          <a:p>
            <a:r>
              <a:rPr lang="en-US" sz="1800" b="0" i="0" u="none" strike="noStrike" baseline="0" dirty="0">
                <a:solidFill>
                  <a:srgbClr val="2A1A00"/>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we must correspondingly make additions to the forwarding and hazard detection </a:t>
            </a:r>
            <a:r>
              <a:rPr lang="en-US" sz="1800" b="0" i="1" u="none" strike="noStrike" baseline="0" dirty="0" err="1">
                <a:solidFill>
                  <a:srgbClr val="585858"/>
                </a:solidFill>
                <a:latin typeface="Gill Sans MT" panose="020B0502020104020203" pitchFamily="34" charset="0"/>
              </a:rPr>
              <a:t>units</a:t>
            </a:r>
            <a:r>
              <a:rPr lang="en-US" sz="1800" b="0" i="0" u="none" strike="noStrike" baseline="0" dirty="0" err="1">
                <a:solidFill>
                  <a:srgbClr val="585858"/>
                </a:solidFill>
                <a:latin typeface="Gill Sans MT" panose="020B0502020104020203" pitchFamily="34" charset="0"/>
              </a:rPr>
              <a:t>to</a:t>
            </a:r>
            <a:r>
              <a:rPr lang="en-US" sz="1800" b="0" i="0" u="none" strike="noStrike" baseline="0" dirty="0">
                <a:solidFill>
                  <a:srgbClr val="585858"/>
                </a:solidFill>
                <a:latin typeface="Gill Sans MT" panose="020B0502020104020203" pitchFamily="34" charset="0"/>
              </a:rPr>
              <a:t> forward to or stall the branch at the ID stage in case the branch decision depends on an earlier result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26519" y="1135077"/>
            <a:ext cx="4474028" cy="2308324"/>
          </a:xfrm>
          <a:prstGeom prst="rect">
            <a:avLst/>
          </a:prstGeom>
          <a:noFill/>
        </p:spPr>
        <p:txBody>
          <a:bodyPr wrap="square" rtlCol="0">
            <a:spAutoFit/>
          </a:bodyPr>
          <a:lstStyle/>
          <a:p>
            <a:pPr algn="r" rtl="1"/>
            <a:r>
              <a:rPr lang="fa-IR" dirty="0"/>
              <a:t>• با آزمون برابری کارآمدتر می‌توانیم آن را در مرحله </a:t>
            </a:r>
            <a:r>
              <a:rPr lang="en-US" dirty="0"/>
              <a:t>ID </a:t>
            </a:r>
            <a:r>
              <a:rPr lang="fa-IR" dirty="0"/>
              <a:t>قرار دهیم بدون اینکه این مرحله را طولانی‌تر کنیم - به یاد داشته باشید که هدف طراحی خط لوله حفظ تعادل مراحل خط لوله است.</a:t>
            </a:r>
          </a:p>
          <a:p>
            <a:pPr algn="r" rtl="1"/>
            <a:r>
              <a:rPr lang="fa-IR" dirty="0"/>
              <a:t>- ما باید به طور متناظر به واحد حمل و نقل و تشخیص خطر اضافه کنیم تا در صورتی که تصمیم انشعاب به نتیجه قبلی بستگی داشته باشد، شعبه را در مرحله شناسه ارسال یا متوقف کنیم.</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9022" y="766893"/>
            <a:ext cx="0" cy="5069780"/>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0"/>
            <a:ext cx="4572000" cy="830997"/>
          </a:xfrm>
          <a:prstGeom prst="rect">
            <a:avLst/>
          </a:prstGeom>
          <a:noFill/>
        </p:spPr>
        <p:txBody>
          <a:bodyPr wrap="square">
            <a:spAutoFit/>
          </a:bodyPr>
          <a:lstStyle/>
          <a:p>
            <a:pPr algn="ctr"/>
            <a:r>
              <a:rPr lang="en-US" sz="2400" b="0" i="0" u="none" strike="noStrike" baseline="0" dirty="0">
                <a:solidFill>
                  <a:srgbClr val="2A1A00"/>
                </a:solidFill>
                <a:latin typeface="Impact" panose="020B0806030902050204" pitchFamily="34" charset="0"/>
              </a:rPr>
              <a:t>OPTIMIZING THE PIPELINE TO REDUCE BRANCH DELAY</a:t>
            </a:r>
            <a:endParaRPr lang="en-US" sz="298500" b="0" i="0" u="none" strike="noStrike" baseline="0" dirty="0">
              <a:solidFill>
                <a:srgbClr val="2A1A00"/>
              </a:solidFill>
              <a:latin typeface="Impact" panose="020B0806030902050204" pitchFamily="34" charset="0"/>
            </a:endParaRPr>
          </a:p>
        </p:txBody>
      </p:sp>
    </p:spTree>
    <p:extLst>
      <p:ext uri="{BB962C8B-B14F-4D97-AF65-F5344CB8AC3E}">
        <p14:creationId xmlns:p14="http://schemas.microsoft.com/office/powerpoint/2010/main" val="7540389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7495" y="1135077"/>
            <a:ext cx="4509021" cy="3416320"/>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Same strategy as for stalling on load-use data hazard…</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Zero out all the control values (or the instruction itself) in pipeline registers for the instructions following the branch that are already in the pipeline –effectively turning them into </a:t>
            </a:r>
            <a:r>
              <a:rPr lang="en-US" sz="1800" b="0" i="0" u="none" strike="noStrike" baseline="0" dirty="0" err="1">
                <a:solidFill>
                  <a:srgbClr val="585858"/>
                </a:solidFill>
                <a:latin typeface="Courier New" panose="02070309020205020404" pitchFamily="49" charset="0"/>
              </a:rPr>
              <a:t>nop</a:t>
            </a:r>
            <a:r>
              <a:rPr lang="en-US" sz="1800" b="0" i="0" u="none" strike="noStrike" baseline="0" dirty="0" err="1">
                <a:solidFill>
                  <a:srgbClr val="585858"/>
                </a:solidFill>
                <a:latin typeface="Gill Sans MT" panose="020B0502020104020203" pitchFamily="34" charset="0"/>
              </a:rPr>
              <a:t>s</a:t>
            </a:r>
            <a:r>
              <a:rPr lang="en-US" sz="1800" b="0" i="0" u="none" strike="noStrike" baseline="0" dirty="0">
                <a:solidFill>
                  <a:srgbClr val="585858"/>
                </a:solidFill>
                <a:latin typeface="Gill Sans MT" panose="020B0502020104020203" pitchFamily="34" charset="0"/>
              </a:rPr>
              <a:t> –so they are flushed</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in the optimized pipeline, with branch decision made in the ID stage, we have to flush only one instruction in the IF stage –the branch delay penalty is then only one clock cycle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26519" y="1135077"/>
            <a:ext cx="4474028" cy="2862322"/>
          </a:xfrm>
          <a:prstGeom prst="rect">
            <a:avLst/>
          </a:prstGeom>
          <a:noFill/>
        </p:spPr>
        <p:txBody>
          <a:bodyPr wrap="square" rtlCol="0">
            <a:spAutoFit/>
          </a:bodyPr>
          <a:lstStyle/>
          <a:p>
            <a:pPr algn="r" rtl="1"/>
            <a:r>
              <a:rPr lang="fa-IR" dirty="0"/>
              <a:t>•همان استراتژی برای توقف خطر داده های استفاده از بار…</a:t>
            </a:r>
          </a:p>
          <a:p>
            <a:pPr algn="r" rtl="1"/>
            <a:r>
              <a:rPr lang="fa-IR" dirty="0"/>
              <a:t>• تمام مقادیر کنترلی (یا خود دستورالعمل) را در رجیسترهای خط لوله برای دستورالعمل های زیر شاخه ای که از قبل در خط لوله هستند، صفر کنید - به طور موثر آنها را به </a:t>
            </a:r>
            <a:r>
              <a:rPr lang="en-US" dirty="0" err="1"/>
              <a:t>nops</a:t>
            </a:r>
            <a:r>
              <a:rPr lang="en-US" dirty="0"/>
              <a:t> </a:t>
            </a:r>
            <a:r>
              <a:rPr lang="fa-IR" dirty="0"/>
              <a:t>تبدیل می کند - بنابراین آنها شسته می شوند.</a:t>
            </a:r>
          </a:p>
          <a:p>
            <a:pPr algn="r" rtl="1"/>
            <a:r>
              <a:rPr lang="fa-IR" dirty="0"/>
              <a:t>- در خط لوله بهینه شده، با تصمیم انشعاب در مرحله </a:t>
            </a:r>
            <a:r>
              <a:rPr lang="en-US" dirty="0"/>
              <a:t>ID، </a:t>
            </a:r>
            <a:r>
              <a:rPr lang="fa-IR" dirty="0"/>
              <a:t>ما باید فقط یک دستورالعمل را در مرحله </a:t>
            </a:r>
            <a:r>
              <a:rPr lang="en-US" dirty="0"/>
              <a:t>IF </a:t>
            </a:r>
            <a:r>
              <a:rPr lang="fa-IR" dirty="0"/>
              <a:t>شستشو دهیم - جریمه تاخیر انشعاب تنها یک چرخه ساعت است.</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9022" y="766893"/>
            <a:ext cx="0" cy="5069780"/>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0"/>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FLUSHING ON MISPREDICTION</a:t>
            </a:r>
            <a:endParaRPr lang="en-US" sz="368400" b="0" i="0" u="none" strike="noStrike" baseline="0" dirty="0">
              <a:solidFill>
                <a:srgbClr val="2A1A00"/>
              </a:solidFill>
              <a:latin typeface="Impact" panose="020B0806030902050204" pitchFamily="34" charset="0"/>
            </a:endParaRPr>
          </a:p>
        </p:txBody>
      </p:sp>
    </p:spTree>
    <p:extLst>
      <p:ext uri="{BB962C8B-B14F-4D97-AF65-F5344CB8AC3E}">
        <p14:creationId xmlns:p14="http://schemas.microsoft.com/office/powerpoint/2010/main" val="341903233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7495" y="1135077"/>
            <a:ext cx="4509021" cy="1200329"/>
          </a:xfrm>
          <a:prstGeom prst="rect">
            <a:avLst/>
          </a:prstGeom>
          <a:noFill/>
        </p:spPr>
        <p:txBody>
          <a:bodyPr wrap="square" rtlCol="0">
            <a:spAutoFit/>
          </a:bodyPr>
          <a:lstStyle/>
          <a:p>
            <a:r>
              <a:rPr lang="en-US" sz="1800" i="0" u="none" strike="noStrike" baseline="0" dirty="0">
                <a:solidFill>
                  <a:srgbClr val="000000"/>
                </a:solidFill>
                <a:latin typeface="Tahoma" panose="020B0604030504040204" pitchFamily="34" charset="0"/>
              </a:rPr>
              <a:t>Branch decision is moved from the MEM stage to the ID stage –simplified drawing not showing enhancements to the forwarding and hazard detection units</a:t>
            </a:r>
            <a:endParaRPr lang="en-US" sz="1800" i="0" u="none" strike="noStrike" baseline="0" dirty="0">
              <a:solidFill>
                <a:srgbClr val="585858"/>
              </a:solidFill>
              <a:latin typeface="Gill Sans MT" panose="020B0502020104020203" pitchFamily="34" charset="0"/>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526519" y="1135077"/>
            <a:ext cx="4474028" cy="923330"/>
          </a:xfrm>
          <a:prstGeom prst="rect">
            <a:avLst/>
          </a:prstGeom>
          <a:noFill/>
        </p:spPr>
        <p:txBody>
          <a:bodyPr wrap="square" rtlCol="0">
            <a:spAutoFit/>
          </a:bodyPr>
          <a:lstStyle/>
          <a:p>
            <a:pPr algn="r" rtl="1"/>
            <a:r>
              <a:rPr lang="fa-IR" dirty="0"/>
              <a:t>تصمیم انشعاب از مرحله </a:t>
            </a:r>
            <a:r>
              <a:rPr lang="en-US" dirty="0"/>
              <a:t>MEM </a:t>
            </a:r>
            <a:r>
              <a:rPr lang="fa-IR" dirty="0"/>
              <a:t>به مرحله </a:t>
            </a:r>
            <a:r>
              <a:rPr lang="en-US" dirty="0"/>
              <a:t>ID </a:t>
            </a:r>
            <a:r>
              <a:rPr lang="fa-IR" dirty="0"/>
              <a:t>منتقل می شود - نقاشی ساده شده که پیشرفت هایی را در واحدهای حمل و نقل و تشخیص خطر نشان نمی دهد.</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17771" y="996434"/>
            <a:ext cx="8748" cy="2064007"/>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186865" y="74645"/>
            <a:ext cx="4609322" cy="461665"/>
          </a:xfrm>
          <a:prstGeom prst="rect">
            <a:avLst/>
          </a:prstGeom>
          <a:noFill/>
        </p:spPr>
        <p:txBody>
          <a:bodyPr wrap="square">
            <a:spAutoFit/>
          </a:bodyPr>
          <a:lstStyle/>
          <a:p>
            <a:pPr algn="ctr"/>
            <a:r>
              <a:rPr lang="en-US" sz="2400" b="0" i="0" u="none" strike="noStrike" baseline="0" dirty="0">
                <a:solidFill>
                  <a:srgbClr val="2A1A00"/>
                </a:solidFill>
                <a:latin typeface="Impact" panose="020B0806030902050204" pitchFamily="34" charset="0"/>
              </a:rPr>
              <a:t>OPTIMIZED DATAPATH FOR BRANCH</a:t>
            </a:r>
            <a:endParaRPr lang="en-US" sz="333300" b="0" i="0" u="none" strike="noStrike" baseline="0" dirty="0">
              <a:solidFill>
                <a:srgbClr val="2A1A00"/>
              </a:solidFill>
              <a:latin typeface="Impact" panose="020B0806030902050204" pitchFamily="34" charset="0"/>
            </a:endParaRPr>
          </a:p>
        </p:txBody>
      </p:sp>
      <p:pic>
        <p:nvPicPr>
          <p:cNvPr id="4" name="Picture 3">
            <a:extLst>
              <a:ext uri="{FF2B5EF4-FFF2-40B4-BE49-F238E27FC236}">
                <a16:creationId xmlns:a16="http://schemas.microsoft.com/office/drawing/2014/main" id="{7031262B-BEA5-9FC5-BBE7-B913C1545A8F}"/>
              </a:ext>
            </a:extLst>
          </p:cNvPr>
          <p:cNvPicPr>
            <a:picLocks noChangeAspect="1"/>
          </p:cNvPicPr>
          <p:nvPr/>
        </p:nvPicPr>
        <p:blipFill>
          <a:blip r:embed="rId3"/>
          <a:stretch>
            <a:fillRect/>
          </a:stretch>
        </p:blipFill>
        <p:spPr>
          <a:xfrm>
            <a:off x="270005" y="2335406"/>
            <a:ext cx="8799350" cy="4081174"/>
          </a:xfrm>
          <a:prstGeom prst="rect">
            <a:avLst/>
          </a:prstGeom>
        </p:spPr>
      </p:pic>
    </p:spTree>
    <p:extLst>
      <p:ext uri="{BB962C8B-B14F-4D97-AF65-F5344CB8AC3E}">
        <p14:creationId xmlns:p14="http://schemas.microsoft.com/office/powerpoint/2010/main" val="29039921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60C4FB-8585-4683-CD78-75566E907C47}"/>
              </a:ext>
            </a:extLst>
          </p:cNvPr>
          <p:cNvSpPr txBox="1"/>
          <p:nvPr/>
        </p:nvSpPr>
        <p:spPr>
          <a:xfrm>
            <a:off x="447870" y="827888"/>
            <a:ext cx="4572000" cy="3354765"/>
          </a:xfrm>
          <a:prstGeom prst="rect">
            <a:avLst/>
          </a:prstGeom>
          <a:noFill/>
        </p:spPr>
        <p:txBody>
          <a:bodyPr wrap="square">
            <a:spAutoFit/>
          </a:bodyPr>
          <a:lstStyle/>
          <a:p>
            <a:pPr algn="l"/>
            <a:endParaRPr lang="en-US" sz="1400" b="0" i="0" u="none" strike="noStrike" baseline="0" dirty="0">
              <a:solidFill>
                <a:srgbClr val="000000"/>
              </a:solidFill>
              <a:latin typeface="Arial" panose="020B0604020202020204" pitchFamily="34" charset="0"/>
            </a:endParaRPr>
          </a:p>
          <a:p>
            <a:r>
              <a:rPr lang="en-US" sz="2400" b="0" i="0" u="none" strike="noStrike" baseline="0" dirty="0">
                <a:solidFill>
                  <a:srgbClr val="2A1A00"/>
                </a:solidFill>
                <a:latin typeface="Arial" panose="020B0604020202020204" pitchFamily="34" charset="0"/>
              </a:rPr>
              <a:t>•Execution</a:t>
            </a:r>
          </a:p>
          <a:p>
            <a:r>
              <a:rPr lang="en-US" sz="2400" b="0" i="0" u="none" strike="noStrike" baseline="0" dirty="0">
                <a:solidFill>
                  <a:srgbClr val="585858"/>
                </a:solidFill>
                <a:latin typeface="Gill Sans MT" panose="020B0502020104020203" pitchFamily="34" charset="0"/>
              </a:rPr>
              <a:t>example:</a:t>
            </a:r>
          </a:p>
          <a:p>
            <a:r>
              <a:rPr lang="en-US" sz="1800" b="0" i="0" u="none" strike="noStrike" baseline="0" dirty="0">
                <a:solidFill>
                  <a:srgbClr val="000000"/>
                </a:solidFill>
                <a:latin typeface="Courier New" panose="02070309020205020404" pitchFamily="49" charset="0"/>
              </a:rPr>
              <a:t>36 sub $10, $4, $8</a:t>
            </a:r>
          </a:p>
          <a:p>
            <a:r>
              <a:rPr lang="en-US" sz="1800" b="0" i="0" u="none" strike="noStrike" baseline="0" dirty="0">
                <a:solidFill>
                  <a:srgbClr val="000000"/>
                </a:solidFill>
                <a:latin typeface="Courier New" panose="02070309020205020404" pitchFamily="49" charset="0"/>
              </a:rPr>
              <a:t>40 </a:t>
            </a:r>
            <a:r>
              <a:rPr lang="en-US" sz="1800" b="0" i="0" u="none" strike="noStrike" baseline="0" dirty="0" err="1">
                <a:solidFill>
                  <a:srgbClr val="000000"/>
                </a:solidFill>
                <a:latin typeface="Courier New" panose="02070309020205020404" pitchFamily="49" charset="0"/>
              </a:rPr>
              <a:t>beq</a:t>
            </a:r>
            <a:r>
              <a:rPr lang="en-US" sz="1800" b="0" i="0" u="none" strike="noStrike" baseline="0" dirty="0">
                <a:solidFill>
                  <a:srgbClr val="000000"/>
                </a:solidFill>
                <a:latin typeface="Courier New" panose="02070309020205020404" pitchFamily="49" charset="0"/>
              </a:rPr>
              <a:t> $1, $3, 7</a:t>
            </a:r>
          </a:p>
          <a:p>
            <a:r>
              <a:rPr lang="en-US" sz="1800" b="0" i="0" u="none" strike="noStrike" baseline="0" dirty="0">
                <a:solidFill>
                  <a:srgbClr val="000000"/>
                </a:solidFill>
                <a:latin typeface="Courier New" panose="02070309020205020404" pitchFamily="49" charset="0"/>
              </a:rPr>
              <a:t>44 and $12 $2, $5</a:t>
            </a:r>
          </a:p>
          <a:p>
            <a:r>
              <a:rPr lang="en-US" sz="1800" b="0" i="0" u="none" strike="noStrike" baseline="0" dirty="0">
                <a:solidFill>
                  <a:srgbClr val="000000"/>
                </a:solidFill>
                <a:latin typeface="Courier New" panose="02070309020205020404" pitchFamily="49" charset="0"/>
              </a:rPr>
              <a:t>48 or $13 $2, $6</a:t>
            </a:r>
          </a:p>
          <a:p>
            <a:r>
              <a:rPr lang="en-US" sz="1800" b="0" i="0" u="none" strike="noStrike" baseline="0" dirty="0">
                <a:solidFill>
                  <a:srgbClr val="000000"/>
                </a:solidFill>
                <a:latin typeface="Courier New" panose="02070309020205020404" pitchFamily="49" charset="0"/>
              </a:rPr>
              <a:t>52 add $14, $4, $2</a:t>
            </a:r>
          </a:p>
          <a:p>
            <a:r>
              <a:rPr lang="nn-NO" sz="1800" b="0" i="0" u="none" strike="noStrike" baseline="0" dirty="0">
                <a:solidFill>
                  <a:srgbClr val="000000"/>
                </a:solidFill>
                <a:latin typeface="Courier New" panose="02070309020205020404" pitchFamily="49" charset="0"/>
              </a:rPr>
              <a:t>56 slt $15, $6, $7</a:t>
            </a:r>
          </a:p>
          <a:p>
            <a:r>
              <a:rPr lang="en-US" sz="2400" b="0" i="0" u="none" strike="noStrike" baseline="0" dirty="0">
                <a:solidFill>
                  <a:srgbClr val="000000"/>
                </a:solidFill>
                <a:latin typeface="Courier New" panose="02070309020205020404" pitchFamily="49" charset="0"/>
              </a:rPr>
              <a:t>…</a:t>
            </a:r>
          </a:p>
          <a:p>
            <a:r>
              <a:rPr lang="pl-PL" sz="1800" b="0" i="0" u="none" strike="noStrike" baseline="0" dirty="0">
                <a:solidFill>
                  <a:srgbClr val="000000"/>
                </a:solidFill>
                <a:latin typeface="Courier New" panose="02070309020205020404" pitchFamily="49" charset="0"/>
              </a:rPr>
              <a:t>72 lw $4, 50($7)</a:t>
            </a:r>
            <a:endParaRPr lang="en-US" dirty="0"/>
          </a:p>
        </p:txBody>
      </p:sp>
      <p:sp>
        <p:nvSpPr>
          <p:cNvPr id="6" name="TextBox 5">
            <a:extLst>
              <a:ext uri="{FF2B5EF4-FFF2-40B4-BE49-F238E27FC236}">
                <a16:creationId xmlns:a16="http://schemas.microsoft.com/office/drawing/2014/main" id="{7B4F6A60-1C16-A620-44B5-024E1619CE4B}"/>
              </a:ext>
            </a:extLst>
          </p:cNvPr>
          <p:cNvSpPr txBox="1"/>
          <p:nvPr/>
        </p:nvSpPr>
        <p:spPr>
          <a:xfrm>
            <a:off x="5019870" y="2043605"/>
            <a:ext cx="4572000" cy="923330"/>
          </a:xfrm>
          <a:prstGeom prst="rect">
            <a:avLst/>
          </a:prstGeom>
          <a:noFill/>
        </p:spPr>
        <p:txBody>
          <a:bodyPr wrap="square">
            <a:spAutoFit/>
          </a:bodyPr>
          <a:lstStyle/>
          <a:p>
            <a:r>
              <a:rPr lang="en-US" b="1" dirty="0"/>
              <a:t>Optimized pipeline with</a:t>
            </a:r>
          </a:p>
          <a:p>
            <a:r>
              <a:rPr lang="en-US" b="1" dirty="0"/>
              <a:t>only one bubble as a result</a:t>
            </a:r>
          </a:p>
          <a:p>
            <a:r>
              <a:rPr lang="en-US" b="1" dirty="0"/>
              <a:t>of the taken branch </a:t>
            </a:r>
          </a:p>
        </p:txBody>
      </p:sp>
      <p:sp>
        <p:nvSpPr>
          <p:cNvPr id="9" name="TextBox 8">
            <a:extLst>
              <a:ext uri="{FF2B5EF4-FFF2-40B4-BE49-F238E27FC236}">
                <a16:creationId xmlns:a16="http://schemas.microsoft.com/office/drawing/2014/main" id="{9E5A899E-C5CB-40D9-ACE1-B385A961722E}"/>
              </a:ext>
            </a:extLst>
          </p:cNvPr>
          <p:cNvSpPr txBox="1"/>
          <p:nvPr/>
        </p:nvSpPr>
        <p:spPr>
          <a:xfrm>
            <a:off x="2286000" y="174562"/>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PIPELINED BRANCH</a:t>
            </a:r>
            <a:endParaRPr lang="en-US" sz="2800" dirty="0"/>
          </a:p>
        </p:txBody>
      </p:sp>
    </p:spTree>
    <p:extLst>
      <p:ext uri="{BB962C8B-B14F-4D97-AF65-F5344CB8AC3E}">
        <p14:creationId xmlns:p14="http://schemas.microsoft.com/office/powerpoint/2010/main" val="218799058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7495" y="1135077"/>
            <a:ext cx="4509021" cy="4524315"/>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585858"/>
                </a:solidFill>
                <a:latin typeface="Times New Roman" panose="02020603050405020304" pitchFamily="18" charset="0"/>
              </a:rPr>
              <a:t>Compare performance for single-cycle, multicycle, and pipelined </a:t>
            </a:r>
            <a:r>
              <a:rPr lang="en-US" sz="1800" b="0" i="1" u="none" strike="noStrike" baseline="0" dirty="0" err="1">
                <a:solidFill>
                  <a:srgbClr val="585858"/>
                </a:solidFill>
                <a:latin typeface="Times New Roman" panose="02020603050405020304" pitchFamily="18" charset="0"/>
              </a:rPr>
              <a:t>datapaths</a:t>
            </a:r>
            <a:r>
              <a:rPr lang="en-US" sz="1800" b="0" i="1" u="none" strike="noStrike" baseline="0" dirty="0">
                <a:solidFill>
                  <a:srgbClr val="585858"/>
                </a:solidFill>
                <a:latin typeface="Times New Roman" panose="02020603050405020304" pitchFamily="18" charset="0"/>
              </a:rPr>
              <a:t> using the SPECint2000 instruction mix</a:t>
            </a:r>
            <a:endParaRPr lang="en-US" sz="1800" b="0" i="0" u="none" strike="noStrike" baseline="0" dirty="0">
              <a:solidFill>
                <a:srgbClr val="585858"/>
              </a:solidFill>
              <a:latin typeface="Times New Roman" panose="02020603050405020304" pitchFamily="18" charset="0"/>
            </a:endParaRP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assume 200 </a:t>
            </a:r>
            <a:r>
              <a:rPr lang="en-US" sz="1800" b="0" i="0" u="none" strike="noStrike" baseline="0" dirty="0" err="1">
                <a:solidFill>
                  <a:srgbClr val="585858"/>
                </a:solidFill>
                <a:latin typeface="Gill Sans MT" panose="020B0502020104020203" pitchFamily="34" charset="0"/>
              </a:rPr>
              <a:t>ps</a:t>
            </a:r>
            <a:r>
              <a:rPr lang="en-US" sz="1800" b="0" i="0" u="none" strike="noStrike" baseline="0" dirty="0">
                <a:solidFill>
                  <a:srgbClr val="585858"/>
                </a:solidFill>
                <a:latin typeface="Gill Sans MT" panose="020B0502020104020203" pitchFamily="34" charset="0"/>
              </a:rPr>
              <a:t> for memory access, 100 </a:t>
            </a:r>
            <a:r>
              <a:rPr lang="en-US" sz="1800" b="0" i="0" u="none" strike="noStrike" baseline="0" dirty="0" err="1">
                <a:solidFill>
                  <a:srgbClr val="585858"/>
                </a:solidFill>
                <a:latin typeface="Gill Sans MT" panose="020B0502020104020203" pitchFamily="34" charset="0"/>
              </a:rPr>
              <a:t>ps</a:t>
            </a:r>
            <a:r>
              <a:rPr lang="en-US" sz="1800" b="0" i="0" u="none" strike="noStrike" baseline="0" dirty="0">
                <a:solidFill>
                  <a:srgbClr val="585858"/>
                </a:solidFill>
                <a:latin typeface="Gill Sans MT" panose="020B0502020104020203" pitchFamily="34" charset="0"/>
              </a:rPr>
              <a:t> for ALU operation, 50 </a:t>
            </a:r>
            <a:r>
              <a:rPr lang="en-US" sz="1800" b="0" i="0" u="none" strike="noStrike" baseline="0" dirty="0" err="1">
                <a:solidFill>
                  <a:srgbClr val="585858"/>
                </a:solidFill>
                <a:latin typeface="Gill Sans MT" panose="020B0502020104020203" pitchFamily="34" charset="0"/>
              </a:rPr>
              <a:t>ps</a:t>
            </a:r>
            <a:r>
              <a:rPr lang="en-US" sz="1800" b="0" i="0" u="none" strike="noStrike" baseline="0" dirty="0">
                <a:solidFill>
                  <a:srgbClr val="585858"/>
                </a:solidFill>
                <a:latin typeface="Gill Sans MT" panose="020B0502020104020203" pitchFamily="34" charset="0"/>
              </a:rPr>
              <a:t> for register read or write</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assume </a:t>
            </a:r>
            <a:r>
              <a:rPr lang="en-US" sz="1800" b="0" i="1" u="none" strike="noStrike" baseline="0" dirty="0">
                <a:solidFill>
                  <a:srgbClr val="585858"/>
                </a:solidFill>
                <a:latin typeface="Times New Roman" panose="02020603050405020304" pitchFamily="18" charset="0"/>
              </a:rPr>
              <a:t>SPECint2000 </a:t>
            </a:r>
            <a:r>
              <a:rPr lang="en-US" sz="1800" b="0" i="0" u="none" strike="noStrike" baseline="0" dirty="0">
                <a:solidFill>
                  <a:srgbClr val="585858"/>
                </a:solidFill>
                <a:latin typeface="Gill Sans MT" panose="020B0502020104020203" pitchFamily="34" charset="0"/>
              </a:rPr>
              <a:t>instruction mix 25% loads, 10% stores, 11% branches, 2% jumps, 52% ALU instructions</a:t>
            </a:r>
          </a:p>
          <a:p>
            <a:r>
              <a:rPr lang="en-US" sz="1800" b="0" i="0" u="none" strike="noStrike" baseline="0" dirty="0">
                <a:solidFill>
                  <a:srgbClr val="2A1A00"/>
                </a:solidFill>
                <a:latin typeface="Gill Sans MT" panose="020B0502020104020203" pitchFamily="34" charset="0"/>
              </a:rPr>
              <a:t>–for pipelined execution assume</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50% of the loads are followed immediately by an instruction that uses the result of the load</a:t>
            </a:r>
          </a:p>
          <a:p>
            <a:r>
              <a:rPr lang="en-US" sz="1800" b="0" i="0" u="none" strike="noStrike" baseline="0" dirty="0">
                <a:solidFill>
                  <a:srgbClr val="2A1A00"/>
                </a:solidFill>
                <a:latin typeface="Arial" panose="020B0604020202020204" pitchFamily="34" charset="0"/>
              </a:rPr>
              <a:t>•25% of branches are </a:t>
            </a:r>
            <a:r>
              <a:rPr lang="en-US" sz="1800" b="0" i="0" u="none" strike="noStrike" baseline="0" dirty="0" err="1">
                <a:solidFill>
                  <a:srgbClr val="2A1A00"/>
                </a:solidFill>
                <a:latin typeface="Arial" panose="020B0604020202020204" pitchFamily="34" charset="0"/>
              </a:rPr>
              <a:t>mispredicted</a:t>
            </a:r>
            <a:endParaRPr lang="en-US" sz="1800" b="0" i="0" u="none" strike="noStrike" baseline="0" dirty="0">
              <a:solidFill>
                <a:srgbClr val="2A1A00"/>
              </a:solidFill>
              <a:latin typeface="Arial" panose="020B0604020202020204" pitchFamily="34" charset="0"/>
            </a:endParaRPr>
          </a:p>
          <a:p>
            <a:r>
              <a:rPr lang="en-US" sz="1800" b="0" i="0" u="none" strike="noStrike" baseline="0" dirty="0">
                <a:solidFill>
                  <a:srgbClr val="585858"/>
                </a:solidFill>
                <a:latin typeface="Gill Sans MT" panose="020B0502020104020203" pitchFamily="34" charset="0"/>
              </a:rPr>
              <a:t>branch delay on misprediction is 1 clock cycle</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jumps always incur 1 clock cycle delay so their average time is 2 clock cycles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26519" y="1135077"/>
            <a:ext cx="4474028" cy="4524315"/>
          </a:xfrm>
          <a:prstGeom prst="rect">
            <a:avLst/>
          </a:prstGeom>
          <a:noFill/>
        </p:spPr>
        <p:txBody>
          <a:bodyPr wrap="square" rtlCol="0">
            <a:spAutoFit/>
          </a:bodyPr>
          <a:lstStyle/>
          <a:p>
            <a:pPr algn="r" rtl="1"/>
            <a:r>
              <a:rPr lang="fa-IR" dirty="0"/>
              <a:t>مقایسه عملکرد برای مسیرهای داده تک چرخه، چند چرخه و خط لوله با استفاده از ترکیب دستورالعمل </a:t>
            </a:r>
            <a:r>
              <a:rPr lang="en-US" dirty="0"/>
              <a:t>SPECint2000</a:t>
            </a:r>
          </a:p>
          <a:p>
            <a:pPr algn="r" rtl="1"/>
            <a:r>
              <a:rPr lang="en-US" dirty="0"/>
              <a:t>– 200 </a:t>
            </a:r>
            <a:r>
              <a:rPr lang="en-US" dirty="0" err="1"/>
              <a:t>ps</a:t>
            </a:r>
            <a:r>
              <a:rPr lang="en-US" dirty="0"/>
              <a:t> </a:t>
            </a:r>
            <a:r>
              <a:rPr lang="fa-IR" dirty="0"/>
              <a:t>برای دسترسی به حافظه، 100 ثانیه برای عملکرد </a:t>
            </a:r>
            <a:r>
              <a:rPr lang="en-US" dirty="0"/>
              <a:t>ALU، 50 </a:t>
            </a:r>
            <a:r>
              <a:rPr lang="fa-IR" dirty="0"/>
              <a:t>ثانیه برای ثبت خواندن یا نوشتن فرض کنید.</a:t>
            </a:r>
          </a:p>
          <a:p>
            <a:pPr algn="r" rtl="1"/>
            <a:r>
              <a:rPr lang="fa-IR" dirty="0"/>
              <a:t>– ترکیب دستورات </a:t>
            </a:r>
            <a:r>
              <a:rPr lang="en-US" dirty="0"/>
              <a:t>SPECint2000 25% </a:t>
            </a:r>
            <a:r>
              <a:rPr lang="fa-IR" dirty="0"/>
              <a:t>بار، 10% ذخیره، 11% شاخه، 2% پرش، 52% دستورالعمل </a:t>
            </a:r>
            <a:r>
              <a:rPr lang="en-US" dirty="0"/>
              <a:t>ALU </a:t>
            </a:r>
            <a:r>
              <a:rPr lang="fa-IR" dirty="0"/>
              <a:t>را فرض کنید</a:t>
            </a:r>
          </a:p>
          <a:p>
            <a:pPr algn="r" rtl="1"/>
            <a:r>
              <a:rPr lang="fa-IR" dirty="0"/>
              <a:t>-برای اجرای خط لوله فرض کنید</a:t>
            </a:r>
          </a:p>
          <a:p>
            <a:pPr algn="r" rtl="1"/>
            <a:r>
              <a:rPr lang="fa-IR" dirty="0"/>
              <a:t>•50% از بارها بلافاصله با دستورالعملی دنبال می شوند که از نتیجه بار استفاده می کند</a:t>
            </a:r>
          </a:p>
          <a:p>
            <a:pPr algn="r" rtl="1"/>
            <a:r>
              <a:rPr lang="fa-IR" dirty="0"/>
              <a:t>•25% شعبه ها اشتباه پیش بینی شده اند</a:t>
            </a:r>
          </a:p>
          <a:p>
            <a:pPr algn="r" rtl="1"/>
            <a:r>
              <a:rPr lang="fa-IR" dirty="0"/>
              <a:t>تاخیر انشعاب در پیش بینی نادرست 1 سیکل ساعت است</a:t>
            </a:r>
          </a:p>
          <a:p>
            <a:pPr algn="r" rtl="1"/>
            <a:r>
              <a:rPr lang="fa-IR" dirty="0"/>
              <a:t>•پرش ها همیشه 1 سیکل ساعت تاخیر دارند، بنابراین میانگین زمان آنها 2 سیکل ساعت است</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17771" y="996434"/>
            <a:ext cx="8748" cy="4937835"/>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186865" y="74645"/>
            <a:ext cx="4609322"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SIMPLE EXAMPLE: COMPARING PERFORMANCE</a:t>
            </a:r>
            <a:endParaRPr lang="en-US" sz="400000" b="0" i="0" u="none" strike="noStrike" baseline="0" dirty="0">
              <a:solidFill>
                <a:srgbClr val="2A1A00"/>
              </a:solidFill>
              <a:latin typeface="Impact" panose="020B0806030902050204" pitchFamily="34" charset="0"/>
            </a:endParaRPr>
          </a:p>
        </p:txBody>
      </p:sp>
    </p:spTree>
    <p:extLst>
      <p:ext uri="{BB962C8B-B14F-4D97-AF65-F5344CB8AC3E}">
        <p14:creationId xmlns:p14="http://schemas.microsoft.com/office/powerpoint/2010/main" val="10803701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7495" y="1135077"/>
            <a:ext cx="9161495" cy="3693319"/>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585858"/>
                </a:solidFill>
                <a:latin typeface="Gill Sans MT" panose="020B0502020104020203" pitchFamily="34" charset="0"/>
              </a:rPr>
              <a:t>Single-cycle</a:t>
            </a:r>
            <a:r>
              <a:rPr lang="en-US" sz="1800" b="0" i="0" u="none" strike="noStrike" baseline="0" dirty="0">
                <a:solidFill>
                  <a:srgbClr val="585858"/>
                </a:solidFill>
                <a:latin typeface="Gill Sans MT" panose="020B0502020104020203" pitchFamily="34" charset="0"/>
              </a:rPr>
              <a:t>(p. 315): average instruction time(=clock cycle time) is </a:t>
            </a:r>
            <a:r>
              <a:rPr lang="en-US" sz="1800" b="0" i="0" u="none" strike="noStrike" baseline="0" dirty="0">
                <a:solidFill>
                  <a:srgbClr val="0000CC"/>
                </a:solidFill>
                <a:latin typeface="Gill Sans MT" panose="020B0502020104020203" pitchFamily="34" charset="0"/>
              </a:rPr>
              <a:t>600 </a:t>
            </a:r>
            <a:r>
              <a:rPr lang="en-US" sz="1800" b="0" i="0" u="none" strike="noStrike" baseline="0" dirty="0" err="1">
                <a:solidFill>
                  <a:srgbClr val="0000CC"/>
                </a:solidFill>
                <a:latin typeface="Gill Sans MT" panose="020B0502020104020203" pitchFamily="34" charset="0"/>
              </a:rPr>
              <a:t>ps</a:t>
            </a:r>
            <a:endParaRPr lang="en-US" sz="1800" b="0" i="0" u="none" strike="noStrike" baseline="0" dirty="0">
              <a:solidFill>
                <a:srgbClr val="0000CC"/>
              </a:solidFill>
              <a:latin typeface="Gill Sans MT" panose="020B0502020104020203" pitchFamily="34" charset="0"/>
            </a:endParaRPr>
          </a:p>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585858"/>
                </a:solidFill>
                <a:latin typeface="Gill Sans MT" panose="020B0502020104020203" pitchFamily="34" charset="0"/>
              </a:rPr>
              <a:t>Multicycle </a:t>
            </a:r>
            <a:r>
              <a:rPr lang="en-US" sz="1800" b="0" i="0" u="none" strike="noStrike" baseline="0" dirty="0">
                <a:solidFill>
                  <a:srgbClr val="585858"/>
                </a:solidFill>
                <a:latin typeface="Gill Sans MT" panose="020B0502020104020203" pitchFamily="34" charset="0"/>
              </a:rPr>
              <a:t>(p. 330): CPI is 4.12 and average instruction time is 4.12*200 = </a:t>
            </a:r>
            <a:r>
              <a:rPr lang="en-US" sz="1800" b="0" i="0" u="none" strike="noStrike" baseline="0" dirty="0">
                <a:solidFill>
                  <a:srgbClr val="0000CC"/>
                </a:solidFill>
                <a:latin typeface="Gill Sans MT" panose="020B0502020104020203" pitchFamily="34" charset="0"/>
              </a:rPr>
              <a:t>824 ps</a:t>
            </a:r>
            <a:r>
              <a:rPr lang="en-US" sz="1800" b="0" i="0" u="none" strike="noStrike" baseline="0" dirty="0">
                <a:solidFill>
                  <a:srgbClr val="585858"/>
                </a:solidFill>
                <a:latin typeface="Gill Sans MT" panose="020B0502020104020203" pitchFamily="34" charset="0"/>
              </a:rPr>
              <a:t>.</a:t>
            </a:r>
          </a:p>
          <a:p>
            <a:r>
              <a:rPr lang="en-US" sz="1800" b="0" i="0" u="none" strike="noStrike" baseline="0" dirty="0">
                <a:solidFill>
                  <a:srgbClr val="2A1A00"/>
                </a:solidFill>
                <a:latin typeface="Arial" panose="020B0604020202020204" pitchFamily="34" charset="0"/>
              </a:rPr>
              <a:t>•Pipelined:</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loads use 1 cc (clock cycle) when no load-use dependency and 2 cc when there is dependency –given 50% of loads are followed by dependency the average cc per load is 1.5</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stores use 1 cc each</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branches use 1 cc when predicted correctly and 2 cc when not –given 25% misprediction average cc per branch is 1.25</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jumps use 2 cc each</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ALU instructions use 1 cc each</a:t>
            </a:r>
          </a:p>
          <a:p>
            <a:r>
              <a:rPr lang="en-US" sz="1800" b="0" i="0" u="none" strike="noStrike" baseline="0" dirty="0">
                <a:solidFill>
                  <a:srgbClr val="2A1A00"/>
                </a:solidFill>
                <a:latin typeface="Gill Sans MT" panose="020B0502020104020203" pitchFamily="34" charset="0"/>
              </a:rPr>
              <a:t>–therefore, average CPI is</a:t>
            </a:r>
          </a:p>
          <a:p>
            <a:r>
              <a:rPr lang="en-US" sz="1800" b="0" i="0" u="none" strike="noStrike" baseline="0" dirty="0">
                <a:solidFill>
                  <a:srgbClr val="585858"/>
                </a:solidFill>
                <a:latin typeface="Gill Sans MT" panose="020B0502020104020203" pitchFamily="34" charset="0"/>
              </a:rPr>
              <a:t>1.5 x25% + 1 x10% + 1.25 x11% + 2 x2% + 1 x52% = 1.17</a:t>
            </a:r>
          </a:p>
          <a:p>
            <a:r>
              <a:rPr lang="en-US" sz="1800" b="0" i="0" u="none" strike="noStrike" baseline="0" dirty="0">
                <a:solidFill>
                  <a:srgbClr val="2A1A00"/>
                </a:solidFill>
                <a:latin typeface="Gill Sans MT" panose="020B0502020104020203" pitchFamily="34" charset="0"/>
              </a:rPr>
              <a:t>–therefore, average instruction time is 1.17 x 200 = 234 </a:t>
            </a:r>
            <a:r>
              <a:rPr lang="en-US" sz="1800" b="0" i="0" u="none" strike="noStrike" baseline="0" dirty="0" err="1">
                <a:solidFill>
                  <a:srgbClr val="2A1A00"/>
                </a:solidFill>
                <a:latin typeface="Gill Sans MT" panose="020B0502020104020203" pitchFamily="34" charset="0"/>
              </a:rPr>
              <a:t>ps</a:t>
            </a:r>
            <a:r>
              <a:rPr lang="en-US" sz="1800" b="0" i="0" u="none" strike="noStrike" baseline="0" dirty="0">
                <a:solidFill>
                  <a:srgbClr val="2A1A00"/>
                </a:solidFill>
                <a:latin typeface="Gill Sans MT" panose="020B0502020104020203" pitchFamily="34" charset="0"/>
              </a:rPr>
              <a:t> </a:t>
            </a:r>
          </a:p>
        </p:txBody>
      </p:sp>
      <p:sp>
        <p:nvSpPr>
          <p:cNvPr id="8" name="TextBox 7">
            <a:extLst>
              <a:ext uri="{FF2B5EF4-FFF2-40B4-BE49-F238E27FC236}">
                <a16:creationId xmlns:a16="http://schemas.microsoft.com/office/drawing/2014/main" id="{F405F128-2034-6EB8-54BC-FCD86416C360}"/>
              </a:ext>
            </a:extLst>
          </p:cNvPr>
          <p:cNvSpPr txBox="1"/>
          <p:nvPr/>
        </p:nvSpPr>
        <p:spPr>
          <a:xfrm>
            <a:off x="2186865" y="74645"/>
            <a:ext cx="4609322"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SIMPLE EXAMPLE: COMPARING PERFORMANCE</a:t>
            </a:r>
            <a:endParaRPr lang="en-US" sz="400000" b="0" i="0" u="none" strike="noStrike" baseline="0" dirty="0">
              <a:solidFill>
                <a:srgbClr val="2A1A00"/>
              </a:solidFill>
              <a:latin typeface="Impact" panose="020B0806030902050204" pitchFamily="34" charset="0"/>
            </a:endParaRPr>
          </a:p>
        </p:txBody>
      </p:sp>
    </p:spTree>
    <p:extLst>
      <p:ext uri="{BB962C8B-B14F-4D97-AF65-F5344CB8AC3E}">
        <p14:creationId xmlns:p14="http://schemas.microsoft.com/office/powerpoint/2010/main" val="1855984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1231106"/>
          </a:xfrm>
          <a:prstGeom prst="rect">
            <a:avLst/>
          </a:prstGeom>
          <a:noFill/>
        </p:spPr>
        <p:txBody>
          <a:bodyPr wrap="square" rtlCol="0">
            <a:spAutoFit/>
          </a:bodyPr>
          <a:lstStyle/>
          <a:p>
            <a:pPr eaLnBrk="1" hangingPunct="1"/>
            <a:r>
              <a:rPr lang="en-US" altLang="en-US" sz="2000" dirty="0"/>
              <a:t>Forwarding may not be enough</a:t>
            </a:r>
          </a:p>
          <a:p>
            <a:pPr eaLnBrk="1" hangingPunct="1"/>
            <a:r>
              <a:rPr lang="en-US" altLang="en-US" sz="1800" dirty="0"/>
              <a:t>e.g., if an R-type instruction following a load uses the result of the load – called </a:t>
            </a:r>
            <a:r>
              <a:rPr lang="en-US" altLang="en-US" sz="1800" i="1" dirty="0"/>
              <a:t>load-use data hazard</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1200329"/>
          </a:xfrm>
          <a:prstGeom prst="rect">
            <a:avLst/>
          </a:prstGeom>
          <a:noFill/>
        </p:spPr>
        <p:txBody>
          <a:bodyPr wrap="square" rtlCol="0">
            <a:spAutoFit/>
          </a:bodyPr>
          <a:lstStyle/>
          <a:p>
            <a:pPr algn="r" rtl="1"/>
            <a:r>
              <a:rPr lang="fa-IR" dirty="0"/>
              <a:t>ارسال ممکن است کافی نباشد</a:t>
            </a:r>
          </a:p>
          <a:p>
            <a:pPr algn="r" rtl="1"/>
            <a:r>
              <a:rPr lang="fa-IR" dirty="0"/>
              <a:t>به عنوان مثال، اگر یک دستورالعمل نوع </a:t>
            </a:r>
            <a:r>
              <a:rPr lang="en-US" dirty="0"/>
              <a:t>R </a:t>
            </a:r>
            <a:r>
              <a:rPr lang="fa-IR" dirty="0"/>
              <a:t>به دنبال یک بار از نتیجه بار استفاده کند - به نام خطر داده استفاده از بار</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DATA HAZARD</a:t>
            </a:r>
            <a:endParaRPr lang="en-US" dirty="0"/>
          </a:p>
        </p:txBody>
      </p:sp>
      <p:pic>
        <p:nvPicPr>
          <p:cNvPr id="2" name="Picture 1">
            <a:extLst>
              <a:ext uri="{FF2B5EF4-FFF2-40B4-BE49-F238E27FC236}">
                <a16:creationId xmlns:a16="http://schemas.microsoft.com/office/drawing/2014/main" id="{DBAFCE9F-E7AF-FB29-37AE-12BE6D7DF198}"/>
              </a:ext>
            </a:extLst>
          </p:cNvPr>
          <p:cNvPicPr>
            <a:picLocks noChangeAspect="1"/>
          </p:cNvPicPr>
          <p:nvPr/>
        </p:nvPicPr>
        <p:blipFill>
          <a:blip r:embed="rId3"/>
          <a:stretch>
            <a:fillRect/>
          </a:stretch>
        </p:blipFill>
        <p:spPr>
          <a:xfrm>
            <a:off x="1037357" y="2781462"/>
            <a:ext cx="7069284" cy="3743022"/>
          </a:xfrm>
          <a:prstGeom prst="rect">
            <a:avLst/>
          </a:prstGeom>
        </p:spPr>
      </p:pic>
    </p:spTree>
    <p:extLst>
      <p:ext uri="{BB962C8B-B14F-4D97-AF65-F5344CB8AC3E}">
        <p14:creationId xmlns:p14="http://schemas.microsoft.com/office/powerpoint/2010/main" val="2914042281"/>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B7E2D32-4FDD-4266-880C-17595B8014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presentation</Template>
  <TotalTime>501</TotalTime>
  <Words>6760</Words>
  <Application>Microsoft Office PowerPoint</Application>
  <PresentationFormat>On-screen Show (4:3)</PresentationFormat>
  <Paragraphs>579</Paragraphs>
  <Slides>86</Slides>
  <Notes>82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86</vt:i4>
      </vt:variant>
    </vt:vector>
  </HeadingPairs>
  <TitlesOfParts>
    <vt:vector size="96" baseType="lpstr">
      <vt:lpstr>Arial</vt:lpstr>
      <vt:lpstr>Calibri</vt:lpstr>
      <vt:lpstr>Calibri Light</vt:lpstr>
      <vt:lpstr>Courier New</vt:lpstr>
      <vt:lpstr>Gill Sans MT</vt:lpstr>
      <vt:lpstr>Impact</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Fabrikam Technology Inc.</dc:title>
  <dc:creator>farzin</dc:creator>
  <cp:lastModifiedBy>farzin</cp:lastModifiedBy>
  <cp:revision>15</cp:revision>
  <dcterms:created xsi:type="dcterms:W3CDTF">2023-06-10T17:44:25Z</dcterms:created>
  <dcterms:modified xsi:type="dcterms:W3CDTF">2023-06-25T06:42:22Z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