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481" r:id="rId5"/>
    <p:sldId id="2480" r:id="rId6"/>
    <p:sldId id="2482" r:id="rId7"/>
    <p:sldId id="2483" r:id="rId8"/>
    <p:sldId id="2484" r:id="rId9"/>
    <p:sldId id="2485" r:id="rId10"/>
    <p:sldId id="2486" r:id="rId11"/>
    <p:sldId id="2487" r:id="rId12"/>
    <p:sldId id="2488" r:id="rId13"/>
    <p:sldId id="2489" r:id="rId14"/>
    <p:sldId id="2490" r:id="rId15"/>
    <p:sldId id="249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1502" y="72"/>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6/17/2023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6/17/2023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867733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2327183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278501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786141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87326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2192929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97659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868426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2678887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102424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12170159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
        <p:nvSpPr>
          <p:cNvPr id="6" name="Picture Placeholder 5">
            <a:extLst>
              <a:ext uri="{FF2B5EF4-FFF2-40B4-BE49-F238E27FC236}">
                <a16:creationId xmlns:a16="http://schemas.microsoft.com/office/drawing/2014/main" id="{229280C9-9D18-9959-CCD5-CADE0747EBE9}"/>
              </a:ext>
            </a:extLst>
          </p:cNvPr>
          <p:cNvSpPr>
            <a:spLocks noGrp="1"/>
          </p:cNvSpPr>
          <p:nvPr>
            <p:ph type="pic" sz="quarter" idx="12"/>
          </p:nvPr>
        </p:nvSpPr>
        <p:spPr>
          <a:xfrm>
            <a:off x="0" y="0"/>
            <a:ext cx="4572000" cy="6858000"/>
          </a:xfrm>
        </p:spPr>
        <p:txBody>
          <a:bodyPr/>
          <a:lstStyle/>
          <a:p>
            <a:endParaRPr lang="en-US"/>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1AE55-9DF5-3673-EE3C-D1538B0D666C}"/>
              </a:ext>
            </a:extLst>
          </p:cNvPr>
          <p:cNvSpPr>
            <a:spLocks noGrp="1"/>
          </p:cNvSpPr>
          <p:nvPr>
            <p:ph type="sldNum" sz="quarter" idx="11"/>
          </p:nvPr>
        </p:nvSpPr>
        <p:spPr/>
        <p:txBody>
          <a:bodyPr/>
          <a:lstStyle/>
          <a:p>
            <a:fld id="{8C2E478F-E849-4A8C-AF1F-CBCC78A7CBFA}" type="slidenum">
              <a:rPr lang="en-US" smtClean="0"/>
              <a:t>1</a:t>
            </a:fld>
            <a:endParaRPr lang="en-US" dirty="0"/>
          </a:p>
        </p:txBody>
      </p:sp>
      <p:sp>
        <p:nvSpPr>
          <p:cNvPr id="13" name="TextBox 12">
            <a:extLst>
              <a:ext uri="{FF2B5EF4-FFF2-40B4-BE49-F238E27FC236}">
                <a16:creationId xmlns:a16="http://schemas.microsoft.com/office/drawing/2014/main" id="{3FA142DE-4928-26CB-B805-1213F6CB1E9F}"/>
              </a:ext>
            </a:extLst>
          </p:cNvPr>
          <p:cNvSpPr txBox="1"/>
          <p:nvPr/>
        </p:nvSpPr>
        <p:spPr>
          <a:xfrm>
            <a:off x="4572000" y="2228671"/>
            <a:ext cx="4572000" cy="1200329"/>
          </a:xfrm>
          <a:prstGeom prst="rect">
            <a:avLst/>
          </a:prstGeom>
          <a:noFill/>
        </p:spPr>
        <p:txBody>
          <a:bodyPr wrap="square">
            <a:spAutoFit/>
          </a:bodyPr>
          <a:lstStyle/>
          <a:p>
            <a:pPr algn="ctr"/>
            <a:r>
              <a:rPr lang="en-US" sz="1200" b="1" i="0" u="none" strike="noStrike" baseline="0" dirty="0">
                <a:solidFill>
                  <a:srgbClr val="000000"/>
                </a:solidFill>
                <a:latin typeface="Garamond (Headings)"/>
              </a:rPr>
              <a:t> </a:t>
            </a:r>
            <a:r>
              <a:rPr lang="en-US" sz="3600" b="1" i="0" u="none" strike="noStrike" baseline="0" dirty="0">
                <a:solidFill>
                  <a:srgbClr val="2A1A00"/>
                </a:solidFill>
                <a:latin typeface="Garamond (Headings)"/>
              </a:rPr>
              <a:t>EXCEPTIONS AND INTERRUPTS </a:t>
            </a:r>
            <a:endParaRPr lang="en-US" sz="3600" b="1" dirty="0">
              <a:latin typeface="Garamond (Headings)"/>
            </a:endParaRPr>
          </a:p>
        </p:txBody>
      </p:sp>
      <p:cxnSp>
        <p:nvCxnSpPr>
          <p:cNvPr id="15" name="Straight Connector 14">
            <a:extLst>
              <a:ext uri="{FF2B5EF4-FFF2-40B4-BE49-F238E27FC236}">
                <a16:creationId xmlns:a16="http://schemas.microsoft.com/office/drawing/2014/main" id="{F40C56AE-5962-31D1-FBD8-0450966EEB4B}"/>
              </a:ext>
            </a:extLst>
          </p:cNvPr>
          <p:cNvCxnSpPr>
            <a:cxnSpLocks/>
          </p:cNvCxnSpPr>
          <p:nvPr/>
        </p:nvCxnSpPr>
        <p:spPr>
          <a:xfrm flipH="1">
            <a:off x="4963885" y="3545633"/>
            <a:ext cx="3788229" cy="0"/>
          </a:xfrm>
          <a:prstGeom prst="line">
            <a:avLst/>
          </a:prstGeom>
          <a:ln w="190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5AF2DBEC-BC0E-9BD3-8A99-6E51477C1C7B}"/>
              </a:ext>
            </a:extLst>
          </p:cNvPr>
          <p:cNvSpPr txBox="1"/>
          <p:nvPr/>
        </p:nvSpPr>
        <p:spPr>
          <a:xfrm>
            <a:off x="4464698" y="3736176"/>
            <a:ext cx="4679302" cy="769441"/>
          </a:xfrm>
          <a:prstGeom prst="rect">
            <a:avLst/>
          </a:prstGeom>
          <a:noFill/>
        </p:spPr>
        <p:txBody>
          <a:bodyPr wrap="square">
            <a:spAutoFit/>
          </a:bodyPr>
          <a:lstStyle/>
          <a:p>
            <a:pPr algn="ctr" rtl="1"/>
            <a:r>
              <a:rPr lang="fa-IR" sz="4400" b="1" dirty="0">
                <a:solidFill>
                  <a:srgbClr val="000000"/>
                </a:solidFill>
                <a:latin typeface="Garamond (Headings)"/>
                <a:cs typeface="B Nazanin" panose="00000400000000000000" pitchFamily="2" charset="-78"/>
              </a:rPr>
              <a:t>استثناها و وقفه‌ها</a:t>
            </a:r>
            <a:endParaRPr lang="en-US" sz="9600" b="1" dirty="0">
              <a:latin typeface="Garamond (Headings)"/>
              <a:cs typeface="B Nazanin" panose="00000400000000000000" pitchFamily="2" charset="-78"/>
            </a:endParaRPr>
          </a:p>
        </p:txBody>
      </p:sp>
      <p:pic>
        <p:nvPicPr>
          <p:cNvPr id="21" name="Picture Placeholder 20">
            <a:extLst>
              <a:ext uri="{FF2B5EF4-FFF2-40B4-BE49-F238E27FC236}">
                <a16:creationId xmlns:a16="http://schemas.microsoft.com/office/drawing/2014/main" id="{BFA3D58E-2E11-F696-F27A-FEB5E2613B80}"/>
              </a:ext>
            </a:extLst>
          </p:cNvPr>
          <p:cNvPicPr>
            <a:picLocks noGrp="1" noChangeAspect="1"/>
          </p:cNvPicPr>
          <p:nvPr>
            <p:ph type="pic" sz="quarter" idx="12"/>
          </p:nvPr>
        </p:nvPicPr>
        <p:blipFill>
          <a:blip r:embed="rId2"/>
          <a:srcRect l="2698" r="2698"/>
          <a:stretch>
            <a:fillRect/>
          </a:stretch>
        </p:blipFill>
        <p:spPr/>
      </p:pic>
    </p:spTree>
    <p:extLst>
      <p:ext uri="{BB962C8B-B14F-4D97-AF65-F5344CB8AC3E}">
        <p14:creationId xmlns:p14="http://schemas.microsoft.com/office/powerpoint/2010/main" val="3315579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F3E879-1CE7-901A-D839-5E42089A0C0A}"/>
              </a:ext>
            </a:extLst>
          </p:cNvPr>
          <p:cNvPicPr>
            <a:picLocks noChangeAspect="1"/>
          </p:cNvPicPr>
          <p:nvPr/>
        </p:nvPicPr>
        <p:blipFill>
          <a:blip r:embed="rId3"/>
          <a:stretch>
            <a:fillRect/>
          </a:stretch>
        </p:blipFill>
        <p:spPr>
          <a:xfrm>
            <a:off x="0" y="0"/>
            <a:ext cx="9144000" cy="6550090"/>
          </a:xfrm>
          <a:prstGeom prst="rect">
            <a:avLst/>
          </a:prstGeom>
        </p:spPr>
      </p:pic>
    </p:spTree>
    <p:extLst>
      <p:ext uri="{BB962C8B-B14F-4D97-AF65-F5344CB8AC3E}">
        <p14:creationId xmlns:p14="http://schemas.microsoft.com/office/powerpoint/2010/main" val="18443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47007-967D-0981-5C94-1E9C566995C5}"/>
              </a:ext>
            </a:extLst>
          </p:cNvPr>
          <p:cNvPicPr>
            <a:picLocks noChangeAspect="1"/>
          </p:cNvPicPr>
          <p:nvPr/>
        </p:nvPicPr>
        <p:blipFill>
          <a:blip r:embed="rId3"/>
          <a:stretch>
            <a:fillRect/>
          </a:stretch>
        </p:blipFill>
        <p:spPr>
          <a:xfrm>
            <a:off x="0" y="16662"/>
            <a:ext cx="9144000" cy="6580081"/>
          </a:xfrm>
          <a:prstGeom prst="rect">
            <a:avLst/>
          </a:prstGeom>
        </p:spPr>
      </p:pic>
    </p:spTree>
    <p:extLst>
      <p:ext uri="{BB962C8B-B14F-4D97-AF65-F5344CB8AC3E}">
        <p14:creationId xmlns:p14="http://schemas.microsoft.com/office/powerpoint/2010/main" val="334485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4E98EF-9CF2-DA70-BF8E-E66C45ECB7A7}"/>
              </a:ext>
            </a:extLst>
          </p:cNvPr>
          <p:cNvPicPr>
            <a:picLocks noChangeAspect="1"/>
          </p:cNvPicPr>
          <p:nvPr/>
        </p:nvPicPr>
        <p:blipFill>
          <a:blip r:embed="rId3"/>
          <a:stretch>
            <a:fillRect/>
          </a:stretch>
        </p:blipFill>
        <p:spPr>
          <a:xfrm>
            <a:off x="8608" y="0"/>
            <a:ext cx="9135392" cy="6602962"/>
          </a:xfrm>
          <a:prstGeom prst="rect">
            <a:avLst/>
          </a:prstGeom>
        </p:spPr>
      </p:pic>
    </p:spTree>
    <p:extLst>
      <p:ext uri="{BB962C8B-B14F-4D97-AF65-F5344CB8AC3E}">
        <p14:creationId xmlns:p14="http://schemas.microsoft.com/office/powerpoint/2010/main" val="221281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8132" y="1052427"/>
            <a:ext cx="4580131" cy="120032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Many architectures and authors do not distinguish between interrupts and exceptions, often using the older name interrupt to refer to both types of events.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1998" y="1052427"/>
            <a:ext cx="4571999" cy="923330"/>
          </a:xfrm>
          <a:prstGeom prst="rect">
            <a:avLst/>
          </a:prstGeom>
          <a:noFill/>
        </p:spPr>
        <p:txBody>
          <a:bodyPr wrap="square" rtlCol="0">
            <a:spAutoFit/>
          </a:bodyPr>
          <a:lstStyle/>
          <a:p>
            <a:pPr algn="r" rtl="1"/>
            <a:r>
              <a:rPr lang="fa-IR" dirty="0"/>
              <a:t>•بسیاری از معماری ها و نویسندگان بین وقفه ها و استثناها تمایز قائل نمی شوند، اغلب از نام قدیمی تر وقفه برای اشاره به هر دو نوع رویداد استفاده می کنند.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EXCEPTIONS AND INTERRUPTS</a:t>
            </a:r>
            <a:endParaRPr lang="en-US" sz="2800" dirty="0"/>
          </a:p>
        </p:txBody>
      </p:sp>
      <p:pic>
        <p:nvPicPr>
          <p:cNvPr id="4" name="Picture 3">
            <a:extLst>
              <a:ext uri="{FF2B5EF4-FFF2-40B4-BE49-F238E27FC236}">
                <a16:creationId xmlns:a16="http://schemas.microsoft.com/office/drawing/2014/main" id="{89E1DCCC-176B-C3A9-F195-AC85C8507934}"/>
              </a:ext>
            </a:extLst>
          </p:cNvPr>
          <p:cNvPicPr>
            <a:picLocks noChangeAspect="1"/>
          </p:cNvPicPr>
          <p:nvPr/>
        </p:nvPicPr>
        <p:blipFill>
          <a:blip r:embed="rId3"/>
          <a:stretch>
            <a:fillRect/>
          </a:stretch>
        </p:blipFill>
        <p:spPr>
          <a:xfrm>
            <a:off x="1" y="3666931"/>
            <a:ext cx="9152132" cy="2677885"/>
          </a:xfrm>
          <a:prstGeom prst="rect">
            <a:avLst/>
          </a:prstGeom>
        </p:spPr>
      </p:pic>
    </p:spTree>
    <p:extLst>
      <p:ext uri="{BB962C8B-B14F-4D97-AF65-F5344CB8AC3E}">
        <p14:creationId xmlns:p14="http://schemas.microsoft.com/office/powerpoint/2010/main" val="365586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1052427"/>
            <a:ext cx="4571998" cy="3416320"/>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 operating system contract is to look at the cause of the exception and act appropriately. For an undefined instruction, hardware failure, or arithmetic overflow exception, the operating system normally kills the program and returns an indicator of the reason. </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For an I/O device request or an operating system service call, the operating system saves the state of the program, performs the desired task, and, at some point in the future, restores the program to continue execution.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572000" cy="2585323"/>
          </a:xfrm>
          <a:prstGeom prst="rect">
            <a:avLst/>
          </a:prstGeom>
          <a:noFill/>
        </p:spPr>
        <p:txBody>
          <a:bodyPr wrap="square" rtlCol="0">
            <a:spAutoFit/>
          </a:bodyPr>
          <a:lstStyle/>
          <a:p>
            <a:pPr algn="r" rtl="1"/>
            <a:r>
              <a:rPr lang="fa-IR" dirty="0"/>
              <a:t>•قرارداد سیستم عامل این است که علت استثنا را بررسی کند و به درستی عمل کند. برای یک دستورالعمل تعریف نشده، خرابی سخت افزار یا استثناء سرریز حسابی، سیستم عامل به طور معمول برنامه را می کشد و نشانگر دلیل را برمی گرداند.</a:t>
            </a:r>
          </a:p>
          <a:p>
            <a:pPr algn="r" rtl="1"/>
            <a:r>
              <a:rPr lang="fa-IR" dirty="0"/>
              <a:t>• برای یک درخواست دستگاه </a:t>
            </a:r>
            <a:r>
              <a:rPr lang="en-US" dirty="0"/>
              <a:t>I/O </a:t>
            </a:r>
            <a:r>
              <a:rPr lang="fa-IR" dirty="0"/>
              <a:t>یا یک تماس سرویس سیستم عامل، سیستم عامل وضعیت برنامه را ذخیره می کند، کار مورد نظر را انجام می دهد و در نقطه ای در آینده، برنامه را برای ادامه اجرا بازیابی می کند.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WHAT TO DO?</a:t>
            </a:r>
            <a:endParaRPr lang="en-US" sz="4000" dirty="0"/>
          </a:p>
        </p:txBody>
      </p:sp>
    </p:spTree>
    <p:extLst>
      <p:ext uri="{BB962C8B-B14F-4D97-AF65-F5344CB8AC3E}">
        <p14:creationId xmlns:p14="http://schemas.microsoft.com/office/powerpoint/2010/main" val="83746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64962A-EBBF-7327-0A44-822726784A55}"/>
              </a:ext>
            </a:extLst>
          </p:cNvPr>
          <p:cNvPicPr>
            <a:picLocks noChangeAspect="1"/>
          </p:cNvPicPr>
          <p:nvPr/>
        </p:nvPicPr>
        <p:blipFill>
          <a:blip r:embed="rId2"/>
          <a:stretch>
            <a:fillRect/>
          </a:stretch>
        </p:blipFill>
        <p:spPr>
          <a:xfrm>
            <a:off x="881743" y="1035016"/>
            <a:ext cx="7380514" cy="5431727"/>
          </a:xfrm>
          <a:prstGeom prst="rect">
            <a:avLst/>
          </a:prstGeom>
        </p:spPr>
      </p:pic>
    </p:spTree>
    <p:extLst>
      <p:ext uri="{BB962C8B-B14F-4D97-AF65-F5344CB8AC3E}">
        <p14:creationId xmlns:p14="http://schemas.microsoft.com/office/powerpoint/2010/main" val="175022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73E766-071E-2DAC-1E58-CB1092E1DE17}"/>
              </a:ext>
            </a:extLst>
          </p:cNvPr>
          <p:cNvPicPr>
            <a:picLocks noChangeAspect="1"/>
          </p:cNvPicPr>
          <p:nvPr/>
        </p:nvPicPr>
        <p:blipFill>
          <a:blip r:embed="rId3"/>
          <a:stretch>
            <a:fillRect/>
          </a:stretch>
        </p:blipFill>
        <p:spPr>
          <a:xfrm>
            <a:off x="0" y="0"/>
            <a:ext cx="9144000" cy="6517911"/>
          </a:xfrm>
          <a:prstGeom prst="rect">
            <a:avLst/>
          </a:prstGeom>
        </p:spPr>
      </p:pic>
    </p:spTree>
    <p:extLst>
      <p:ext uri="{BB962C8B-B14F-4D97-AF65-F5344CB8AC3E}">
        <p14:creationId xmlns:p14="http://schemas.microsoft.com/office/powerpoint/2010/main" val="226974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13796C-4818-7397-93E4-753AE4C047B3}"/>
              </a:ext>
            </a:extLst>
          </p:cNvPr>
          <p:cNvPicPr>
            <a:picLocks noChangeAspect="1"/>
          </p:cNvPicPr>
          <p:nvPr/>
        </p:nvPicPr>
        <p:blipFill>
          <a:blip r:embed="rId3"/>
          <a:stretch>
            <a:fillRect/>
          </a:stretch>
        </p:blipFill>
        <p:spPr>
          <a:xfrm>
            <a:off x="1194318" y="214604"/>
            <a:ext cx="6885991" cy="6251510"/>
          </a:xfrm>
          <a:prstGeom prst="rect">
            <a:avLst/>
          </a:prstGeom>
        </p:spPr>
      </p:pic>
    </p:spTree>
    <p:extLst>
      <p:ext uri="{BB962C8B-B14F-4D97-AF65-F5344CB8AC3E}">
        <p14:creationId xmlns:p14="http://schemas.microsoft.com/office/powerpoint/2010/main" val="232842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9585C8-3197-FE6F-1EF1-AD283A2415A4}"/>
              </a:ext>
            </a:extLst>
          </p:cNvPr>
          <p:cNvPicPr>
            <a:picLocks noChangeAspect="1"/>
          </p:cNvPicPr>
          <p:nvPr/>
        </p:nvPicPr>
        <p:blipFill>
          <a:blip r:embed="rId3"/>
          <a:stretch>
            <a:fillRect/>
          </a:stretch>
        </p:blipFill>
        <p:spPr>
          <a:xfrm>
            <a:off x="249115" y="1226580"/>
            <a:ext cx="8401255" cy="2037098"/>
          </a:xfrm>
          <a:prstGeom prst="rect">
            <a:avLst/>
          </a:prstGeom>
        </p:spPr>
      </p:pic>
      <p:pic>
        <p:nvPicPr>
          <p:cNvPr id="6" name="Picture 5">
            <a:extLst>
              <a:ext uri="{FF2B5EF4-FFF2-40B4-BE49-F238E27FC236}">
                <a16:creationId xmlns:a16="http://schemas.microsoft.com/office/drawing/2014/main" id="{C0FC02F2-9EBA-0786-EDE5-9557960149B4}"/>
              </a:ext>
            </a:extLst>
          </p:cNvPr>
          <p:cNvPicPr>
            <a:picLocks noChangeAspect="1"/>
          </p:cNvPicPr>
          <p:nvPr/>
        </p:nvPicPr>
        <p:blipFill>
          <a:blip r:embed="rId4"/>
          <a:stretch>
            <a:fillRect/>
          </a:stretch>
        </p:blipFill>
        <p:spPr>
          <a:xfrm>
            <a:off x="249115" y="3263678"/>
            <a:ext cx="8329141" cy="2037097"/>
          </a:xfrm>
          <a:prstGeom prst="rect">
            <a:avLst/>
          </a:prstGeom>
        </p:spPr>
      </p:pic>
    </p:spTree>
    <p:extLst>
      <p:ext uri="{BB962C8B-B14F-4D97-AF65-F5344CB8AC3E}">
        <p14:creationId xmlns:p14="http://schemas.microsoft.com/office/powerpoint/2010/main" val="181528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CCCA1-CCDE-2A4B-D804-7A2C09D1E515}"/>
              </a:ext>
            </a:extLst>
          </p:cNvPr>
          <p:cNvPicPr>
            <a:picLocks noChangeAspect="1"/>
          </p:cNvPicPr>
          <p:nvPr/>
        </p:nvPicPr>
        <p:blipFill>
          <a:blip r:embed="rId3"/>
          <a:stretch>
            <a:fillRect/>
          </a:stretch>
        </p:blipFill>
        <p:spPr>
          <a:xfrm>
            <a:off x="0" y="662473"/>
            <a:ext cx="9144000" cy="5430417"/>
          </a:xfrm>
          <a:prstGeom prst="rect">
            <a:avLst/>
          </a:prstGeom>
        </p:spPr>
      </p:pic>
    </p:spTree>
    <p:extLst>
      <p:ext uri="{BB962C8B-B14F-4D97-AF65-F5344CB8AC3E}">
        <p14:creationId xmlns:p14="http://schemas.microsoft.com/office/powerpoint/2010/main" val="2093903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1FC090-A72F-6352-EB2F-64A048ABD9B2}"/>
              </a:ext>
            </a:extLst>
          </p:cNvPr>
          <p:cNvPicPr>
            <a:picLocks noChangeAspect="1"/>
          </p:cNvPicPr>
          <p:nvPr/>
        </p:nvPicPr>
        <p:blipFill>
          <a:blip r:embed="rId3"/>
          <a:stretch>
            <a:fillRect/>
          </a:stretch>
        </p:blipFill>
        <p:spPr>
          <a:xfrm>
            <a:off x="0" y="0"/>
            <a:ext cx="9144000" cy="6330070"/>
          </a:xfrm>
          <a:prstGeom prst="rect">
            <a:avLst/>
          </a:prstGeom>
        </p:spPr>
      </p:pic>
    </p:spTree>
    <p:extLst>
      <p:ext uri="{BB962C8B-B14F-4D97-AF65-F5344CB8AC3E}">
        <p14:creationId xmlns:p14="http://schemas.microsoft.com/office/powerpoint/2010/main" val="6132373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512</TotalTime>
  <Words>273</Words>
  <Application>Microsoft Office PowerPoint</Application>
  <PresentationFormat>On-screen Show (4:3)</PresentationFormat>
  <Paragraphs>21</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Garamond (Headings)</vt:lpstr>
      <vt:lpstr>Gill Sans MT</vt:lpstr>
      <vt:lpstr>Impact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18</cp:revision>
  <dcterms:created xsi:type="dcterms:W3CDTF">2023-06-10T17:44:25Z</dcterms:created>
  <dcterms:modified xsi:type="dcterms:W3CDTF">2023-06-17T13:40:34Z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