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handoutMasterIdLst>
    <p:handoutMasterId r:id="rId49"/>
  </p:handoutMasterIdLst>
  <p:sldIdLst>
    <p:sldId id="2451" r:id="rId5"/>
    <p:sldId id="259" r:id="rId6"/>
    <p:sldId id="2463" r:id="rId7"/>
    <p:sldId id="2464" r:id="rId8"/>
    <p:sldId id="2465" r:id="rId9"/>
    <p:sldId id="2466" r:id="rId10"/>
    <p:sldId id="2467" r:id="rId11"/>
    <p:sldId id="2468" r:id="rId12"/>
    <p:sldId id="2469" r:id="rId13"/>
    <p:sldId id="2470" r:id="rId14"/>
    <p:sldId id="2471" r:id="rId15"/>
    <p:sldId id="2472" r:id="rId16"/>
    <p:sldId id="2473" r:id="rId17"/>
    <p:sldId id="2474" r:id="rId18"/>
    <p:sldId id="2475" r:id="rId19"/>
    <p:sldId id="2476" r:id="rId20"/>
    <p:sldId id="2477" r:id="rId21"/>
    <p:sldId id="2478" r:id="rId22"/>
    <p:sldId id="2479" r:id="rId23"/>
    <p:sldId id="2480" r:id="rId24"/>
    <p:sldId id="2481" r:id="rId25"/>
    <p:sldId id="318" r:id="rId26"/>
    <p:sldId id="2483" r:id="rId27"/>
    <p:sldId id="2482" r:id="rId28"/>
    <p:sldId id="2484" r:id="rId29"/>
    <p:sldId id="2485" r:id="rId30"/>
    <p:sldId id="2486" r:id="rId31"/>
    <p:sldId id="2487" r:id="rId32"/>
    <p:sldId id="2488" r:id="rId33"/>
    <p:sldId id="2489" r:id="rId34"/>
    <p:sldId id="2490" r:id="rId35"/>
    <p:sldId id="2491" r:id="rId36"/>
    <p:sldId id="2492" r:id="rId37"/>
    <p:sldId id="2493" r:id="rId38"/>
    <p:sldId id="2494" r:id="rId39"/>
    <p:sldId id="2495" r:id="rId40"/>
    <p:sldId id="2496" r:id="rId41"/>
    <p:sldId id="2497" r:id="rId42"/>
    <p:sldId id="2498" r:id="rId43"/>
    <p:sldId id="2499" r:id="rId44"/>
    <p:sldId id="2500" r:id="rId45"/>
    <p:sldId id="2501" r:id="rId46"/>
    <p:sldId id="25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288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64" d="100"/>
          <a:sy n="64" d="100"/>
        </p:scale>
        <p:origin x="67" y="466"/>
      </p:cViewPr>
      <p:guideLst>
        <p:guide orient="horz" pos="1992"/>
        <p:guide pos="288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6/27/2023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6/27/2023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4136206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1979700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3796579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156704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3808291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518520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18</a:t>
            </a:fld>
            <a:endParaRPr lang="en-US" dirty="0"/>
          </a:p>
        </p:txBody>
      </p:sp>
    </p:spTree>
    <p:extLst>
      <p:ext uri="{BB962C8B-B14F-4D97-AF65-F5344CB8AC3E}">
        <p14:creationId xmlns:p14="http://schemas.microsoft.com/office/powerpoint/2010/main" val="1730684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19</a:t>
            </a:fld>
            <a:endParaRPr lang="en-US" dirty="0"/>
          </a:p>
        </p:txBody>
      </p:sp>
    </p:spTree>
    <p:extLst>
      <p:ext uri="{BB962C8B-B14F-4D97-AF65-F5344CB8AC3E}">
        <p14:creationId xmlns:p14="http://schemas.microsoft.com/office/powerpoint/2010/main" val="3067296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20</a:t>
            </a:fld>
            <a:endParaRPr lang="en-US" dirty="0"/>
          </a:p>
        </p:txBody>
      </p:sp>
    </p:spTree>
    <p:extLst>
      <p:ext uri="{BB962C8B-B14F-4D97-AF65-F5344CB8AC3E}">
        <p14:creationId xmlns:p14="http://schemas.microsoft.com/office/powerpoint/2010/main" val="2078451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21</a:t>
            </a:fld>
            <a:endParaRPr lang="en-US" dirty="0"/>
          </a:p>
        </p:txBody>
      </p:sp>
    </p:spTree>
    <p:extLst>
      <p:ext uri="{BB962C8B-B14F-4D97-AF65-F5344CB8AC3E}">
        <p14:creationId xmlns:p14="http://schemas.microsoft.com/office/powerpoint/2010/main" val="3829997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522012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25</a:t>
            </a:fld>
            <a:endParaRPr lang="en-US" dirty="0"/>
          </a:p>
        </p:txBody>
      </p:sp>
    </p:spTree>
    <p:extLst>
      <p:ext uri="{BB962C8B-B14F-4D97-AF65-F5344CB8AC3E}">
        <p14:creationId xmlns:p14="http://schemas.microsoft.com/office/powerpoint/2010/main" val="2546683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26</a:t>
            </a:fld>
            <a:endParaRPr lang="en-US" dirty="0"/>
          </a:p>
        </p:txBody>
      </p:sp>
    </p:spTree>
    <p:extLst>
      <p:ext uri="{BB962C8B-B14F-4D97-AF65-F5344CB8AC3E}">
        <p14:creationId xmlns:p14="http://schemas.microsoft.com/office/powerpoint/2010/main" val="84934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27</a:t>
            </a:fld>
            <a:endParaRPr lang="en-US" dirty="0"/>
          </a:p>
        </p:txBody>
      </p:sp>
    </p:spTree>
    <p:extLst>
      <p:ext uri="{BB962C8B-B14F-4D97-AF65-F5344CB8AC3E}">
        <p14:creationId xmlns:p14="http://schemas.microsoft.com/office/powerpoint/2010/main" val="2984756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28</a:t>
            </a:fld>
            <a:endParaRPr lang="en-US" dirty="0"/>
          </a:p>
        </p:txBody>
      </p:sp>
    </p:spTree>
    <p:extLst>
      <p:ext uri="{BB962C8B-B14F-4D97-AF65-F5344CB8AC3E}">
        <p14:creationId xmlns:p14="http://schemas.microsoft.com/office/powerpoint/2010/main" val="1278495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29</a:t>
            </a:fld>
            <a:endParaRPr lang="en-US" dirty="0"/>
          </a:p>
        </p:txBody>
      </p:sp>
    </p:spTree>
    <p:extLst>
      <p:ext uri="{BB962C8B-B14F-4D97-AF65-F5344CB8AC3E}">
        <p14:creationId xmlns:p14="http://schemas.microsoft.com/office/powerpoint/2010/main" val="4046399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30</a:t>
            </a:fld>
            <a:endParaRPr lang="en-US" dirty="0"/>
          </a:p>
        </p:txBody>
      </p:sp>
    </p:spTree>
    <p:extLst>
      <p:ext uri="{BB962C8B-B14F-4D97-AF65-F5344CB8AC3E}">
        <p14:creationId xmlns:p14="http://schemas.microsoft.com/office/powerpoint/2010/main" val="2229627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31</a:t>
            </a:fld>
            <a:endParaRPr lang="en-US" dirty="0"/>
          </a:p>
        </p:txBody>
      </p:sp>
    </p:spTree>
    <p:extLst>
      <p:ext uri="{BB962C8B-B14F-4D97-AF65-F5344CB8AC3E}">
        <p14:creationId xmlns:p14="http://schemas.microsoft.com/office/powerpoint/2010/main" val="1880323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32</a:t>
            </a:fld>
            <a:endParaRPr lang="en-US" dirty="0"/>
          </a:p>
        </p:txBody>
      </p:sp>
    </p:spTree>
    <p:extLst>
      <p:ext uri="{BB962C8B-B14F-4D97-AF65-F5344CB8AC3E}">
        <p14:creationId xmlns:p14="http://schemas.microsoft.com/office/powerpoint/2010/main" val="322940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33</a:t>
            </a:fld>
            <a:endParaRPr lang="en-US" dirty="0"/>
          </a:p>
        </p:txBody>
      </p:sp>
    </p:spTree>
    <p:extLst>
      <p:ext uri="{BB962C8B-B14F-4D97-AF65-F5344CB8AC3E}">
        <p14:creationId xmlns:p14="http://schemas.microsoft.com/office/powerpoint/2010/main" val="3408651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34</a:t>
            </a:fld>
            <a:endParaRPr lang="en-US" dirty="0"/>
          </a:p>
        </p:txBody>
      </p:sp>
    </p:spTree>
    <p:extLst>
      <p:ext uri="{BB962C8B-B14F-4D97-AF65-F5344CB8AC3E}">
        <p14:creationId xmlns:p14="http://schemas.microsoft.com/office/powerpoint/2010/main" val="1816533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2352873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35</a:t>
            </a:fld>
            <a:endParaRPr lang="en-US" dirty="0"/>
          </a:p>
        </p:txBody>
      </p:sp>
    </p:spTree>
    <p:extLst>
      <p:ext uri="{BB962C8B-B14F-4D97-AF65-F5344CB8AC3E}">
        <p14:creationId xmlns:p14="http://schemas.microsoft.com/office/powerpoint/2010/main" val="2724800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36</a:t>
            </a:fld>
            <a:endParaRPr lang="en-US" dirty="0"/>
          </a:p>
        </p:txBody>
      </p:sp>
    </p:spTree>
    <p:extLst>
      <p:ext uri="{BB962C8B-B14F-4D97-AF65-F5344CB8AC3E}">
        <p14:creationId xmlns:p14="http://schemas.microsoft.com/office/powerpoint/2010/main" val="443525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37</a:t>
            </a:fld>
            <a:endParaRPr lang="en-US" dirty="0"/>
          </a:p>
        </p:txBody>
      </p:sp>
    </p:spTree>
    <p:extLst>
      <p:ext uri="{BB962C8B-B14F-4D97-AF65-F5344CB8AC3E}">
        <p14:creationId xmlns:p14="http://schemas.microsoft.com/office/powerpoint/2010/main" val="1782715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38</a:t>
            </a:fld>
            <a:endParaRPr lang="en-US" dirty="0"/>
          </a:p>
        </p:txBody>
      </p:sp>
    </p:spTree>
    <p:extLst>
      <p:ext uri="{BB962C8B-B14F-4D97-AF65-F5344CB8AC3E}">
        <p14:creationId xmlns:p14="http://schemas.microsoft.com/office/powerpoint/2010/main" val="9310462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39</a:t>
            </a:fld>
            <a:endParaRPr lang="en-US" dirty="0"/>
          </a:p>
        </p:txBody>
      </p:sp>
    </p:spTree>
    <p:extLst>
      <p:ext uri="{BB962C8B-B14F-4D97-AF65-F5344CB8AC3E}">
        <p14:creationId xmlns:p14="http://schemas.microsoft.com/office/powerpoint/2010/main" val="38682052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40</a:t>
            </a:fld>
            <a:endParaRPr lang="en-US" dirty="0"/>
          </a:p>
        </p:txBody>
      </p:sp>
    </p:spTree>
    <p:extLst>
      <p:ext uri="{BB962C8B-B14F-4D97-AF65-F5344CB8AC3E}">
        <p14:creationId xmlns:p14="http://schemas.microsoft.com/office/powerpoint/2010/main" val="21021886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41</a:t>
            </a:fld>
            <a:endParaRPr lang="en-US" dirty="0"/>
          </a:p>
        </p:txBody>
      </p:sp>
    </p:spTree>
    <p:extLst>
      <p:ext uri="{BB962C8B-B14F-4D97-AF65-F5344CB8AC3E}">
        <p14:creationId xmlns:p14="http://schemas.microsoft.com/office/powerpoint/2010/main" val="27588330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42</a:t>
            </a:fld>
            <a:endParaRPr lang="en-US" dirty="0"/>
          </a:p>
        </p:txBody>
      </p:sp>
    </p:spTree>
    <p:extLst>
      <p:ext uri="{BB962C8B-B14F-4D97-AF65-F5344CB8AC3E}">
        <p14:creationId xmlns:p14="http://schemas.microsoft.com/office/powerpoint/2010/main" val="3674135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2529497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3396525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701517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3016140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2114411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600681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2634261" y="5922147"/>
            <a:ext cx="3875485" cy="518795"/>
          </a:xfrm>
        </p:spPr>
        <p:txBody>
          <a:bodyPr>
            <a:noAutofit/>
          </a:bodyPr>
          <a:lstStyle>
            <a:lvl1pPr marL="0" indent="0" algn="ctr">
              <a:buNone/>
              <a:defRPr sz="1350" spc="225">
                <a:solidFill>
                  <a:schemeClr val="tx1"/>
                </a:solidFill>
              </a:defRPr>
            </a:lvl1pPr>
            <a:lvl2pPr marL="342892"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3028950" y="3608513"/>
            <a:ext cx="30861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cap="all" baseline="0"/>
            </a:lvl1pPr>
          </a:lstStyle>
          <a:p>
            <a:r>
              <a:rPr lang="en-US" spc="225"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263127" y="2445640"/>
            <a:ext cx="8617744" cy="823913"/>
          </a:xfrm>
        </p:spPr>
        <p:txBody>
          <a:bodyPr>
            <a:noAutofit/>
          </a:bodyPr>
          <a:lstStyle>
            <a:lvl1pPr>
              <a:lnSpc>
                <a:spcPct val="150000"/>
              </a:lnSpc>
              <a:spcBef>
                <a:spcPts val="750"/>
              </a:spcBef>
              <a:defRPr sz="3000" cap="all" spc="225"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1661167"/>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4580285"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526777" y="1660810"/>
            <a:ext cx="8090453" cy="830649"/>
          </a:xfrm>
        </p:spPr>
        <p:txBody>
          <a:bodyPr>
            <a:noAutofit/>
          </a:bodyPr>
          <a:lstStyle/>
          <a:p>
            <a:r>
              <a:rPr lang="en-US" sz="3000" spc="225"/>
              <a:t>Click to edit Master title style</a:t>
            </a:r>
            <a:endParaRPr lang="en-US" sz="3000" spc="225"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2634261" y="5137999"/>
            <a:ext cx="3875485"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441146"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3422750" y="3893335"/>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6404354"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316076" y="3098985"/>
            <a:ext cx="54864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4297680" y="3098985"/>
            <a:ext cx="54864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7279284" y="3098985"/>
            <a:ext cx="54864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413867" y="892178"/>
            <a:ext cx="6316266" cy="1325563"/>
          </a:xfrm>
        </p:spPr>
        <p:txBody>
          <a:bodyPr>
            <a:normAutofit/>
          </a:bodyPr>
          <a:lstStyle>
            <a:lvl1pPr algn="ctr">
              <a:defRPr lang="en-US" sz="2100" kern="1200" cap="all" spc="113"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932329"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932329"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485749" y="2776936"/>
            <a:ext cx="2172503"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485749" y="3834607"/>
            <a:ext cx="2172503"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928688"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1678782"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049816"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049816"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675"/>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675"/>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675"/>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0699642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5301614" y="642934"/>
            <a:ext cx="3634740" cy="1435947"/>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5301615" y="2078875"/>
            <a:ext cx="3086100" cy="3798888"/>
          </a:xfrm>
        </p:spPr>
        <p:txBody>
          <a:bodyPr>
            <a:noAutofit/>
          </a:bodyPr>
          <a:lstStyle>
            <a:lvl1pPr marL="0" indent="0">
              <a:buNone/>
              <a:defRPr sz="1350" spc="225"/>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5301617"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4669154" y="1546140"/>
            <a:ext cx="301752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050" spc="225"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2799619"/>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4572001" y="2262878"/>
            <a:ext cx="3938588" cy="1661297"/>
          </a:xfrm>
        </p:spPr>
        <p:txBody>
          <a:bodyPr anchor="b"/>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4572001" y="4378141"/>
            <a:ext cx="3938588"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844211" y="365132"/>
            <a:ext cx="3014042" cy="573989"/>
          </a:xfrm>
        </p:spPr>
        <p:txBody>
          <a:bodyPr lIns="0" rIns="0">
            <a:noAutofit/>
          </a:bodyPr>
          <a:lstStyle>
            <a:lvl1pPr algn="l">
              <a:defRPr sz="2400" spc="225"/>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844211" y="1263841"/>
            <a:ext cx="3014042" cy="4636392"/>
          </a:xfrm>
        </p:spPr>
        <p:txBody>
          <a:bodyPr lIns="0" rIns="0">
            <a:noAutofit/>
          </a:bodyPr>
          <a:lstStyle>
            <a:lvl1pPr>
              <a:lnSpc>
                <a:spcPct val="150000"/>
              </a:lnSpc>
              <a:spcBef>
                <a:spcPts val="375"/>
              </a:spcBef>
              <a:defRPr sz="1200"/>
            </a:lvl1pPr>
            <a:lvl2pPr>
              <a:lnSpc>
                <a:spcPct val="150000"/>
              </a:lnSpc>
              <a:spcBef>
                <a:spcPts val="375"/>
              </a:spcBef>
              <a:defRPr sz="1050"/>
            </a:lvl2pPr>
            <a:lvl3pPr>
              <a:lnSpc>
                <a:spcPct val="150000"/>
              </a:lnSpc>
              <a:spcBef>
                <a:spcPts val="375"/>
              </a:spcBef>
              <a:defRPr sz="1050"/>
            </a:lvl3pPr>
            <a:lvl4pPr>
              <a:lnSpc>
                <a:spcPct val="150000"/>
              </a:lnSpc>
              <a:spcBef>
                <a:spcPts val="375"/>
              </a:spcBef>
              <a:defRPr sz="900"/>
            </a:lvl4pPr>
            <a:lvl5pPr>
              <a:lnSpc>
                <a:spcPct val="150000"/>
              </a:lnSpc>
              <a:spcBef>
                <a:spcPts val="375"/>
              </a:spcBef>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noAutofit/>
          </a:bodyP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552450" y="365132"/>
            <a:ext cx="22479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3038475" y="365132"/>
            <a:ext cx="22479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552450" y="2422532"/>
            <a:ext cx="22479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3038475" y="2422532"/>
            <a:ext cx="22479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552450" y="4479932"/>
            <a:ext cx="22479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3038475" y="4479932"/>
            <a:ext cx="22479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5836259"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445891" y="767798"/>
            <a:ext cx="8252222" cy="823913"/>
          </a:xfrm>
        </p:spPr>
        <p:txBody>
          <a:bodyPr>
            <a:noAutofit/>
          </a:bodyPr>
          <a:lstStyle>
            <a:lvl1pPr>
              <a:defRPr sz="3600" spc="225"/>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3028950" y="4607137"/>
            <a:ext cx="30861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050" spc="225"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109067" y="1569726"/>
            <a:ext cx="6925866" cy="2651443"/>
          </a:xfrm>
        </p:spPr>
        <p:txBody>
          <a:bodyPr>
            <a:noAutofit/>
          </a:bodyPr>
          <a:lstStyle>
            <a:lvl1pPr marL="0" indent="0" algn="ctr">
              <a:buNone/>
              <a:defRPr sz="24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4933951" y="1638300"/>
            <a:ext cx="386715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352425" y="1638300"/>
            <a:ext cx="386715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351832" y="3864355"/>
            <a:ext cx="3868340"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351832" y="4531139"/>
            <a:ext cx="3868340"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4923830" y="3864355"/>
            <a:ext cx="3887391"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4923830" y="4531139"/>
            <a:ext cx="3887391"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720094" y="3669506"/>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720330" y="1624013"/>
            <a:ext cx="2331244"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3406617" y="1623219"/>
            <a:ext cx="2331244"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6092190" y="1623219"/>
            <a:ext cx="2331244"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3406381"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6092192"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445891" y="365132"/>
            <a:ext cx="825222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445889" y="1365813"/>
            <a:ext cx="824244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 id="2147483681" r:id="rId12"/>
  </p:sldLayoutIdLst>
  <p:hf hdr="0" ftr="0" dt="0"/>
  <p:txStyles>
    <p:titleStyle>
      <a:lvl1pPr algn="ctr" defTabSz="685783" rtl="0" eaLnBrk="1" latinLnBrk="0" hangingPunct="1">
        <a:lnSpc>
          <a:spcPct val="100000"/>
        </a:lnSpc>
        <a:spcBef>
          <a:spcPct val="0"/>
        </a:spcBef>
        <a:buNone/>
        <a:defRPr sz="2700" kern="1200" cap="all" baseline="0">
          <a:solidFill>
            <a:schemeClr val="tx1"/>
          </a:solidFill>
          <a:latin typeface="+mj-lt"/>
          <a:ea typeface="+mj-ea"/>
          <a:cs typeface="+mj-cs"/>
        </a:defRPr>
      </a:lvl1pPr>
    </p:titleStyle>
    <p:bodyStyle>
      <a:lvl1pPr marL="171446" indent="-171446" algn="l" defTabSz="685783" rtl="0" eaLnBrk="1" latinLnBrk="0" hangingPunct="1">
        <a:lnSpc>
          <a:spcPct val="150000"/>
        </a:lnSpc>
        <a:spcBef>
          <a:spcPts val="750"/>
        </a:spcBef>
        <a:buFont typeface="Arial" panose="020B0604020202020204" pitchFamily="34" charset="0"/>
        <a:buChar char="•"/>
        <a:defRPr sz="1200" kern="1200">
          <a:solidFill>
            <a:schemeClr val="tx1"/>
          </a:solidFill>
          <a:latin typeface="+mn-lt"/>
          <a:ea typeface="+mn-ea"/>
          <a:cs typeface="+mn-cs"/>
        </a:defRPr>
      </a:lvl1pPr>
      <a:lvl2pPr marL="514337"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2pPr>
      <a:lvl3pPr marL="857228"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20"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12"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4572004" y="2516618"/>
            <a:ext cx="4422913" cy="1824773"/>
          </a:xfrm>
        </p:spPr>
        <p:txBody>
          <a:bodyPr>
            <a:noAutofit/>
          </a:bodyPr>
          <a:lstStyle/>
          <a:p>
            <a:pPr algn="ctr"/>
            <a:br>
              <a:rPr lang="en-US" sz="3600" b="1" dirty="0">
                <a:solidFill>
                  <a:srgbClr val="000000"/>
                </a:solidFill>
                <a:latin typeface="Garamond" panose="02020404030301010803" pitchFamily="18" charset="0"/>
              </a:rPr>
            </a:br>
            <a:r>
              <a:rPr lang="en-US" sz="3600" b="1" dirty="0">
                <a:solidFill>
                  <a:srgbClr val="000000"/>
                </a:solidFill>
                <a:latin typeface="Garamond" panose="02020404030301010803" pitchFamily="18" charset="0"/>
              </a:rPr>
              <a:t> </a:t>
            </a:r>
            <a:r>
              <a:rPr lang="en-US" sz="3600" b="1" dirty="0">
                <a:solidFill>
                  <a:srgbClr val="2A1A00"/>
                </a:solidFill>
                <a:latin typeface="Garamond" panose="02020404030301010803" pitchFamily="18" charset="0"/>
              </a:rPr>
              <a:t>MEMORY HIERARCHY </a:t>
            </a:r>
            <a:br>
              <a:rPr lang="en-US" sz="3600" b="1" dirty="0">
                <a:solidFill>
                  <a:srgbClr val="2A1A00"/>
                </a:solidFill>
                <a:latin typeface="Garamond" panose="02020404030301010803" pitchFamily="18" charset="0"/>
              </a:rPr>
            </a:br>
            <a:r>
              <a:rPr lang="fa-IR" sz="3600" b="1" dirty="0">
                <a:solidFill>
                  <a:srgbClr val="2A1A00"/>
                </a:solidFill>
                <a:latin typeface="Garamond" panose="02020404030301010803" pitchFamily="18" charset="0"/>
              </a:rPr>
              <a:t>سلسه مراتب حافظه</a:t>
            </a:r>
            <a:r>
              <a:rPr lang="en-US" sz="3600" b="1" dirty="0">
                <a:solidFill>
                  <a:srgbClr val="885E04"/>
                </a:solidFill>
                <a:latin typeface="Garamond" panose="02020404030301010803" pitchFamily="18" charset="0"/>
              </a:rPr>
              <a:t> </a:t>
            </a:r>
            <a:endParaRPr lang="en-US" sz="3600" b="1" dirty="0">
              <a:latin typeface="Garamond" panose="02020404030301010803" pitchFamily="18"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a:t>
            </a:fld>
            <a:endParaRPr lang="en-US" dirty="0"/>
          </a:p>
        </p:txBody>
      </p:sp>
      <p:pic>
        <p:nvPicPr>
          <p:cNvPr id="13" name="Picture Placeholder 12">
            <a:extLst>
              <a:ext uri="{FF2B5EF4-FFF2-40B4-BE49-F238E27FC236}">
                <a16:creationId xmlns:a16="http://schemas.microsoft.com/office/drawing/2014/main" id="{1EB68018-916E-1D9A-6F65-7C955057BC39}"/>
              </a:ext>
            </a:extLst>
          </p:cNvPr>
          <p:cNvPicPr>
            <a:picLocks noGrp="1" noChangeAspect="1"/>
          </p:cNvPicPr>
          <p:nvPr>
            <p:ph type="pic" sz="quarter" idx="13"/>
          </p:nvPr>
        </p:nvPicPr>
        <p:blipFill>
          <a:blip r:embed="rId2"/>
          <a:srcRect t="12443" b="12443"/>
          <a:stretch>
            <a:fillRect/>
          </a:stretch>
        </p:blipFill>
        <p:spPr/>
      </p:pic>
    </p:spTree>
    <p:extLst>
      <p:ext uri="{BB962C8B-B14F-4D97-AF65-F5344CB8AC3E}">
        <p14:creationId xmlns:p14="http://schemas.microsoft.com/office/powerpoint/2010/main" val="2944765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711962" y="846167"/>
            <a:ext cx="4156787" cy="341632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•طرح آدرس دهی در حافظه پنهان مستقیم:</a:t>
            </a:r>
          </a:p>
          <a:p>
            <a:pPr algn="r" rtl="1"/>
            <a:r>
              <a:rPr lang="fa-IR" b="0" i="0" dirty="0">
                <a:solidFill>
                  <a:srgbClr val="3C4043"/>
                </a:solidFill>
                <a:effectLst/>
                <a:latin typeface="Roboto" panose="02000000000000000000" pitchFamily="2" charset="0"/>
                <a:cs typeface="B Nazanin" panose="00000400000000000000" pitchFamily="2" charset="-78"/>
              </a:rPr>
              <a:t>-آدرس بلوک کش = آدرس بلوک حافظه اندازه مود کش (یکتا)</a:t>
            </a:r>
          </a:p>
          <a:p>
            <a:pPr algn="r" rtl="1"/>
            <a:r>
              <a:rPr lang="fa-IR" b="0" i="0" dirty="0">
                <a:solidFill>
                  <a:srgbClr val="3C4043"/>
                </a:solidFill>
                <a:effectLst/>
                <a:latin typeface="Roboto" panose="02000000000000000000" pitchFamily="2" charset="0"/>
                <a:cs typeface="B Nazanin" panose="00000400000000000000" pitchFamily="2" charset="-78"/>
              </a:rPr>
              <a:t>-اگر اندازه کش = 2 متر، آدرس کش = </a:t>
            </a:r>
            <a:r>
              <a:rPr lang="en-US" b="0" i="0" dirty="0">
                <a:solidFill>
                  <a:srgbClr val="3C4043"/>
                </a:solidFill>
                <a:effectLst/>
                <a:latin typeface="Roboto" panose="02000000000000000000" pitchFamily="2" charset="0"/>
                <a:cs typeface="B Nazanin" panose="00000400000000000000" pitchFamily="2" charset="-78"/>
              </a:rPr>
              <a:t>m </a:t>
            </a:r>
            <a:r>
              <a:rPr lang="fa-IR" b="0" i="0" dirty="0">
                <a:solidFill>
                  <a:srgbClr val="3C4043"/>
                </a:solidFill>
                <a:effectLst/>
                <a:latin typeface="Roboto" panose="02000000000000000000" pitchFamily="2" charset="0"/>
                <a:cs typeface="B Nazanin" panose="00000400000000000000" pitchFamily="2" charset="-78"/>
              </a:rPr>
              <a:t>بیت کمتر از آدرس حافظه </a:t>
            </a:r>
            <a:r>
              <a:rPr lang="en-US" b="0" i="0" dirty="0">
                <a:solidFill>
                  <a:srgbClr val="3C4043"/>
                </a:solidFill>
                <a:effectLst/>
                <a:latin typeface="Roboto" panose="02000000000000000000" pitchFamily="2" charset="0"/>
                <a:cs typeface="B Nazanin" panose="00000400000000000000" pitchFamily="2" charset="-78"/>
              </a:rPr>
              <a:t>n </a:t>
            </a:r>
            <a:r>
              <a:rPr lang="fa-IR" b="0" i="0" dirty="0">
                <a:solidFill>
                  <a:srgbClr val="3C4043"/>
                </a:solidFill>
                <a:effectLst/>
                <a:latin typeface="Roboto" panose="02000000000000000000" pitchFamily="2" charset="0"/>
                <a:cs typeface="B Nazanin" panose="00000400000000000000" pitchFamily="2" charset="-78"/>
              </a:rPr>
              <a:t>بیتی</a:t>
            </a:r>
          </a:p>
          <a:p>
            <a:pPr algn="r" rtl="1"/>
            <a:r>
              <a:rPr lang="fa-IR" b="0" i="0" dirty="0">
                <a:solidFill>
                  <a:srgbClr val="3C4043"/>
                </a:solidFill>
                <a:effectLst/>
                <a:latin typeface="Roboto" panose="02000000000000000000" pitchFamily="2" charset="0"/>
                <a:cs typeface="B Nazanin" panose="00000400000000000000" pitchFamily="2" charset="-78"/>
              </a:rPr>
              <a:t>- </a:t>
            </a:r>
            <a:r>
              <a:rPr lang="en-US" b="0" i="0" dirty="0">
                <a:solidFill>
                  <a:srgbClr val="3C4043"/>
                </a:solidFill>
                <a:effectLst/>
                <a:latin typeface="Roboto" panose="02000000000000000000" pitchFamily="2" charset="0"/>
                <a:cs typeface="B Nazanin" panose="00000400000000000000" pitchFamily="2" charset="-78"/>
              </a:rPr>
              <a:t>n-m </a:t>
            </a:r>
            <a:r>
              <a:rPr lang="fa-IR" b="0" i="0" dirty="0">
                <a:solidFill>
                  <a:srgbClr val="3C4043"/>
                </a:solidFill>
                <a:effectLst/>
                <a:latin typeface="Roboto" panose="02000000000000000000" pitchFamily="2" charset="0"/>
                <a:cs typeface="B Nazanin" panose="00000400000000000000" pitchFamily="2" charset="-78"/>
              </a:rPr>
              <a:t>بیت های بالای باقی مانده به عنوان بیت های برچسب در هر بلوک کش نگهداری می شوند</a:t>
            </a:r>
          </a:p>
          <a:p>
            <a:pPr algn="r" rtl="1"/>
            <a:r>
              <a:rPr lang="fa-IR" b="0" i="0" dirty="0">
                <a:solidFill>
                  <a:srgbClr val="3C4043"/>
                </a:solidFill>
                <a:effectLst/>
                <a:latin typeface="Roboto" panose="02000000000000000000" pitchFamily="2" charset="0"/>
                <a:cs typeface="B Nazanin" panose="00000400000000000000" pitchFamily="2" charset="-78"/>
              </a:rPr>
              <a:t>-همچنین به یک بیت معتبر برای شناسایی ورودی معتبر نیاز دارید</a:t>
            </a:r>
          </a:p>
          <a:p>
            <a:pPr algn="r" rtl="1"/>
            <a:r>
              <a:rPr lang="fa-IR" b="0" i="0" dirty="0">
                <a:solidFill>
                  <a:srgbClr val="3C4043"/>
                </a:solidFill>
                <a:effectLst/>
                <a:latin typeface="Roboto" panose="02000000000000000000" pitchFamily="2" charset="0"/>
                <a:cs typeface="B Nazanin" panose="00000400000000000000" pitchFamily="2" charset="-78"/>
              </a:rPr>
              <a:t>-در اینجا اندازه کش 8 (23) =&gt; 3 بیت برای شاخص است</a:t>
            </a:r>
          </a:p>
          <a:p>
            <a:pPr algn="r" rtl="1"/>
            <a:r>
              <a:rPr lang="fa-IR" b="0" i="0" dirty="0">
                <a:solidFill>
                  <a:srgbClr val="3C4043"/>
                </a:solidFill>
                <a:effectLst/>
                <a:latin typeface="Roboto" panose="02000000000000000000" pitchFamily="2" charset="0"/>
                <a:cs typeface="B Nazanin" panose="00000400000000000000" pitchFamily="2" charset="-78"/>
              </a:rPr>
              <a:t>-2 بیت برای برچسب</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0" cy="337768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53183"/>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DIRECT MAPPED CACHE</a:t>
            </a:r>
          </a:p>
          <a:p>
            <a:pPr algn="ct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65313" y="846167"/>
            <a:ext cx="4366727" cy="3139321"/>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Addressing scheme in </a:t>
            </a:r>
            <a:r>
              <a:rPr lang="en-US" sz="1800" b="0" i="1" u="none" strike="noStrike" baseline="0" dirty="0">
                <a:solidFill>
                  <a:srgbClr val="585858"/>
                </a:solidFill>
                <a:latin typeface="Gill Sans MT" panose="020B0502020104020203" pitchFamily="34" charset="0"/>
                <a:cs typeface="B Nazanin" panose="00000400000000000000" pitchFamily="2" charset="-78"/>
              </a:rPr>
              <a:t>direct </a:t>
            </a:r>
            <a:r>
              <a:rPr lang="en-US" sz="1800" b="0" i="1" u="none" strike="noStrike" baseline="0" dirty="0" err="1">
                <a:solidFill>
                  <a:srgbClr val="585858"/>
                </a:solidFill>
                <a:latin typeface="Gill Sans MT" panose="020B0502020104020203" pitchFamily="34" charset="0"/>
                <a:cs typeface="B Nazanin" panose="00000400000000000000" pitchFamily="2" charset="-78"/>
              </a:rPr>
              <a:t>mapped</a:t>
            </a:r>
            <a:r>
              <a:rPr lang="en-US" sz="1800" b="0" i="0" u="none" strike="noStrike" baseline="0" dirty="0" err="1">
                <a:solidFill>
                  <a:srgbClr val="585858"/>
                </a:solidFill>
                <a:latin typeface="Gill Sans MT" panose="020B0502020104020203" pitchFamily="34" charset="0"/>
                <a:cs typeface="B Nazanin" panose="00000400000000000000" pitchFamily="2" charset="-78"/>
              </a:rPr>
              <a:t>cache</a:t>
            </a:r>
            <a:r>
              <a:rPr lang="en-US" sz="1800" b="0" i="0" u="none" strike="noStrike" baseline="0" dirty="0">
                <a:solidFill>
                  <a:srgbClr val="585858"/>
                </a:solidFill>
                <a:latin typeface="Gill Sans MT" panose="020B0502020104020203" pitchFamily="34" charset="0"/>
                <a:cs typeface="B Nazanin" panose="00000400000000000000" pitchFamily="2" charset="-78"/>
              </a:rPr>
              <a:t>:</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cache block address = memory block address </a:t>
            </a:r>
            <a:r>
              <a:rPr lang="en-US" sz="1800" b="0" i="1" u="none" strike="noStrike" baseline="0" dirty="0" err="1">
                <a:solidFill>
                  <a:srgbClr val="585858"/>
                </a:solidFill>
                <a:latin typeface="Gill Sans MT" panose="020B0502020104020203" pitchFamily="34" charset="0"/>
                <a:cs typeface="B Nazanin" panose="00000400000000000000" pitchFamily="2" charset="-78"/>
              </a:rPr>
              <a:t>mod</a:t>
            </a:r>
            <a:r>
              <a:rPr lang="en-US" sz="1800" b="0" i="0" u="none" strike="noStrike" baseline="0" dirty="0" err="1">
                <a:solidFill>
                  <a:srgbClr val="585858"/>
                </a:solidFill>
                <a:latin typeface="Gill Sans MT" panose="020B0502020104020203" pitchFamily="34" charset="0"/>
                <a:cs typeface="B Nazanin" panose="00000400000000000000" pitchFamily="2" charset="-78"/>
              </a:rPr>
              <a:t>cache</a:t>
            </a:r>
            <a:r>
              <a:rPr lang="en-US" sz="1800" b="0" i="0" u="none" strike="noStrike" baseline="0" dirty="0">
                <a:solidFill>
                  <a:srgbClr val="585858"/>
                </a:solidFill>
                <a:latin typeface="Gill Sans MT" panose="020B0502020104020203" pitchFamily="34" charset="0"/>
                <a:cs typeface="B Nazanin" panose="00000400000000000000" pitchFamily="2" charset="-78"/>
              </a:rPr>
              <a:t> size (</a:t>
            </a:r>
            <a:r>
              <a:rPr lang="en-US" sz="1800" b="0" i="1" u="none" strike="noStrike" baseline="0" dirty="0">
                <a:solidFill>
                  <a:srgbClr val="585858"/>
                </a:solidFill>
                <a:latin typeface="Gill Sans MT" panose="020B0502020104020203" pitchFamily="34" charset="0"/>
                <a:cs typeface="B Nazanin" panose="00000400000000000000" pitchFamily="2" charset="-78"/>
              </a:rPr>
              <a:t>unique</a:t>
            </a:r>
            <a:r>
              <a:rPr lang="en-US" sz="1800" b="0" i="0" u="none" strike="noStrike" baseline="0" dirty="0">
                <a:solidFill>
                  <a:srgbClr val="585858"/>
                </a:solidFill>
                <a:latin typeface="Gill Sans MT" panose="020B0502020104020203" pitchFamily="34" charset="0"/>
                <a:cs typeface="B Nazanin" panose="00000400000000000000" pitchFamily="2" charset="-78"/>
              </a:rPr>
              <a:t>)</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if cache size = 2m, cache address = lower m bits of n-bit memory address</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remaining upper n-m bits kept as </a:t>
            </a:r>
            <a:r>
              <a:rPr lang="en-US" sz="1800" b="0" i="1" u="none" strike="noStrike" baseline="0" dirty="0">
                <a:solidFill>
                  <a:srgbClr val="585858"/>
                </a:solidFill>
                <a:latin typeface="Gill Sans MT" panose="020B0502020104020203" pitchFamily="34" charset="0"/>
                <a:cs typeface="B Nazanin" panose="00000400000000000000" pitchFamily="2" charset="-78"/>
              </a:rPr>
              <a:t>tag </a:t>
            </a:r>
            <a:r>
              <a:rPr lang="en-US" sz="1800" b="0" i="1" u="none" strike="noStrike" baseline="0" dirty="0" err="1">
                <a:solidFill>
                  <a:srgbClr val="585858"/>
                </a:solidFill>
                <a:latin typeface="Gill Sans MT" panose="020B0502020104020203" pitchFamily="34" charset="0"/>
                <a:cs typeface="B Nazanin" panose="00000400000000000000" pitchFamily="2" charset="-78"/>
              </a:rPr>
              <a:t>bits</a:t>
            </a:r>
            <a:r>
              <a:rPr lang="en-US" sz="1800" b="0" i="0" u="none" strike="noStrike" baseline="0" dirty="0" err="1">
                <a:solidFill>
                  <a:srgbClr val="585858"/>
                </a:solidFill>
                <a:latin typeface="Gill Sans MT" panose="020B0502020104020203" pitchFamily="34" charset="0"/>
                <a:cs typeface="B Nazanin" panose="00000400000000000000" pitchFamily="2" charset="-78"/>
              </a:rPr>
              <a:t>at</a:t>
            </a:r>
            <a:r>
              <a:rPr lang="en-US" sz="1800" b="0" i="0" u="none" strike="noStrike" baseline="0" dirty="0">
                <a:solidFill>
                  <a:srgbClr val="585858"/>
                </a:solidFill>
                <a:latin typeface="Gill Sans MT" panose="020B0502020104020203" pitchFamily="34" charset="0"/>
                <a:cs typeface="B Nazanin" panose="00000400000000000000" pitchFamily="2" charset="-78"/>
              </a:rPr>
              <a:t> each cache block</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also need a </a:t>
            </a:r>
            <a:r>
              <a:rPr lang="en-US" sz="1800" b="0" i="1" u="none" strike="noStrike" baseline="0" dirty="0">
                <a:solidFill>
                  <a:srgbClr val="585858"/>
                </a:solidFill>
                <a:latin typeface="Gill Sans MT" panose="020B0502020104020203" pitchFamily="34" charset="0"/>
                <a:cs typeface="B Nazanin" panose="00000400000000000000" pitchFamily="2" charset="-78"/>
              </a:rPr>
              <a:t>valid </a:t>
            </a:r>
            <a:r>
              <a:rPr lang="en-US" sz="1800" b="0" i="1" u="none" strike="noStrike" baseline="0" dirty="0" err="1">
                <a:solidFill>
                  <a:srgbClr val="585858"/>
                </a:solidFill>
                <a:latin typeface="Gill Sans MT" panose="020B0502020104020203" pitchFamily="34" charset="0"/>
                <a:cs typeface="B Nazanin" panose="00000400000000000000" pitchFamily="2" charset="-78"/>
              </a:rPr>
              <a:t>bit</a:t>
            </a:r>
            <a:r>
              <a:rPr lang="en-US" sz="1800" b="0" i="0" u="none" strike="noStrike" baseline="0" dirty="0" err="1">
                <a:solidFill>
                  <a:srgbClr val="585858"/>
                </a:solidFill>
                <a:latin typeface="Gill Sans MT" panose="020B0502020104020203" pitchFamily="34" charset="0"/>
                <a:cs typeface="B Nazanin" panose="00000400000000000000" pitchFamily="2" charset="-78"/>
              </a:rPr>
              <a:t>to</a:t>
            </a:r>
            <a:r>
              <a:rPr lang="en-US" sz="1800" b="0" i="0" u="none" strike="noStrike" baseline="0" dirty="0">
                <a:solidFill>
                  <a:srgbClr val="585858"/>
                </a:solidFill>
                <a:latin typeface="Gill Sans MT" panose="020B0502020104020203" pitchFamily="34" charset="0"/>
                <a:cs typeface="B Nazanin" panose="00000400000000000000" pitchFamily="2" charset="-78"/>
              </a:rPr>
              <a:t> recognize valid entry</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Here cache size is 8 (23) =&gt; 3 bits for index</a:t>
            </a:r>
          </a:p>
          <a:p>
            <a:r>
              <a:rPr lang="en-US" sz="1800" b="0" i="0" u="none" strike="noStrike" baseline="0" dirty="0">
                <a:solidFill>
                  <a:srgbClr val="2A1A00"/>
                </a:solidFill>
                <a:latin typeface="Gill Sans MT" panose="020B0502020104020203" pitchFamily="34" charset="0"/>
                <a:cs typeface="B Nazanin" panose="00000400000000000000" pitchFamily="2" charset="-78"/>
              </a:rPr>
              <a:t>–2 bits for tag</a:t>
            </a:r>
          </a:p>
        </p:txBody>
      </p:sp>
      <p:pic>
        <p:nvPicPr>
          <p:cNvPr id="5" name="Picture 4">
            <a:extLst>
              <a:ext uri="{FF2B5EF4-FFF2-40B4-BE49-F238E27FC236}">
                <a16:creationId xmlns:a16="http://schemas.microsoft.com/office/drawing/2014/main" id="{4F6D79D7-A1B6-4834-F2C0-CDE5FFC20EDD}"/>
              </a:ext>
            </a:extLst>
          </p:cNvPr>
          <p:cNvPicPr>
            <a:picLocks noChangeAspect="1"/>
          </p:cNvPicPr>
          <p:nvPr/>
        </p:nvPicPr>
        <p:blipFill>
          <a:blip r:embed="rId3"/>
          <a:stretch>
            <a:fillRect/>
          </a:stretch>
        </p:blipFill>
        <p:spPr>
          <a:xfrm>
            <a:off x="3921131" y="3326363"/>
            <a:ext cx="1371719" cy="1577477"/>
          </a:xfrm>
          <a:prstGeom prst="rect">
            <a:avLst/>
          </a:prstGeom>
        </p:spPr>
      </p:pic>
      <p:pic>
        <p:nvPicPr>
          <p:cNvPr id="7" name="Picture 6">
            <a:extLst>
              <a:ext uri="{FF2B5EF4-FFF2-40B4-BE49-F238E27FC236}">
                <a16:creationId xmlns:a16="http://schemas.microsoft.com/office/drawing/2014/main" id="{1C4BC28B-BA0D-1F85-3032-95A480043215}"/>
              </a:ext>
            </a:extLst>
          </p:cNvPr>
          <p:cNvPicPr>
            <a:picLocks noChangeAspect="1"/>
          </p:cNvPicPr>
          <p:nvPr/>
        </p:nvPicPr>
        <p:blipFill>
          <a:blip r:embed="rId4"/>
          <a:stretch>
            <a:fillRect/>
          </a:stretch>
        </p:blipFill>
        <p:spPr>
          <a:xfrm>
            <a:off x="1975214" y="4903840"/>
            <a:ext cx="5380186" cy="1922819"/>
          </a:xfrm>
          <a:prstGeom prst="rect">
            <a:avLst/>
          </a:prstGeom>
        </p:spPr>
      </p:pic>
      <p:cxnSp>
        <p:nvCxnSpPr>
          <p:cNvPr id="11" name="Straight Connector 10">
            <a:extLst>
              <a:ext uri="{FF2B5EF4-FFF2-40B4-BE49-F238E27FC236}">
                <a16:creationId xmlns:a16="http://schemas.microsoft.com/office/drawing/2014/main" id="{9A4834BB-7A49-B037-371E-190401D4F929}"/>
              </a:ext>
            </a:extLst>
          </p:cNvPr>
          <p:cNvCxnSpPr/>
          <p:nvPr/>
        </p:nvCxnSpPr>
        <p:spPr>
          <a:xfrm flipH="1">
            <a:off x="3570096" y="4590661"/>
            <a:ext cx="366168" cy="31317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B181799-04C7-2D0A-A429-0E4C22DBC064}"/>
              </a:ext>
            </a:extLst>
          </p:cNvPr>
          <p:cNvCxnSpPr>
            <a:cxnSpLocks/>
          </p:cNvCxnSpPr>
          <p:nvPr/>
        </p:nvCxnSpPr>
        <p:spPr>
          <a:xfrm>
            <a:off x="5075853" y="4549948"/>
            <a:ext cx="455293" cy="35609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983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ACCESSING CACHE</a:t>
            </a:r>
            <a:endParaRPr lang="fa-IR" sz="1800" b="0" i="0" u="none" strike="noStrike" baseline="0" dirty="0">
              <a:solidFill>
                <a:srgbClr val="2A1A00"/>
              </a:solidFill>
              <a:latin typeface="Impact" panose="020B0806030902050204" pitchFamily="34" charset="0"/>
            </a:endParaRPr>
          </a:p>
          <a:p>
            <a:pPr algn="ctr"/>
            <a:r>
              <a:rPr lang="fa-IR" dirty="0">
                <a:solidFill>
                  <a:srgbClr val="2A1A00"/>
                </a:solidFill>
                <a:latin typeface="Impact" panose="020B0806030902050204" pitchFamily="34" charset="0"/>
              </a:rPr>
              <a:t>دسترسسی به حافظه کوتاه مدت</a:t>
            </a:r>
            <a:endParaRPr lang="en-US" dirty="0"/>
          </a:p>
        </p:txBody>
      </p:sp>
      <p:sp>
        <p:nvSpPr>
          <p:cNvPr id="6" name="TextBox 5">
            <a:extLst>
              <a:ext uri="{FF2B5EF4-FFF2-40B4-BE49-F238E27FC236}">
                <a16:creationId xmlns:a16="http://schemas.microsoft.com/office/drawing/2014/main" id="{F049D842-BCA8-77B8-46E0-9D90C9667E84}"/>
              </a:ext>
            </a:extLst>
          </p:cNvPr>
          <p:cNvSpPr txBox="1"/>
          <p:nvPr/>
        </p:nvSpPr>
        <p:spPr>
          <a:xfrm>
            <a:off x="401216" y="1420758"/>
            <a:ext cx="2388637" cy="3508653"/>
          </a:xfrm>
          <a:prstGeom prst="rect">
            <a:avLst/>
          </a:prstGeom>
          <a:noFill/>
        </p:spPr>
        <p:txBody>
          <a:bodyPr wrap="square">
            <a:spAutoFit/>
          </a:bodyPr>
          <a:lstStyle/>
          <a:p>
            <a:r>
              <a:rPr lang="en-US" sz="2000" b="0" i="0" u="none" strike="noStrike" baseline="0" dirty="0">
                <a:solidFill>
                  <a:srgbClr val="2A1A00"/>
                </a:solidFill>
                <a:latin typeface="Arial" panose="020B0604020202020204" pitchFamily="34" charset="0"/>
              </a:rPr>
              <a:t>•Example: </a:t>
            </a:r>
            <a:endParaRPr lang="fa-IR" sz="2000" b="0" i="0" u="none" strike="noStrike" baseline="0" dirty="0">
              <a:solidFill>
                <a:srgbClr val="2A1A00"/>
              </a:solidFill>
              <a:latin typeface="Arial" panose="020B0604020202020204" pitchFamily="34" charset="0"/>
            </a:endParaRPr>
          </a:p>
          <a:p>
            <a:endParaRPr lang="en-US" sz="2000" b="0" i="0" u="none" strike="noStrike" baseline="0" dirty="0">
              <a:solidFill>
                <a:srgbClr val="2A1A00"/>
              </a:solidFill>
              <a:latin typeface="Arial" panose="020B0604020202020204" pitchFamily="34" charset="0"/>
            </a:endParaRPr>
          </a:p>
          <a:p>
            <a:r>
              <a:rPr lang="en-US" sz="2000" b="0" i="0" u="none" strike="noStrike" baseline="0" dirty="0">
                <a:solidFill>
                  <a:srgbClr val="000000"/>
                </a:solidFill>
                <a:latin typeface="Tahoma" panose="020B0604030504040204" pitchFamily="34" charset="0"/>
              </a:rPr>
              <a:t>(0) Initial state:</a:t>
            </a:r>
            <a:endParaRPr lang="en-US" sz="2000" b="0" i="0" u="none" strike="noStrike" baseline="0" dirty="0">
              <a:solidFill>
                <a:srgbClr val="2A1A00"/>
              </a:solidFill>
              <a:latin typeface="Arial" panose="020B060402020202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n-US" sz="1800" b="0" i="0" u="none" strike="noStrike" baseline="0" dirty="0">
                <a:solidFill>
                  <a:srgbClr val="000000"/>
                </a:solidFill>
                <a:latin typeface="Courier New" panose="02070309020205020404" pitchFamily="49" charset="0"/>
              </a:rPr>
              <a:t>010 N</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n-US" sz="1800" b="0" i="0" u="none" strike="noStrike" baseline="0" dirty="0">
                <a:solidFill>
                  <a:srgbClr val="000000"/>
                </a:solidFill>
                <a:latin typeface="Courier New" panose="02070309020205020404" pitchFamily="49" charset="0"/>
              </a:rPr>
              <a:t>110 N</a:t>
            </a:r>
          </a:p>
          <a:p>
            <a:r>
              <a:rPr lang="en-US" sz="1800" b="0" i="0" u="none" strike="noStrike" baseline="0" dirty="0">
                <a:solidFill>
                  <a:srgbClr val="000000"/>
                </a:solidFill>
                <a:latin typeface="Courier New" panose="02070309020205020404" pitchFamily="49" charset="0"/>
              </a:rPr>
              <a:t>111 N</a:t>
            </a:r>
          </a:p>
        </p:txBody>
      </p:sp>
      <p:sp>
        <p:nvSpPr>
          <p:cNvPr id="8" name="TextBox 7">
            <a:extLst>
              <a:ext uri="{FF2B5EF4-FFF2-40B4-BE49-F238E27FC236}">
                <a16:creationId xmlns:a16="http://schemas.microsoft.com/office/drawing/2014/main" id="{EFD8EAD6-9F87-8DBA-710B-81B937C1B48F}"/>
              </a:ext>
            </a:extLst>
          </p:cNvPr>
          <p:cNvSpPr txBox="1"/>
          <p:nvPr/>
        </p:nvSpPr>
        <p:spPr>
          <a:xfrm>
            <a:off x="4693298" y="1997839"/>
            <a:ext cx="4572000" cy="2862322"/>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(1) Address referred 10110 (miss): </a:t>
            </a:r>
            <a:endParaRPr lang="fa-IR" sz="1800" b="0" i="0" u="none" strike="noStrike" baseline="0" dirty="0">
              <a:solidFill>
                <a:srgbClr val="000000"/>
              </a:solidFill>
              <a:latin typeface="Tahoma" panose="020B060403050404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n-US" sz="1800" b="0" i="0" u="none" strike="noStrike" baseline="0" dirty="0">
                <a:solidFill>
                  <a:srgbClr val="000000"/>
                </a:solidFill>
                <a:latin typeface="Courier New" panose="02070309020205020404" pitchFamily="49" charset="0"/>
              </a:rPr>
              <a:t>010 N</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a:t>
            </a:r>
            <a:r>
              <a:rPr lang="es-ES" sz="1800" b="0" i="0" u="none" strike="noStrike" baseline="0" dirty="0">
                <a:solidFill>
                  <a:srgbClr val="46B1B5"/>
                </a:solidFill>
                <a:latin typeface="Courier New" panose="02070309020205020404" pitchFamily="49" charset="0"/>
              </a:rPr>
              <a:t>Y 10 </a:t>
            </a:r>
            <a:r>
              <a:rPr lang="es-ES" sz="1800" b="0" i="0" u="none" strike="noStrike" baseline="0" dirty="0" err="1">
                <a:solidFill>
                  <a:srgbClr val="46B1B5"/>
                </a:solidFill>
                <a:latin typeface="Courier New" panose="02070309020205020404" pitchFamily="49" charset="0"/>
              </a:rPr>
              <a:t>Mem</a:t>
            </a:r>
            <a:r>
              <a:rPr lang="es-ES" sz="1800" b="0" i="0" u="none" strike="noStrike" baseline="0" dirty="0">
                <a:solidFill>
                  <a:srgbClr val="46B1B5"/>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p:txBody>
      </p:sp>
    </p:spTree>
    <p:extLst>
      <p:ext uri="{BB962C8B-B14F-4D97-AF65-F5344CB8AC3E}">
        <p14:creationId xmlns:p14="http://schemas.microsoft.com/office/powerpoint/2010/main" val="3482998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54B936-965F-E9FD-5237-4F4B54EC50C3}"/>
              </a:ext>
            </a:extLst>
          </p:cNvPr>
          <p:cNvSpPr txBox="1"/>
          <p:nvPr/>
        </p:nvSpPr>
        <p:spPr>
          <a:xfrm>
            <a:off x="233267" y="3429000"/>
            <a:ext cx="5673011" cy="2862322"/>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(4) Address referred 10010 (miss):</a:t>
            </a:r>
            <a:endParaRPr lang="fa-IR" sz="1800" b="0" i="0" u="none" strike="noStrike" baseline="0" dirty="0">
              <a:solidFill>
                <a:srgbClr val="000000"/>
              </a:solidFill>
              <a:latin typeface="Tahoma" panose="020B060403050404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n-US" sz="1800" b="0" i="0" u="none" strike="noStrike" baseline="0" dirty="0">
                <a:solidFill>
                  <a:srgbClr val="000000"/>
                </a:solidFill>
                <a:latin typeface="Courier New" panose="02070309020205020404" pitchFamily="49" charset="0"/>
              </a:rPr>
              <a:t>010 Y </a:t>
            </a:r>
            <a:r>
              <a:rPr lang="en-US" sz="1800" b="0" i="0" u="none" strike="noStrike" baseline="0" dirty="0">
                <a:solidFill>
                  <a:srgbClr val="46B1B5"/>
                </a:solidFill>
                <a:latin typeface="Courier New" panose="02070309020205020404" pitchFamily="49" charset="0"/>
              </a:rPr>
              <a:t>10</a:t>
            </a:r>
            <a:r>
              <a:rPr lang="en-US" sz="1800" b="0" i="0" u="none" strike="noStrike" baseline="0" dirty="0">
                <a:solidFill>
                  <a:srgbClr val="000000"/>
                </a:solidFill>
                <a:latin typeface="Courier New" panose="02070309020205020404" pitchFamily="49" charset="0"/>
              </a:rPr>
              <a:t>Mem(</a:t>
            </a:r>
            <a:r>
              <a:rPr lang="en-US" sz="1800" b="0" i="0" u="none" strike="noStrike" baseline="0" dirty="0">
                <a:solidFill>
                  <a:srgbClr val="46B1B5"/>
                </a:solidFill>
                <a:latin typeface="Courier New" panose="02070309020205020404" pitchFamily="49" charset="0"/>
              </a:rPr>
              <a:t>10</a:t>
            </a:r>
            <a:r>
              <a:rPr lang="en-US" sz="1800" b="0" i="0" u="none" strike="noStrike" baseline="0" dirty="0">
                <a:solidFill>
                  <a:srgbClr val="000000"/>
                </a:solidFill>
                <a:latin typeface="Courier New" panose="02070309020205020404" pitchFamily="49" charset="0"/>
              </a:rPr>
              <a:t>010)</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Y 10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p:txBody>
      </p:sp>
      <p:sp>
        <p:nvSpPr>
          <p:cNvPr id="5" name="TextBox 4">
            <a:extLst>
              <a:ext uri="{FF2B5EF4-FFF2-40B4-BE49-F238E27FC236}">
                <a16:creationId xmlns:a16="http://schemas.microsoft.com/office/drawing/2014/main" id="{3D321E09-1011-B3D7-4340-C681C7BAA47A}"/>
              </a:ext>
            </a:extLst>
          </p:cNvPr>
          <p:cNvSpPr txBox="1"/>
          <p:nvPr/>
        </p:nvSpPr>
        <p:spPr>
          <a:xfrm>
            <a:off x="233267" y="365346"/>
            <a:ext cx="4572000" cy="2893100"/>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s-ES" sz="1800" b="0" i="0" u="none" strike="noStrike" baseline="0" dirty="0">
                <a:solidFill>
                  <a:srgbClr val="000000"/>
                </a:solidFill>
                <a:latin typeface="Courier New" panose="02070309020205020404" pitchFamily="49" charset="0"/>
              </a:rPr>
              <a:t>010 </a:t>
            </a:r>
            <a:r>
              <a:rPr lang="es-ES" sz="1800" b="0" i="0" u="none" strike="noStrike" baseline="0" dirty="0">
                <a:solidFill>
                  <a:srgbClr val="46B1B5"/>
                </a:solidFill>
                <a:latin typeface="Courier New" panose="02070309020205020404" pitchFamily="49" charset="0"/>
              </a:rPr>
              <a:t>Y 11 </a:t>
            </a:r>
            <a:r>
              <a:rPr lang="es-ES" sz="1800" b="0" i="0" u="none" strike="noStrike" baseline="0" dirty="0" err="1">
                <a:solidFill>
                  <a:srgbClr val="46B1B5"/>
                </a:solidFill>
                <a:latin typeface="Courier New" panose="02070309020205020404" pitchFamily="49" charset="0"/>
              </a:rPr>
              <a:t>Mem</a:t>
            </a:r>
            <a:r>
              <a:rPr lang="es-ES" sz="1800" b="0" i="0" u="none" strike="noStrike" baseline="0" dirty="0">
                <a:solidFill>
                  <a:srgbClr val="46B1B5"/>
                </a:solidFill>
                <a:latin typeface="Courier New" panose="02070309020205020404" pitchFamily="49" charset="0"/>
              </a:rPr>
              <a:t>(11010)</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Y 10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a:p>
            <a:r>
              <a:rPr lang="en-US" sz="2000" b="0" i="0" u="none" strike="noStrike" baseline="0" dirty="0">
                <a:solidFill>
                  <a:srgbClr val="585858"/>
                </a:solidFill>
                <a:latin typeface="Gill Sans MT" panose="020B0502020104020203" pitchFamily="34" charset="0"/>
              </a:rPr>
              <a:t>(2) Address referred 11010 (</a:t>
            </a:r>
            <a:r>
              <a:rPr lang="en-US" sz="2000" b="0" i="1" u="none" strike="noStrike" baseline="0" dirty="0">
                <a:solidFill>
                  <a:srgbClr val="585858"/>
                </a:solidFill>
                <a:latin typeface="Gill Sans MT" panose="020B0502020104020203" pitchFamily="34" charset="0"/>
              </a:rPr>
              <a:t>miss</a:t>
            </a:r>
            <a:r>
              <a:rPr lang="en-US" sz="2000" b="0" i="0" u="none" strike="noStrike" baseline="0" dirty="0">
                <a:solidFill>
                  <a:srgbClr val="585858"/>
                </a:solidFill>
                <a:latin typeface="Gill Sans MT" panose="020B0502020104020203" pitchFamily="34" charset="0"/>
              </a:rPr>
              <a:t>):</a:t>
            </a:r>
          </a:p>
        </p:txBody>
      </p:sp>
      <p:sp>
        <p:nvSpPr>
          <p:cNvPr id="9" name="TextBox 8">
            <a:extLst>
              <a:ext uri="{FF2B5EF4-FFF2-40B4-BE49-F238E27FC236}">
                <a16:creationId xmlns:a16="http://schemas.microsoft.com/office/drawing/2014/main" id="{D7C0F5C0-900D-4C52-3E54-9F32FB3DB030}"/>
              </a:ext>
            </a:extLst>
          </p:cNvPr>
          <p:cNvSpPr txBox="1"/>
          <p:nvPr/>
        </p:nvSpPr>
        <p:spPr>
          <a:xfrm>
            <a:off x="4306078" y="365346"/>
            <a:ext cx="5066522" cy="2862322"/>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(3) Address referred 10110 (hit):</a:t>
            </a:r>
            <a:endParaRPr lang="fa-IR" sz="1800" b="0" i="0" u="none" strike="noStrike" baseline="0" dirty="0">
              <a:solidFill>
                <a:srgbClr val="000000"/>
              </a:solidFill>
              <a:latin typeface="Tahoma" panose="020B060403050404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s-ES" sz="1800" b="0" i="0" u="none" strike="noStrike" baseline="0" dirty="0">
                <a:solidFill>
                  <a:srgbClr val="000000"/>
                </a:solidFill>
                <a:latin typeface="Courier New" panose="02070309020205020404" pitchFamily="49" charset="0"/>
              </a:rPr>
              <a:t>010 Y 11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(11010)</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Y 10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p:txBody>
      </p:sp>
    </p:spTree>
    <p:extLst>
      <p:ext uri="{BB962C8B-B14F-4D97-AF65-F5344CB8AC3E}">
        <p14:creationId xmlns:p14="http://schemas.microsoft.com/office/powerpoint/2010/main" val="4019819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D1E2FF-408B-5DE4-D7FC-616E8B2CF779}"/>
              </a:ext>
            </a:extLst>
          </p:cNvPr>
          <p:cNvPicPr>
            <a:picLocks noChangeAspect="1"/>
          </p:cNvPicPr>
          <p:nvPr/>
        </p:nvPicPr>
        <p:blipFill>
          <a:blip r:embed="rId3"/>
          <a:stretch>
            <a:fillRect/>
          </a:stretch>
        </p:blipFill>
        <p:spPr>
          <a:xfrm>
            <a:off x="0" y="0"/>
            <a:ext cx="9069357" cy="6858000"/>
          </a:xfrm>
          <a:prstGeom prst="rect">
            <a:avLst/>
          </a:prstGeom>
        </p:spPr>
      </p:pic>
    </p:spTree>
    <p:extLst>
      <p:ext uri="{BB962C8B-B14F-4D97-AF65-F5344CB8AC3E}">
        <p14:creationId xmlns:p14="http://schemas.microsoft.com/office/powerpoint/2010/main" val="117364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595328" y="843677"/>
            <a:ext cx="4483359" cy="2585323"/>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32 بیت آدرس بایت</a:t>
            </a:r>
          </a:p>
          <a:p>
            <a:pPr algn="r" rtl="1"/>
            <a:r>
              <a:rPr lang="fa-IR" b="0" i="0" dirty="0">
                <a:solidFill>
                  <a:srgbClr val="3C4043"/>
                </a:solidFill>
                <a:effectLst/>
                <a:latin typeface="Roboto" panose="02000000000000000000" pitchFamily="2" charset="0"/>
                <a:cs typeface="B Nazanin" panose="00000400000000000000" pitchFamily="2" charset="-78"/>
              </a:rPr>
              <a:t>• 2 بیت کم اهمیت آدرس کلمه هستند</a:t>
            </a:r>
          </a:p>
          <a:p>
            <a:pPr algn="r" rtl="1"/>
            <a:r>
              <a:rPr lang="fa-IR" b="0" i="0" dirty="0">
                <a:solidFill>
                  <a:srgbClr val="3C4043"/>
                </a:solidFill>
                <a:effectLst/>
                <a:latin typeface="Roboto" panose="02000000000000000000" pitchFamily="2" charset="0"/>
                <a:cs typeface="B Nazanin" panose="00000400000000000000" pitchFamily="2" charset="-78"/>
              </a:rPr>
              <a:t>• حافظه پنهان به اندازه 2</a:t>
            </a:r>
            <a:r>
              <a:rPr lang="en-US" b="0" i="0" dirty="0" err="1">
                <a:solidFill>
                  <a:srgbClr val="3C4043"/>
                </a:solidFill>
                <a:effectLst/>
                <a:latin typeface="Roboto" panose="02000000000000000000" pitchFamily="2" charset="0"/>
                <a:cs typeface="B Nazanin" panose="00000400000000000000" pitchFamily="2" charset="-78"/>
              </a:rPr>
              <a:t>nword</a:t>
            </a:r>
            <a:r>
              <a:rPr lang="en-US" b="0" i="0" dirty="0">
                <a:solidFill>
                  <a:srgbClr val="3C4043"/>
                </a:solidFill>
                <a:effectLst/>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با بلوک های یک کلمه (4 بایت) نیاز دارد</a:t>
            </a:r>
          </a:p>
          <a:p>
            <a:pPr algn="r" rtl="1"/>
            <a:r>
              <a:rPr lang="en-US" b="0" i="0" dirty="0">
                <a:solidFill>
                  <a:srgbClr val="3C4043"/>
                </a:solidFill>
                <a:effectLst/>
                <a:latin typeface="Roboto" panose="02000000000000000000" pitchFamily="2" charset="0"/>
                <a:cs typeface="B Nazanin" panose="00000400000000000000" pitchFamily="2" charset="-78"/>
              </a:rPr>
              <a:t>n </a:t>
            </a:r>
            <a:r>
              <a:rPr lang="fa-IR" b="0" i="0" dirty="0">
                <a:solidFill>
                  <a:srgbClr val="3C4043"/>
                </a:solidFill>
                <a:effectLst/>
                <a:latin typeface="Roboto" panose="02000000000000000000" pitchFamily="2" charset="0"/>
                <a:cs typeface="B Nazanin" panose="00000400000000000000" pitchFamily="2" charset="-78"/>
              </a:rPr>
              <a:t>بیت شاخص</a:t>
            </a:r>
          </a:p>
          <a:p>
            <a:pPr algn="r" rtl="1"/>
            <a:r>
              <a:rPr lang="fa-IR" b="0" i="0" dirty="0">
                <a:solidFill>
                  <a:srgbClr val="3C4043"/>
                </a:solidFill>
                <a:effectLst/>
                <a:latin typeface="Roboto" panose="02000000000000000000" pitchFamily="2" charset="0"/>
                <a:cs typeface="B Nazanin" panose="00000400000000000000" pitchFamily="2" charset="-78"/>
              </a:rPr>
              <a:t>یک فیلد برچسب به اندازه 32-(</a:t>
            </a:r>
            <a:r>
              <a:rPr lang="en-US" b="0" i="0" dirty="0">
                <a:solidFill>
                  <a:srgbClr val="3C4043"/>
                </a:solidFill>
                <a:effectLst/>
                <a:latin typeface="Roboto" panose="02000000000000000000" pitchFamily="2" charset="0"/>
                <a:cs typeface="B Nazanin" panose="00000400000000000000" pitchFamily="2" charset="-78"/>
              </a:rPr>
              <a:t>n+2) </a:t>
            </a:r>
            <a:r>
              <a:rPr lang="fa-IR" b="0" i="0" dirty="0">
                <a:solidFill>
                  <a:srgbClr val="3C4043"/>
                </a:solidFill>
                <a:effectLst/>
                <a:latin typeface="Roboto" panose="02000000000000000000" pitchFamily="2" charset="0"/>
                <a:cs typeface="B Nazanin" panose="00000400000000000000" pitchFamily="2" charset="-78"/>
              </a:rPr>
              <a:t>بیت</a:t>
            </a:r>
          </a:p>
          <a:p>
            <a:pPr algn="r" rtl="1"/>
            <a:r>
              <a:rPr lang="fa-IR" b="0" i="0" dirty="0">
                <a:solidFill>
                  <a:srgbClr val="3C4043"/>
                </a:solidFill>
                <a:effectLst/>
                <a:latin typeface="Roboto" panose="02000000000000000000" pitchFamily="2" charset="0"/>
                <a:cs typeface="B Nazanin" panose="00000400000000000000" pitchFamily="2" charset="-78"/>
              </a:rPr>
              <a:t>1 بیت برای معتبر</a:t>
            </a:r>
          </a:p>
          <a:p>
            <a:pPr algn="r" rtl="1"/>
            <a:r>
              <a:rPr lang="fa-IR" b="0" i="0" dirty="0">
                <a:solidFill>
                  <a:srgbClr val="3C4043"/>
                </a:solidFill>
                <a:effectLst/>
                <a:latin typeface="Roboto" panose="02000000000000000000" pitchFamily="2" charset="0"/>
                <a:cs typeface="B Nazanin" panose="00000400000000000000" pitchFamily="2" charset="-78"/>
              </a:rPr>
              <a:t>  تعداد بیت ها در حافظه نهان =</a:t>
            </a:r>
          </a:p>
          <a:p>
            <a:pPr algn="r" rtl="1"/>
            <a:r>
              <a:rPr lang="fa-IR" b="0" i="0" dirty="0">
                <a:solidFill>
                  <a:srgbClr val="3C4043"/>
                </a:solidFill>
                <a:effectLst/>
                <a:latin typeface="Roboto" panose="02000000000000000000" pitchFamily="2" charset="0"/>
                <a:cs typeface="B Nazanin" panose="00000400000000000000" pitchFamily="2" charset="-78"/>
              </a:rPr>
              <a:t>2</a:t>
            </a:r>
            <a:r>
              <a:rPr lang="en-US" b="0" i="0" dirty="0">
                <a:solidFill>
                  <a:srgbClr val="3C4043"/>
                </a:solidFill>
                <a:effectLst/>
                <a:latin typeface="Roboto" panose="02000000000000000000" pitchFamily="2" charset="0"/>
                <a:cs typeface="B Nazanin" panose="00000400000000000000" pitchFamily="2" charset="-78"/>
              </a:rPr>
              <a:t>n x (32+(32-n-2)+1)=2nx (63-n)</a:t>
            </a:r>
            <a:endParaRPr lang="fa-IR" b="0" i="0" dirty="0">
              <a:solidFill>
                <a:srgbClr val="3C4043"/>
              </a:solidFill>
              <a:effectLst/>
              <a:latin typeface="Roboto" panose="02000000000000000000" pitchFamily="2" charset="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0" cy="4739951"/>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MIPS DIRECT-MAPPED CACHE </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65313" y="846167"/>
            <a:ext cx="4366727" cy="2585323"/>
          </a:xfrm>
          <a:prstGeom prst="rect">
            <a:avLst/>
          </a:prstGeom>
          <a:noFill/>
        </p:spPr>
        <p:txBody>
          <a:bodyPr wrap="square">
            <a:spAutoFit/>
          </a:bodyPr>
          <a:lstStyle/>
          <a:p>
            <a:pPr algn="l"/>
            <a:r>
              <a:rPr lang="en-US" sz="1800" b="0" i="0" u="none" strike="noStrike" baseline="0" dirty="0">
                <a:solidFill>
                  <a:srgbClr val="000000"/>
                </a:solidFill>
                <a:latin typeface="Gill Sans MT" panose="020B0502020104020203" pitchFamily="34" charset="0"/>
                <a:cs typeface="B Nazanin" panose="00000400000000000000" pitchFamily="2" charset="-78"/>
              </a:rPr>
              <a:t>32 bits of </a:t>
            </a:r>
            <a:r>
              <a:rPr lang="en-US" sz="1800" b="0" i="0" u="none" strike="noStrike" baseline="0" dirty="0" err="1">
                <a:solidFill>
                  <a:srgbClr val="000000"/>
                </a:solidFill>
                <a:latin typeface="Gill Sans MT" panose="020B0502020104020203" pitchFamily="34" charset="0"/>
                <a:cs typeface="B Nazanin" panose="00000400000000000000" pitchFamily="2" charset="-78"/>
              </a:rPr>
              <a:t>byteaddress</a:t>
            </a:r>
            <a:endParaRPr lang="en-US" sz="1800" b="0" i="0" u="none" strike="noStrike" baseline="0" dirty="0">
              <a:solidFill>
                <a:srgbClr val="000000"/>
              </a:solidFill>
              <a:latin typeface="Gill Sans MT" panose="020B0502020104020203" pitchFamily="34" charset="0"/>
              <a:cs typeface="B Nazanin" panose="00000400000000000000" pitchFamily="2" charset="-78"/>
            </a:endParaRPr>
          </a:p>
          <a:p>
            <a:pPr algn="l"/>
            <a:r>
              <a:rPr lang="en-US" sz="1800" b="0" i="0" u="none" strike="noStrike" baseline="0" dirty="0">
                <a:solidFill>
                  <a:srgbClr val="000000"/>
                </a:solidFill>
                <a:latin typeface="Gill Sans MT" panose="020B0502020104020203" pitchFamily="34" charset="0"/>
                <a:cs typeface="B Nazanin" panose="00000400000000000000" pitchFamily="2" charset="-78"/>
              </a:rPr>
              <a:t>•2 least significant bits are address of word</a:t>
            </a:r>
          </a:p>
          <a:p>
            <a:pPr algn="l"/>
            <a:r>
              <a:rPr lang="en-US" sz="1800" b="0" i="0" u="none" strike="noStrike" baseline="0" dirty="0">
                <a:solidFill>
                  <a:srgbClr val="000000"/>
                </a:solidFill>
                <a:latin typeface="Gill Sans MT" panose="020B0502020104020203" pitchFamily="34" charset="0"/>
                <a:cs typeface="B Nazanin" panose="00000400000000000000" pitchFamily="2" charset="-78"/>
              </a:rPr>
              <a:t>•a cache of size 2nwords with one word (4-byte) blocks require</a:t>
            </a:r>
          </a:p>
          <a:p>
            <a:pPr algn="l"/>
            <a:r>
              <a:rPr lang="en-US" sz="1800" b="0" i="0" u="none" strike="noStrike" baseline="0" dirty="0">
                <a:solidFill>
                  <a:srgbClr val="000000"/>
                </a:solidFill>
                <a:latin typeface="Gill Sans MT" panose="020B0502020104020203" pitchFamily="34" charset="0"/>
                <a:cs typeface="B Nazanin" panose="00000400000000000000" pitchFamily="2" charset="-78"/>
              </a:rPr>
              <a:t>n bits of index</a:t>
            </a:r>
          </a:p>
          <a:p>
            <a:pPr algn="l"/>
            <a:r>
              <a:rPr lang="en-US" sz="1800" b="0" i="0" u="none" strike="noStrike" baseline="0" dirty="0">
                <a:solidFill>
                  <a:srgbClr val="000000"/>
                </a:solidFill>
                <a:latin typeface="Gill Sans MT" panose="020B0502020104020203" pitchFamily="34" charset="0"/>
                <a:cs typeface="B Nazanin" panose="00000400000000000000" pitchFamily="2" charset="-78"/>
              </a:rPr>
              <a:t>a tag field of size 32-(n+2) bits</a:t>
            </a:r>
          </a:p>
          <a:p>
            <a:pPr algn="l"/>
            <a:r>
              <a:rPr lang="en-US" sz="1800" b="0" i="0" u="none" strike="noStrike" baseline="0" dirty="0">
                <a:solidFill>
                  <a:srgbClr val="000000"/>
                </a:solidFill>
                <a:latin typeface="Gill Sans MT" panose="020B0502020104020203" pitchFamily="34" charset="0"/>
                <a:cs typeface="B Nazanin" panose="00000400000000000000" pitchFamily="2" charset="-78"/>
              </a:rPr>
              <a:t>1 bit for valid</a:t>
            </a:r>
          </a:p>
          <a:p>
            <a:pPr algn="l"/>
            <a:r>
              <a:rPr lang="en-US" sz="1800" b="0" i="0" u="none" strike="noStrike" baseline="0" dirty="0">
                <a:solidFill>
                  <a:srgbClr val="000000"/>
                </a:solidFill>
                <a:latin typeface="Gill Sans MT" panose="020B0502020104020203" pitchFamily="34" charset="0"/>
                <a:cs typeface="B Nazanin" panose="00000400000000000000" pitchFamily="2" charset="-78"/>
              </a:rPr>
              <a:t> number of bits in the cache=</a:t>
            </a:r>
          </a:p>
          <a:p>
            <a:pPr algn="l"/>
            <a:r>
              <a:rPr lang="en-US" sz="1800" b="0" i="0" u="none" strike="noStrike" baseline="0" dirty="0">
                <a:solidFill>
                  <a:srgbClr val="000000"/>
                </a:solidFill>
                <a:latin typeface="Gill Sans MT" panose="020B0502020104020203" pitchFamily="34" charset="0"/>
                <a:cs typeface="B Nazanin" panose="00000400000000000000" pitchFamily="2" charset="-78"/>
              </a:rPr>
              <a:t>2n x (32+(32-n-2)+1)=2nx (63-n)</a:t>
            </a:r>
            <a:endParaRPr lang="en-US" sz="1800" b="0" i="0" u="none" strike="noStrike" baseline="0" dirty="0">
              <a:solidFill>
                <a:srgbClr val="2A1A00"/>
              </a:solidFill>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48612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301900" y="264527"/>
            <a:ext cx="6316266" cy="994172"/>
          </a:xfrm>
        </p:spPr>
        <p:txBody>
          <a:bodyPr>
            <a:normAutofit/>
          </a:bodyPr>
          <a:lstStyle/>
          <a:p>
            <a:pPr algn="ctr"/>
            <a:r>
              <a:rPr lang="en-US" sz="2400" b="0" i="0" u="none" strike="noStrike" baseline="0" dirty="0">
                <a:solidFill>
                  <a:srgbClr val="2A1A00"/>
                </a:solidFill>
                <a:latin typeface="Impact" panose="020B0806030902050204" pitchFamily="34" charset="0"/>
                <a:cs typeface="B Nazanin" panose="00000400000000000000" pitchFamily="2" charset="-78"/>
              </a:rPr>
              <a:t>Example</a:t>
            </a:r>
            <a:br>
              <a:rPr lang="en-US" sz="2400" b="0" i="0" u="none" strike="noStrike" baseline="0" dirty="0">
                <a:solidFill>
                  <a:srgbClr val="2A1A00"/>
                </a:solidFill>
                <a:latin typeface="Impact" panose="020B0806030902050204" pitchFamily="34" charset="0"/>
                <a:cs typeface="B Nazanin" panose="00000400000000000000" pitchFamily="2" charset="-78"/>
              </a:rPr>
            </a:br>
            <a:r>
              <a:rPr lang="fa-IR" dirty="0">
                <a:solidFill>
                  <a:srgbClr val="2A1A00"/>
                </a:solidFill>
                <a:latin typeface="Impact" panose="020B0806030902050204" pitchFamily="34" charset="0"/>
                <a:cs typeface="B Nazanin" panose="00000400000000000000" pitchFamily="2" charset="-78"/>
              </a:rPr>
              <a:t>مثال</a:t>
            </a:r>
          </a:p>
        </p:txBody>
      </p:sp>
      <p:pic>
        <p:nvPicPr>
          <p:cNvPr id="18" name="Picture 17">
            <a:extLst>
              <a:ext uri="{FF2B5EF4-FFF2-40B4-BE49-F238E27FC236}">
                <a16:creationId xmlns:a16="http://schemas.microsoft.com/office/drawing/2014/main" id="{490BB852-2FFE-E0EC-958E-EB38762D5ACC}"/>
              </a:ext>
            </a:extLst>
          </p:cNvPr>
          <p:cNvPicPr>
            <a:picLocks noChangeAspect="1"/>
          </p:cNvPicPr>
          <p:nvPr/>
        </p:nvPicPr>
        <p:blipFill>
          <a:blip r:embed="rId2"/>
          <a:stretch>
            <a:fillRect/>
          </a:stretch>
        </p:blipFill>
        <p:spPr>
          <a:xfrm>
            <a:off x="3768327" y="5447911"/>
            <a:ext cx="1607344" cy="484437"/>
          </a:xfrm>
          <a:prstGeom prst="rect">
            <a:avLst/>
          </a:prstGeom>
        </p:spPr>
      </p:pic>
      <p:sp>
        <p:nvSpPr>
          <p:cNvPr id="4" name="Rectangle 3">
            <a:extLst>
              <a:ext uri="{FF2B5EF4-FFF2-40B4-BE49-F238E27FC236}">
                <a16:creationId xmlns:a16="http://schemas.microsoft.com/office/drawing/2014/main" id="{9CCE6CC8-A7ED-EF92-3A7F-A3C8E89FC3F6}"/>
              </a:ext>
            </a:extLst>
          </p:cNvPr>
          <p:cNvSpPr>
            <a:spLocks noGrp="1" noChangeArrowheads="1"/>
          </p:cNvSpPr>
          <p:nvPr>
            <p:ph type="body" idx="1"/>
          </p:nvPr>
        </p:nvSpPr>
        <p:spPr>
          <a:xfrm>
            <a:off x="689815" y="1585129"/>
            <a:ext cx="3732895" cy="3583045"/>
          </a:xfrm>
        </p:spPr>
        <p:txBody>
          <a:bodyPr>
            <a:normAutofit/>
          </a:bodyPr>
          <a:lstStyle/>
          <a:p>
            <a:r>
              <a:rPr lang="en-US" sz="1600" b="0" i="0" u="none" strike="noStrike" baseline="0" dirty="0">
                <a:solidFill>
                  <a:srgbClr val="2A1A00"/>
                </a:solidFill>
                <a:latin typeface="Arial" panose="020B0604020202020204" pitchFamily="34" charset="0"/>
                <a:cs typeface="B Nazanin" panose="00000400000000000000" pitchFamily="2" charset="-78"/>
              </a:rPr>
              <a:t>•</a:t>
            </a:r>
            <a:r>
              <a:rPr lang="en-US" sz="1600" b="0" i="0" u="none" strike="noStrike" baseline="0" dirty="0">
                <a:solidFill>
                  <a:srgbClr val="585858"/>
                </a:solidFill>
                <a:latin typeface="Gill Sans MT" panose="020B0502020104020203" pitchFamily="34" charset="0"/>
                <a:cs typeface="B Nazanin" panose="00000400000000000000" pitchFamily="2" charset="-78"/>
              </a:rPr>
              <a:t>How many bits are required for a direct-mapped cache with 64 KB of data and one-word blocks, assuming a 32 bits address?</a:t>
            </a:r>
          </a:p>
          <a:p>
            <a:r>
              <a:rPr lang="en-US" sz="1600" b="0" i="0" u="none" strike="noStrike" baseline="0" dirty="0">
                <a:solidFill>
                  <a:srgbClr val="2A1A00"/>
                </a:solidFill>
                <a:latin typeface="Arial" panose="020B0604020202020204" pitchFamily="34" charset="0"/>
                <a:cs typeface="B Nazanin" panose="00000400000000000000" pitchFamily="2" charset="-78"/>
              </a:rPr>
              <a:t>•</a:t>
            </a:r>
            <a:r>
              <a:rPr lang="en-US" sz="1600" b="0" i="0" u="none" strike="noStrike" baseline="0" dirty="0">
                <a:solidFill>
                  <a:srgbClr val="585858"/>
                </a:solidFill>
                <a:latin typeface="Gill Sans MT" panose="020B0502020104020203" pitchFamily="34" charset="0"/>
                <a:cs typeface="B Nazanin" panose="00000400000000000000" pitchFamily="2" charset="-78"/>
              </a:rPr>
              <a:t>64 KB = 16K words= 214words</a:t>
            </a:r>
          </a:p>
          <a:p>
            <a:r>
              <a:rPr lang="en-US" sz="1600" b="0" i="0" u="none" strike="noStrike" baseline="0" dirty="0">
                <a:solidFill>
                  <a:srgbClr val="2A1A00"/>
                </a:solidFill>
                <a:latin typeface="Arial" panose="020B0604020202020204" pitchFamily="34" charset="0"/>
                <a:cs typeface="B Nazanin" panose="00000400000000000000" pitchFamily="2" charset="-78"/>
              </a:rPr>
              <a:t>•</a:t>
            </a:r>
            <a:r>
              <a:rPr lang="en-US" sz="1600" b="0" i="0" u="none" strike="noStrike" baseline="0" dirty="0">
                <a:solidFill>
                  <a:srgbClr val="585858"/>
                </a:solidFill>
                <a:latin typeface="Gill Sans MT" panose="020B0502020104020203" pitchFamily="34" charset="0"/>
                <a:cs typeface="B Nazanin" panose="00000400000000000000" pitchFamily="2" charset="-78"/>
              </a:rPr>
              <a:t>2</a:t>
            </a:r>
            <a:r>
              <a:rPr lang="fa-IR" sz="1600" b="0" i="0" u="none" strike="noStrike" baseline="0" dirty="0">
                <a:solidFill>
                  <a:srgbClr val="585858"/>
                </a:solidFill>
                <a:latin typeface="Gill Sans MT" panose="020B0502020104020203" pitchFamily="34" charset="0"/>
                <a:cs typeface="B Nazanin" panose="00000400000000000000" pitchFamily="2" charset="-78"/>
              </a:rPr>
              <a:t>^</a:t>
            </a:r>
            <a:r>
              <a:rPr lang="en-US" sz="1600" b="0" i="0" u="none" strike="noStrike" baseline="0" dirty="0">
                <a:solidFill>
                  <a:srgbClr val="585858"/>
                </a:solidFill>
                <a:latin typeface="Gill Sans MT" panose="020B0502020104020203" pitchFamily="34" charset="0"/>
                <a:cs typeface="B Nazanin" panose="00000400000000000000" pitchFamily="2" charset="-78"/>
              </a:rPr>
              <a:t>14 x (32+(32-14-2)+1)=2</a:t>
            </a:r>
            <a:r>
              <a:rPr lang="fa-IR" sz="1600" b="0" i="0" u="none" strike="noStrike" baseline="0" dirty="0">
                <a:solidFill>
                  <a:srgbClr val="585858"/>
                </a:solidFill>
                <a:latin typeface="Gill Sans MT" panose="020B0502020104020203" pitchFamily="34" charset="0"/>
                <a:cs typeface="B Nazanin" panose="00000400000000000000" pitchFamily="2" charset="-78"/>
              </a:rPr>
              <a:t>^</a:t>
            </a:r>
            <a:r>
              <a:rPr lang="en-US" sz="1600" b="0" i="0" u="none" strike="noStrike" baseline="0" dirty="0">
                <a:solidFill>
                  <a:srgbClr val="585858"/>
                </a:solidFill>
                <a:latin typeface="Gill Sans MT" panose="020B0502020104020203" pitchFamily="34" charset="0"/>
                <a:cs typeface="B Nazanin" panose="00000400000000000000" pitchFamily="2" charset="-78"/>
              </a:rPr>
              <a:t>14x49=2</a:t>
            </a:r>
            <a:r>
              <a:rPr lang="fa-IR" sz="1600" b="0" i="0" u="none" strike="noStrike" baseline="0" dirty="0">
                <a:solidFill>
                  <a:srgbClr val="585858"/>
                </a:solidFill>
                <a:latin typeface="Gill Sans MT" panose="020B0502020104020203" pitchFamily="34" charset="0"/>
                <a:cs typeface="B Nazanin" panose="00000400000000000000" pitchFamily="2" charset="-78"/>
              </a:rPr>
              <a:t>^</a:t>
            </a:r>
            <a:r>
              <a:rPr lang="en-US" sz="1600" b="0" i="0" u="none" strike="noStrike" baseline="0" dirty="0">
                <a:solidFill>
                  <a:srgbClr val="585858"/>
                </a:solidFill>
                <a:latin typeface="Gill Sans MT" panose="020B0502020104020203" pitchFamily="34" charset="0"/>
                <a:cs typeface="B Nazanin" panose="00000400000000000000" pitchFamily="2" charset="-78"/>
              </a:rPr>
              <a:t>10x784 =784 Kbits= 98 KB </a:t>
            </a:r>
          </a:p>
        </p:txBody>
      </p:sp>
      <p:sp>
        <p:nvSpPr>
          <p:cNvPr id="3" name="Slide Number Placeholder 2">
            <a:extLst>
              <a:ext uri="{FF2B5EF4-FFF2-40B4-BE49-F238E27FC236}">
                <a16:creationId xmlns:a16="http://schemas.microsoft.com/office/drawing/2014/main" id="{1098220F-AB35-6FD2-B056-A39B1CD64969}"/>
              </a:ext>
            </a:extLst>
          </p:cNvPr>
          <p:cNvSpPr>
            <a:spLocks noGrp="1"/>
          </p:cNvSpPr>
          <p:nvPr>
            <p:ph type="sldNum" sz="quarter" idx="12"/>
          </p:nvPr>
        </p:nvSpPr>
        <p:spPr/>
        <p:txBody>
          <a:bodyPr/>
          <a:lstStyle/>
          <a:p>
            <a:fld id="{B5CEABB6-07DC-46E8-9B57-56EC44A396E5}" type="slidenum">
              <a:rPr lang="en-US" smtClean="0">
                <a:cs typeface="B Nazanin" panose="00000400000000000000" pitchFamily="2" charset="-78"/>
              </a:rPr>
              <a:t>15</a:t>
            </a:fld>
            <a:endParaRPr lang="en-US" dirty="0">
              <a:cs typeface="B Nazanin" panose="00000400000000000000" pitchFamily="2" charset="-78"/>
            </a:endParaRPr>
          </a:p>
        </p:txBody>
      </p:sp>
      <p:pic>
        <p:nvPicPr>
          <p:cNvPr id="5" name="Picture 4">
            <a:extLst>
              <a:ext uri="{FF2B5EF4-FFF2-40B4-BE49-F238E27FC236}">
                <a16:creationId xmlns:a16="http://schemas.microsoft.com/office/drawing/2014/main" id="{73CEAFC3-E623-B4C6-9B79-5D19A29B1E54}"/>
              </a:ext>
            </a:extLst>
          </p:cNvPr>
          <p:cNvPicPr>
            <a:picLocks noChangeAspect="1"/>
          </p:cNvPicPr>
          <p:nvPr/>
        </p:nvPicPr>
        <p:blipFill>
          <a:blip r:embed="rId2"/>
          <a:stretch>
            <a:fillRect/>
          </a:stretch>
        </p:blipFill>
        <p:spPr>
          <a:xfrm>
            <a:off x="3643506" y="6212084"/>
            <a:ext cx="2143125" cy="645916"/>
          </a:xfrm>
          <a:prstGeom prst="rect">
            <a:avLst/>
          </a:prstGeom>
        </p:spPr>
      </p:pic>
      <p:cxnSp>
        <p:nvCxnSpPr>
          <p:cNvPr id="6" name="Straight Connector 5">
            <a:extLst>
              <a:ext uri="{FF2B5EF4-FFF2-40B4-BE49-F238E27FC236}">
                <a16:creationId xmlns:a16="http://schemas.microsoft.com/office/drawing/2014/main" id="{C7CAE520-799D-7663-6441-6F9A3D5BB5A9}"/>
              </a:ext>
            </a:extLst>
          </p:cNvPr>
          <p:cNvCxnSpPr>
            <a:cxnSpLocks/>
          </p:cNvCxnSpPr>
          <p:nvPr/>
        </p:nvCxnSpPr>
        <p:spPr>
          <a:xfrm>
            <a:off x="4446036" y="1362269"/>
            <a:ext cx="0" cy="4739951"/>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DDC4AA67-1CF7-062E-486F-DD8677A20EED}"/>
              </a:ext>
            </a:extLst>
          </p:cNvPr>
          <p:cNvSpPr txBox="1"/>
          <p:nvPr/>
        </p:nvSpPr>
        <p:spPr>
          <a:xfrm>
            <a:off x="4422710" y="1689826"/>
            <a:ext cx="4572000" cy="2677656"/>
          </a:xfrm>
          <a:prstGeom prst="rect">
            <a:avLst/>
          </a:prstGeom>
          <a:noFill/>
        </p:spPr>
        <p:txBody>
          <a:bodyPr wrap="square">
            <a:spAutoFit/>
          </a:bodyPr>
          <a:lstStyle/>
          <a:p>
            <a:pPr algn="r" rtl="1"/>
            <a:r>
              <a:rPr lang="fa-IR" sz="2400" dirty="0">
                <a:cs typeface="B Nazanin" panose="00000400000000000000" pitchFamily="2" charset="-78"/>
              </a:rPr>
              <a:t>• چند بیت برای یک کش نگاشت مستقیم با 64 کیلوبایت داده و بلوک های تک کلمه ای با فرض یک آدرس 32 بیتی مورد نیاز است؟</a:t>
            </a:r>
          </a:p>
          <a:p>
            <a:pPr algn="r" rtl="1"/>
            <a:r>
              <a:rPr lang="fa-IR" sz="2400" dirty="0">
                <a:cs typeface="B Nazanin" panose="00000400000000000000" pitchFamily="2" charset="-78"/>
              </a:rPr>
              <a:t>•64 کیلوبایت = 16 هزار کلمه = 214 کلمه•2^14 </a:t>
            </a:r>
            <a:r>
              <a:rPr lang="en-US" sz="2400" dirty="0">
                <a:cs typeface="B Nazanin" panose="00000400000000000000" pitchFamily="2" charset="-78"/>
              </a:rPr>
              <a:t>x (32+(32-14-2)+1)=2^14x49=2^10x784 =784 </a:t>
            </a:r>
            <a:r>
              <a:rPr lang="fa-IR" sz="2400" dirty="0">
                <a:cs typeface="B Nazanin" panose="00000400000000000000" pitchFamily="2" charset="-78"/>
              </a:rPr>
              <a:t>کیلوبیت = 98 کیلوبایت</a:t>
            </a:r>
            <a:endParaRPr lang="en-US" sz="2400" dirty="0">
              <a:cs typeface="B Nazanin" panose="00000400000000000000" pitchFamily="2" charset="-78"/>
            </a:endParaRPr>
          </a:p>
        </p:txBody>
      </p:sp>
    </p:spTree>
    <p:extLst>
      <p:ext uri="{BB962C8B-B14F-4D97-AF65-F5344CB8AC3E}">
        <p14:creationId xmlns:p14="http://schemas.microsoft.com/office/powerpoint/2010/main" val="110240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88633" y="846167"/>
            <a:ext cx="4455367" cy="3970318"/>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 کش خواندن ضربه: هیچ اقدام مورد نیاز است</a:t>
            </a:r>
          </a:p>
          <a:p>
            <a:pPr algn="r" rtl="1"/>
            <a:r>
              <a:rPr lang="fa-IR" b="0" i="0" dirty="0">
                <a:solidFill>
                  <a:srgbClr val="3C4043"/>
                </a:solidFill>
                <a:effectLst/>
                <a:latin typeface="Roboto" panose="02000000000000000000" pitchFamily="2" charset="0"/>
                <a:cs typeface="B Nazanin" panose="00000400000000000000" pitchFamily="2" charset="-78"/>
              </a:rPr>
              <a:t>• حافظه پنهان دستورالعمل از دست رفته:</a:t>
            </a:r>
          </a:p>
          <a:p>
            <a:pPr algn="r" rtl="1"/>
            <a:r>
              <a:rPr lang="fa-IR" b="0" i="0" dirty="0">
                <a:solidFill>
                  <a:srgbClr val="3C4043"/>
                </a:solidFill>
                <a:effectLst/>
                <a:latin typeface="Roboto" panose="02000000000000000000" pitchFamily="2" charset="0"/>
                <a:cs typeface="B Nazanin" panose="00000400000000000000" pitchFamily="2" charset="-78"/>
              </a:rPr>
              <a:t>1.ارسال مقدار اصلی </a:t>
            </a:r>
            <a:r>
              <a:rPr lang="en-US" b="0" i="0" dirty="0">
                <a:solidFill>
                  <a:srgbClr val="3C4043"/>
                </a:solidFill>
                <a:effectLst/>
                <a:latin typeface="Roboto" panose="02000000000000000000" pitchFamily="2" charset="0"/>
                <a:cs typeface="B Nazanin" panose="00000400000000000000" pitchFamily="2" charset="-78"/>
              </a:rPr>
              <a:t>PC (PC </a:t>
            </a:r>
            <a:r>
              <a:rPr lang="fa-IR" b="0" i="0" dirty="0">
                <a:solidFill>
                  <a:srgbClr val="3C4043"/>
                </a:solidFill>
                <a:effectLst/>
                <a:latin typeface="Roboto" panose="02000000000000000000" pitchFamily="2" charset="0"/>
                <a:cs typeface="B Nazanin" panose="00000400000000000000" pitchFamily="2" charset="-78"/>
              </a:rPr>
              <a:t>فعلی -4، زیرا </a:t>
            </a:r>
            <a:r>
              <a:rPr lang="en-US" b="0" i="0" dirty="0">
                <a:solidFill>
                  <a:srgbClr val="3C4043"/>
                </a:solidFill>
                <a:effectLst/>
                <a:latin typeface="Roboto" panose="02000000000000000000" pitchFamily="2" charset="0"/>
                <a:cs typeface="B Nazanin" panose="00000400000000000000" pitchFamily="2" charset="-78"/>
              </a:rPr>
              <a:t>PC </a:t>
            </a:r>
            <a:r>
              <a:rPr lang="fa-IR" b="0" i="0" dirty="0">
                <a:solidFill>
                  <a:srgbClr val="3C4043"/>
                </a:solidFill>
                <a:effectLst/>
                <a:latin typeface="Roboto" panose="02000000000000000000" pitchFamily="2" charset="0"/>
                <a:cs typeface="B Nazanin" panose="00000400000000000000" pitchFamily="2" charset="-78"/>
              </a:rPr>
              <a:t>قبلاً در مرحله اول چرخه دستورالعمل افزایش یافته است) به حافظه</a:t>
            </a:r>
          </a:p>
          <a:p>
            <a:pPr algn="r" rtl="1"/>
            <a:r>
              <a:rPr lang="fa-IR" b="0" i="0" dirty="0">
                <a:solidFill>
                  <a:srgbClr val="3C4043"/>
                </a:solidFill>
                <a:effectLst/>
                <a:latin typeface="Roboto" panose="02000000000000000000" pitchFamily="2" charset="0"/>
                <a:cs typeface="B Nazanin" panose="00000400000000000000" pitchFamily="2" charset="-78"/>
              </a:rPr>
              <a:t>2. به حافظه اصلی دستور دهید تا خواندن را انجام دهد و منتظر بمانید تا حافظه کامل شود - </a:t>
            </a:r>
            <a:r>
              <a:rPr lang="en-US" b="0" i="0" dirty="0">
                <a:solidFill>
                  <a:srgbClr val="3C4043"/>
                </a:solidFill>
                <a:effectLst/>
                <a:latin typeface="Roboto" panose="02000000000000000000" pitchFamily="2" charset="0"/>
                <a:cs typeface="B Nazanin" panose="00000400000000000000" pitchFamily="2" charset="-78"/>
              </a:rPr>
              <a:t>stall on read</a:t>
            </a:r>
          </a:p>
          <a:p>
            <a:pPr algn="r" rtl="1"/>
            <a:r>
              <a:rPr lang="en-US" b="0" i="0" dirty="0">
                <a:solidFill>
                  <a:srgbClr val="3C4043"/>
                </a:solidFill>
                <a:effectLst/>
                <a:latin typeface="Roboto" panose="02000000000000000000" pitchFamily="2" charset="0"/>
                <a:cs typeface="B Nazanin" panose="00000400000000000000" pitchFamily="2" charset="-78"/>
              </a:rPr>
              <a:t>3. </a:t>
            </a:r>
            <a:r>
              <a:rPr lang="fa-IR" b="0" i="0" dirty="0">
                <a:solidFill>
                  <a:srgbClr val="3C4043"/>
                </a:solidFill>
                <a:effectLst/>
                <a:latin typeface="Roboto" panose="02000000000000000000" pitchFamily="2" charset="0"/>
                <a:cs typeface="B Nazanin" panose="00000400000000000000" pitchFamily="2" charset="-78"/>
              </a:rPr>
              <a:t>پس از اتمام خواندن، </a:t>
            </a:r>
            <a:r>
              <a:rPr lang="en-US" b="0" i="0" dirty="0" err="1">
                <a:solidFill>
                  <a:srgbClr val="3C4043"/>
                </a:solidFill>
                <a:effectLst/>
                <a:latin typeface="Roboto" panose="02000000000000000000" pitchFamily="2" charset="0"/>
                <a:cs typeface="B Nazanin" panose="00000400000000000000" pitchFamily="2" charset="-78"/>
              </a:rPr>
              <a:t>cacheentry</a:t>
            </a:r>
            <a:r>
              <a:rPr lang="en-US" b="0" i="0" dirty="0">
                <a:solidFill>
                  <a:srgbClr val="3C4043"/>
                </a:solidFill>
                <a:effectLst/>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را بنویسید</a:t>
            </a:r>
          </a:p>
          <a:p>
            <a:pPr algn="r" rtl="1"/>
            <a:r>
              <a:rPr lang="fa-IR" b="0" i="0" dirty="0">
                <a:solidFill>
                  <a:srgbClr val="3C4043"/>
                </a:solidFill>
                <a:effectLst/>
                <a:latin typeface="Roboto" panose="02000000000000000000" pitchFamily="2" charset="0"/>
                <a:cs typeface="B Nazanin" panose="00000400000000000000" pitchFamily="2" charset="-78"/>
              </a:rPr>
              <a:t>4. اجرای دستور را مجدداً در مرحله اول برای بازیابی مجدد دستورالعمل شروع کنید</a:t>
            </a:r>
          </a:p>
          <a:p>
            <a:pPr algn="r" rtl="1"/>
            <a:r>
              <a:rPr lang="fa-IR" b="0" i="0" dirty="0">
                <a:solidFill>
                  <a:srgbClr val="3C4043"/>
                </a:solidFill>
                <a:effectLst/>
                <a:latin typeface="Roboto" panose="02000000000000000000" pitchFamily="2" charset="0"/>
                <a:cs typeface="B Nazanin" panose="00000400000000000000" pitchFamily="2" charset="-78"/>
              </a:rPr>
              <a:t>• حافظه پنهان داده از دست رفته:</a:t>
            </a:r>
          </a:p>
          <a:p>
            <a:pPr algn="r" rtl="1"/>
            <a:r>
              <a:rPr lang="fa-IR" b="0" i="0" dirty="0">
                <a:solidFill>
                  <a:srgbClr val="3C4043"/>
                </a:solidFill>
                <a:effectLst/>
                <a:latin typeface="Roboto" panose="02000000000000000000" pitchFamily="2" charset="0"/>
                <a:cs typeface="B Nazanin" panose="00000400000000000000" pitchFamily="2" charset="-78"/>
              </a:rPr>
              <a:t>-شبیه به دستورالعمل </a:t>
            </a:r>
            <a:r>
              <a:rPr lang="en-US" b="0" i="0" dirty="0">
                <a:solidFill>
                  <a:srgbClr val="3C4043"/>
                </a:solidFill>
                <a:effectLst/>
                <a:latin typeface="Roboto" panose="02000000000000000000" pitchFamily="2" charset="0"/>
                <a:cs typeface="B Nazanin" panose="00000400000000000000" pitchFamily="2" charset="-78"/>
              </a:rPr>
              <a:t>miss cache</a:t>
            </a:r>
          </a:p>
          <a:p>
            <a:pPr algn="r" rtl="1"/>
            <a:r>
              <a:rPr lang="en-US" b="0" i="0" dirty="0">
                <a:solidFill>
                  <a:srgbClr val="3C4043"/>
                </a:solidFill>
                <a:effectLst/>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برای کاهش جریمه از دست دادن داده‌ها، به پردازنده اجازه دهید دستورالعمل‌ها را در حالی که منتظر خواندن کامل می‌شود تا زمانی که کلمه مورد نیاز است اجرا کند.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CACHE READ HIT/MISS</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1" y="846167"/>
            <a:ext cx="4432040" cy="4524315"/>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Cache read hit</a:t>
            </a:r>
            <a:r>
              <a:rPr lang="en-US" sz="1800" b="0" i="0" u="none" strike="noStrike" baseline="0" dirty="0">
                <a:solidFill>
                  <a:srgbClr val="585858"/>
                </a:solidFill>
                <a:latin typeface="Gill Sans MT" panose="020B0502020104020203" pitchFamily="34" charset="0"/>
                <a:cs typeface="B Nazanin" panose="00000400000000000000" pitchFamily="2" charset="-78"/>
              </a:rPr>
              <a:t>: no action needed</a:t>
            </a:r>
          </a:p>
          <a:p>
            <a:r>
              <a:rPr lang="en-US" sz="1800" b="0" i="0" u="none" strike="noStrike" baseline="0" dirty="0">
                <a:solidFill>
                  <a:srgbClr val="2A1A00"/>
                </a:solidFill>
                <a:latin typeface="Arial" panose="020B0604020202020204" pitchFamily="34" charset="0"/>
                <a:cs typeface="B Nazanin" panose="00000400000000000000" pitchFamily="2" charset="-78"/>
              </a:rPr>
              <a:t>•Instruction cache read miss:</a:t>
            </a:r>
          </a:p>
          <a:p>
            <a:r>
              <a:rPr lang="en-US" sz="1800" b="0" i="1" u="none" strike="noStrike" baseline="0" dirty="0">
                <a:solidFill>
                  <a:srgbClr val="2A1A00"/>
                </a:solidFill>
                <a:latin typeface="Gill Sans MT" panose="020B0502020104020203" pitchFamily="34" charset="0"/>
                <a:cs typeface="B Nazanin" panose="00000400000000000000" pitchFamily="2" charset="-78"/>
              </a:rPr>
              <a:t>1.</a:t>
            </a:r>
            <a:r>
              <a:rPr lang="en-US" sz="1800" b="0" i="1" u="none" strike="noStrike" baseline="0" dirty="0">
                <a:solidFill>
                  <a:srgbClr val="585858"/>
                </a:solidFill>
                <a:latin typeface="Gill Sans MT" panose="020B0502020104020203" pitchFamily="34" charset="0"/>
                <a:cs typeface="B Nazanin" panose="00000400000000000000" pitchFamily="2" charset="-78"/>
              </a:rPr>
              <a:t>Send original PC value</a:t>
            </a:r>
            <a:r>
              <a:rPr lang="en-US" sz="1800" b="0" i="0" u="none" strike="noStrike" baseline="0" dirty="0">
                <a:solidFill>
                  <a:srgbClr val="585858"/>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current PC –4</a:t>
            </a:r>
            <a:r>
              <a:rPr lang="en-US" sz="1800" b="0" i="0" u="none" strike="noStrike" baseline="0" dirty="0">
                <a:solidFill>
                  <a:srgbClr val="585858"/>
                </a:solidFill>
                <a:latin typeface="Gill Sans MT" panose="020B0502020104020203" pitchFamily="34" charset="0"/>
                <a:cs typeface="B Nazanin" panose="00000400000000000000" pitchFamily="2" charset="-78"/>
              </a:rPr>
              <a:t>, as PC has already been incremented in first step of instruction cycle) to memory</a:t>
            </a:r>
          </a:p>
          <a:p>
            <a:r>
              <a:rPr lang="en-US" sz="1800" b="0" i="0" u="none" strike="noStrike" baseline="0" dirty="0">
                <a:solidFill>
                  <a:srgbClr val="2A1A00"/>
                </a:solidFill>
                <a:latin typeface="Gill Sans MT" panose="020B0502020104020203" pitchFamily="34" charset="0"/>
                <a:cs typeface="B Nazanin" panose="00000400000000000000" pitchFamily="2" charset="-78"/>
              </a:rPr>
              <a:t>2.</a:t>
            </a:r>
            <a:r>
              <a:rPr lang="en-US" sz="1800" b="0" i="0" u="none" strike="noStrike" baseline="0" dirty="0">
                <a:solidFill>
                  <a:srgbClr val="585858"/>
                </a:solidFill>
                <a:latin typeface="Gill Sans MT" panose="020B0502020104020203" pitchFamily="34" charset="0"/>
                <a:cs typeface="B Nazanin" panose="00000400000000000000" pitchFamily="2" charset="-78"/>
              </a:rPr>
              <a:t>Instruct main memory to perform read and wait for memory to complete access –</a:t>
            </a:r>
            <a:r>
              <a:rPr lang="en-US" sz="1800" b="0" i="1" u="none" strike="noStrike" baseline="0" dirty="0">
                <a:solidFill>
                  <a:srgbClr val="585858"/>
                </a:solidFill>
                <a:latin typeface="Gill Sans MT" panose="020B0502020104020203" pitchFamily="34" charset="0"/>
                <a:cs typeface="B Nazanin" panose="00000400000000000000" pitchFamily="2" charset="-78"/>
              </a:rPr>
              <a:t>stall </a:t>
            </a:r>
            <a:r>
              <a:rPr lang="en-US" sz="1800" b="0" i="0" u="none" strike="noStrike" baseline="0" dirty="0">
                <a:solidFill>
                  <a:srgbClr val="585858"/>
                </a:solidFill>
                <a:latin typeface="Gill Sans MT" panose="020B0502020104020203" pitchFamily="34" charset="0"/>
                <a:cs typeface="B Nazanin" panose="00000400000000000000" pitchFamily="2" charset="-78"/>
              </a:rPr>
              <a:t>on read</a:t>
            </a:r>
          </a:p>
          <a:p>
            <a:r>
              <a:rPr lang="en-US" sz="1800" b="0" i="0" u="none" strike="noStrike" baseline="0" dirty="0">
                <a:solidFill>
                  <a:srgbClr val="2A1A00"/>
                </a:solidFill>
                <a:latin typeface="Gill Sans MT" panose="020B0502020104020203" pitchFamily="34" charset="0"/>
                <a:cs typeface="B Nazanin" panose="00000400000000000000" pitchFamily="2" charset="-78"/>
              </a:rPr>
              <a:t>3.</a:t>
            </a:r>
            <a:r>
              <a:rPr lang="en-US" sz="1800" b="0" i="0" u="none" strike="noStrike" baseline="0" dirty="0">
                <a:solidFill>
                  <a:srgbClr val="585858"/>
                </a:solidFill>
                <a:latin typeface="Gill Sans MT" panose="020B0502020104020203" pitchFamily="34" charset="0"/>
                <a:cs typeface="B Nazanin" panose="00000400000000000000" pitchFamily="2" charset="-78"/>
              </a:rPr>
              <a:t>After read completes </a:t>
            </a:r>
            <a:r>
              <a:rPr lang="en-US" sz="1800" b="0" i="1" u="none" strike="noStrike" baseline="0" dirty="0">
                <a:solidFill>
                  <a:srgbClr val="585858"/>
                </a:solidFill>
                <a:latin typeface="Gill Sans MT" panose="020B0502020104020203" pitchFamily="34" charset="0"/>
                <a:cs typeface="B Nazanin" panose="00000400000000000000" pitchFamily="2" charset="-78"/>
              </a:rPr>
              <a:t>write </a:t>
            </a:r>
            <a:r>
              <a:rPr lang="en-US" sz="1800" b="0" i="1" u="none" strike="noStrike" baseline="0" dirty="0" err="1">
                <a:solidFill>
                  <a:srgbClr val="585858"/>
                </a:solidFill>
                <a:latin typeface="Gill Sans MT" panose="020B0502020104020203" pitchFamily="34" charset="0"/>
                <a:cs typeface="B Nazanin" panose="00000400000000000000" pitchFamily="2" charset="-78"/>
              </a:rPr>
              <a:t>cache</a:t>
            </a:r>
            <a:r>
              <a:rPr lang="en-US" sz="1800" b="0" i="0" u="none" strike="noStrike" baseline="0" dirty="0" err="1">
                <a:solidFill>
                  <a:srgbClr val="585858"/>
                </a:solidFill>
                <a:latin typeface="Gill Sans MT" panose="020B0502020104020203" pitchFamily="34" charset="0"/>
                <a:cs typeface="B Nazanin" panose="00000400000000000000" pitchFamily="2" charset="-78"/>
              </a:rPr>
              <a:t>entry</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1" u="none" strike="noStrike" baseline="0" dirty="0">
                <a:solidFill>
                  <a:srgbClr val="2A1A00"/>
                </a:solidFill>
                <a:latin typeface="Gill Sans MT" panose="020B0502020104020203" pitchFamily="34" charset="0"/>
                <a:cs typeface="B Nazanin" panose="00000400000000000000" pitchFamily="2" charset="-78"/>
              </a:rPr>
              <a:t>4.</a:t>
            </a:r>
            <a:r>
              <a:rPr lang="en-US" sz="1800" b="0" i="1" u="none" strike="noStrike" baseline="0" dirty="0">
                <a:solidFill>
                  <a:srgbClr val="585858"/>
                </a:solidFill>
                <a:latin typeface="Gill Sans MT" panose="020B0502020104020203" pitchFamily="34" charset="0"/>
                <a:cs typeface="B Nazanin" panose="00000400000000000000" pitchFamily="2" charset="-78"/>
              </a:rPr>
              <a:t>Restart</a:t>
            </a:r>
            <a:r>
              <a:rPr lang="en-US" sz="1800" b="0" i="0" u="none" strike="noStrike" baseline="0" dirty="0">
                <a:solidFill>
                  <a:srgbClr val="585858"/>
                </a:solidFill>
                <a:latin typeface="Gill Sans MT" panose="020B0502020104020203" pitchFamily="34" charset="0"/>
                <a:cs typeface="B Nazanin" panose="00000400000000000000" pitchFamily="2" charset="-78"/>
              </a:rPr>
              <a:t>instruction execution at first step to </a:t>
            </a:r>
            <a:r>
              <a:rPr lang="en-US" sz="1800" b="0" i="0" u="none" strike="noStrike" baseline="0" dirty="0" err="1">
                <a:solidFill>
                  <a:srgbClr val="585858"/>
                </a:solidFill>
                <a:latin typeface="Gill Sans MT" panose="020B0502020104020203" pitchFamily="34" charset="0"/>
                <a:cs typeface="B Nazanin" panose="00000400000000000000" pitchFamily="2" charset="-78"/>
              </a:rPr>
              <a:t>refetch</a:t>
            </a:r>
            <a:r>
              <a:rPr lang="en-US" sz="1800" b="0" i="0" u="none" strike="noStrike" baseline="0" dirty="0">
                <a:solidFill>
                  <a:srgbClr val="585858"/>
                </a:solidFill>
                <a:latin typeface="Gill Sans MT" panose="020B0502020104020203" pitchFamily="34" charset="0"/>
                <a:cs typeface="B Nazanin" panose="00000400000000000000" pitchFamily="2" charset="-78"/>
              </a:rPr>
              <a:t> instruction</a:t>
            </a:r>
          </a:p>
          <a:p>
            <a:r>
              <a:rPr lang="en-US" sz="1800" b="0" i="0" u="none" strike="noStrike" baseline="0" dirty="0">
                <a:solidFill>
                  <a:srgbClr val="2A1A00"/>
                </a:solidFill>
                <a:latin typeface="Arial" panose="020B0604020202020204" pitchFamily="34" charset="0"/>
                <a:cs typeface="B Nazanin" panose="00000400000000000000" pitchFamily="2" charset="-78"/>
              </a:rPr>
              <a:t>•Data cache read miss:</a:t>
            </a:r>
          </a:p>
          <a:p>
            <a:r>
              <a:rPr lang="en-US" sz="1800" b="0" i="0" u="none" strike="noStrike" baseline="0" dirty="0">
                <a:solidFill>
                  <a:srgbClr val="2A1A00"/>
                </a:solidFill>
                <a:latin typeface="Gill Sans MT" panose="020B0502020104020203" pitchFamily="34" charset="0"/>
                <a:cs typeface="B Nazanin" panose="00000400000000000000" pitchFamily="2" charset="-78"/>
              </a:rPr>
              <a:t>–Similar to instruction cache miss</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To reduce data miss penalty allow processor to execute instructions while waiting for the read to </a:t>
            </a:r>
            <a:r>
              <a:rPr lang="en-US" sz="1800" b="0" i="0" u="none" strike="noStrike" baseline="0" dirty="0" err="1">
                <a:solidFill>
                  <a:srgbClr val="585858"/>
                </a:solidFill>
                <a:latin typeface="Gill Sans MT" panose="020B0502020104020203" pitchFamily="34" charset="0"/>
                <a:cs typeface="B Nazanin" panose="00000400000000000000" pitchFamily="2" charset="-78"/>
              </a:rPr>
              <a:t>complete</a:t>
            </a:r>
            <a:r>
              <a:rPr lang="en-US" sz="1800" b="0" i="1" u="none" strike="noStrike" baseline="0" dirty="0" err="1">
                <a:solidFill>
                  <a:srgbClr val="585858"/>
                </a:solidFill>
                <a:latin typeface="Gill Sans MT" panose="020B0502020104020203" pitchFamily="34" charset="0"/>
                <a:cs typeface="B Nazanin" panose="00000400000000000000" pitchFamily="2" charset="-78"/>
              </a:rPr>
              <a:t>until</a:t>
            </a:r>
            <a:r>
              <a:rPr lang="en-US" sz="1800" b="0" i="0" u="none" strike="noStrike" baseline="0" dirty="0" err="1">
                <a:solidFill>
                  <a:srgbClr val="585858"/>
                </a:solidFill>
                <a:latin typeface="Gill Sans MT" panose="020B0502020104020203" pitchFamily="34" charset="0"/>
                <a:cs typeface="B Nazanin" panose="00000400000000000000" pitchFamily="2" charset="-78"/>
              </a:rPr>
              <a:t>the</a:t>
            </a:r>
            <a:r>
              <a:rPr lang="en-US" sz="1800" b="0" i="0" u="none" strike="noStrike" baseline="0" dirty="0">
                <a:solidFill>
                  <a:srgbClr val="585858"/>
                </a:solidFill>
                <a:latin typeface="Gill Sans MT" panose="020B0502020104020203" pitchFamily="34" charset="0"/>
                <a:cs typeface="B Nazanin" panose="00000400000000000000" pitchFamily="2" charset="-78"/>
              </a:rPr>
              <a:t> word is required </a:t>
            </a:r>
          </a:p>
        </p:txBody>
      </p:sp>
      <p:pic>
        <p:nvPicPr>
          <p:cNvPr id="3" name="Picture 2">
            <a:extLst>
              <a:ext uri="{FF2B5EF4-FFF2-40B4-BE49-F238E27FC236}">
                <a16:creationId xmlns:a16="http://schemas.microsoft.com/office/drawing/2014/main" id="{ACD3F467-39FE-EF45-DA1F-A194DB595321}"/>
              </a:ext>
            </a:extLst>
          </p:cNvPr>
          <p:cNvPicPr>
            <a:picLocks noChangeAspect="1"/>
          </p:cNvPicPr>
          <p:nvPr/>
        </p:nvPicPr>
        <p:blipFill>
          <a:blip r:embed="rId3"/>
          <a:stretch>
            <a:fillRect/>
          </a:stretch>
        </p:blipFill>
        <p:spPr>
          <a:xfrm>
            <a:off x="3949848" y="5568777"/>
            <a:ext cx="1244304" cy="1192023"/>
          </a:xfrm>
          <a:prstGeom prst="rect">
            <a:avLst/>
          </a:prstGeom>
        </p:spPr>
      </p:pic>
    </p:spTree>
    <p:extLst>
      <p:ext uri="{BB962C8B-B14F-4D97-AF65-F5344CB8AC3E}">
        <p14:creationId xmlns:p14="http://schemas.microsoft.com/office/powerpoint/2010/main" val="3815535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9F46E3-36A8-E74F-3A69-09264B034878}"/>
              </a:ext>
            </a:extLst>
          </p:cNvPr>
          <p:cNvPicPr>
            <a:picLocks noChangeAspect="1"/>
          </p:cNvPicPr>
          <p:nvPr/>
        </p:nvPicPr>
        <p:blipFill>
          <a:blip r:embed="rId3"/>
          <a:stretch>
            <a:fillRect/>
          </a:stretch>
        </p:blipFill>
        <p:spPr>
          <a:xfrm>
            <a:off x="713792" y="1082350"/>
            <a:ext cx="7716416" cy="5598943"/>
          </a:xfrm>
          <a:prstGeom prst="rect">
            <a:avLst/>
          </a:prstGeom>
        </p:spPr>
      </p:pic>
      <p:sp>
        <p:nvSpPr>
          <p:cNvPr id="7" name="TextBox 6">
            <a:extLst>
              <a:ext uri="{FF2B5EF4-FFF2-40B4-BE49-F238E27FC236}">
                <a16:creationId xmlns:a16="http://schemas.microsoft.com/office/drawing/2014/main" id="{4118666A-B1C6-3D9A-CD11-5F7EDD0B6ECB}"/>
              </a:ext>
            </a:extLst>
          </p:cNvPr>
          <p:cNvSpPr txBox="1"/>
          <p:nvPr/>
        </p:nvSpPr>
        <p:spPr>
          <a:xfrm>
            <a:off x="3331028" y="5757963"/>
            <a:ext cx="5598368" cy="923330"/>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Cache with 16K 1-word blocks: byte offset </a:t>
            </a:r>
            <a:endParaRPr lang="en-US" sz="1800" b="0" i="0" u="none" strike="noStrike" baseline="0" dirty="0">
              <a:solidFill>
                <a:srgbClr val="000000"/>
              </a:solidFill>
              <a:latin typeface="Tahoma" panose="020B0604030504040204" pitchFamily="34" charset="0"/>
            </a:endParaRPr>
          </a:p>
          <a:p>
            <a:r>
              <a:rPr lang="en-US" sz="1800" b="1" i="0" u="none" strike="noStrike" baseline="0" dirty="0">
                <a:solidFill>
                  <a:srgbClr val="000000"/>
                </a:solidFill>
                <a:latin typeface="Tahoma" panose="020B0604030504040204" pitchFamily="34" charset="0"/>
              </a:rPr>
              <a:t>(least 2 significant bits) is ignored and </a:t>
            </a:r>
            <a:endParaRPr lang="en-US" sz="1800" b="0" i="0" u="none" strike="noStrike" baseline="0" dirty="0">
              <a:solidFill>
                <a:srgbClr val="000000"/>
              </a:solidFill>
              <a:latin typeface="Tahoma" panose="020B0604030504040204" pitchFamily="34" charset="0"/>
            </a:endParaRPr>
          </a:p>
          <a:p>
            <a:r>
              <a:rPr lang="en-US" sz="1800" b="1" i="0" u="none" strike="noStrike" baseline="0" dirty="0">
                <a:solidFill>
                  <a:srgbClr val="000000"/>
                </a:solidFill>
                <a:latin typeface="Tahoma" panose="020B0604030504040204" pitchFamily="34" charset="0"/>
              </a:rPr>
              <a:t>next 14 bits used to index into cache </a:t>
            </a:r>
            <a:endParaRPr lang="en-US" dirty="0"/>
          </a:p>
        </p:txBody>
      </p:sp>
      <p:sp>
        <p:nvSpPr>
          <p:cNvPr id="9" name="TextBox 8">
            <a:extLst>
              <a:ext uri="{FF2B5EF4-FFF2-40B4-BE49-F238E27FC236}">
                <a16:creationId xmlns:a16="http://schemas.microsoft.com/office/drawing/2014/main" id="{11C9980A-E4D8-5849-09D5-C5D755238742}"/>
              </a:ext>
            </a:extLst>
          </p:cNvPr>
          <p:cNvSpPr txBox="1"/>
          <p:nvPr/>
        </p:nvSpPr>
        <p:spPr>
          <a:xfrm>
            <a:off x="298579" y="176707"/>
            <a:ext cx="4572000" cy="830997"/>
          </a:xfrm>
          <a:prstGeom prst="rect">
            <a:avLst/>
          </a:prstGeom>
          <a:noFill/>
        </p:spPr>
        <p:txBody>
          <a:bodyPr wrap="square">
            <a:spAutoFit/>
          </a:bodyPr>
          <a:lstStyle/>
          <a:p>
            <a:r>
              <a:rPr lang="en-US" sz="2400" b="0" i="0" u="none" strike="noStrike" baseline="0" dirty="0">
                <a:solidFill>
                  <a:srgbClr val="2A1A00"/>
                </a:solidFill>
                <a:latin typeface="Impact" panose="020B0806030902050204" pitchFamily="34" charset="0"/>
              </a:rPr>
              <a:t>DEC STATION 3100 CACHE (MIPS R2000 PROCESSOR) </a:t>
            </a:r>
            <a:endParaRPr lang="en-US" sz="2400" dirty="0"/>
          </a:p>
        </p:txBody>
      </p:sp>
    </p:spTree>
    <p:extLst>
      <p:ext uri="{BB962C8B-B14F-4D97-AF65-F5344CB8AC3E}">
        <p14:creationId xmlns:p14="http://schemas.microsoft.com/office/powerpoint/2010/main" val="1829836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567333" y="569167"/>
            <a:ext cx="4576668" cy="5632311"/>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 نوشتن از طریق طرح</a:t>
            </a:r>
          </a:p>
          <a:p>
            <a:pPr algn="r" rtl="1"/>
            <a:r>
              <a:rPr lang="fa-IR" b="0" i="0" dirty="0">
                <a:solidFill>
                  <a:srgbClr val="3C4043"/>
                </a:solidFill>
                <a:effectLst/>
                <a:latin typeface="Roboto" panose="02000000000000000000" pitchFamily="2" charset="0"/>
                <a:cs typeface="B Nazanin" panose="00000400000000000000" pitchFamily="2" charset="-78"/>
              </a:rPr>
              <a:t>–</a:t>
            </a:r>
            <a:r>
              <a:rPr lang="en-US" b="0" i="0" dirty="0">
                <a:solidFill>
                  <a:srgbClr val="3C4043"/>
                </a:solidFill>
                <a:effectLst/>
                <a:latin typeface="Roboto" panose="02000000000000000000" pitchFamily="2" charset="0"/>
                <a:cs typeface="B Nazanin" panose="00000400000000000000" pitchFamily="2" charset="-78"/>
              </a:rPr>
              <a:t>on </a:t>
            </a:r>
            <a:r>
              <a:rPr lang="en-US" b="0" i="0" dirty="0" err="1">
                <a:solidFill>
                  <a:srgbClr val="3C4043"/>
                </a:solidFill>
                <a:effectLst/>
                <a:latin typeface="Roboto" panose="02000000000000000000" pitchFamily="2" charset="0"/>
                <a:cs typeface="B Nazanin" panose="00000400000000000000" pitchFamily="2" charset="-78"/>
              </a:rPr>
              <a:t>writehit</a:t>
            </a:r>
            <a:r>
              <a:rPr lang="en-US" b="0" i="0" dirty="0">
                <a:solidFill>
                  <a:srgbClr val="3C4043"/>
                </a:solidFill>
                <a:effectLst/>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برای جلوگیری از ناهماهنگی، داده های موجود در حافظه پنهان و حافظه را با هر ضربه نوشتن جایگزین کنید</a:t>
            </a:r>
          </a:p>
          <a:p>
            <a:pPr algn="r" rtl="1"/>
            <a:r>
              <a:rPr lang="fa-IR" b="0" i="0" dirty="0">
                <a:solidFill>
                  <a:srgbClr val="3C4043"/>
                </a:solidFill>
                <a:effectLst/>
                <a:latin typeface="Roboto" panose="02000000000000000000" pitchFamily="2" charset="0"/>
                <a:cs typeface="B Nazanin" panose="00000400000000000000" pitchFamily="2" charset="-78"/>
              </a:rPr>
              <a:t>-</a:t>
            </a:r>
            <a:r>
              <a:rPr lang="en-US" b="0" i="0" dirty="0">
                <a:solidFill>
                  <a:srgbClr val="3C4043"/>
                </a:solidFill>
                <a:effectLst/>
                <a:latin typeface="Roboto" panose="02000000000000000000" pitchFamily="2" charset="0"/>
                <a:cs typeface="B Nazanin" panose="00000400000000000000" pitchFamily="2" charset="-78"/>
              </a:rPr>
              <a:t>on </a:t>
            </a:r>
            <a:r>
              <a:rPr lang="en-US" b="0" i="0" dirty="0" err="1">
                <a:solidFill>
                  <a:srgbClr val="3C4043"/>
                </a:solidFill>
                <a:effectLst/>
                <a:latin typeface="Roboto" panose="02000000000000000000" pitchFamily="2" charset="0"/>
                <a:cs typeface="B Nazanin" panose="00000400000000000000" pitchFamily="2" charset="-78"/>
              </a:rPr>
              <a:t>writemiss</a:t>
            </a:r>
            <a:r>
              <a:rPr lang="en-US" b="0" i="0" dirty="0">
                <a:solidFill>
                  <a:srgbClr val="3C4043"/>
                </a:solidFill>
                <a:effectLst/>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کلمه را در حافظه پنهان و حافظه بنویسید - بدیهی است که نیازی به خواندن کلمه فراموش شده از حافظه نیست!</a:t>
            </a:r>
          </a:p>
          <a:p>
            <a:pPr algn="r" rtl="1"/>
            <a:r>
              <a:rPr lang="fa-IR" b="0" i="0" dirty="0">
                <a:solidFill>
                  <a:srgbClr val="3C4043"/>
                </a:solidFill>
                <a:effectLst/>
                <a:latin typeface="Roboto" panose="02000000000000000000" pitchFamily="2" charset="0"/>
                <a:cs typeface="B Nazanin" panose="00000400000000000000" pitchFamily="2" charset="-78"/>
              </a:rPr>
              <a:t>- نوشتن از طریق به دلیل نوشتن حافظه همیشه مورد نیاز، کند است</a:t>
            </a:r>
          </a:p>
          <a:p>
            <a:pPr algn="r" rtl="1"/>
            <a:r>
              <a:rPr lang="fa-IR" b="0" i="0" dirty="0">
                <a:solidFill>
                  <a:srgbClr val="3C4043"/>
                </a:solidFill>
                <a:effectLst/>
                <a:latin typeface="Roboto" panose="02000000000000000000" pitchFamily="2" charset="0"/>
                <a:cs typeface="B Nazanin" panose="00000400000000000000" pitchFamily="2" charset="-78"/>
              </a:rPr>
              <a:t>•عملکرد با یک بافر نوشتن بهبود می‌یابد، جایی که کلمات در حین انتظار برای نوشتن در حافظه ذخیره می‌شوند - پردازنده می‌تواند تا زمانی که بافر نوشتن پر شود به اجرا ادامه دهد.</a:t>
            </a:r>
          </a:p>
          <a:p>
            <a:pPr algn="r" rtl="1"/>
            <a:r>
              <a:rPr lang="fa-IR" b="0" i="0" dirty="0">
                <a:solidFill>
                  <a:srgbClr val="3C4043"/>
                </a:solidFill>
                <a:effectLst/>
                <a:latin typeface="Roboto" panose="02000000000000000000" pitchFamily="2" charset="0"/>
                <a:cs typeface="B Nazanin" panose="00000400000000000000" pitchFamily="2" charset="-78"/>
              </a:rPr>
              <a:t>•وقتی کلمه ای در بافر نوشتن در </a:t>
            </a:r>
            <a:r>
              <a:rPr lang="en-US" b="0" i="0" dirty="0">
                <a:solidFill>
                  <a:srgbClr val="3C4043"/>
                </a:solidFill>
                <a:effectLst/>
                <a:latin typeface="Roboto" panose="02000000000000000000" pitchFamily="2" charset="0"/>
                <a:cs typeface="B Nazanin" panose="00000400000000000000" pitchFamily="2" charset="-78"/>
              </a:rPr>
              <a:t>main </a:t>
            </a:r>
            <a:r>
              <a:rPr lang="fa-IR" b="0" i="0" dirty="0">
                <a:solidFill>
                  <a:srgbClr val="3C4043"/>
                </a:solidFill>
                <a:effectLst/>
                <a:latin typeface="Roboto" panose="02000000000000000000" pitchFamily="2" charset="0"/>
                <a:cs typeface="B Nazanin" panose="00000400000000000000" pitchFamily="2" charset="-78"/>
              </a:rPr>
              <a:t>کامل می شود، آن شکاف بافر آزاد می شود و برای نوشتن های آینده در دسترس می شود.</a:t>
            </a:r>
          </a:p>
          <a:p>
            <a:pPr algn="r" rtl="1"/>
            <a:r>
              <a:rPr lang="fa-IR" b="0" i="0" dirty="0">
                <a:solidFill>
                  <a:srgbClr val="3C4043"/>
                </a:solidFill>
                <a:effectLst/>
                <a:latin typeface="Roboto" panose="02000000000000000000" pitchFamily="2" charset="0"/>
                <a:cs typeface="B Nazanin" panose="00000400000000000000" pitchFamily="2" charset="-78"/>
              </a:rPr>
              <a:t>• بافر نوشتن </a:t>
            </a:r>
            <a:r>
              <a:rPr lang="en-US" b="0" i="0" dirty="0">
                <a:solidFill>
                  <a:srgbClr val="3C4043"/>
                </a:solidFill>
                <a:effectLst/>
                <a:latin typeface="Roboto" panose="02000000000000000000" pitchFamily="2" charset="0"/>
                <a:cs typeface="B Nazanin" panose="00000400000000000000" pitchFamily="2" charset="-78"/>
              </a:rPr>
              <a:t>DEC 3100 </a:t>
            </a:r>
            <a:r>
              <a:rPr lang="fa-IR" b="0" i="0" dirty="0">
                <a:solidFill>
                  <a:srgbClr val="3C4043"/>
                </a:solidFill>
                <a:effectLst/>
                <a:latin typeface="Roboto" panose="02000000000000000000" pitchFamily="2" charset="0"/>
                <a:cs typeface="B Nazanin" panose="00000400000000000000" pitchFamily="2" charset="-78"/>
              </a:rPr>
              <a:t>دارای 4 کلمه است</a:t>
            </a:r>
          </a:p>
          <a:p>
            <a:pPr algn="r" rtl="1"/>
            <a:r>
              <a:rPr lang="fa-IR" b="0" i="0" dirty="0">
                <a:solidFill>
                  <a:srgbClr val="3C4043"/>
                </a:solidFill>
                <a:effectLst/>
                <a:latin typeface="Roboto" panose="02000000000000000000" pitchFamily="2" charset="0"/>
                <a:cs typeface="B Nazanin" panose="00000400000000000000" pitchFamily="2" charset="-78"/>
              </a:rPr>
              <a:t>• نوشتن پشت طرح</a:t>
            </a:r>
          </a:p>
          <a:p>
            <a:pPr algn="r" rtl="1"/>
            <a:r>
              <a:rPr lang="fa-IR" b="0" i="0" dirty="0">
                <a:solidFill>
                  <a:srgbClr val="3C4043"/>
                </a:solidFill>
                <a:effectLst/>
                <a:latin typeface="Roboto" panose="02000000000000000000" pitchFamily="2" charset="0"/>
                <a:cs typeface="B Nazanin" panose="00000400000000000000" pitchFamily="2" charset="-78"/>
              </a:rPr>
              <a:t>- بلوک داده را فقط در حافظه پنهان بنویسید و فقط زمانی که در حافظه نهان جایگزین شده است، بلوک را به اصلی بنویسید.</a:t>
            </a:r>
          </a:p>
          <a:p>
            <a:pPr algn="r" rtl="1"/>
            <a:r>
              <a:rPr lang="fa-IR" b="0" i="0" dirty="0">
                <a:solidFill>
                  <a:srgbClr val="3C4043"/>
                </a:solidFill>
                <a:effectLst/>
                <a:latin typeface="Roboto" panose="02000000000000000000" pitchFamily="2" charset="0"/>
                <a:cs typeface="B Nazanin" panose="00000400000000000000" pitchFamily="2" charset="-78"/>
              </a:rPr>
              <a:t>- کارآمدتر از نوشتن از طریق، پیچیده تر برای پیاده سازی</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CACHE WRITE HIT/MISS</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88638" y="636316"/>
            <a:ext cx="4576669" cy="6186309"/>
          </a:xfrm>
          <a:prstGeom prst="rect">
            <a:avLst/>
          </a:prstGeom>
          <a:noFill/>
        </p:spPr>
        <p:txBody>
          <a:bodyPr wrap="square">
            <a:spAutoFit/>
          </a:bodyPr>
          <a:lstStyle/>
          <a:p>
            <a:r>
              <a:rPr lang="en-US" sz="1800" b="0" i="0" u="none" strike="noStrike" baseline="0" dirty="0">
                <a:latin typeface="Arial" panose="020B0604020202020204" pitchFamily="34" charset="0"/>
                <a:cs typeface="B Nazanin" panose="00000400000000000000" pitchFamily="2" charset="-78"/>
              </a:rPr>
              <a:t>•</a:t>
            </a:r>
            <a:r>
              <a:rPr lang="en-US" sz="1800" b="0" i="1" u="none" strike="noStrike" baseline="0" dirty="0">
                <a:latin typeface="Gill Sans MT" panose="020B0502020104020203" pitchFamily="34" charset="0"/>
                <a:cs typeface="B Nazanin" panose="00000400000000000000" pitchFamily="2" charset="-78"/>
              </a:rPr>
              <a:t>Write-</a:t>
            </a:r>
            <a:r>
              <a:rPr lang="en-US" sz="1800" b="0" i="1" u="none" strike="noStrike" baseline="0" dirty="0" err="1">
                <a:latin typeface="Gill Sans MT" panose="020B0502020104020203" pitchFamily="34" charset="0"/>
                <a:cs typeface="B Nazanin" panose="00000400000000000000" pitchFamily="2" charset="-78"/>
              </a:rPr>
              <a:t>through</a:t>
            </a:r>
            <a:r>
              <a:rPr lang="en-US" sz="1800" b="0" i="0" u="none" strike="noStrike" baseline="0" dirty="0" err="1">
                <a:latin typeface="Gill Sans MT" panose="020B0502020104020203" pitchFamily="34" charset="0"/>
                <a:cs typeface="B Nazanin" panose="00000400000000000000" pitchFamily="2" charset="-78"/>
              </a:rPr>
              <a:t>scheme</a:t>
            </a:r>
            <a:endParaRPr lang="en-US" sz="1800" b="0" i="0" u="none" strike="noStrike" baseline="0" dirty="0">
              <a:latin typeface="Gill Sans MT" panose="020B0502020104020203" pitchFamily="34" charset="0"/>
              <a:cs typeface="B Nazanin" panose="00000400000000000000" pitchFamily="2" charset="-78"/>
            </a:endParaRPr>
          </a:p>
          <a:p>
            <a:r>
              <a:rPr lang="en-US" sz="1800" b="0" i="0" u="none" strike="noStrike" baseline="0" dirty="0">
                <a:latin typeface="Gill Sans MT" panose="020B0502020104020203" pitchFamily="34" charset="0"/>
                <a:cs typeface="B Nazanin" panose="00000400000000000000" pitchFamily="2" charset="-78"/>
              </a:rPr>
              <a:t>–on </a:t>
            </a:r>
            <a:r>
              <a:rPr lang="en-US" sz="1800" b="0" i="1" u="none" strike="noStrike" baseline="0" dirty="0" err="1">
                <a:latin typeface="Gill Sans MT" panose="020B0502020104020203" pitchFamily="34" charset="0"/>
                <a:cs typeface="B Nazanin" panose="00000400000000000000" pitchFamily="2" charset="-78"/>
              </a:rPr>
              <a:t>writehit</a:t>
            </a:r>
            <a:r>
              <a:rPr lang="en-US" sz="1800" b="0" i="0" u="none" strike="noStrike" baseline="0" dirty="0">
                <a:latin typeface="Gill Sans MT" panose="020B0502020104020203" pitchFamily="34" charset="0"/>
                <a:cs typeface="B Nazanin" panose="00000400000000000000" pitchFamily="2" charset="-78"/>
              </a:rPr>
              <a:t>: replace data in cache </a:t>
            </a:r>
            <a:r>
              <a:rPr lang="en-US" sz="1800" b="0" i="1" u="none" strike="noStrike" baseline="0" dirty="0">
                <a:latin typeface="Gill Sans MT" panose="020B0502020104020203" pitchFamily="34" charset="0"/>
                <a:cs typeface="B Nazanin" panose="00000400000000000000" pitchFamily="2" charset="-78"/>
              </a:rPr>
              <a:t>and </a:t>
            </a:r>
            <a:r>
              <a:rPr lang="en-US" sz="1800" b="0" i="0" u="none" strike="noStrike" baseline="0" dirty="0">
                <a:latin typeface="Gill Sans MT" panose="020B0502020104020203" pitchFamily="34" charset="0"/>
                <a:cs typeface="B Nazanin" panose="00000400000000000000" pitchFamily="2" charset="-78"/>
              </a:rPr>
              <a:t>memory with </a:t>
            </a:r>
            <a:r>
              <a:rPr lang="en-US" sz="1800" b="0" i="1" u="none" strike="noStrike" baseline="0" dirty="0">
                <a:latin typeface="Gill Sans MT" panose="020B0502020104020203" pitchFamily="34" charset="0"/>
                <a:cs typeface="B Nazanin" panose="00000400000000000000" pitchFamily="2" charset="-78"/>
              </a:rPr>
              <a:t>every </a:t>
            </a:r>
            <a:r>
              <a:rPr lang="en-US" sz="1800" b="0" i="0" u="none" strike="noStrike" baseline="0" dirty="0">
                <a:latin typeface="Gill Sans MT" panose="020B0502020104020203" pitchFamily="34" charset="0"/>
                <a:cs typeface="B Nazanin" panose="00000400000000000000" pitchFamily="2" charset="-78"/>
              </a:rPr>
              <a:t>write hit to avoid </a:t>
            </a:r>
            <a:r>
              <a:rPr lang="en-US" sz="1800" b="0" i="1" u="none" strike="noStrike" baseline="0" dirty="0">
                <a:latin typeface="Gill Sans MT" panose="020B0502020104020203" pitchFamily="34" charset="0"/>
                <a:cs typeface="B Nazanin" panose="00000400000000000000" pitchFamily="2" charset="-78"/>
              </a:rPr>
              <a:t>inconsistency</a:t>
            </a:r>
            <a:endParaRPr lang="en-US" sz="1800" b="0" i="0" u="none" strike="noStrike" baseline="0" dirty="0">
              <a:latin typeface="Gill Sans MT" panose="020B0502020104020203" pitchFamily="34" charset="0"/>
              <a:cs typeface="B Nazanin" panose="00000400000000000000" pitchFamily="2" charset="-78"/>
            </a:endParaRPr>
          </a:p>
          <a:p>
            <a:r>
              <a:rPr lang="en-US" sz="1800" b="0" i="0" u="none" strike="noStrike" baseline="0" dirty="0">
                <a:latin typeface="Gill Sans MT" panose="020B0502020104020203" pitchFamily="34" charset="0"/>
                <a:cs typeface="B Nazanin" panose="00000400000000000000" pitchFamily="2" charset="-78"/>
              </a:rPr>
              <a:t>–on </a:t>
            </a:r>
            <a:r>
              <a:rPr lang="en-US" sz="1800" b="0" i="1" u="none" strike="noStrike" baseline="0" dirty="0" err="1">
                <a:latin typeface="Gill Sans MT" panose="020B0502020104020203" pitchFamily="34" charset="0"/>
                <a:cs typeface="B Nazanin" panose="00000400000000000000" pitchFamily="2" charset="-78"/>
              </a:rPr>
              <a:t>writemiss</a:t>
            </a:r>
            <a:r>
              <a:rPr lang="en-US" sz="1800" b="0" i="0" u="none" strike="noStrike" baseline="0" dirty="0">
                <a:latin typeface="Gill Sans MT" panose="020B0502020104020203" pitchFamily="34" charset="0"/>
                <a:cs typeface="B Nazanin" panose="00000400000000000000" pitchFamily="2" charset="-78"/>
              </a:rPr>
              <a:t>: write the word into cache </a:t>
            </a:r>
            <a:r>
              <a:rPr lang="en-US" sz="1800" b="0" i="1" u="none" strike="noStrike" baseline="0" dirty="0">
                <a:latin typeface="Gill Sans MT" panose="020B0502020104020203" pitchFamily="34" charset="0"/>
                <a:cs typeface="B Nazanin" panose="00000400000000000000" pitchFamily="2" charset="-78"/>
              </a:rPr>
              <a:t>and </a:t>
            </a:r>
            <a:r>
              <a:rPr lang="en-US" sz="1800" b="0" i="0" u="none" strike="noStrike" baseline="0" dirty="0">
                <a:latin typeface="Gill Sans MT" panose="020B0502020104020203" pitchFamily="34" charset="0"/>
                <a:cs typeface="B Nazanin" panose="00000400000000000000" pitchFamily="2" charset="-78"/>
              </a:rPr>
              <a:t>memory –obviously no need to read missed word from memory!</a:t>
            </a:r>
          </a:p>
          <a:p>
            <a:r>
              <a:rPr lang="en-US" sz="1800" b="0" i="0" u="none" strike="noStrike" baseline="0" dirty="0">
                <a:latin typeface="Gill Sans MT" panose="020B0502020104020203" pitchFamily="34" charset="0"/>
                <a:cs typeface="B Nazanin" panose="00000400000000000000" pitchFamily="2" charset="-78"/>
              </a:rPr>
              <a:t>–Write-through is slow because of always required memory write</a:t>
            </a:r>
          </a:p>
          <a:p>
            <a:r>
              <a:rPr lang="en-US" sz="1800" b="0" i="0" u="none" strike="noStrike" baseline="0" dirty="0">
                <a:latin typeface="Arial" panose="020B0604020202020204" pitchFamily="34" charset="0"/>
                <a:cs typeface="B Nazanin" panose="00000400000000000000" pitchFamily="2" charset="-78"/>
              </a:rPr>
              <a:t>•</a:t>
            </a:r>
            <a:r>
              <a:rPr lang="en-US" sz="1800" b="0" i="0" u="none" strike="noStrike" baseline="0" dirty="0">
                <a:latin typeface="Gill Sans MT" panose="020B0502020104020203" pitchFamily="34" charset="0"/>
                <a:cs typeface="B Nazanin" panose="00000400000000000000" pitchFamily="2" charset="-78"/>
              </a:rPr>
              <a:t>performance is improved with a </a:t>
            </a:r>
            <a:r>
              <a:rPr lang="en-US" sz="1800" b="1" i="1" u="none" strike="noStrike" baseline="0" dirty="0">
                <a:latin typeface="Gill Sans MT" panose="020B0502020104020203" pitchFamily="34" charset="0"/>
                <a:cs typeface="B Nazanin" panose="00000400000000000000" pitchFamily="2" charset="-78"/>
              </a:rPr>
              <a:t>write </a:t>
            </a:r>
            <a:r>
              <a:rPr lang="en-US" sz="1800" b="1" i="1" u="none" strike="noStrike" baseline="0" dirty="0" err="1">
                <a:latin typeface="Gill Sans MT" panose="020B0502020104020203" pitchFamily="34" charset="0"/>
                <a:cs typeface="B Nazanin" panose="00000400000000000000" pitchFamily="2" charset="-78"/>
              </a:rPr>
              <a:t>buffer</a:t>
            </a:r>
            <a:r>
              <a:rPr lang="en-US" sz="1800" b="0" i="0" u="none" strike="noStrike" baseline="0" dirty="0" err="1">
                <a:latin typeface="Gill Sans MT" panose="020B0502020104020203" pitchFamily="34" charset="0"/>
                <a:cs typeface="B Nazanin" panose="00000400000000000000" pitchFamily="2" charset="-78"/>
              </a:rPr>
              <a:t>where</a:t>
            </a:r>
            <a:r>
              <a:rPr lang="en-US" sz="1800" b="0" i="0" u="none" strike="noStrike" baseline="0" dirty="0">
                <a:latin typeface="Gill Sans MT" panose="020B0502020104020203" pitchFamily="34" charset="0"/>
                <a:cs typeface="B Nazanin" panose="00000400000000000000" pitchFamily="2" charset="-78"/>
              </a:rPr>
              <a:t> words are stored while waiting to be written to memory –processor can continue execution until write buffer is full</a:t>
            </a:r>
          </a:p>
          <a:p>
            <a:r>
              <a:rPr lang="en-US" sz="1800" b="0" i="0" u="none" strike="noStrike" baseline="0" dirty="0">
                <a:latin typeface="Arial" panose="020B0604020202020204" pitchFamily="34" charset="0"/>
                <a:cs typeface="B Nazanin" panose="00000400000000000000" pitchFamily="2" charset="-78"/>
              </a:rPr>
              <a:t>•</a:t>
            </a:r>
            <a:r>
              <a:rPr lang="en-US" sz="1800" b="0" i="0" u="none" strike="noStrike" baseline="0" dirty="0">
                <a:latin typeface="Gill Sans MT" panose="020B0502020104020203" pitchFamily="34" charset="0"/>
                <a:cs typeface="B Nazanin" panose="00000400000000000000" pitchFamily="2" charset="-78"/>
              </a:rPr>
              <a:t>when a word in the write buffer completes writing into main that buffer slot is freed and becomes available for future writes</a:t>
            </a:r>
          </a:p>
          <a:p>
            <a:r>
              <a:rPr lang="en-US" sz="1800" b="0" i="0" u="none" strike="noStrike" baseline="0" dirty="0">
                <a:latin typeface="Arial" panose="020B0604020202020204" pitchFamily="34" charset="0"/>
                <a:cs typeface="B Nazanin" panose="00000400000000000000" pitchFamily="2" charset="-78"/>
              </a:rPr>
              <a:t>•</a:t>
            </a:r>
            <a:r>
              <a:rPr lang="en-US" sz="1800" b="0" i="0" u="none" strike="noStrike" baseline="0" dirty="0">
                <a:latin typeface="Gill Sans MT" panose="020B0502020104020203" pitchFamily="34" charset="0"/>
                <a:cs typeface="B Nazanin" panose="00000400000000000000" pitchFamily="2" charset="-78"/>
              </a:rPr>
              <a:t>DEC 3100 write buffer has 4 words</a:t>
            </a:r>
          </a:p>
          <a:p>
            <a:r>
              <a:rPr lang="en-US" sz="1800" b="0" i="0" u="none" strike="noStrike" baseline="0" dirty="0">
                <a:latin typeface="Arial" panose="020B0604020202020204" pitchFamily="34" charset="0"/>
                <a:cs typeface="B Nazanin" panose="00000400000000000000" pitchFamily="2" charset="-78"/>
              </a:rPr>
              <a:t>•</a:t>
            </a:r>
            <a:r>
              <a:rPr lang="en-US" sz="1800" b="0" i="1" u="none" strike="noStrike" baseline="0" dirty="0">
                <a:latin typeface="Gill Sans MT" panose="020B0502020104020203" pitchFamily="34" charset="0"/>
                <a:cs typeface="B Nazanin" panose="00000400000000000000" pitchFamily="2" charset="-78"/>
              </a:rPr>
              <a:t>Write-</a:t>
            </a:r>
            <a:r>
              <a:rPr lang="en-US" sz="1800" b="0" i="1" u="none" strike="noStrike" baseline="0" dirty="0" err="1">
                <a:latin typeface="Gill Sans MT" panose="020B0502020104020203" pitchFamily="34" charset="0"/>
                <a:cs typeface="B Nazanin" panose="00000400000000000000" pitchFamily="2" charset="-78"/>
              </a:rPr>
              <a:t>back</a:t>
            </a:r>
            <a:r>
              <a:rPr lang="en-US" sz="1800" b="0" i="0" u="none" strike="noStrike" baseline="0" dirty="0" err="1">
                <a:latin typeface="Gill Sans MT" panose="020B0502020104020203" pitchFamily="34" charset="0"/>
                <a:cs typeface="B Nazanin" panose="00000400000000000000" pitchFamily="2" charset="-78"/>
              </a:rPr>
              <a:t>scheme</a:t>
            </a:r>
            <a:endParaRPr lang="en-US" sz="1800" b="0" i="0" u="none" strike="noStrike" baseline="0" dirty="0">
              <a:latin typeface="Gill Sans MT" panose="020B0502020104020203" pitchFamily="34" charset="0"/>
              <a:cs typeface="B Nazanin" panose="00000400000000000000" pitchFamily="2" charset="-78"/>
            </a:endParaRPr>
          </a:p>
          <a:p>
            <a:r>
              <a:rPr lang="en-US" sz="1800" b="0" i="0" u="none" strike="noStrike" baseline="0" dirty="0">
                <a:latin typeface="Gill Sans MT" panose="020B0502020104020203" pitchFamily="34" charset="0"/>
                <a:cs typeface="B Nazanin" panose="00000400000000000000" pitchFamily="2" charset="-78"/>
              </a:rPr>
              <a:t>–write the data block </a:t>
            </a:r>
            <a:r>
              <a:rPr lang="en-US" sz="1800" b="0" i="1" u="none" strike="noStrike" baseline="0" dirty="0" err="1">
                <a:latin typeface="Gill Sans MT" panose="020B0502020104020203" pitchFamily="34" charset="0"/>
                <a:cs typeface="B Nazanin" panose="00000400000000000000" pitchFamily="2" charset="-78"/>
              </a:rPr>
              <a:t>only</a:t>
            </a:r>
            <a:r>
              <a:rPr lang="en-US" sz="1800" b="0" i="0" u="none" strike="noStrike" baseline="0" dirty="0" err="1">
                <a:latin typeface="Gill Sans MT" panose="020B0502020104020203" pitchFamily="34" charset="0"/>
                <a:cs typeface="B Nazanin" panose="00000400000000000000" pitchFamily="2" charset="-78"/>
              </a:rPr>
              <a:t>into</a:t>
            </a:r>
            <a:r>
              <a:rPr lang="en-US" sz="1800" b="0" i="0" u="none" strike="noStrike" baseline="0" dirty="0">
                <a:latin typeface="Gill Sans MT" panose="020B0502020104020203" pitchFamily="34" charset="0"/>
                <a:cs typeface="B Nazanin" panose="00000400000000000000" pitchFamily="2" charset="-78"/>
              </a:rPr>
              <a:t> the cache and </a:t>
            </a:r>
            <a:r>
              <a:rPr lang="en-US" sz="1800" b="0" i="1" u="none" strike="noStrike" baseline="0" dirty="0">
                <a:latin typeface="Gill Sans MT" panose="020B0502020104020203" pitchFamily="34" charset="0"/>
                <a:cs typeface="B Nazanin" panose="00000400000000000000" pitchFamily="2" charset="-78"/>
              </a:rPr>
              <a:t>write-</a:t>
            </a:r>
            <a:r>
              <a:rPr lang="en-US" sz="1800" b="0" i="1" u="none" strike="noStrike" baseline="0" dirty="0" err="1">
                <a:latin typeface="Gill Sans MT" panose="020B0502020104020203" pitchFamily="34" charset="0"/>
                <a:cs typeface="B Nazanin" panose="00000400000000000000" pitchFamily="2" charset="-78"/>
              </a:rPr>
              <a:t>back</a:t>
            </a:r>
            <a:r>
              <a:rPr lang="en-US" sz="1800" b="0" i="0" u="none" strike="noStrike" baseline="0" dirty="0" err="1">
                <a:latin typeface="Gill Sans MT" panose="020B0502020104020203" pitchFamily="34" charset="0"/>
                <a:cs typeface="B Nazanin" panose="00000400000000000000" pitchFamily="2" charset="-78"/>
              </a:rPr>
              <a:t>the</a:t>
            </a:r>
            <a:r>
              <a:rPr lang="en-US" sz="1800" b="0" i="0" u="none" strike="noStrike" baseline="0" dirty="0">
                <a:latin typeface="Gill Sans MT" panose="020B0502020104020203" pitchFamily="34" charset="0"/>
                <a:cs typeface="B Nazanin" panose="00000400000000000000" pitchFamily="2" charset="-78"/>
              </a:rPr>
              <a:t> block to main </a:t>
            </a:r>
            <a:r>
              <a:rPr lang="en-US" sz="1800" b="0" i="1" u="none" strike="noStrike" baseline="0" dirty="0">
                <a:latin typeface="Gill Sans MT" panose="020B0502020104020203" pitchFamily="34" charset="0"/>
                <a:cs typeface="B Nazanin" panose="00000400000000000000" pitchFamily="2" charset="-78"/>
              </a:rPr>
              <a:t>only </a:t>
            </a:r>
            <a:r>
              <a:rPr lang="en-US" sz="1800" b="0" i="1" u="none" strike="noStrike" baseline="0" dirty="0" err="1">
                <a:latin typeface="Gill Sans MT" panose="020B0502020104020203" pitchFamily="34" charset="0"/>
                <a:cs typeface="B Nazanin" panose="00000400000000000000" pitchFamily="2" charset="-78"/>
              </a:rPr>
              <a:t>when</a:t>
            </a:r>
            <a:r>
              <a:rPr lang="en-US" sz="1800" b="0" i="0" u="none" strike="noStrike" baseline="0" dirty="0" err="1">
                <a:latin typeface="Gill Sans MT" panose="020B0502020104020203" pitchFamily="34" charset="0"/>
                <a:cs typeface="B Nazanin" panose="00000400000000000000" pitchFamily="2" charset="-78"/>
              </a:rPr>
              <a:t>it</a:t>
            </a:r>
            <a:r>
              <a:rPr lang="en-US" sz="1800" b="0" i="0" u="none" strike="noStrike" baseline="0" dirty="0">
                <a:latin typeface="Gill Sans MT" panose="020B0502020104020203" pitchFamily="34" charset="0"/>
                <a:cs typeface="B Nazanin" panose="00000400000000000000" pitchFamily="2" charset="-78"/>
              </a:rPr>
              <a:t> is replaced in cache</a:t>
            </a:r>
          </a:p>
          <a:p>
            <a:r>
              <a:rPr lang="en-US" sz="1800" b="0" i="0" u="none" strike="noStrike" baseline="0" dirty="0">
                <a:latin typeface="Gill Sans MT" panose="020B0502020104020203" pitchFamily="34" charset="0"/>
                <a:cs typeface="B Nazanin" panose="00000400000000000000" pitchFamily="2" charset="-78"/>
              </a:rPr>
              <a:t>–more efficient than write-through, more complex to implement</a:t>
            </a:r>
          </a:p>
        </p:txBody>
      </p:sp>
    </p:spTree>
    <p:extLst>
      <p:ext uri="{BB962C8B-B14F-4D97-AF65-F5344CB8AC3E}">
        <p14:creationId xmlns:p14="http://schemas.microsoft.com/office/powerpoint/2010/main" val="1464803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D5483F-86D4-8623-C00B-3B14F74416FE}"/>
              </a:ext>
            </a:extLst>
          </p:cNvPr>
          <p:cNvPicPr>
            <a:picLocks noChangeAspect="1"/>
          </p:cNvPicPr>
          <p:nvPr/>
        </p:nvPicPr>
        <p:blipFill>
          <a:blip r:embed="rId3"/>
          <a:stretch>
            <a:fillRect/>
          </a:stretch>
        </p:blipFill>
        <p:spPr>
          <a:xfrm>
            <a:off x="742618" y="1244805"/>
            <a:ext cx="7658764" cy="4816257"/>
          </a:xfrm>
          <a:prstGeom prst="rect">
            <a:avLst/>
          </a:prstGeom>
        </p:spPr>
      </p:pic>
      <p:sp>
        <p:nvSpPr>
          <p:cNvPr id="6" name="TextBox 5">
            <a:extLst>
              <a:ext uri="{FF2B5EF4-FFF2-40B4-BE49-F238E27FC236}">
                <a16:creationId xmlns:a16="http://schemas.microsoft.com/office/drawing/2014/main" id="{1238D14D-5355-5476-C37A-06CE2BE8B548}"/>
              </a:ext>
            </a:extLst>
          </p:cNvPr>
          <p:cNvSpPr txBox="1"/>
          <p:nvPr/>
        </p:nvSpPr>
        <p:spPr>
          <a:xfrm>
            <a:off x="429208" y="297320"/>
            <a:ext cx="4572000" cy="707886"/>
          </a:xfrm>
          <a:prstGeom prst="rect">
            <a:avLst/>
          </a:prstGeom>
          <a:noFill/>
        </p:spPr>
        <p:txBody>
          <a:bodyPr wrap="square">
            <a:spAutoFit/>
          </a:bodyPr>
          <a:lstStyle/>
          <a:p>
            <a:r>
              <a:rPr lang="en-US" sz="2000" b="0" i="0" u="none" strike="noStrike" baseline="0" dirty="0">
                <a:solidFill>
                  <a:srgbClr val="2A1A00"/>
                </a:solidFill>
                <a:latin typeface="Impact" panose="020B0806030902050204" pitchFamily="34" charset="0"/>
              </a:rPr>
              <a:t>DIRECT MAPPED CACHE: TAKING ADVANTAGE OF SPATIAL LOCALITY </a:t>
            </a:r>
            <a:endParaRPr lang="en-US" sz="2000" dirty="0"/>
          </a:p>
        </p:txBody>
      </p:sp>
    </p:spTree>
    <p:extLst>
      <p:ext uri="{BB962C8B-B14F-4D97-AF65-F5344CB8AC3E}">
        <p14:creationId xmlns:p14="http://schemas.microsoft.com/office/powerpoint/2010/main" val="98414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882544"/>
            <a:ext cx="4301411" cy="3693319"/>
          </a:xfrm>
          <a:prstGeom prst="rect">
            <a:avLst/>
          </a:prstGeom>
          <a:noFill/>
        </p:spPr>
        <p:txBody>
          <a:bodyPr wrap="square" rtlCol="0">
            <a:spAutoFit/>
          </a:bodyPr>
          <a:lstStyle/>
          <a:p>
            <a:r>
              <a:rPr lang="en-US" dirty="0">
                <a:cs typeface="B Nazanin" panose="00000400000000000000" pitchFamily="2" charset="-78"/>
              </a:rPr>
              <a:t>DRAM (Dynamic Random Access Memory):</a:t>
            </a:r>
          </a:p>
          <a:p>
            <a:r>
              <a:rPr lang="en-US" dirty="0">
                <a:cs typeface="B Nazanin" panose="00000400000000000000" pitchFamily="2" charset="-78"/>
              </a:rPr>
              <a:t>–value is stored as a charge on capacitor that must be </a:t>
            </a:r>
            <a:r>
              <a:rPr lang="en-US" dirty="0" err="1">
                <a:cs typeface="B Nazanin" panose="00000400000000000000" pitchFamily="2" charset="-78"/>
              </a:rPr>
              <a:t>periodicallyrefreshed</a:t>
            </a:r>
            <a:r>
              <a:rPr lang="en-US" dirty="0">
                <a:cs typeface="B Nazanin" panose="00000400000000000000" pitchFamily="2" charset="-78"/>
              </a:rPr>
              <a:t>, which is why it is called dynamic</a:t>
            </a:r>
          </a:p>
          <a:p>
            <a:r>
              <a:rPr lang="en-US" dirty="0">
                <a:cs typeface="B Nazanin" panose="00000400000000000000" pitchFamily="2" charset="-78"/>
              </a:rPr>
              <a:t>–very small –1 transistor per bit –but factor of 5 to 10 slower than SRAM</a:t>
            </a:r>
          </a:p>
          <a:p>
            <a:r>
              <a:rPr lang="en-US" dirty="0">
                <a:cs typeface="B Nazanin" panose="00000400000000000000" pitchFamily="2" charset="-78"/>
              </a:rPr>
              <a:t>–used </a:t>
            </a:r>
            <a:r>
              <a:rPr lang="en-US" dirty="0" err="1">
                <a:cs typeface="B Nazanin" panose="00000400000000000000" pitchFamily="2" charset="-78"/>
              </a:rPr>
              <a:t>formain</a:t>
            </a:r>
            <a:r>
              <a:rPr lang="en-US" dirty="0">
                <a:cs typeface="B Nazanin" panose="00000400000000000000" pitchFamily="2" charset="-78"/>
              </a:rPr>
              <a:t> memory</a:t>
            </a:r>
          </a:p>
          <a:p>
            <a:r>
              <a:rPr lang="en-US" dirty="0">
                <a:cs typeface="B Nazanin" panose="00000400000000000000" pitchFamily="2" charset="-78"/>
              </a:rPr>
              <a:t>•SRAM(Static Random Access Memory):</a:t>
            </a:r>
          </a:p>
          <a:p>
            <a:r>
              <a:rPr lang="en-US" dirty="0">
                <a:cs typeface="B Nazanin" panose="00000400000000000000" pitchFamily="2" charset="-78"/>
              </a:rPr>
              <a:t>–will exist </a:t>
            </a:r>
            <a:r>
              <a:rPr lang="en-US" dirty="0" err="1">
                <a:cs typeface="B Nazanin" panose="00000400000000000000" pitchFamily="2" charset="-78"/>
              </a:rPr>
              <a:t>indefinitelyas</a:t>
            </a:r>
            <a:r>
              <a:rPr lang="en-US" dirty="0">
                <a:cs typeface="B Nazanin" panose="00000400000000000000" pitchFamily="2" charset="-78"/>
              </a:rPr>
              <a:t> long as </a:t>
            </a:r>
            <a:r>
              <a:rPr lang="en-US" dirty="0" err="1">
                <a:cs typeface="B Nazanin" panose="00000400000000000000" pitchFamily="2" charset="-78"/>
              </a:rPr>
              <a:t>thereis</a:t>
            </a:r>
            <a:r>
              <a:rPr lang="en-US" dirty="0">
                <a:cs typeface="B Nazanin" panose="00000400000000000000" pitchFamily="2" charset="-78"/>
              </a:rPr>
              <a:t> power, which is why it is called static</a:t>
            </a:r>
          </a:p>
          <a:p>
            <a:r>
              <a:rPr lang="en-US" dirty="0">
                <a:cs typeface="B Nazanin" panose="00000400000000000000" pitchFamily="2" charset="-78"/>
              </a:rPr>
              <a:t>–very fast but takes up more space </a:t>
            </a:r>
            <a:r>
              <a:rPr lang="en-US" dirty="0" err="1">
                <a:cs typeface="B Nazanin" panose="00000400000000000000" pitchFamily="2" charset="-78"/>
              </a:rPr>
              <a:t>thanDRAM</a:t>
            </a:r>
            <a:r>
              <a:rPr lang="en-US" dirty="0">
                <a:cs typeface="B Nazanin" panose="00000400000000000000" pitchFamily="2" charset="-78"/>
              </a:rPr>
              <a:t> –4 to 6 transistors per bit</a:t>
            </a:r>
          </a:p>
          <a:p>
            <a:r>
              <a:rPr lang="en-US" dirty="0">
                <a:cs typeface="B Nazanin" panose="00000400000000000000" pitchFamily="2" charset="-78"/>
              </a:rPr>
              <a:t>–used for cache</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861249" y="867747"/>
            <a:ext cx="4156787" cy="3970318"/>
          </a:xfrm>
          <a:prstGeom prst="rect">
            <a:avLst/>
          </a:prstGeom>
          <a:noFill/>
        </p:spPr>
        <p:txBody>
          <a:bodyPr wrap="square" rtlCol="0">
            <a:spAutoFit/>
          </a:bodyPr>
          <a:lstStyle/>
          <a:p>
            <a:pPr algn="r" rtl="1"/>
            <a:r>
              <a:rPr lang="en-US" dirty="0">
                <a:cs typeface="B Nazanin" panose="00000400000000000000" pitchFamily="2" charset="-78"/>
              </a:rPr>
              <a:t>DRAM (</a:t>
            </a:r>
            <a:r>
              <a:rPr lang="fa-IR" dirty="0">
                <a:cs typeface="B Nazanin" panose="00000400000000000000" pitchFamily="2" charset="-78"/>
              </a:rPr>
              <a:t>حافظه دسترسی تصادفی پویا):</a:t>
            </a:r>
          </a:p>
          <a:p>
            <a:pPr algn="r" rtl="1"/>
            <a:r>
              <a:rPr lang="fa-IR" dirty="0">
                <a:cs typeface="B Nazanin" panose="00000400000000000000" pitchFamily="2" charset="-78"/>
              </a:rPr>
              <a:t>- مقدار به عنوان شارژ در خازن ذخیره می شود که باید به طور دوره ای تجدید شود، به همین دلیل است که به آن پویا می گویند.</a:t>
            </a:r>
          </a:p>
          <a:p>
            <a:pPr algn="r" rtl="1"/>
            <a:r>
              <a:rPr lang="fa-IR" dirty="0">
                <a:cs typeface="B Nazanin" panose="00000400000000000000" pitchFamily="2" charset="-78"/>
              </a:rPr>
              <a:t>- بسیار کوچک - 1 ترانزیستور در هر بیت - اما ضریب 5 تا 10 کندتر از </a:t>
            </a:r>
            <a:r>
              <a:rPr lang="en-US" dirty="0">
                <a:cs typeface="B Nazanin" panose="00000400000000000000" pitchFamily="2" charset="-78"/>
              </a:rPr>
              <a:t>SRAM</a:t>
            </a:r>
          </a:p>
          <a:p>
            <a:pPr algn="r" rtl="1"/>
            <a:r>
              <a:rPr lang="en-US" dirty="0">
                <a:cs typeface="B Nazanin" panose="00000400000000000000" pitchFamily="2" charset="-78"/>
              </a:rPr>
              <a:t>– </a:t>
            </a:r>
            <a:r>
              <a:rPr lang="fa-IR" dirty="0">
                <a:cs typeface="B Nazanin" panose="00000400000000000000" pitchFamily="2" charset="-78"/>
              </a:rPr>
              <a:t>از حافظه فرمین استفاده شده</a:t>
            </a:r>
          </a:p>
          <a:p>
            <a:pPr algn="r" rtl="1"/>
            <a:r>
              <a:rPr lang="fa-IR" dirty="0">
                <a:cs typeface="B Nazanin" panose="00000400000000000000" pitchFamily="2" charset="-78"/>
              </a:rPr>
              <a:t>•</a:t>
            </a:r>
            <a:r>
              <a:rPr lang="en-US" dirty="0">
                <a:cs typeface="B Nazanin" panose="00000400000000000000" pitchFamily="2" charset="-78"/>
              </a:rPr>
              <a:t>SRAM (</a:t>
            </a:r>
            <a:r>
              <a:rPr lang="fa-IR" dirty="0">
                <a:cs typeface="B Nazanin" panose="00000400000000000000" pitchFamily="2" charset="-78"/>
              </a:rPr>
              <a:t>حافظه دسترسی تصادفی استاتیک):</a:t>
            </a:r>
          </a:p>
          <a:p>
            <a:pPr algn="r" rtl="1"/>
            <a:r>
              <a:rPr lang="fa-IR" dirty="0">
                <a:cs typeface="B Nazanin" panose="00000400000000000000" pitchFamily="2" charset="-78"/>
              </a:rPr>
              <a:t>- تا زمانی که قدرت وجود داشته باشد به طور نامحدود وجود خواهد داشت، به همین دلیل است که به آن ایستا می گویند</a:t>
            </a:r>
          </a:p>
          <a:p>
            <a:pPr algn="r" rtl="1"/>
            <a:r>
              <a:rPr lang="fa-IR" dirty="0">
                <a:cs typeface="B Nazanin" panose="00000400000000000000" pitchFamily="2" charset="-78"/>
              </a:rPr>
              <a:t>- بسیار سریع اما فضای بیشتری را نسبت به </a:t>
            </a:r>
            <a:r>
              <a:rPr lang="en-US" dirty="0">
                <a:cs typeface="B Nazanin" panose="00000400000000000000" pitchFamily="2" charset="-78"/>
              </a:rPr>
              <a:t>DRAM </a:t>
            </a:r>
            <a:r>
              <a:rPr lang="fa-IR" dirty="0">
                <a:cs typeface="B Nazanin" panose="00000400000000000000" pitchFamily="2" charset="-78"/>
              </a:rPr>
              <a:t>اشغال می کند - 4 تا 6 ترانزیستور در هر بیت</a:t>
            </a:r>
          </a:p>
          <a:p>
            <a:pPr algn="r" rtl="1"/>
            <a:r>
              <a:rPr lang="fa-IR" dirty="0">
                <a:cs typeface="B Nazanin" panose="00000400000000000000" pitchFamily="2" charset="-78"/>
              </a:rPr>
              <a:t>- برای کش استفاده می شود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867747"/>
            <a:ext cx="0" cy="439471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MEMORIES: REVIEW</a:t>
            </a:r>
            <a:endParaRPr lang="en-US" dirty="0">
              <a:cs typeface="B Nazanin" panose="00000400000000000000" pitchFamily="2" charset="-78"/>
            </a:endParaRPr>
          </a:p>
        </p:txBody>
      </p:sp>
      <p:pic>
        <p:nvPicPr>
          <p:cNvPr id="23" name="Picture 22">
            <a:extLst>
              <a:ext uri="{FF2B5EF4-FFF2-40B4-BE49-F238E27FC236}">
                <a16:creationId xmlns:a16="http://schemas.microsoft.com/office/drawing/2014/main" id="{25B8F2E6-BF5B-AAAF-7F61-326E498D7A7B}"/>
              </a:ext>
            </a:extLst>
          </p:cNvPr>
          <p:cNvPicPr>
            <a:picLocks noChangeAspect="1"/>
          </p:cNvPicPr>
          <p:nvPr/>
        </p:nvPicPr>
        <p:blipFill>
          <a:blip r:embed="rId3"/>
          <a:stretch>
            <a:fillRect/>
          </a:stretch>
        </p:blipFill>
        <p:spPr>
          <a:xfrm>
            <a:off x="125963" y="4450702"/>
            <a:ext cx="4156789" cy="2407298"/>
          </a:xfrm>
          <a:prstGeom prst="rect">
            <a:avLst/>
          </a:prstGeom>
        </p:spPr>
      </p:pic>
    </p:spTree>
    <p:extLst>
      <p:ext uri="{BB962C8B-B14F-4D97-AF65-F5344CB8AC3E}">
        <p14:creationId xmlns:p14="http://schemas.microsoft.com/office/powerpoint/2010/main" val="1325373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548673" y="913314"/>
            <a:ext cx="4576669" cy="3693319"/>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 جایگزینی حافظه پنهان در بلوک های بزرگ (چند کلمه ای):</a:t>
            </a:r>
            <a:endParaRPr lang="en-US" b="0" i="0" dirty="0">
              <a:solidFill>
                <a:srgbClr val="3C4043"/>
              </a:solidFill>
              <a:effectLst/>
              <a:latin typeface="Roboto" panose="02000000000000000000" pitchFamily="2" charset="0"/>
              <a:cs typeface="B Nazanin" panose="00000400000000000000" pitchFamily="2" charset="-78"/>
            </a:endParaRPr>
          </a:p>
          <a:p>
            <a:pPr algn="r" rtl="1"/>
            <a:r>
              <a:rPr lang="fa-IR" b="0" i="0" dirty="0">
                <a:solidFill>
                  <a:srgbClr val="3C4043"/>
                </a:solidFill>
                <a:effectLst/>
                <a:latin typeface="Roboto" panose="02000000000000000000" pitchFamily="2" charset="0"/>
                <a:cs typeface="B Nazanin" panose="00000400000000000000" pitchFamily="2" charset="-78"/>
              </a:rPr>
              <a:t>کلمه خوانده شده از دست رفته: خواندن کل بلوک از حافظه اصلی</a:t>
            </a:r>
            <a:endParaRPr lang="en-US" b="0" i="0" dirty="0">
              <a:solidFill>
                <a:srgbClr val="3C4043"/>
              </a:solidFill>
              <a:effectLst/>
              <a:latin typeface="Roboto" panose="02000000000000000000" pitchFamily="2" charset="0"/>
              <a:cs typeface="B Nazanin" panose="00000400000000000000" pitchFamily="2" charset="-78"/>
            </a:endParaRPr>
          </a:p>
          <a:p>
            <a:pPr algn="r" rtl="1"/>
            <a:r>
              <a:rPr lang="fa-IR" b="0" i="0" dirty="0">
                <a:solidFill>
                  <a:srgbClr val="3C4043"/>
                </a:solidFill>
                <a:effectLst/>
                <a:latin typeface="Roboto" panose="02000000000000000000" pitchFamily="2" charset="0"/>
                <a:cs typeface="B Nazanin" panose="00000400000000000000" pitchFamily="2" charset="-78"/>
              </a:rPr>
              <a:t>– نوشتن در حافظه پنهان نوشتن:</a:t>
            </a:r>
            <a:endParaRPr lang="en-US" b="0" i="0" dirty="0">
              <a:solidFill>
                <a:srgbClr val="3C4043"/>
              </a:solidFill>
              <a:effectLst/>
              <a:latin typeface="Roboto" panose="02000000000000000000" pitchFamily="2" charset="0"/>
              <a:cs typeface="B Nazanin" panose="00000400000000000000" pitchFamily="2" charset="-78"/>
            </a:endParaRPr>
          </a:p>
          <a:p>
            <a:pPr algn="r" rtl="1"/>
            <a:r>
              <a:rPr lang="fa-IR" b="0" i="0" dirty="0">
                <a:solidFill>
                  <a:srgbClr val="3C4043"/>
                </a:solidFill>
                <a:effectLst/>
                <a:latin typeface="Roboto" panose="02000000000000000000" pitchFamily="2" charset="0"/>
                <a:cs typeface="B Nazanin" panose="00000400000000000000" pitchFamily="2" charset="-78"/>
              </a:rPr>
              <a:t>•اگر ضربه نوشتن، یعنی تگ آدرس درخواستی و ورودی کش برابر است، با جایگزین کردن بلوک کلمه و نوشتن در حافظه نهان و حافظه، مانند بلوک های 1 کلمه ای ادامه دهید.</a:t>
            </a:r>
            <a:endParaRPr lang="en-US" b="0" i="0" dirty="0">
              <a:solidFill>
                <a:srgbClr val="3C4043"/>
              </a:solidFill>
              <a:effectLst/>
              <a:latin typeface="Roboto" panose="02000000000000000000" pitchFamily="2" charset="0"/>
              <a:cs typeface="B Nazanin" panose="00000400000000000000" pitchFamily="2" charset="-78"/>
            </a:endParaRPr>
          </a:p>
          <a:p>
            <a:pPr algn="r" rtl="1"/>
            <a:r>
              <a:rPr lang="fa-IR" b="0" i="0" dirty="0">
                <a:solidFill>
                  <a:srgbClr val="3C4043"/>
                </a:solidFill>
                <a:effectLst/>
                <a:latin typeface="Roboto" panose="02000000000000000000" pitchFamily="2" charset="0"/>
                <a:cs typeface="B Nazanin" panose="00000400000000000000" pitchFamily="2" charset="-78"/>
              </a:rPr>
              <a:t>•اگر اشتباه بنویسید، به عنوان مثال، تگ ها نابرابر هستند، بلوک را از حافظه واکشی کنید، کلمه ای را جایگزین کنید که باعث اشتباه شده است، و بلوک را هم در حافظه پنهان و هم در حافظه بنویسید.•بنابراین، بر خلاف مورد بلوک های 1 کلمه ای، اشتباه نوشتن با بلوک چند کلمه ای باعث خواندن حافظه می شود.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DIRECT MAPPED CACHE: TAKING ADVANTAGE OF SPATIAL LOCALITY</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0" y="913314"/>
            <a:ext cx="4548673" cy="3970318"/>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Cache </a:t>
            </a:r>
            <a:r>
              <a:rPr lang="en-US" sz="1800" b="0" i="1" u="none" strike="noStrike" baseline="0" dirty="0" err="1">
                <a:solidFill>
                  <a:srgbClr val="585858"/>
                </a:solidFill>
                <a:latin typeface="Gill Sans MT" panose="020B0502020104020203" pitchFamily="34" charset="0"/>
                <a:cs typeface="B Nazanin" panose="00000400000000000000" pitchFamily="2" charset="-78"/>
              </a:rPr>
              <a:t>replacement</a:t>
            </a:r>
            <a:r>
              <a:rPr lang="en-US" sz="1800" b="0" i="0" u="none" strike="noStrike" baseline="0" dirty="0" err="1">
                <a:solidFill>
                  <a:srgbClr val="585858"/>
                </a:solidFill>
                <a:latin typeface="Gill Sans MT" panose="020B0502020104020203" pitchFamily="34" charset="0"/>
                <a:cs typeface="B Nazanin" panose="00000400000000000000" pitchFamily="2" charset="-78"/>
              </a:rPr>
              <a:t>in</a:t>
            </a:r>
            <a:r>
              <a:rPr lang="en-US" sz="1800" b="0" i="0" u="none" strike="noStrike" baseline="0" dirty="0">
                <a:solidFill>
                  <a:srgbClr val="585858"/>
                </a:solidFill>
                <a:latin typeface="Gill Sans MT" panose="020B0502020104020203" pitchFamily="34" charset="0"/>
                <a:cs typeface="B Nazanin" panose="00000400000000000000" pitchFamily="2" charset="-78"/>
              </a:rPr>
              <a:t> large (multiword) blocks:</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word </a:t>
            </a:r>
            <a:r>
              <a:rPr lang="en-US" sz="1800" b="0" i="1" u="none" strike="noStrike" baseline="0" dirty="0">
                <a:solidFill>
                  <a:srgbClr val="585858"/>
                </a:solidFill>
                <a:latin typeface="Gill Sans MT" panose="020B0502020104020203" pitchFamily="34" charset="0"/>
                <a:cs typeface="B Nazanin" panose="00000400000000000000" pitchFamily="2" charset="-78"/>
              </a:rPr>
              <a:t>read miss</a:t>
            </a:r>
            <a:r>
              <a:rPr lang="en-US" sz="1800" b="0" i="0" u="none" strike="noStrike" baseline="0" dirty="0">
                <a:solidFill>
                  <a:srgbClr val="585858"/>
                </a:solidFill>
                <a:latin typeface="Gill Sans MT" panose="020B0502020104020203" pitchFamily="34" charset="0"/>
                <a:cs typeface="B Nazanin" panose="00000400000000000000" pitchFamily="2" charset="-78"/>
              </a:rPr>
              <a:t>: read entire block from main memory</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writing in a </a:t>
            </a:r>
            <a:r>
              <a:rPr lang="en-US" sz="1800" b="0" i="1" u="none" strike="noStrike" baseline="0" dirty="0">
                <a:solidFill>
                  <a:srgbClr val="585858"/>
                </a:solidFill>
                <a:latin typeface="Gill Sans MT" panose="020B0502020104020203" pitchFamily="34" charset="0"/>
                <a:cs typeface="B Nazanin" panose="00000400000000000000" pitchFamily="2" charset="-78"/>
              </a:rPr>
              <a:t>write-</a:t>
            </a:r>
            <a:r>
              <a:rPr lang="en-US" sz="1800" b="0" i="1" u="none" strike="noStrike" baseline="0" dirty="0" err="1">
                <a:solidFill>
                  <a:srgbClr val="585858"/>
                </a:solidFill>
                <a:latin typeface="Gill Sans MT" panose="020B0502020104020203" pitchFamily="34" charset="0"/>
                <a:cs typeface="B Nazanin" panose="00000400000000000000" pitchFamily="2" charset="-78"/>
              </a:rPr>
              <a:t>through</a:t>
            </a:r>
            <a:r>
              <a:rPr lang="en-US" sz="1800" b="0" i="0" u="none" strike="noStrike" baseline="0" dirty="0" err="1">
                <a:solidFill>
                  <a:srgbClr val="585858"/>
                </a:solidFill>
                <a:latin typeface="Gill Sans MT" panose="020B0502020104020203" pitchFamily="34" charset="0"/>
                <a:cs typeface="B Nazanin" panose="00000400000000000000" pitchFamily="2" charset="-78"/>
              </a:rPr>
              <a:t>cache</a:t>
            </a:r>
            <a:r>
              <a:rPr lang="en-US" sz="1800" b="0" i="0" u="none" strike="noStrike" baseline="0" dirty="0">
                <a:solidFill>
                  <a:srgbClr val="585858"/>
                </a:solidFill>
                <a:latin typeface="Gill Sans MT" panose="020B0502020104020203" pitchFamily="34" charset="0"/>
                <a:cs typeface="B Nazanin" panose="00000400000000000000" pitchFamily="2" charset="-78"/>
              </a:rPr>
              <a:t>:</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if </a:t>
            </a:r>
            <a:r>
              <a:rPr lang="en-US" sz="1800" b="0" i="1" u="none" strike="noStrike" baseline="0" dirty="0">
                <a:solidFill>
                  <a:srgbClr val="585858"/>
                </a:solidFill>
                <a:latin typeface="Gill Sans MT" panose="020B0502020104020203" pitchFamily="34" charset="0"/>
                <a:cs typeface="B Nazanin" panose="00000400000000000000" pitchFamily="2" charset="-78"/>
              </a:rPr>
              <a:t>write hit</a:t>
            </a:r>
            <a:r>
              <a:rPr lang="en-US" sz="1800" b="0" i="0" u="none" strike="noStrike" baseline="0" dirty="0">
                <a:solidFill>
                  <a:srgbClr val="585858"/>
                </a:solidFill>
                <a:latin typeface="Gill Sans MT" panose="020B0502020104020203" pitchFamily="34" charset="0"/>
                <a:cs typeface="B Nazanin" panose="00000400000000000000" pitchFamily="2" charset="-78"/>
              </a:rPr>
              <a:t>, i.e., tag of requested address and cache entry are equal, continue as for 1-word blocks by replacing word and writing block to both cache and memory</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if </a:t>
            </a:r>
            <a:r>
              <a:rPr lang="en-US" sz="1800" b="0" i="1" u="none" strike="noStrike" baseline="0" dirty="0">
                <a:solidFill>
                  <a:srgbClr val="585858"/>
                </a:solidFill>
                <a:latin typeface="Gill Sans MT" panose="020B0502020104020203" pitchFamily="34" charset="0"/>
                <a:cs typeface="B Nazanin" panose="00000400000000000000" pitchFamily="2" charset="-78"/>
              </a:rPr>
              <a:t>write miss</a:t>
            </a:r>
            <a:r>
              <a:rPr lang="en-US" sz="1800" b="0" i="0" u="none" strike="noStrike" baseline="0" dirty="0">
                <a:solidFill>
                  <a:srgbClr val="585858"/>
                </a:solidFill>
                <a:latin typeface="Gill Sans MT" panose="020B0502020104020203" pitchFamily="34" charset="0"/>
                <a:cs typeface="B Nazanin" panose="00000400000000000000" pitchFamily="2" charset="-78"/>
              </a:rPr>
              <a:t>, i.e., tags are unequal, fetch block from memory, replace word that caused miss, and write block to both cache and memory</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therefore, unlike case of 1-word blocks, a write miss with a multiword block causes a memory read </a:t>
            </a:r>
          </a:p>
        </p:txBody>
      </p:sp>
    </p:spTree>
    <p:extLst>
      <p:ext uri="{BB962C8B-B14F-4D97-AF65-F5344CB8AC3E}">
        <p14:creationId xmlns:p14="http://schemas.microsoft.com/office/powerpoint/2010/main" val="595630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5307" y="913314"/>
            <a:ext cx="4460035" cy="2308324"/>
          </a:xfrm>
          <a:prstGeom prst="rect">
            <a:avLst/>
          </a:prstGeom>
          <a:noFill/>
        </p:spPr>
        <p:txBody>
          <a:bodyPr wrap="square" rtlCol="0">
            <a:spAutoFit/>
          </a:bodyPr>
          <a:lstStyle/>
          <a:p>
            <a:pPr algn="r" rtl="1"/>
            <a:r>
              <a:rPr lang="en-US" b="0" i="0" dirty="0">
                <a:solidFill>
                  <a:srgbClr val="3C4043"/>
                </a:solidFill>
                <a:effectLst/>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نرخ از دست دادن در ابتدا با افزایش اندازه بلوک همانطور که انتظار می‌رود کاهش می‌یابد، اما از آنجایی که اندازه بلوک به کسر بزرگی از اندازه کل حافظه پنهان تبدیل می‌شود، ممکن است نرخ از دست دادن افزایش یابد زیرا </a:t>
            </a:r>
            <a:endParaRPr lang="en-US" b="0" i="0" dirty="0">
              <a:solidFill>
                <a:srgbClr val="3C4043"/>
              </a:solidFill>
              <a:effectLst/>
              <a:latin typeface="Roboto" panose="02000000000000000000" pitchFamily="2" charset="0"/>
              <a:cs typeface="B Nazanin" panose="00000400000000000000" pitchFamily="2" charset="-78"/>
            </a:endParaRPr>
          </a:p>
          <a:p>
            <a:pPr marL="285750" indent="-285750" algn="r" rtl="1">
              <a:buFontTx/>
              <a:buChar char="-"/>
            </a:pPr>
            <a:r>
              <a:rPr lang="fa-IR" b="0" i="0" dirty="0">
                <a:solidFill>
                  <a:srgbClr val="3C4043"/>
                </a:solidFill>
                <a:effectLst/>
                <a:latin typeface="Roboto" panose="02000000000000000000" pitchFamily="2" charset="0"/>
                <a:cs typeface="B Nazanin" panose="00000400000000000000" pitchFamily="2" charset="-78"/>
              </a:rPr>
              <a:t>بلوک های کمی وجود دارد </a:t>
            </a:r>
            <a:endParaRPr lang="en-US" b="0" i="0" dirty="0">
              <a:solidFill>
                <a:srgbClr val="3C4043"/>
              </a:solidFill>
              <a:effectLst/>
              <a:latin typeface="Roboto" panose="02000000000000000000" pitchFamily="2" charset="0"/>
              <a:cs typeface="B Nazanin" panose="00000400000000000000" pitchFamily="2" charset="-78"/>
            </a:endParaRPr>
          </a:p>
          <a:p>
            <a:pPr marL="285750" indent="-285750" algn="r" rtl="1">
              <a:buFontTx/>
              <a:buChar char="-"/>
            </a:pPr>
            <a:r>
              <a:rPr lang="fa-IR" b="0" i="0" dirty="0">
                <a:solidFill>
                  <a:srgbClr val="3C4043"/>
                </a:solidFill>
                <a:effectLst/>
                <a:latin typeface="Roboto" panose="02000000000000000000" pitchFamily="2" charset="0"/>
                <a:cs typeface="B Nazanin" panose="00000400000000000000" pitchFamily="2" charset="-78"/>
              </a:rPr>
              <a:t>رقابت برای بلوک ها افزایش می یابد</a:t>
            </a:r>
            <a:endParaRPr lang="en-US" b="0" i="0" dirty="0">
              <a:solidFill>
                <a:srgbClr val="3C4043"/>
              </a:solidFill>
              <a:effectLst/>
              <a:latin typeface="Roboto" panose="02000000000000000000" pitchFamily="2" charset="0"/>
              <a:cs typeface="B Nazanin" panose="00000400000000000000" pitchFamily="2" charset="-78"/>
            </a:endParaRPr>
          </a:p>
          <a:p>
            <a:pPr marL="285750" indent="-285750" algn="r" rtl="1">
              <a:buFontTx/>
              <a:buChar char="-"/>
            </a:pPr>
            <a:r>
              <a:rPr lang="fa-IR" b="0" i="0" dirty="0">
                <a:solidFill>
                  <a:srgbClr val="3C4043"/>
                </a:solidFill>
                <a:effectLst/>
                <a:latin typeface="Roboto" panose="02000000000000000000" pitchFamily="2" charset="0"/>
                <a:cs typeface="B Nazanin" panose="00000400000000000000" pitchFamily="2" charset="-78"/>
              </a:rPr>
              <a:t>بلوک‌ها قبل از دسترسی به بیشتر کلماتشان خارج می‌شوند (ترش کردن در حافظه پنهان)</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3211"/>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DIRECT MAPPED CACHE: TAKING ADVANTAGE OF SPATIAL LOCALITY </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35298" y="636316"/>
            <a:ext cx="4513375" cy="2585323"/>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cs typeface="B Nazanin" panose="00000400000000000000" pitchFamily="2" charset="-78"/>
            </a:endParaRPr>
          </a:p>
          <a:p>
            <a:r>
              <a:rPr lang="en-US" sz="1800" b="0" i="0" u="none" strike="noStrike" baseline="0" dirty="0">
                <a:solidFill>
                  <a:srgbClr val="2A1A00"/>
                </a:solidFill>
                <a:latin typeface="Arial" panose="020B0604020202020204" pitchFamily="34" charset="0"/>
                <a:cs typeface="B Nazanin" panose="00000400000000000000" pitchFamily="2" charset="-78"/>
              </a:rPr>
              <a:t>• </a:t>
            </a:r>
            <a:r>
              <a:rPr lang="en-US" sz="1800" b="0" i="0" u="none" strike="noStrike" baseline="0" dirty="0">
                <a:solidFill>
                  <a:srgbClr val="585858"/>
                </a:solidFill>
                <a:latin typeface="Gill Sans MT" panose="020B0502020104020203" pitchFamily="34" charset="0"/>
                <a:cs typeface="B Nazanin" panose="00000400000000000000" pitchFamily="2" charset="-78"/>
              </a:rPr>
              <a:t>Miss rate falls at first with increasing block size as expected, but, as block size becomes a large fraction of total cache size, miss rate may go up because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there are few blocks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competition for blocks increases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a:t>
            </a:r>
            <a:r>
              <a:rPr lang="en-US" sz="1800" b="0" i="0" u="none" strike="noStrike" baseline="0" dirty="0">
                <a:solidFill>
                  <a:srgbClr val="585858"/>
                </a:solidFill>
                <a:latin typeface="Gill Sans MT" panose="020B0502020104020203" pitchFamily="34" charset="0"/>
                <a:cs typeface="B Nazanin" panose="00000400000000000000" pitchFamily="2" charset="-78"/>
              </a:rPr>
              <a:t>blocks get ejected before most of their words are accessed (</a:t>
            </a:r>
            <a:r>
              <a:rPr lang="en-US" sz="1800" b="0" i="1" u="none" strike="noStrike" baseline="0" dirty="0">
                <a:solidFill>
                  <a:srgbClr val="585858"/>
                </a:solidFill>
                <a:latin typeface="Gill Sans MT" panose="020B0502020104020203" pitchFamily="34" charset="0"/>
                <a:cs typeface="B Nazanin" panose="00000400000000000000" pitchFamily="2" charset="-78"/>
              </a:rPr>
              <a:t>thrashing </a:t>
            </a:r>
            <a:r>
              <a:rPr lang="en-US" sz="1800" b="0" i="0" u="none" strike="noStrike" baseline="0" dirty="0">
                <a:solidFill>
                  <a:srgbClr val="585858"/>
                </a:solidFill>
                <a:latin typeface="Gill Sans MT" panose="020B0502020104020203" pitchFamily="34" charset="0"/>
                <a:cs typeface="B Nazanin" panose="00000400000000000000" pitchFamily="2" charset="-78"/>
              </a:rPr>
              <a:t>in cache) </a:t>
            </a:r>
          </a:p>
        </p:txBody>
      </p:sp>
      <p:pic>
        <p:nvPicPr>
          <p:cNvPr id="3" name="Picture 2">
            <a:extLst>
              <a:ext uri="{FF2B5EF4-FFF2-40B4-BE49-F238E27FC236}">
                <a16:creationId xmlns:a16="http://schemas.microsoft.com/office/drawing/2014/main" id="{354FCD78-CEEB-6780-1B0E-C513CBC06FF6}"/>
              </a:ext>
            </a:extLst>
          </p:cNvPr>
          <p:cNvPicPr>
            <a:picLocks noChangeAspect="1"/>
          </p:cNvPicPr>
          <p:nvPr/>
        </p:nvPicPr>
        <p:blipFill>
          <a:blip r:embed="rId3"/>
          <a:stretch>
            <a:fillRect/>
          </a:stretch>
        </p:blipFill>
        <p:spPr>
          <a:xfrm>
            <a:off x="2245330" y="3447661"/>
            <a:ext cx="4630011" cy="3350461"/>
          </a:xfrm>
          <a:prstGeom prst="rect">
            <a:avLst/>
          </a:prstGeom>
        </p:spPr>
      </p:pic>
    </p:spTree>
    <p:extLst>
      <p:ext uri="{BB962C8B-B14F-4D97-AF65-F5344CB8AC3E}">
        <p14:creationId xmlns:p14="http://schemas.microsoft.com/office/powerpoint/2010/main" val="1491520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C9E810C-9DE6-ADB8-EE0D-E2D67BE475DC}"/>
              </a:ext>
            </a:extLst>
          </p:cNvPr>
          <p:cNvSpPr txBox="1"/>
          <p:nvPr/>
        </p:nvSpPr>
        <p:spPr>
          <a:xfrm>
            <a:off x="345233" y="2167116"/>
            <a:ext cx="8798767" cy="2246769"/>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Times New Roman" panose="02020603050405020304" pitchFamily="18" charset="0"/>
              </a:rPr>
              <a:t>How many total bits are required for a direct-mapped cache with 128 KB of data and 1-word block size, assuming a 32-bit address?</a:t>
            </a:r>
            <a:endParaRPr lang="en-US" sz="1800" b="0" i="0" u="none" strike="noStrike" baseline="0" dirty="0">
              <a:solidFill>
                <a:srgbClr val="585858"/>
              </a:solidFill>
              <a:latin typeface="Times New Roman" panose="02020603050405020304" pitchFamily="18"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Cache data = 128 KB = 2</a:t>
            </a:r>
            <a:r>
              <a:rPr lang="en-US" sz="1200" b="0" i="0" u="none" strike="noStrike" baseline="0" dirty="0">
                <a:solidFill>
                  <a:srgbClr val="585858"/>
                </a:solidFill>
                <a:latin typeface="Gill Sans MT" panose="020B0502020104020203" pitchFamily="34" charset="0"/>
              </a:rPr>
              <a:t>17</a:t>
            </a:r>
            <a:r>
              <a:rPr lang="en-US" sz="1800" b="0" i="0" u="none" strike="noStrike" baseline="0" dirty="0">
                <a:solidFill>
                  <a:srgbClr val="585858"/>
                </a:solidFill>
                <a:latin typeface="Gill Sans MT" panose="020B0502020104020203" pitchFamily="34" charset="0"/>
              </a:rPr>
              <a:t>bytes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words = 2</a:t>
            </a:r>
            <a:r>
              <a:rPr lang="en-US" sz="1200" b="0" i="0" u="none" strike="noStrike" baseline="0" dirty="0">
                <a:solidFill>
                  <a:srgbClr val="585858"/>
                </a:solidFill>
                <a:latin typeface="Gill Sans MT" panose="020B0502020104020203" pitchFamily="34" charset="0"/>
              </a:rPr>
              <a:t>15 </a:t>
            </a:r>
            <a:r>
              <a:rPr lang="en-US" sz="1800" b="0" i="0" u="none" strike="noStrike" baseline="0" dirty="0">
                <a:solidFill>
                  <a:srgbClr val="585858"/>
                </a:solidFill>
                <a:latin typeface="Gill Sans MT" panose="020B0502020104020203" pitchFamily="34" charset="0"/>
              </a:rPr>
              <a:t>blocks</a:t>
            </a:r>
          </a:p>
          <a:p>
            <a:r>
              <a:rPr lang="en-US" sz="1800" b="0" i="0" u="none" strike="noStrike" baseline="0" dirty="0">
                <a:solidFill>
                  <a:srgbClr val="2A1A00"/>
                </a:solidFill>
                <a:latin typeface="Arial" panose="020B0604020202020204" pitchFamily="34" charset="0"/>
              </a:rPr>
              <a:t>•Cache entry size = block data bits + tag bits + valid bit</a:t>
            </a:r>
          </a:p>
          <a:p>
            <a:r>
              <a:rPr lang="en-US" sz="1800" b="0" i="0" u="none" strike="noStrike" baseline="0" dirty="0">
                <a:solidFill>
                  <a:srgbClr val="585858"/>
                </a:solidFill>
                <a:latin typeface="Gill Sans MT" panose="020B0502020104020203" pitchFamily="34" charset="0"/>
              </a:rPr>
              <a:t>= 32 + (32 –15 –2) + 1 = 48 bits</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Therefore, cache size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*48 bits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*(1.5 *32) bits = 1.5 *2^</a:t>
            </a:r>
            <a:r>
              <a:rPr lang="en-US" sz="1200" b="0" i="0" u="none" strike="noStrike" baseline="0" dirty="0">
                <a:solidFill>
                  <a:srgbClr val="585858"/>
                </a:solidFill>
                <a:latin typeface="Gill Sans MT" panose="020B0502020104020203" pitchFamily="34" charset="0"/>
              </a:rPr>
              <a:t>20</a:t>
            </a:r>
            <a:r>
              <a:rPr lang="en-US" sz="1800" b="0" i="0" u="none" strike="noStrike" baseline="0" dirty="0">
                <a:solidFill>
                  <a:srgbClr val="585858"/>
                </a:solidFill>
                <a:latin typeface="Gill Sans MT" panose="020B0502020104020203" pitchFamily="34" charset="0"/>
              </a:rPr>
              <a:t>bits = 1.5 </a:t>
            </a:r>
            <a:r>
              <a:rPr lang="en-US" sz="1800" b="0" i="0" u="none" strike="noStrike" baseline="0" dirty="0" err="1">
                <a:solidFill>
                  <a:srgbClr val="585858"/>
                </a:solidFill>
                <a:latin typeface="Gill Sans MT" panose="020B0502020104020203" pitchFamily="34" charset="0"/>
              </a:rPr>
              <a:t>Mbits</a:t>
            </a:r>
            <a:endParaRPr lang="en-US" sz="18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a:t>
            </a:r>
            <a:r>
              <a:rPr lang="en-US" sz="1600" b="0" i="0" u="none" strike="noStrike" baseline="0" dirty="0">
                <a:solidFill>
                  <a:srgbClr val="585858"/>
                </a:solidFill>
                <a:latin typeface="Gill Sans MT" panose="020B0502020104020203" pitchFamily="34" charset="0"/>
              </a:rPr>
              <a:t>data bits in cache = 128 KB *8 = 1 </a:t>
            </a:r>
            <a:r>
              <a:rPr lang="en-US" sz="1600" b="0" i="0" u="none" strike="noStrike" baseline="0" dirty="0" err="1">
                <a:solidFill>
                  <a:srgbClr val="585858"/>
                </a:solidFill>
                <a:latin typeface="Gill Sans MT" panose="020B0502020104020203" pitchFamily="34" charset="0"/>
              </a:rPr>
              <a:t>Mbits</a:t>
            </a:r>
            <a:endParaRPr lang="en-US" sz="16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–total cache size/actual cache data = 1.5 </a:t>
            </a:r>
          </a:p>
        </p:txBody>
      </p:sp>
      <p:sp>
        <p:nvSpPr>
          <p:cNvPr id="16" name="TextBox 15">
            <a:extLst>
              <a:ext uri="{FF2B5EF4-FFF2-40B4-BE49-F238E27FC236}">
                <a16:creationId xmlns:a16="http://schemas.microsoft.com/office/drawing/2014/main" id="{438CCF14-D4C0-F413-4021-384BC41C5A46}"/>
              </a:ext>
            </a:extLst>
          </p:cNvPr>
          <p:cNvSpPr txBox="1"/>
          <p:nvPr/>
        </p:nvSpPr>
        <p:spPr>
          <a:xfrm>
            <a:off x="219269" y="874358"/>
            <a:ext cx="4674636" cy="584775"/>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rPr>
              <a:t>EXAMPLE PROBLEM</a:t>
            </a:r>
          </a:p>
        </p:txBody>
      </p:sp>
    </p:spTree>
    <p:extLst>
      <p:ext uri="{BB962C8B-B14F-4D97-AF65-F5344CB8AC3E}">
        <p14:creationId xmlns:p14="http://schemas.microsoft.com/office/powerpoint/2010/main" val="2064516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45200-20A8-4A3E-A362-7151A78EBCC5}"/>
              </a:ext>
            </a:extLst>
          </p:cNvPr>
          <p:cNvSpPr txBox="1"/>
          <p:nvPr/>
        </p:nvSpPr>
        <p:spPr>
          <a:xfrm>
            <a:off x="345233" y="1989527"/>
            <a:ext cx="8798767" cy="2408352"/>
          </a:xfrm>
          <a:prstGeom prst="rect">
            <a:avLst/>
          </a:prstGeom>
          <a:noFill/>
        </p:spPr>
        <p:txBody>
          <a:bodyPr wrap="square">
            <a:spAutoFit/>
          </a:bodyPr>
          <a:lstStyle/>
          <a:p>
            <a:pPr algn="l"/>
            <a:endParaRPr lang="en-US" sz="105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Times New Roman" panose="02020603050405020304" pitchFamily="18" charset="0"/>
              </a:rPr>
              <a:t>How many total bits are required for a direct-mapped cache with 128 KB of data and 4-word block size, assuming a 32-bit address?</a:t>
            </a:r>
            <a:endParaRPr lang="en-US" sz="1800" b="0" i="0" u="none" strike="noStrike" baseline="0" dirty="0">
              <a:solidFill>
                <a:srgbClr val="585858"/>
              </a:solidFill>
              <a:latin typeface="Times New Roman" panose="02020603050405020304" pitchFamily="18"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Cache size = 128 KB = 2^</a:t>
            </a:r>
            <a:r>
              <a:rPr lang="en-US" sz="1200" b="0" i="0" u="none" strike="noStrike" baseline="0" dirty="0">
                <a:solidFill>
                  <a:srgbClr val="585858"/>
                </a:solidFill>
                <a:latin typeface="Gill Sans MT" panose="020B0502020104020203" pitchFamily="34" charset="0"/>
              </a:rPr>
              <a:t>17</a:t>
            </a:r>
            <a:r>
              <a:rPr lang="en-US" sz="1800" b="0" i="0" u="none" strike="noStrike" baseline="0" dirty="0">
                <a:solidFill>
                  <a:srgbClr val="585858"/>
                </a:solidFill>
                <a:latin typeface="Gill Sans MT" panose="020B0502020104020203" pitchFamily="34" charset="0"/>
              </a:rPr>
              <a:t>bytes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words = 2^</a:t>
            </a:r>
            <a:r>
              <a:rPr lang="en-US" sz="1200" b="0" i="0" u="none" strike="noStrike" baseline="0" dirty="0">
                <a:solidFill>
                  <a:srgbClr val="585858"/>
                </a:solidFill>
                <a:latin typeface="Gill Sans MT" panose="020B0502020104020203" pitchFamily="34" charset="0"/>
              </a:rPr>
              <a:t>13 </a:t>
            </a:r>
            <a:r>
              <a:rPr lang="en-US" sz="1800" b="0" i="0" u="none" strike="noStrike" baseline="0" dirty="0">
                <a:solidFill>
                  <a:srgbClr val="585858"/>
                </a:solidFill>
                <a:latin typeface="Gill Sans MT" panose="020B0502020104020203" pitchFamily="34" charset="0"/>
              </a:rPr>
              <a:t>blocks</a:t>
            </a:r>
          </a:p>
          <a:p>
            <a:r>
              <a:rPr lang="en-US" sz="1800" b="0" i="0" u="none" strike="noStrike" baseline="0" dirty="0">
                <a:solidFill>
                  <a:srgbClr val="2A1A00"/>
                </a:solidFill>
                <a:latin typeface="Arial" panose="020B0604020202020204" pitchFamily="34" charset="0"/>
              </a:rPr>
              <a:t>•Cache entry size = block data bits + tag bits + valid bit</a:t>
            </a:r>
          </a:p>
          <a:p>
            <a:r>
              <a:rPr lang="en-US" sz="1800" b="0" i="0" u="none" strike="noStrike" baseline="0" dirty="0">
                <a:solidFill>
                  <a:srgbClr val="585858"/>
                </a:solidFill>
                <a:latin typeface="Gill Sans MT" panose="020B0502020104020203" pitchFamily="34" charset="0"/>
              </a:rPr>
              <a:t>= 128 + (32 –13 –2 –2) + 1 = 144 bits</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Therefore, cache size = 2^</a:t>
            </a:r>
            <a:r>
              <a:rPr lang="en-US" sz="1200" b="0" i="0" u="none" strike="noStrike" baseline="0" dirty="0">
                <a:solidFill>
                  <a:srgbClr val="585858"/>
                </a:solidFill>
                <a:latin typeface="Gill Sans MT" panose="020B0502020104020203" pitchFamily="34" charset="0"/>
              </a:rPr>
              <a:t>13</a:t>
            </a:r>
            <a:r>
              <a:rPr lang="en-US" sz="1800" b="0" i="0" u="none" strike="noStrike" baseline="0" dirty="0">
                <a:solidFill>
                  <a:srgbClr val="585858"/>
                </a:solidFill>
                <a:latin typeface="Gill Sans MT" panose="020B0502020104020203" pitchFamily="34" charset="0"/>
              </a:rPr>
              <a:t>*144 bits = 2^</a:t>
            </a:r>
            <a:r>
              <a:rPr lang="en-US" sz="1200" b="0" i="0" u="none" strike="noStrike" baseline="0" dirty="0">
                <a:solidFill>
                  <a:srgbClr val="585858"/>
                </a:solidFill>
                <a:latin typeface="Gill Sans MT" panose="020B0502020104020203" pitchFamily="34" charset="0"/>
              </a:rPr>
              <a:t>13</a:t>
            </a:r>
            <a:r>
              <a:rPr lang="en-US" sz="1800" b="0" i="0" u="none" strike="noStrike" baseline="0" dirty="0">
                <a:solidFill>
                  <a:srgbClr val="585858"/>
                </a:solidFill>
                <a:latin typeface="Gill Sans MT" panose="020B0502020104020203" pitchFamily="34" charset="0"/>
              </a:rPr>
              <a:t>*1.25 *128) bits = 1.25 *2</a:t>
            </a:r>
            <a:r>
              <a:rPr lang="en-US" sz="1200" b="0" i="0" u="none" strike="noStrike" baseline="0" dirty="0">
                <a:solidFill>
                  <a:srgbClr val="585858"/>
                </a:solidFill>
                <a:latin typeface="Gill Sans MT" panose="020B0502020104020203" pitchFamily="34" charset="0"/>
              </a:rPr>
              <a:t>20</a:t>
            </a:r>
            <a:r>
              <a:rPr lang="en-US" sz="1800" b="0" i="0" u="none" strike="noStrike" baseline="0" dirty="0">
                <a:solidFill>
                  <a:srgbClr val="585858"/>
                </a:solidFill>
                <a:latin typeface="Gill Sans MT" panose="020B0502020104020203" pitchFamily="34" charset="0"/>
              </a:rPr>
              <a:t>bits = 1.25 </a:t>
            </a:r>
            <a:r>
              <a:rPr lang="en-US" sz="1800" b="0" i="0" u="none" strike="noStrike" baseline="0" dirty="0" err="1">
                <a:solidFill>
                  <a:srgbClr val="585858"/>
                </a:solidFill>
                <a:latin typeface="Gill Sans MT" panose="020B0502020104020203" pitchFamily="34" charset="0"/>
              </a:rPr>
              <a:t>Mbits</a:t>
            </a:r>
            <a:endParaRPr lang="en-US" sz="18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a:t>
            </a:r>
            <a:r>
              <a:rPr lang="en-US" sz="1600" b="0" i="0" u="none" strike="noStrike" baseline="0" dirty="0">
                <a:solidFill>
                  <a:srgbClr val="585858"/>
                </a:solidFill>
                <a:latin typeface="Gill Sans MT" panose="020B0502020104020203" pitchFamily="34" charset="0"/>
              </a:rPr>
              <a:t>data bits in cache = 128 KB *8 = 1 </a:t>
            </a:r>
            <a:r>
              <a:rPr lang="en-US" sz="1600" b="0" i="0" u="none" strike="noStrike" baseline="0" dirty="0" err="1">
                <a:solidFill>
                  <a:srgbClr val="585858"/>
                </a:solidFill>
                <a:latin typeface="Gill Sans MT" panose="020B0502020104020203" pitchFamily="34" charset="0"/>
              </a:rPr>
              <a:t>Mbits</a:t>
            </a:r>
            <a:endParaRPr lang="en-US" sz="16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–total cache size/actual cache data = 1.25 </a:t>
            </a:r>
          </a:p>
        </p:txBody>
      </p:sp>
      <p:sp>
        <p:nvSpPr>
          <p:cNvPr id="6" name="TextBox 5">
            <a:extLst>
              <a:ext uri="{FF2B5EF4-FFF2-40B4-BE49-F238E27FC236}">
                <a16:creationId xmlns:a16="http://schemas.microsoft.com/office/drawing/2014/main" id="{FA83A375-F399-2235-B320-D125F2B8F6FE}"/>
              </a:ext>
            </a:extLst>
          </p:cNvPr>
          <p:cNvSpPr txBox="1"/>
          <p:nvPr/>
        </p:nvSpPr>
        <p:spPr>
          <a:xfrm>
            <a:off x="219269" y="874358"/>
            <a:ext cx="4674636" cy="584775"/>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rPr>
              <a:t>EXAMPLE PROBLEM</a:t>
            </a:r>
          </a:p>
        </p:txBody>
      </p:sp>
    </p:spTree>
    <p:extLst>
      <p:ext uri="{BB962C8B-B14F-4D97-AF65-F5344CB8AC3E}">
        <p14:creationId xmlns:p14="http://schemas.microsoft.com/office/powerpoint/2010/main" val="2504093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45200-20A8-4A3E-A362-7151A78EBCC5}"/>
              </a:ext>
            </a:extLst>
          </p:cNvPr>
          <p:cNvSpPr txBox="1"/>
          <p:nvPr/>
        </p:nvSpPr>
        <p:spPr>
          <a:xfrm>
            <a:off x="345233" y="1989527"/>
            <a:ext cx="8798767" cy="2031325"/>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Times New Roman" panose="02020603050405020304" pitchFamily="18" charset="0"/>
              </a:rPr>
              <a:t>Consider a cache with 64 blocks and a block size of 16 bytes. What block number does byte address 1200 map to?</a:t>
            </a:r>
            <a:endParaRPr lang="en-US" sz="1800" b="0" i="0" u="none" strike="noStrike" baseline="0" dirty="0">
              <a:solidFill>
                <a:srgbClr val="585858"/>
              </a:solidFill>
              <a:latin typeface="Times New Roman" panose="02020603050405020304" pitchFamily="18"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As block size = 16 bytes:</a:t>
            </a:r>
          </a:p>
          <a:p>
            <a:r>
              <a:rPr lang="en-US" sz="1800" b="0" i="0" u="none" strike="noStrike" baseline="0" dirty="0">
                <a:solidFill>
                  <a:srgbClr val="585858"/>
                </a:solidFill>
                <a:latin typeface="Gill Sans MT" panose="020B0502020104020203" pitchFamily="34" charset="0"/>
              </a:rPr>
              <a:t>byte address 1200 *block address *1200/16 *= 75</a:t>
            </a:r>
          </a:p>
          <a:p>
            <a:r>
              <a:rPr lang="en-US" sz="1800" b="0" i="0" u="none" strike="noStrike" baseline="0" dirty="0">
                <a:solidFill>
                  <a:srgbClr val="2A1A00"/>
                </a:solidFill>
                <a:latin typeface="Arial" panose="020B0604020202020204" pitchFamily="34" charset="0"/>
              </a:rPr>
              <a:t>•As cache size = 64 blocks:</a:t>
            </a:r>
          </a:p>
          <a:p>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585858"/>
                </a:solidFill>
                <a:latin typeface="Gill Sans MT" panose="020B0502020104020203" pitchFamily="34" charset="0"/>
              </a:rPr>
              <a:t>block address 75 *cache block (75 </a:t>
            </a:r>
            <a:r>
              <a:rPr lang="en-US" sz="1800" b="0" i="1" u="none" strike="noStrike" baseline="0" dirty="0">
                <a:solidFill>
                  <a:srgbClr val="585858"/>
                </a:solidFill>
                <a:latin typeface="Gill Sans MT" panose="020B0502020104020203" pitchFamily="34" charset="0"/>
              </a:rPr>
              <a:t>mod</a:t>
            </a:r>
            <a:r>
              <a:rPr lang="en-US" sz="1800" b="0" i="0" u="none" strike="noStrike" baseline="0" dirty="0">
                <a:solidFill>
                  <a:srgbClr val="585858"/>
                </a:solidFill>
                <a:latin typeface="Gill Sans MT" panose="020B0502020104020203" pitchFamily="34" charset="0"/>
              </a:rPr>
              <a:t>64) = 11 </a:t>
            </a:r>
            <a:endParaRPr lang="en-US" sz="1600" b="0" i="0" u="none" strike="noStrike" baseline="0" dirty="0">
              <a:solidFill>
                <a:srgbClr val="2A1A00"/>
              </a:solidFill>
              <a:latin typeface="Gill Sans MT" panose="020B0502020104020203" pitchFamily="34" charset="0"/>
            </a:endParaRPr>
          </a:p>
        </p:txBody>
      </p:sp>
      <p:sp>
        <p:nvSpPr>
          <p:cNvPr id="6" name="TextBox 5">
            <a:extLst>
              <a:ext uri="{FF2B5EF4-FFF2-40B4-BE49-F238E27FC236}">
                <a16:creationId xmlns:a16="http://schemas.microsoft.com/office/drawing/2014/main" id="{FA83A375-F399-2235-B320-D125F2B8F6FE}"/>
              </a:ext>
            </a:extLst>
          </p:cNvPr>
          <p:cNvSpPr txBox="1"/>
          <p:nvPr/>
        </p:nvSpPr>
        <p:spPr>
          <a:xfrm>
            <a:off x="219269" y="874358"/>
            <a:ext cx="4674636" cy="584775"/>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rPr>
              <a:t>EXAMPLE PROBLEM</a:t>
            </a:r>
          </a:p>
        </p:txBody>
      </p:sp>
    </p:spTree>
    <p:extLst>
      <p:ext uri="{BB962C8B-B14F-4D97-AF65-F5344CB8AC3E}">
        <p14:creationId xmlns:p14="http://schemas.microsoft.com/office/powerpoint/2010/main" val="4046450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2972" y="1513479"/>
            <a:ext cx="4156787" cy="92333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از حافظه پنهان برای دستورالعمل ها و داده ها استفاده کنید زیرا مکان مکانی بیشتری در مراجع دستورالعمل وجود دارد: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478691" y="1248282"/>
            <a:ext cx="23327" cy="262190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923330"/>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IMPROVING CACHE PERFORMANCE</a:t>
            </a:r>
            <a:endParaRPr lang="fa-IR" sz="1800" b="0" i="0" u="none" strike="noStrike" baseline="0" dirty="0">
              <a:solidFill>
                <a:srgbClr val="2A1A00"/>
              </a:solidFill>
              <a:latin typeface="Impact" panose="020B0806030902050204" pitchFamily="34" charset="0"/>
              <a:cs typeface="B Nazanin" panose="00000400000000000000" pitchFamily="2" charset="-78"/>
            </a:endParaRPr>
          </a:p>
          <a:p>
            <a:pPr algn="ctr"/>
            <a:r>
              <a:rPr lang="fa-IR" dirty="0">
                <a:solidFill>
                  <a:srgbClr val="2A1A00"/>
                </a:solidFill>
                <a:latin typeface="Impact" panose="020B0806030902050204" pitchFamily="34" charset="0"/>
                <a:cs typeface="B Nazanin" panose="00000400000000000000" pitchFamily="2" charset="-78"/>
              </a:rPr>
              <a:t>بهبود عملکرد حافظه کوتاه مدت</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88637" y="1236479"/>
            <a:ext cx="4576669" cy="1200329"/>
          </a:xfrm>
          <a:prstGeom prst="rect">
            <a:avLst/>
          </a:prstGeom>
          <a:noFill/>
        </p:spPr>
        <p:txBody>
          <a:bodyPr wrap="square">
            <a:spAutoFit/>
          </a:bodyPr>
          <a:lstStyle/>
          <a:p>
            <a:pPr algn="l"/>
            <a:endParaRPr lang="en-US" sz="1800" b="0" i="0" u="none" strike="noStrike" baseline="0" dirty="0">
              <a:solidFill>
                <a:srgbClr val="000000"/>
              </a:solidFill>
              <a:latin typeface="Gill Sans MT" panose="020B0502020104020203" pitchFamily="34" charset="0"/>
              <a:cs typeface="B Nazanin" panose="00000400000000000000" pitchFamily="2" charset="-78"/>
            </a:endParaRPr>
          </a:p>
          <a:p>
            <a:r>
              <a:rPr lang="en-US" sz="1800" b="0" i="0" u="none" strike="noStrike" baseline="0" dirty="0">
                <a:solidFill>
                  <a:srgbClr val="585858"/>
                </a:solidFill>
                <a:latin typeface="Gill Sans MT" panose="020B0502020104020203" pitchFamily="34" charset="0"/>
                <a:cs typeface="B Nazanin" panose="00000400000000000000" pitchFamily="2" charset="-78"/>
              </a:rPr>
              <a:t>Use split caches for instruction and data because there is more spatial locality in instruction references:</a:t>
            </a:r>
          </a:p>
        </p:txBody>
      </p:sp>
      <p:pic>
        <p:nvPicPr>
          <p:cNvPr id="3" name="Picture 2">
            <a:extLst>
              <a:ext uri="{FF2B5EF4-FFF2-40B4-BE49-F238E27FC236}">
                <a16:creationId xmlns:a16="http://schemas.microsoft.com/office/drawing/2014/main" id="{08F2860A-0FC4-234E-4B70-AB126ED576A6}"/>
              </a:ext>
            </a:extLst>
          </p:cNvPr>
          <p:cNvPicPr>
            <a:picLocks noChangeAspect="1"/>
          </p:cNvPicPr>
          <p:nvPr/>
        </p:nvPicPr>
        <p:blipFill>
          <a:blip r:embed="rId3"/>
          <a:stretch>
            <a:fillRect/>
          </a:stretch>
        </p:blipFill>
        <p:spPr>
          <a:xfrm>
            <a:off x="1434907" y="3754986"/>
            <a:ext cx="6087569" cy="2005032"/>
          </a:xfrm>
          <a:prstGeom prst="rect">
            <a:avLst/>
          </a:prstGeom>
        </p:spPr>
      </p:pic>
      <p:sp>
        <p:nvSpPr>
          <p:cNvPr id="8" name="TextBox 7">
            <a:extLst>
              <a:ext uri="{FF2B5EF4-FFF2-40B4-BE49-F238E27FC236}">
                <a16:creationId xmlns:a16="http://schemas.microsoft.com/office/drawing/2014/main" id="{5B557364-2951-E9EB-85F2-F61E098F2CB4}"/>
              </a:ext>
            </a:extLst>
          </p:cNvPr>
          <p:cNvSpPr txBox="1"/>
          <p:nvPr/>
        </p:nvSpPr>
        <p:spPr>
          <a:xfrm>
            <a:off x="2376972" y="5760019"/>
            <a:ext cx="4572000" cy="923330"/>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cs typeface="B Nazanin" panose="00000400000000000000" pitchFamily="2" charset="-78"/>
              </a:rPr>
              <a:t>Miss rates for </a:t>
            </a:r>
            <a:r>
              <a:rPr lang="en-US" sz="1800" b="1" i="0" u="none" strike="noStrike" baseline="0" dirty="0" err="1">
                <a:solidFill>
                  <a:srgbClr val="000000"/>
                </a:solidFill>
                <a:latin typeface="Tahoma" panose="020B0604030504040204" pitchFamily="34" charset="0"/>
                <a:cs typeface="B Nazanin" panose="00000400000000000000" pitchFamily="2" charset="-78"/>
              </a:rPr>
              <a:t>gcc</a:t>
            </a:r>
            <a:r>
              <a:rPr lang="en-US" sz="1800" b="1" i="0" u="none" strike="noStrike" baseline="0" dirty="0">
                <a:solidFill>
                  <a:srgbClr val="000000"/>
                </a:solidFill>
                <a:latin typeface="Tahoma" panose="020B0604030504040204" pitchFamily="34" charset="0"/>
                <a:cs typeface="B Nazanin" panose="00000400000000000000" pitchFamily="2" charset="-78"/>
              </a:rPr>
              <a:t> and spice in a MIPS R2000 </a:t>
            </a:r>
            <a:endParaRPr lang="en-US" sz="1800" b="0" i="0" u="none" strike="noStrike" baseline="0" dirty="0">
              <a:solidFill>
                <a:srgbClr val="000000"/>
              </a:solidFill>
              <a:latin typeface="Tahoma" panose="020B0604030504040204" pitchFamily="34" charset="0"/>
              <a:cs typeface="B Nazanin" panose="00000400000000000000" pitchFamily="2" charset="-78"/>
            </a:endParaRPr>
          </a:p>
          <a:p>
            <a:r>
              <a:rPr lang="en-US" sz="1800" b="1" i="0" u="none" strike="noStrike" baseline="0" dirty="0">
                <a:solidFill>
                  <a:srgbClr val="000000"/>
                </a:solidFill>
                <a:latin typeface="Tahoma" panose="020B0604030504040204" pitchFamily="34" charset="0"/>
                <a:cs typeface="B Nazanin" panose="00000400000000000000" pitchFamily="2" charset="-78"/>
              </a:rPr>
              <a:t>with one and four word block sizes </a:t>
            </a:r>
            <a:endParaRPr lang="en-US" dirty="0">
              <a:cs typeface="B Nazanin" panose="00000400000000000000" pitchFamily="2" charset="-78"/>
            </a:endParaRPr>
          </a:p>
        </p:txBody>
      </p:sp>
    </p:spTree>
    <p:extLst>
      <p:ext uri="{BB962C8B-B14F-4D97-AF65-F5344CB8AC3E}">
        <p14:creationId xmlns:p14="http://schemas.microsoft.com/office/powerpoint/2010/main" val="2083438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478691" y="1048940"/>
            <a:ext cx="4525347" cy="1477328"/>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 فرض:</a:t>
            </a:r>
          </a:p>
          <a:p>
            <a:pPr algn="r" rtl="1"/>
            <a:r>
              <a:rPr lang="fa-IR" b="0" i="0" dirty="0">
                <a:solidFill>
                  <a:srgbClr val="3C4043"/>
                </a:solidFill>
                <a:effectLst/>
                <a:latin typeface="Roboto" panose="02000000000000000000" pitchFamily="2" charset="0"/>
                <a:cs typeface="B Nazanin" panose="00000400000000000000" pitchFamily="2" charset="-78"/>
              </a:rPr>
              <a:t>– بلوک کش 4 کلمه ای</a:t>
            </a:r>
          </a:p>
          <a:p>
            <a:pPr marL="285750" indent="-285750" algn="r" rtl="1">
              <a:buFontTx/>
              <a:buChar char="-"/>
            </a:pPr>
            <a:r>
              <a:rPr lang="fa-IR" b="0" i="0" dirty="0">
                <a:solidFill>
                  <a:srgbClr val="3C4043"/>
                </a:solidFill>
                <a:effectLst/>
                <a:latin typeface="Roboto" panose="02000000000000000000" pitchFamily="2" charset="0"/>
                <a:cs typeface="B Nazanin" panose="00000400000000000000" pitchFamily="2" charset="-78"/>
              </a:rPr>
              <a:t>1 چرخه ساعت برای ارسال آدرس به بافر آدرس حافظه 15 چرخه ساعت برای هر دسترسی به داده های حافظه</a:t>
            </a:r>
          </a:p>
          <a:p>
            <a:pPr marL="285750" indent="-285750" algn="r" rtl="1">
              <a:buFontTx/>
              <a:buChar char="-"/>
            </a:pPr>
            <a:r>
              <a:rPr lang="fa-IR" b="0" i="0" dirty="0">
                <a:solidFill>
                  <a:srgbClr val="3C4043"/>
                </a:solidFill>
                <a:effectLst/>
                <a:latin typeface="Roboto" panose="02000000000000000000" pitchFamily="2" charset="0"/>
                <a:cs typeface="B Nazanin" panose="00000400000000000000" pitchFamily="2" charset="-78"/>
              </a:rPr>
              <a:t>1 چرخه ساعت برای ارسال داده به بافر داده حافظه</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478691" y="955541"/>
            <a:ext cx="23327" cy="262190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923330"/>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IMPROVING CACHE PERFORMANCE</a:t>
            </a:r>
            <a:endParaRPr lang="fa-IR" sz="1800" b="0" i="0" u="none" strike="noStrike" baseline="0" dirty="0">
              <a:solidFill>
                <a:srgbClr val="2A1A00"/>
              </a:solidFill>
              <a:latin typeface="Impact" panose="020B0806030902050204" pitchFamily="34" charset="0"/>
              <a:cs typeface="B Nazanin" panose="00000400000000000000" pitchFamily="2" charset="-78"/>
            </a:endParaRPr>
          </a:p>
          <a:p>
            <a:pPr algn="ctr"/>
            <a:r>
              <a:rPr lang="fa-IR" dirty="0">
                <a:solidFill>
                  <a:srgbClr val="2A1A00"/>
                </a:solidFill>
                <a:latin typeface="Impact" panose="020B0806030902050204" pitchFamily="34" charset="0"/>
                <a:cs typeface="B Nazanin" panose="00000400000000000000" pitchFamily="2" charset="-78"/>
              </a:rPr>
              <a:t>بهبود عملکرد حافظه کوتاه مدت</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0" y="955541"/>
            <a:ext cx="4478691" cy="2308324"/>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 Assume: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a:t>
            </a:r>
            <a:r>
              <a:rPr lang="en-US" sz="1800" b="0" i="0" u="none" strike="noStrike" baseline="0" dirty="0">
                <a:solidFill>
                  <a:srgbClr val="585858"/>
                </a:solidFill>
                <a:latin typeface="Gill Sans MT" panose="020B0502020104020203" pitchFamily="34" charset="0"/>
                <a:cs typeface="B Nazanin" panose="00000400000000000000" pitchFamily="2" charset="-78"/>
              </a:rPr>
              <a:t>cache block of 4 words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a:t>
            </a:r>
            <a:r>
              <a:rPr lang="en-US" sz="1800" b="0" i="0" u="none" strike="noStrike" baseline="0" dirty="0">
                <a:solidFill>
                  <a:srgbClr val="585858"/>
                </a:solidFill>
                <a:latin typeface="Gill Sans MT" panose="020B0502020104020203" pitchFamily="34" charset="0"/>
                <a:cs typeface="B Nazanin" panose="00000400000000000000" pitchFamily="2" charset="-78"/>
              </a:rPr>
              <a:t>1 clock cycle to send address to memory address buffer (1 bus trip)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15 clock cycles for each memory data access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a:t>
            </a:r>
            <a:r>
              <a:rPr lang="en-US" sz="1800" b="0" i="0" u="none" strike="noStrike" baseline="0" dirty="0">
                <a:solidFill>
                  <a:srgbClr val="585858"/>
                </a:solidFill>
                <a:latin typeface="Gill Sans MT" panose="020B0502020104020203" pitchFamily="34" charset="0"/>
                <a:cs typeface="B Nazanin" panose="00000400000000000000" pitchFamily="2" charset="-78"/>
              </a:rPr>
              <a:t>1 clock cycle to send data to memory data buffer (1 bus trip) </a:t>
            </a:r>
          </a:p>
        </p:txBody>
      </p:sp>
      <p:pic>
        <p:nvPicPr>
          <p:cNvPr id="7" name="Picture 6">
            <a:extLst>
              <a:ext uri="{FF2B5EF4-FFF2-40B4-BE49-F238E27FC236}">
                <a16:creationId xmlns:a16="http://schemas.microsoft.com/office/drawing/2014/main" id="{E09E1E9C-09C4-2BD6-C003-260B82ADC970}"/>
              </a:ext>
            </a:extLst>
          </p:cNvPr>
          <p:cNvPicPr>
            <a:picLocks noChangeAspect="1"/>
          </p:cNvPicPr>
          <p:nvPr/>
        </p:nvPicPr>
        <p:blipFill>
          <a:blip r:embed="rId3"/>
          <a:stretch>
            <a:fillRect/>
          </a:stretch>
        </p:blipFill>
        <p:spPr>
          <a:xfrm>
            <a:off x="0" y="3263865"/>
            <a:ext cx="9144000" cy="3594134"/>
          </a:xfrm>
          <a:prstGeom prst="rect">
            <a:avLst/>
          </a:prstGeom>
        </p:spPr>
      </p:pic>
    </p:spTree>
    <p:extLst>
      <p:ext uri="{BB962C8B-B14F-4D97-AF65-F5344CB8AC3E}">
        <p14:creationId xmlns:p14="http://schemas.microsoft.com/office/powerpoint/2010/main" val="1369377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2585323"/>
          </a:xfrm>
          <a:prstGeom prst="rect">
            <a:avLst/>
          </a:prstGeom>
          <a:noFill/>
        </p:spPr>
        <p:txBody>
          <a:bodyPr wrap="square" rtlCol="0">
            <a:spAutoFit/>
          </a:bodyPr>
          <a:lstStyle/>
          <a:p>
            <a:pPr algn="r" rtl="1"/>
            <a:r>
              <a:rPr lang="en-US" b="0" i="0" dirty="0">
                <a:solidFill>
                  <a:srgbClr val="3C4043"/>
                </a:solidFill>
                <a:effectLst/>
                <a:latin typeface="Roboto" panose="02000000000000000000" pitchFamily="2" charset="0"/>
                <a:cs typeface="B Nazanin" panose="00000400000000000000" pitchFamily="2" charset="-78"/>
              </a:rPr>
              <a:t>•</a:t>
            </a:r>
            <a:r>
              <a:rPr lang="fa-IR" b="0" i="0" dirty="0">
                <a:solidFill>
                  <a:srgbClr val="3C4043"/>
                </a:solidFill>
                <a:effectLst/>
                <a:latin typeface="Roboto" panose="02000000000000000000" pitchFamily="2" charset="0"/>
                <a:cs typeface="B Nazanin" panose="00000400000000000000" pitchFamily="2" charset="-78"/>
              </a:rPr>
              <a:t>مدل ساده شده با فرض مساوی جریمه های اشتباه خواندن و نوشتن:</a:t>
            </a:r>
          </a:p>
          <a:p>
            <a:pPr algn="r" rtl="1"/>
            <a:r>
              <a:rPr lang="fa-IR" b="0" i="0" dirty="0">
                <a:solidFill>
                  <a:srgbClr val="3C4043"/>
                </a:solidFill>
                <a:effectLst/>
                <a:latin typeface="Roboto" panose="02000000000000000000" pitchFamily="2" charset="0"/>
                <a:cs typeface="B Nazanin" panose="00000400000000000000" pitchFamily="2" charset="-78"/>
              </a:rPr>
              <a:t> -زمان</a:t>
            </a:r>
            <a:r>
              <a:rPr lang="en-US" dirty="0">
                <a:solidFill>
                  <a:srgbClr val="3C4043"/>
                </a:solidFill>
                <a:latin typeface="Roboto" panose="02000000000000000000" pitchFamily="2" charset="0"/>
                <a:cs typeface="B Nazanin" panose="00000400000000000000" pitchFamily="2" charset="-78"/>
              </a:rPr>
              <a:t>CPU</a:t>
            </a:r>
            <a:r>
              <a:rPr lang="fa-IR" b="0" i="0" dirty="0">
                <a:solidFill>
                  <a:srgbClr val="3C4043"/>
                </a:solidFill>
                <a:effectLst/>
                <a:latin typeface="Roboto" panose="02000000000000000000" pitchFamily="2" charset="0"/>
                <a:cs typeface="B Nazanin" panose="00000400000000000000" pitchFamily="2" charset="-78"/>
              </a:rPr>
              <a:t> </a:t>
            </a:r>
            <a:r>
              <a:rPr lang="en-US" b="0" i="0" dirty="0">
                <a:solidFill>
                  <a:srgbClr val="3C4043"/>
                </a:solidFill>
                <a:effectLst/>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دوره های اجرا + چرخه های توقف حافظه) </a:t>
            </a:r>
            <a:r>
              <a:rPr lang="en-US" b="0" i="0" dirty="0">
                <a:solidFill>
                  <a:srgbClr val="3C4043"/>
                </a:solidFill>
                <a:effectLst/>
                <a:latin typeface="Roboto" panose="02000000000000000000" pitchFamily="2" charset="0"/>
                <a:cs typeface="B Nazanin" panose="00000400000000000000" pitchFamily="2" charset="-78"/>
              </a:rPr>
              <a:t>x </a:t>
            </a:r>
            <a:r>
              <a:rPr lang="fa-IR" b="0" i="0" dirty="0">
                <a:solidFill>
                  <a:srgbClr val="3C4043"/>
                </a:solidFill>
                <a:effectLst/>
                <a:latin typeface="Roboto" panose="02000000000000000000" pitchFamily="2" charset="0"/>
                <a:cs typeface="B Nazanin" panose="00000400000000000000" pitchFamily="2" charset="-78"/>
              </a:rPr>
              <a:t>زمان چرخه چرخه های توقف حافظه = دسترسی به حافظه </a:t>
            </a:r>
            <a:r>
              <a:rPr lang="en-US" b="0" i="0" dirty="0">
                <a:solidFill>
                  <a:srgbClr val="3C4043"/>
                </a:solidFill>
                <a:effectLst/>
                <a:latin typeface="Roboto" panose="02000000000000000000" pitchFamily="2" charset="0"/>
                <a:cs typeface="B Nazanin" panose="00000400000000000000" pitchFamily="2" charset="-78"/>
              </a:rPr>
              <a:t>x </a:t>
            </a:r>
            <a:r>
              <a:rPr lang="fa-IR" b="0" i="0" dirty="0">
                <a:solidFill>
                  <a:srgbClr val="3C4043"/>
                </a:solidFill>
                <a:effectLst/>
                <a:latin typeface="Roboto" panose="02000000000000000000" pitchFamily="2" charset="0"/>
                <a:cs typeface="B Nazanin" panose="00000400000000000000" pitchFamily="2" charset="-78"/>
              </a:rPr>
              <a:t>نرخ از دست دادن </a:t>
            </a:r>
            <a:r>
              <a:rPr lang="en-US" b="0" i="0" dirty="0">
                <a:solidFill>
                  <a:srgbClr val="3C4043"/>
                </a:solidFill>
                <a:effectLst/>
                <a:latin typeface="Roboto" panose="02000000000000000000" pitchFamily="2" charset="0"/>
                <a:cs typeface="B Nazanin" panose="00000400000000000000" pitchFamily="2" charset="-78"/>
              </a:rPr>
              <a:t>x </a:t>
            </a:r>
            <a:r>
              <a:rPr lang="fa-IR" b="0" i="0" dirty="0">
                <a:solidFill>
                  <a:srgbClr val="3C4043"/>
                </a:solidFill>
                <a:effectLst/>
                <a:latin typeface="Roboto" panose="02000000000000000000" pitchFamily="2" charset="0"/>
                <a:cs typeface="B Nazanin" panose="00000400000000000000" pitchFamily="2" charset="-78"/>
              </a:rPr>
              <a:t>جریمه از دست دادن بنابراین، دو راه برای بهبود عملکرد در حافظه پنهان وجود دارد: </a:t>
            </a:r>
            <a:endParaRPr lang="en-US" b="0" i="0" dirty="0">
              <a:solidFill>
                <a:srgbClr val="3C4043"/>
              </a:solidFill>
              <a:effectLst/>
              <a:latin typeface="Roboto" panose="02000000000000000000" pitchFamily="2" charset="0"/>
              <a:cs typeface="B Nazanin" panose="00000400000000000000" pitchFamily="2" charset="-78"/>
            </a:endParaRPr>
          </a:p>
          <a:p>
            <a:pPr algn="r" rtl="1"/>
            <a:r>
              <a:rPr lang="fa-IR" b="0" i="0" dirty="0">
                <a:solidFill>
                  <a:srgbClr val="3C4043"/>
                </a:solidFill>
                <a:effectLst/>
                <a:latin typeface="Roboto" panose="02000000000000000000" pitchFamily="2" charset="0"/>
                <a:cs typeface="B Nazanin" panose="00000400000000000000" pitchFamily="2" charset="-78"/>
              </a:rPr>
              <a:t>-کاهش میزان از دست دادن (مجموعه-تداعی) </a:t>
            </a:r>
            <a:endParaRPr lang="en-US" b="0" i="0" dirty="0">
              <a:solidFill>
                <a:srgbClr val="3C4043"/>
              </a:solidFill>
              <a:effectLst/>
              <a:latin typeface="Roboto" panose="02000000000000000000" pitchFamily="2" charset="0"/>
              <a:cs typeface="B Nazanin" panose="00000400000000000000" pitchFamily="2" charset="-78"/>
            </a:endParaRPr>
          </a:p>
          <a:p>
            <a:pPr algn="r" rtl="1"/>
            <a:r>
              <a:rPr lang="fa-IR" b="0" i="0" dirty="0">
                <a:solidFill>
                  <a:srgbClr val="3C4043"/>
                </a:solidFill>
                <a:effectLst/>
                <a:latin typeface="Roboto" panose="02000000000000000000" pitchFamily="2" charset="0"/>
                <a:cs typeface="B Nazanin" panose="00000400000000000000" pitchFamily="2" charset="-78"/>
              </a:rPr>
              <a:t>-کاهش جریمه از دست دادن (کش چندسطحی) </a:t>
            </a:r>
            <a:endParaRPr lang="en-US" b="0" i="0" dirty="0">
              <a:solidFill>
                <a:srgbClr val="3C4043"/>
              </a:solidFill>
              <a:effectLst/>
              <a:latin typeface="Roboto" panose="02000000000000000000" pitchFamily="2" charset="0"/>
              <a:cs typeface="B Nazanin" panose="00000400000000000000" pitchFamily="2" charset="-78"/>
            </a:endParaRPr>
          </a:p>
          <a:p>
            <a:pPr algn="r" rtl="1"/>
            <a:r>
              <a:rPr lang="fa-IR" b="0" i="0" dirty="0">
                <a:solidFill>
                  <a:srgbClr val="3C4043"/>
                </a:solidFill>
                <a:effectLst/>
                <a:latin typeface="Roboto" panose="02000000000000000000" pitchFamily="2" charset="0"/>
                <a:cs typeface="B Nazanin" panose="00000400000000000000" pitchFamily="2" charset="-78"/>
              </a:rPr>
              <a:t>-اگر اندازه بلوک را افزایش دهیم چه اتفاقی می افتد؟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373256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PERFORMANCE</a:t>
            </a:r>
          </a:p>
          <a:p>
            <a:pPr algn="ctr"/>
            <a:r>
              <a:rPr lang="fa-IR" dirty="0">
                <a:solidFill>
                  <a:srgbClr val="2A1A00"/>
                </a:solidFill>
                <a:latin typeface="Impact" panose="020B0806030902050204" pitchFamily="34" charset="0"/>
                <a:cs typeface="B Nazanin" panose="00000400000000000000" pitchFamily="2" charset="-78"/>
              </a:rPr>
              <a:t>عملکرد</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792778"/>
            <a:ext cx="4203443" cy="3416320"/>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cs typeface="B Nazanin" panose="00000400000000000000" pitchFamily="2" charset="-78"/>
            </a:endParaRPr>
          </a:p>
          <a:p>
            <a:r>
              <a:rPr lang="en-US" sz="1800" b="0" i="0" u="none" strike="noStrike" baseline="0" dirty="0">
                <a:solidFill>
                  <a:srgbClr val="2A1A00"/>
                </a:solidFill>
                <a:latin typeface="Arial" panose="020B0604020202020204" pitchFamily="34" charset="0"/>
                <a:cs typeface="B Nazanin" panose="00000400000000000000" pitchFamily="2" charset="-78"/>
              </a:rPr>
              <a:t>•Simplified model assuming equal read and write miss penalties:</a:t>
            </a:r>
          </a:p>
          <a:p>
            <a:r>
              <a:rPr lang="en-US" sz="1800" b="0" i="0" u="none" strike="noStrike" baseline="0" dirty="0">
                <a:solidFill>
                  <a:srgbClr val="2A1A00"/>
                </a:solidFill>
                <a:latin typeface="Gill Sans MT" panose="020B0502020104020203" pitchFamily="34" charset="0"/>
                <a:cs typeface="B Nazanin" panose="00000400000000000000" pitchFamily="2" charset="-78"/>
              </a:rPr>
              <a:t>–CPU time = (execution cycles + memory stall cycles) x cycle time</a:t>
            </a:r>
          </a:p>
          <a:p>
            <a:r>
              <a:rPr lang="en-US" sz="1800" b="0" i="0" u="none" strike="noStrike" baseline="0" dirty="0">
                <a:solidFill>
                  <a:srgbClr val="2A1A00"/>
                </a:solidFill>
                <a:latin typeface="Gill Sans MT" panose="020B0502020104020203" pitchFamily="34" charset="0"/>
                <a:cs typeface="B Nazanin" panose="00000400000000000000" pitchFamily="2" charset="-78"/>
              </a:rPr>
              <a:t>–memory stall cycles = memory accesses x miss rate x miss penalty</a:t>
            </a:r>
          </a:p>
          <a:p>
            <a:r>
              <a:rPr lang="en-US" sz="1800" b="0" i="0" u="none" strike="noStrike" baseline="0" dirty="0">
                <a:solidFill>
                  <a:srgbClr val="2A1A00"/>
                </a:solidFill>
                <a:latin typeface="Arial" panose="020B0604020202020204" pitchFamily="34" charset="0"/>
                <a:cs typeface="B Nazanin" panose="00000400000000000000" pitchFamily="2" charset="-78"/>
              </a:rPr>
              <a:t>•Therefore, two ways to improve performance in cache: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decrease miss rate (set-associative)</a:t>
            </a:r>
          </a:p>
          <a:p>
            <a:r>
              <a:rPr lang="en-US" sz="1800" b="0" i="0" u="none" strike="noStrike" baseline="0" dirty="0">
                <a:solidFill>
                  <a:srgbClr val="2A1A00"/>
                </a:solidFill>
                <a:latin typeface="Gill Sans MT" panose="020B0502020104020203" pitchFamily="34" charset="0"/>
                <a:cs typeface="B Nazanin" panose="00000400000000000000" pitchFamily="2" charset="-78"/>
              </a:rPr>
              <a:t>–decrease miss penalty (multilevel cache) </a:t>
            </a:r>
          </a:p>
          <a:p>
            <a:r>
              <a:rPr lang="en-US" sz="1800" b="0" i="0" u="none" strike="noStrike" baseline="0" dirty="0">
                <a:solidFill>
                  <a:srgbClr val="2A1A00"/>
                </a:solidFill>
                <a:latin typeface="Gill Sans MT" panose="020B0502020104020203" pitchFamily="34" charset="0"/>
                <a:cs typeface="B Nazanin" panose="00000400000000000000" pitchFamily="2" charset="-78"/>
              </a:rPr>
              <a:t>–what happens if we increase block size? </a:t>
            </a:r>
          </a:p>
        </p:txBody>
      </p:sp>
    </p:spTree>
    <p:extLst>
      <p:ext uri="{BB962C8B-B14F-4D97-AF65-F5344CB8AC3E}">
        <p14:creationId xmlns:p14="http://schemas.microsoft.com/office/powerpoint/2010/main" val="1855057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3970318"/>
          </a:xfrm>
          <a:prstGeom prst="rect">
            <a:avLst/>
          </a:prstGeom>
          <a:noFill/>
        </p:spPr>
        <p:txBody>
          <a:bodyPr wrap="square" rtlCol="0">
            <a:spAutoFit/>
          </a:bodyPr>
          <a:lstStyle/>
          <a:p>
            <a:pPr algn="r" rtl="1"/>
            <a:r>
              <a:rPr lang="en-US" b="0" i="0" dirty="0">
                <a:solidFill>
                  <a:srgbClr val="FFFFFF"/>
                </a:solidFill>
                <a:effectLst/>
                <a:latin typeface="Roboto" panose="02000000000000000000" pitchFamily="2" charset="0"/>
                <a:cs typeface="B Nazanin" panose="00000400000000000000" pitchFamily="2" charset="-78"/>
              </a:rPr>
              <a:t>Translation is too long to be saved</a:t>
            </a:r>
          </a:p>
          <a:p>
            <a:pPr algn="r" rtl="1"/>
            <a:r>
              <a:rPr lang="en-US" b="0" i="0" dirty="0">
                <a:solidFill>
                  <a:srgbClr val="3C4043"/>
                </a:solidFill>
                <a:effectLst/>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برای یک ماشین و برنامه معین فرض کنید:</a:t>
            </a:r>
          </a:p>
          <a:p>
            <a:pPr algn="r" rtl="1"/>
            <a:r>
              <a:rPr lang="fa-IR" b="0" i="0" dirty="0">
                <a:solidFill>
                  <a:srgbClr val="3C4043"/>
                </a:solidFill>
                <a:effectLst/>
                <a:latin typeface="Roboto" panose="02000000000000000000" pitchFamily="2" charset="0"/>
                <a:cs typeface="B Nazanin" panose="00000400000000000000" pitchFamily="2" charset="-78"/>
              </a:rPr>
              <a:t> – نرخ از دست دادن حافظه پنهان دستورالعمل 2%</a:t>
            </a:r>
          </a:p>
          <a:p>
            <a:pPr algn="r" rtl="1"/>
            <a:r>
              <a:rPr lang="fa-IR" b="0" i="0" dirty="0">
                <a:solidFill>
                  <a:srgbClr val="3C4043"/>
                </a:solidFill>
                <a:effectLst/>
                <a:latin typeface="Roboto" panose="02000000000000000000" pitchFamily="2" charset="0"/>
                <a:cs typeface="B Nazanin" panose="00000400000000000000" pitchFamily="2" charset="-78"/>
              </a:rPr>
              <a:t> – نرخ از دست دادن حافظه پنهان داده 4% </a:t>
            </a:r>
          </a:p>
          <a:p>
            <a:pPr algn="r" rtl="1"/>
            <a:r>
              <a:rPr lang="fa-IR" dirty="0">
                <a:solidFill>
                  <a:srgbClr val="3C4043"/>
                </a:solidFill>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 از دست دادن پنالتی همیشه 40 سیکل </a:t>
            </a:r>
          </a:p>
          <a:p>
            <a:pPr algn="r" rtl="1"/>
            <a:r>
              <a:rPr lang="fa-IR" dirty="0">
                <a:solidFill>
                  <a:srgbClr val="3C4043"/>
                </a:solidFill>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a:t>
            </a:r>
            <a:r>
              <a:rPr lang="en-US" b="0" i="0" dirty="0">
                <a:solidFill>
                  <a:srgbClr val="3C4043"/>
                </a:solidFill>
                <a:effectLst/>
                <a:latin typeface="Roboto" panose="02000000000000000000" pitchFamily="2" charset="0"/>
                <a:cs typeface="B Nazanin" panose="00000400000000000000" pitchFamily="2" charset="-78"/>
              </a:rPr>
              <a:t>CPI 2 </a:t>
            </a:r>
            <a:r>
              <a:rPr lang="fa-IR" b="0" i="0" dirty="0">
                <a:solidFill>
                  <a:srgbClr val="3C4043"/>
                </a:solidFill>
                <a:effectLst/>
                <a:latin typeface="Roboto" panose="02000000000000000000" pitchFamily="2" charset="0"/>
                <a:cs typeface="B Nazanin" panose="00000400000000000000" pitchFamily="2" charset="-78"/>
              </a:rPr>
              <a:t>بدون توقف حافظه </a:t>
            </a:r>
          </a:p>
          <a:p>
            <a:pPr algn="r" rtl="1"/>
            <a:r>
              <a:rPr lang="fa-IR" dirty="0">
                <a:solidFill>
                  <a:srgbClr val="3C4043"/>
                </a:solidFill>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 فرکانس بار / ذخیره 36٪ دستورالعمل</a:t>
            </a:r>
          </a:p>
          <a:p>
            <a:pPr marL="342900" indent="-342900" algn="r" rtl="1">
              <a:buAutoNum type="arabicPeriod"/>
            </a:pPr>
            <a:r>
              <a:rPr lang="fa-IR" b="0" i="0" dirty="0">
                <a:solidFill>
                  <a:srgbClr val="3C4043"/>
                </a:solidFill>
                <a:effectLst/>
                <a:latin typeface="Roboto" panose="02000000000000000000" pitchFamily="2" charset="0"/>
                <a:cs typeface="B Nazanin" panose="00000400000000000000" pitchFamily="2" charset="-78"/>
              </a:rPr>
              <a:t>ماشینی با حافظه نهان کامل که هرگز از دست نمی‌دهد چقدر سریع‌تر است؟</a:t>
            </a:r>
          </a:p>
          <a:p>
            <a:pPr marL="342900" indent="-342900" algn="r" rtl="1">
              <a:buAutoNum type="arabicPeriod"/>
            </a:pPr>
            <a:r>
              <a:rPr lang="fa-IR" b="0" i="0" dirty="0">
                <a:solidFill>
                  <a:srgbClr val="3C4043"/>
                </a:solidFill>
                <a:effectLst/>
                <a:latin typeface="Roboto" panose="02000000000000000000" pitchFamily="2" charset="0"/>
                <a:cs typeface="B Nazanin" panose="00000400000000000000" pitchFamily="2" charset="-78"/>
              </a:rPr>
              <a:t>اگر سرعت دستگاه را با کاهش </a:t>
            </a:r>
            <a:r>
              <a:rPr lang="en-US" b="0" i="0" dirty="0">
                <a:solidFill>
                  <a:srgbClr val="3C4043"/>
                </a:solidFill>
                <a:effectLst/>
                <a:latin typeface="Roboto" panose="02000000000000000000" pitchFamily="2" charset="0"/>
                <a:cs typeface="B Nazanin" panose="00000400000000000000" pitchFamily="2" charset="-78"/>
              </a:rPr>
              <a:t>CPI </a:t>
            </a:r>
            <a:r>
              <a:rPr lang="fa-IR" b="0" i="0" dirty="0">
                <a:solidFill>
                  <a:srgbClr val="3C4043"/>
                </a:solidFill>
                <a:effectLst/>
                <a:latin typeface="Roboto" panose="02000000000000000000" pitchFamily="2" charset="0"/>
                <a:cs typeface="B Nazanin" panose="00000400000000000000" pitchFamily="2" charset="-78"/>
              </a:rPr>
              <a:t>به 1 بدون تغییر نرخ ساعت افزایش دهیم، چه اتفاقی می افتد؟ </a:t>
            </a:r>
          </a:p>
          <a:p>
            <a:pPr marL="342900" indent="-342900" algn="r" rtl="1">
              <a:buAutoNum type="arabicPeriod"/>
            </a:pPr>
            <a:r>
              <a:rPr lang="fa-IR" b="0" i="0" dirty="0">
                <a:solidFill>
                  <a:srgbClr val="3C4043"/>
                </a:solidFill>
                <a:effectLst/>
                <a:latin typeface="Roboto" panose="02000000000000000000" pitchFamily="2" charset="0"/>
                <a:cs typeface="B Nazanin" panose="00000400000000000000" pitchFamily="2" charset="-78"/>
              </a:rPr>
              <a:t>اگر سرعت دستگاه را با دوبرابر کردن سرعت ساعت آن افزایش دهیم، اما اگر زمان مطلق پنالتی از دست رفته ثابت بماند، چه اتفاقی می‌افتد؟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EXAMPLE PROBLEMS</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792778"/>
            <a:ext cx="4390052" cy="4524315"/>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cs typeface="B Nazanin" panose="00000400000000000000" pitchFamily="2" charset="-78"/>
            </a:endParaRPr>
          </a:p>
          <a:p>
            <a:r>
              <a:rPr lang="en-US" sz="1800" b="0" i="0" u="none" strike="noStrike" baseline="0" dirty="0">
                <a:solidFill>
                  <a:srgbClr val="2A1A00"/>
                </a:solidFill>
                <a:latin typeface="Arial" panose="020B0604020202020204" pitchFamily="34" charset="0"/>
                <a:cs typeface="B Nazanin" panose="00000400000000000000" pitchFamily="2" charset="-78"/>
              </a:rPr>
              <a:t>•Assume for a given machine and program:</a:t>
            </a:r>
          </a:p>
          <a:p>
            <a:r>
              <a:rPr lang="en-US" sz="1800" b="0" i="0" u="none" strike="noStrike" baseline="0" dirty="0">
                <a:solidFill>
                  <a:srgbClr val="2A1A00"/>
                </a:solidFill>
                <a:latin typeface="Gill Sans MT" panose="020B0502020104020203" pitchFamily="34" charset="0"/>
                <a:cs typeface="B Nazanin" panose="00000400000000000000" pitchFamily="2" charset="-78"/>
              </a:rPr>
              <a:t>–instruction cache miss rate 2%</a:t>
            </a:r>
          </a:p>
          <a:p>
            <a:r>
              <a:rPr lang="en-US" sz="1800" b="0" i="0" u="none" strike="noStrike" baseline="0" dirty="0">
                <a:solidFill>
                  <a:srgbClr val="2A1A00"/>
                </a:solidFill>
                <a:latin typeface="Gill Sans MT" panose="020B0502020104020203" pitchFamily="34" charset="0"/>
                <a:cs typeface="B Nazanin" panose="00000400000000000000" pitchFamily="2" charset="-78"/>
              </a:rPr>
              <a:t>–data cache miss rate 4%</a:t>
            </a:r>
          </a:p>
          <a:p>
            <a:r>
              <a:rPr lang="en-US" sz="1800" b="0" i="0" u="none" strike="noStrike" baseline="0" dirty="0">
                <a:solidFill>
                  <a:srgbClr val="2A1A00"/>
                </a:solidFill>
                <a:latin typeface="Gill Sans MT" panose="020B0502020104020203" pitchFamily="34" charset="0"/>
                <a:cs typeface="B Nazanin" panose="00000400000000000000" pitchFamily="2" charset="-78"/>
              </a:rPr>
              <a:t>–miss penalty always 40 cycles</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CPI of 2 without memory stalls</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frequency of load/stores 36% of instructions</a:t>
            </a:r>
          </a:p>
          <a:p>
            <a:r>
              <a:rPr lang="en-US" sz="1800" b="0" i="1" u="none" strike="noStrike" baseline="0" dirty="0">
                <a:solidFill>
                  <a:srgbClr val="2A1A00"/>
                </a:solidFill>
                <a:latin typeface="Times New Roman" panose="02020603050405020304" pitchFamily="18" charset="0"/>
                <a:cs typeface="B Nazanin" panose="00000400000000000000" pitchFamily="2" charset="-78"/>
              </a:rPr>
              <a:t>1.How much faster is a machine with a perfect cache that never misses?</a:t>
            </a:r>
            <a:endParaRPr lang="en-US" sz="1800" b="0" i="0" u="none" strike="noStrike" baseline="0" dirty="0">
              <a:solidFill>
                <a:srgbClr val="2A1A00"/>
              </a:solidFill>
              <a:latin typeface="Times New Roman" panose="02020603050405020304" pitchFamily="18" charset="0"/>
              <a:cs typeface="B Nazanin" panose="00000400000000000000" pitchFamily="2" charset="-78"/>
            </a:endParaRPr>
          </a:p>
          <a:p>
            <a:r>
              <a:rPr lang="en-US" sz="1800" b="0" i="1" u="none" strike="noStrike" baseline="0" dirty="0">
                <a:solidFill>
                  <a:srgbClr val="2A1A00"/>
                </a:solidFill>
                <a:latin typeface="Times New Roman" panose="02020603050405020304" pitchFamily="18" charset="0"/>
                <a:cs typeface="B Nazanin" panose="00000400000000000000" pitchFamily="2" charset="-78"/>
              </a:rPr>
              <a:t>2.</a:t>
            </a:r>
            <a:r>
              <a:rPr lang="en-US" sz="1800" b="0" i="1" u="none" strike="noStrike" baseline="0" dirty="0">
                <a:solidFill>
                  <a:srgbClr val="585858"/>
                </a:solidFill>
                <a:latin typeface="Times New Roman" panose="02020603050405020304" pitchFamily="18" charset="0"/>
                <a:cs typeface="B Nazanin" panose="00000400000000000000" pitchFamily="2" charset="-78"/>
              </a:rPr>
              <a:t>What happens if we speed up the machine by reducing its CPI to 1 without changing the clock rate?</a:t>
            </a:r>
            <a:endParaRPr lang="en-US" sz="1800" b="0" i="0" u="none" strike="noStrike" baseline="0" dirty="0">
              <a:solidFill>
                <a:srgbClr val="585858"/>
              </a:solidFill>
              <a:latin typeface="Times New Roman" panose="02020603050405020304" pitchFamily="18" charset="0"/>
              <a:cs typeface="B Nazanin" panose="00000400000000000000" pitchFamily="2" charset="-78"/>
            </a:endParaRPr>
          </a:p>
          <a:p>
            <a:r>
              <a:rPr lang="en-US" sz="1800" b="0" i="1" u="none" strike="noStrike" baseline="0" dirty="0">
                <a:solidFill>
                  <a:srgbClr val="2A1A00"/>
                </a:solidFill>
                <a:latin typeface="Times New Roman" panose="02020603050405020304" pitchFamily="18" charset="0"/>
                <a:cs typeface="B Nazanin" panose="00000400000000000000" pitchFamily="2" charset="-78"/>
              </a:rPr>
              <a:t>3.</a:t>
            </a:r>
            <a:r>
              <a:rPr lang="en-US" sz="1800" b="0" i="1" u="none" strike="noStrike" baseline="0" dirty="0">
                <a:solidFill>
                  <a:srgbClr val="585858"/>
                </a:solidFill>
                <a:latin typeface="Times New Roman" panose="02020603050405020304" pitchFamily="18" charset="0"/>
                <a:cs typeface="B Nazanin" panose="00000400000000000000" pitchFamily="2" charset="-78"/>
              </a:rPr>
              <a:t>What happens if we speed up the machine by doubling its clock rate, but if the absolute time for a miss penalty remains same? </a:t>
            </a:r>
            <a:endParaRPr lang="en-US" sz="1800" b="0" i="0" u="none" strike="noStrike" baseline="0" dirty="0">
              <a:solidFill>
                <a:srgbClr val="585858"/>
              </a:solidFill>
              <a:latin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1240726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502017" y="792778"/>
            <a:ext cx="4641983" cy="3416320"/>
          </a:xfrm>
          <a:prstGeom prst="rect">
            <a:avLst/>
          </a:prstGeom>
          <a:noFill/>
        </p:spPr>
        <p:txBody>
          <a:bodyPr wrap="square" rtlCol="0">
            <a:spAutoFit/>
          </a:bodyPr>
          <a:lstStyle/>
          <a:p>
            <a:pPr algn="r" rtl="1"/>
            <a:r>
              <a:rPr lang="en-US" b="0" i="0" dirty="0">
                <a:solidFill>
                  <a:srgbClr val="3C4043"/>
                </a:solidFill>
                <a:effectLst/>
                <a:latin typeface="Roboto" panose="02000000000000000000" pitchFamily="2" charset="0"/>
                <a:cs typeface="B Nazanin" panose="00000400000000000000" pitchFamily="2" charset="-78"/>
              </a:rPr>
              <a:t>•</a:t>
            </a:r>
            <a:r>
              <a:rPr lang="fa-IR" b="0" i="0" dirty="0">
                <a:solidFill>
                  <a:srgbClr val="3C4043"/>
                </a:solidFill>
                <a:effectLst/>
                <a:latin typeface="Roboto" panose="02000000000000000000" pitchFamily="2" charset="0"/>
                <a:cs typeface="B Nazanin" panose="00000400000000000000" pitchFamily="2" charset="-78"/>
              </a:rPr>
              <a:t>تعداد دستورات را فرض کنید = </a:t>
            </a:r>
            <a:r>
              <a:rPr lang="en-US" b="0" i="0" dirty="0">
                <a:solidFill>
                  <a:srgbClr val="3C4043"/>
                </a:solidFill>
                <a:effectLst/>
                <a:latin typeface="Roboto" panose="02000000000000000000" pitchFamily="2" charset="0"/>
                <a:cs typeface="B Nazanin" panose="00000400000000000000" pitchFamily="2" charset="-78"/>
              </a:rPr>
              <a:t>I </a:t>
            </a:r>
          </a:p>
          <a:p>
            <a:pPr algn="r" rtl="1"/>
            <a:r>
              <a:rPr lang="fa-IR" b="0" i="0" dirty="0">
                <a:solidFill>
                  <a:srgbClr val="3C4043"/>
                </a:solidFill>
                <a:effectLst/>
                <a:latin typeface="Roboto" panose="02000000000000000000" pitchFamily="2" charset="0"/>
                <a:cs typeface="B Nazanin" panose="00000400000000000000" pitchFamily="2" charset="-78"/>
              </a:rPr>
              <a:t>چرخه‌های اشتباه دستورالعمل = </a:t>
            </a:r>
            <a:r>
              <a:rPr lang="en-US" b="0" i="0" dirty="0">
                <a:solidFill>
                  <a:srgbClr val="3C4043"/>
                </a:solidFill>
                <a:effectLst/>
                <a:latin typeface="Roboto" panose="02000000000000000000" pitchFamily="2" charset="0"/>
                <a:cs typeface="B Nazanin" panose="00000400000000000000" pitchFamily="2" charset="-78"/>
              </a:rPr>
              <a:t>I *2% 40 = 0.8 *I </a:t>
            </a:r>
            <a:r>
              <a:rPr lang="fa-IR" b="0" i="0" dirty="0">
                <a:solidFill>
                  <a:srgbClr val="3C4043"/>
                </a:solidFill>
                <a:effectLst/>
                <a:latin typeface="Roboto" panose="02000000000000000000" pitchFamily="2" charset="0"/>
                <a:cs typeface="B Nazanin" panose="00000400000000000000" pitchFamily="2" charset="-78"/>
              </a:rPr>
              <a:t>چرخه های از دست دادن داده = </a:t>
            </a:r>
            <a:r>
              <a:rPr lang="en-US" b="0" i="0" dirty="0">
                <a:solidFill>
                  <a:srgbClr val="3C4043"/>
                </a:solidFill>
                <a:effectLst/>
                <a:latin typeface="Roboto" panose="02000000000000000000" pitchFamily="2" charset="0"/>
                <a:cs typeface="B Nazanin" panose="00000400000000000000" pitchFamily="2" charset="-78"/>
              </a:rPr>
              <a:t>I *36% *4% *40 = 0.576 I </a:t>
            </a:r>
            <a:r>
              <a:rPr lang="fa-IR" b="0" i="0" dirty="0">
                <a:solidFill>
                  <a:srgbClr val="3C4043"/>
                </a:solidFill>
                <a:effectLst/>
                <a:latin typeface="Roboto" panose="02000000000000000000" pitchFamily="2" charset="0"/>
                <a:cs typeface="B Nazanin" panose="00000400000000000000" pitchFamily="2" charset="-78"/>
              </a:rPr>
              <a:t>بنابراین، کل چرخه های توقف حافظه = 0.8 </a:t>
            </a:r>
            <a:r>
              <a:rPr lang="en-US" b="0" i="0" dirty="0">
                <a:solidFill>
                  <a:srgbClr val="3C4043"/>
                </a:solidFill>
                <a:effectLst/>
                <a:latin typeface="Roboto" panose="02000000000000000000" pitchFamily="2" charset="0"/>
                <a:cs typeface="B Nazanin" panose="00000400000000000000" pitchFamily="2" charset="-78"/>
              </a:rPr>
              <a:t>I + 0.576 *I = 1.376I </a:t>
            </a:r>
            <a:r>
              <a:rPr lang="fa-IR" b="0" i="0" dirty="0">
                <a:solidFill>
                  <a:srgbClr val="3C4043"/>
                </a:solidFill>
                <a:effectLst/>
                <a:latin typeface="Roboto" panose="02000000000000000000" pitchFamily="2" charset="0"/>
                <a:cs typeface="B Nazanin" panose="00000400000000000000" pitchFamily="2" charset="-78"/>
              </a:rPr>
              <a:t>به عبارت دیگر، 1.376 چرخه استال در هر دستورالعمل بنابراین، </a:t>
            </a:r>
            <a:r>
              <a:rPr lang="en-US" b="0" i="0" dirty="0">
                <a:solidFill>
                  <a:srgbClr val="3C4043"/>
                </a:solidFill>
                <a:effectLst/>
                <a:latin typeface="Roboto" panose="02000000000000000000" pitchFamily="2" charset="0"/>
                <a:cs typeface="B Nazanin" panose="00000400000000000000" pitchFamily="2" charset="-78"/>
              </a:rPr>
              <a:t>CPI </a:t>
            </a:r>
            <a:r>
              <a:rPr lang="fa-IR" b="0" i="0" dirty="0">
                <a:solidFill>
                  <a:srgbClr val="3C4043"/>
                </a:solidFill>
                <a:effectLst/>
                <a:latin typeface="Roboto" panose="02000000000000000000" pitchFamily="2" charset="0"/>
                <a:cs typeface="B Nazanin" panose="00000400000000000000" pitchFamily="2" charset="-78"/>
              </a:rPr>
              <a:t>با توقف حافظه = 2 + 1.376 = 3.376 </a:t>
            </a:r>
            <a:endParaRPr lang="en-US" b="0" i="0" dirty="0">
              <a:solidFill>
                <a:srgbClr val="3C4043"/>
              </a:solidFill>
              <a:effectLst/>
              <a:latin typeface="Roboto" panose="02000000000000000000" pitchFamily="2" charset="0"/>
              <a:cs typeface="B Nazanin" panose="00000400000000000000" pitchFamily="2" charset="-78"/>
            </a:endParaRPr>
          </a:p>
          <a:p>
            <a:pPr algn="r" rtl="1"/>
            <a:r>
              <a:rPr lang="fa-IR" b="0" i="0" dirty="0">
                <a:solidFill>
                  <a:srgbClr val="3C4043"/>
                </a:solidFill>
                <a:effectLst/>
                <a:latin typeface="Roboto" panose="02000000000000000000" pitchFamily="2" charset="0"/>
                <a:cs typeface="B Nazanin" panose="00000400000000000000" pitchFamily="2" charset="-78"/>
              </a:rPr>
              <a:t>•با فرض اینکه تعداد دستورات و نرخ ساعت برای یک حافظه پنهان کامل و حافظه پنهانی که از دست می‌دهد یکسان باقی می‌مانند: زمان </a:t>
            </a:r>
            <a:r>
              <a:rPr lang="en-US" b="0" i="0" dirty="0">
                <a:solidFill>
                  <a:srgbClr val="3C4043"/>
                </a:solidFill>
                <a:effectLst/>
                <a:latin typeface="Roboto" panose="02000000000000000000" pitchFamily="2" charset="0"/>
                <a:cs typeface="B Nazanin" panose="00000400000000000000" pitchFamily="2" charset="-78"/>
              </a:rPr>
              <a:t>CPU </a:t>
            </a:r>
            <a:r>
              <a:rPr lang="fa-IR" b="0" i="0" dirty="0">
                <a:solidFill>
                  <a:srgbClr val="3C4043"/>
                </a:solidFill>
                <a:effectLst/>
                <a:latin typeface="Roboto" panose="02000000000000000000" pitchFamily="2" charset="0"/>
                <a:cs typeface="B Nazanin" panose="00000400000000000000" pitchFamily="2" charset="-78"/>
              </a:rPr>
              <a:t>با </a:t>
            </a:r>
            <a:r>
              <a:rPr lang="en-US" b="0" i="0" dirty="0">
                <a:solidFill>
                  <a:srgbClr val="3C4043"/>
                </a:solidFill>
                <a:effectLst/>
                <a:latin typeface="Roboto" panose="02000000000000000000" pitchFamily="2" charset="0"/>
                <a:cs typeface="B Nazanin" panose="00000400000000000000" pitchFamily="2" charset="-78"/>
              </a:rPr>
              <a:t>Stall / </a:t>
            </a:r>
            <a:r>
              <a:rPr lang="fa-IR" b="0" i="0" dirty="0">
                <a:solidFill>
                  <a:srgbClr val="3C4043"/>
                </a:solidFill>
                <a:effectLst/>
                <a:latin typeface="Roboto" panose="02000000000000000000" pitchFamily="2" charset="0"/>
                <a:cs typeface="B Nazanin" panose="00000400000000000000" pitchFamily="2" charset="-78"/>
              </a:rPr>
              <a:t>زمان </a:t>
            </a:r>
            <a:r>
              <a:rPr lang="en-US" b="0" i="0" dirty="0">
                <a:solidFill>
                  <a:srgbClr val="3C4043"/>
                </a:solidFill>
                <a:effectLst/>
                <a:latin typeface="Roboto" panose="02000000000000000000" pitchFamily="2" charset="0"/>
                <a:cs typeface="B Nazanin" panose="00000400000000000000" pitchFamily="2" charset="-78"/>
              </a:rPr>
              <a:t>CPU </a:t>
            </a:r>
            <a:r>
              <a:rPr lang="fa-IR" b="0" i="0" dirty="0">
                <a:solidFill>
                  <a:srgbClr val="3C4043"/>
                </a:solidFill>
                <a:effectLst/>
                <a:latin typeface="Roboto" panose="02000000000000000000" pitchFamily="2" charset="0"/>
                <a:cs typeface="B Nazanin" panose="00000400000000000000" pitchFamily="2" charset="-78"/>
              </a:rPr>
              <a:t>با کش کامل = 3.376 / 2 = 1.688 </a:t>
            </a:r>
            <a:endParaRPr lang="en-US" b="0" i="0" dirty="0">
              <a:solidFill>
                <a:srgbClr val="3C4043"/>
              </a:solidFill>
              <a:effectLst/>
              <a:latin typeface="Roboto" panose="02000000000000000000" pitchFamily="2" charset="0"/>
              <a:cs typeface="B Nazanin" panose="00000400000000000000" pitchFamily="2" charset="-78"/>
            </a:endParaRPr>
          </a:p>
          <a:p>
            <a:pPr algn="r" rtl="1"/>
            <a:r>
              <a:rPr lang="fa-IR" b="0" i="0" dirty="0">
                <a:solidFill>
                  <a:srgbClr val="3C4043"/>
                </a:solidFill>
                <a:effectLst/>
                <a:latin typeface="Roboto" panose="02000000000000000000" pitchFamily="2" charset="0"/>
                <a:cs typeface="B Nazanin" panose="00000400000000000000" pitchFamily="2" charset="-78"/>
              </a:rPr>
              <a:t>•عملکرد با کش کامل با ضریب 1.688 بهتر است</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SOLUTION</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792778"/>
            <a:ext cx="4390052" cy="5909310"/>
          </a:xfrm>
          <a:prstGeom prst="rect">
            <a:avLst/>
          </a:prstGeom>
          <a:noFill/>
        </p:spPr>
        <p:txBody>
          <a:bodyPr wrap="square">
            <a:spAutoFit/>
          </a:bodyPr>
          <a:lstStyle/>
          <a:p>
            <a:r>
              <a:rPr lang="en-US" altLang="en-US" sz="1800" dirty="0">
                <a:solidFill>
                  <a:schemeClr val="folHlink"/>
                </a:solidFill>
              </a:rPr>
              <a:t>1.</a:t>
            </a:r>
          </a:p>
          <a:p>
            <a:r>
              <a:rPr lang="en-US" sz="1800" b="0" i="0" u="none" strike="noStrike" baseline="0" dirty="0">
                <a:solidFill>
                  <a:srgbClr val="2A1A00"/>
                </a:solidFill>
                <a:latin typeface="Arial" panose="020B0604020202020204" pitchFamily="34" charset="0"/>
                <a:cs typeface="B Nazanin" panose="00000400000000000000" pitchFamily="2" charset="-78"/>
              </a:rPr>
              <a:t>•Assume instruction count = I</a:t>
            </a:r>
          </a:p>
          <a:p>
            <a:r>
              <a:rPr lang="en-US" sz="1800" b="0" i="0" u="none" strike="noStrike" baseline="0" dirty="0">
                <a:solidFill>
                  <a:srgbClr val="2A1A00"/>
                </a:solidFill>
                <a:latin typeface="Arial" panose="020B0604020202020204" pitchFamily="34" charset="0"/>
                <a:cs typeface="B Nazanin" panose="00000400000000000000" pitchFamily="2" charset="-78"/>
              </a:rPr>
              <a:t>•Instruction miss cycles = I *2% *40 = 0.8 *I</a:t>
            </a:r>
          </a:p>
          <a:p>
            <a:r>
              <a:rPr lang="en-US" sz="1800" b="0" i="0" u="none" strike="noStrike" baseline="0" dirty="0">
                <a:solidFill>
                  <a:srgbClr val="2A1A00"/>
                </a:solidFill>
                <a:latin typeface="Arial" panose="020B0604020202020204" pitchFamily="34" charset="0"/>
                <a:cs typeface="B Nazanin" panose="00000400000000000000" pitchFamily="2" charset="-78"/>
              </a:rPr>
              <a:t>•Data miss cycles = I *36% *4% *40 = 0.576 *I</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So, total memory-stall cycles = 0.8 *I + 0.576 *I = 1.376*I</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in other words, 1.376 stall cycles per instruction</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Therefore, CPI with memory stalls = 2 + 1.376 = 3.376</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Assuming instruction count and clock rate remain same for a perfect cache and a cache that misses:</a:t>
            </a:r>
          </a:p>
          <a:p>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585858"/>
                </a:solidFill>
                <a:latin typeface="Gill Sans MT" panose="020B0502020104020203" pitchFamily="34" charset="0"/>
                <a:cs typeface="B Nazanin" panose="00000400000000000000" pitchFamily="2" charset="-78"/>
              </a:rPr>
              <a:t>CPU time with stalls / CPU time with perfect cache</a:t>
            </a:r>
          </a:p>
          <a:p>
            <a:r>
              <a:rPr lang="en-US" sz="1800" b="0" i="0" u="none" strike="noStrike" baseline="0" dirty="0">
                <a:solidFill>
                  <a:srgbClr val="585858"/>
                </a:solidFill>
                <a:latin typeface="Gill Sans MT" panose="020B0502020104020203" pitchFamily="34" charset="0"/>
                <a:cs typeface="B Nazanin" panose="00000400000000000000" pitchFamily="2" charset="-78"/>
              </a:rPr>
              <a:t>= 3.376 / 2 = 1.688</a:t>
            </a:r>
          </a:p>
          <a:p>
            <a:r>
              <a:rPr lang="en-US" sz="1800" b="0" i="0" u="none" strike="noStrike" baseline="0" dirty="0">
                <a:solidFill>
                  <a:srgbClr val="2A1A00"/>
                </a:solidFill>
                <a:latin typeface="Arial" panose="020B0604020202020204" pitchFamily="34" charset="0"/>
                <a:cs typeface="B Nazanin" panose="00000400000000000000" pitchFamily="2" charset="-78"/>
              </a:rPr>
              <a:t>•Performance with a perfect cache is better by a factor of 1.688 </a:t>
            </a:r>
          </a:p>
        </p:txBody>
      </p:sp>
    </p:spTree>
    <p:extLst>
      <p:ext uri="{BB962C8B-B14F-4D97-AF65-F5344CB8AC3E}">
        <p14:creationId xmlns:p14="http://schemas.microsoft.com/office/powerpoint/2010/main" val="1919842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EB10AB-BC6D-A188-386D-062E4BDDA5FE}"/>
              </a:ext>
            </a:extLst>
          </p:cNvPr>
          <p:cNvPicPr>
            <a:picLocks noChangeAspect="1"/>
          </p:cNvPicPr>
          <p:nvPr/>
        </p:nvPicPr>
        <p:blipFill>
          <a:blip r:embed="rId3"/>
          <a:stretch>
            <a:fillRect/>
          </a:stretch>
        </p:blipFill>
        <p:spPr>
          <a:xfrm>
            <a:off x="-1504" y="215661"/>
            <a:ext cx="9145504" cy="6269115"/>
          </a:xfrm>
          <a:prstGeom prst="rect">
            <a:avLst/>
          </a:prstGeom>
        </p:spPr>
      </p:pic>
    </p:spTree>
    <p:extLst>
      <p:ext uri="{BB962C8B-B14F-4D97-AF65-F5344CB8AC3E}">
        <p14:creationId xmlns:p14="http://schemas.microsoft.com/office/powerpoint/2010/main" val="1033161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90330-D035-07AB-7E21-89E8D2C3658D}"/>
              </a:ext>
            </a:extLst>
          </p:cNvPr>
          <p:cNvSpPr txBox="1"/>
          <p:nvPr/>
        </p:nvSpPr>
        <p:spPr>
          <a:xfrm>
            <a:off x="144624" y="290738"/>
            <a:ext cx="8854751" cy="4893647"/>
          </a:xfrm>
          <a:prstGeom prst="rect">
            <a:avLst/>
          </a:prstGeom>
          <a:noFill/>
        </p:spPr>
        <p:txBody>
          <a:bodyPr wrap="square">
            <a:spAutoFit/>
          </a:bodyPr>
          <a:lstStyle/>
          <a:p>
            <a:r>
              <a:rPr lang="en-US" sz="4800" b="0" i="0" u="none" strike="noStrike" baseline="0" dirty="0">
                <a:solidFill>
                  <a:srgbClr val="2A1A00"/>
                </a:solidFill>
                <a:latin typeface="Impact" panose="020B0806030902050204" pitchFamily="34" charset="0"/>
              </a:rPr>
              <a:t>SOLUTION (CONT.)</a:t>
            </a:r>
          </a:p>
          <a:p>
            <a:r>
              <a:rPr lang="en-US" sz="2400" b="0" i="0" u="none" strike="noStrike" baseline="0" dirty="0">
                <a:solidFill>
                  <a:srgbClr val="A36593"/>
                </a:solidFill>
                <a:latin typeface="Gill Sans MT" panose="020B0502020104020203" pitchFamily="34" charset="0"/>
              </a:rPr>
              <a:t>2.</a:t>
            </a:r>
          </a:p>
          <a:p>
            <a:r>
              <a:rPr lang="en-US" sz="2400" b="0" i="0" u="none" strike="noStrike" baseline="0" dirty="0">
                <a:solidFill>
                  <a:srgbClr val="2A1A00"/>
                </a:solidFill>
                <a:latin typeface="Arial" panose="020B0604020202020204" pitchFamily="34" charset="0"/>
              </a:rPr>
              <a:t>•CPI without stall = 1</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CPI with stall = 1 + 1.376 = 2.376 (clock has not changed so stall cycles per instruction remains same)</a:t>
            </a:r>
          </a:p>
          <a:p>
            <a:r>
              <a:rPr lang="en-US" sz="2400" b="0" i="0" u="none" strike="noStrike" baseline="0" dirty="0">
                <a:solidFill>
                  <a:srgbClr val="2A1A00"/>
                </a:solidFill>
                <a:latin typeface="Arial" panose="020B0604020202020204" pitchFamily="34" charset="0"/>
              </a:rPr>
              <a:t>•CPU time with stalls / CPU time with perfect cache</a:t>
            </a:r>
          </a:p>
          <a:p>
            <a:endParaRPr lang="en-US" sz="2400" b="0" i="0" u="none" strike="noStrike" baseline="0" dirty="0">
              <a:solidFill>
                <a:srgbClr val="2A1A00"/>
              </a:solidFill>
              <a:latin typeface="Arial" panose="020B0604020202020204" pitchFamily="34" charset="0"/>
            </a:endParaRPr>
          </a:p>
          <a:p>
            <a:r>
              <a:rPr lang="en-US" sz="2400" b="0" i="0" u="none" strike="noStrike" baseline="0" dirty="0">
                <a:solidFill>
                  <a:srgbClr val="585858"/>
                </a:solidFill>
                <a:latin typeface="Gill Sans MT" panose="020B0502020104020203" pitchFamily="34" charset="0"/>
              </a:rPr>
              <a:t>= CPI with stall / CPI without stall </a:t>
            </a:r>
          </a:p>
          <a:p>
            <a:r>
              <a:rPr lang="en-US" sz="2400" b="0" i="0" u="none" strike="noStrike" baseline="0" dirty="0">
                <a:solidFill>
                  <a:srgbClr val="585858"/>
                </a:solidFill>
                <a:latin typeface="Gill Sans MT" panose="020B0502020104020203" pitchFamily="34" charset="0"/>
              </a:rPr>
              <a:t>= 2.376</a:t>
            </a:r>
          </a:p>
          <a:p>
            <a:r>
              <a:rPr lang="en-US" sz="2400" b="0" i="0" u="none" strike="noStrike" baseline="0" dirty="0">
                <a:solidFill>
                  <a:srgbClr val="2A1A00"/>
                </a:solidFill>
                <a:latin typeface="Arial" panose="020B0604020202020204" pitchFamily="34" charset="0"/>
              </a:rPr>
              <a:t>•Performance with a perfect cache is better by a factor of 2.376</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Conclusion: with lower CPI cache misses “hurt more” than with higher CPI </a:t>
            </a:r>
          </a:p>
        </p:txBody>
      </p:sp>
    </p:spTree>
    <p:extLst>
      <p:ext uri="{BB962C8B-B14F-4D97-AF65-F5344CB8AC3E}">
        <p14:creationId xmlns:p14="http://schemas.microsoft.com/office/powerpoint/2010/main" val="2886161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90330-D035-07AB-7E21-89E8D2C3658D}"/>
              </a:ext>
            </a:extLst>
          </p:cNvPr>
          <p:cNvSpPr txBox="1"/>
          <p:nvPr/>
        </p:nvSpPr>
        <p:spPr>
          <a:xfrm>
            <a:off x="144624" y="290738"/>
            <a:ext cx="8854751" cy="6309420"/>
          </a:xfrm>
          <a:prstGeom prst="rect">
            <a:avLst/>
          </a:prstGeom>
          <a:noFill/>
        </p:spPr>
        <p:txBody>
          <a:bodyPr wrap="square">
            <a:spAutoFit/>
          </a:bodyPr>
          <a:lstStyle/>
          <a:p>
            <a:r>
              <a:rPr lang="en-US" sz="4800" b="0" i="0" u="none" strike="noStrike" baseline="0" dirty="0">
                <a:solidFill>
                  <a:srgbClr val="2A1A00"/>
                </a:solidFill>
                <a:latin typeface="Impact" panose="020B0806030902050204" pitchFamily="34" charset="0"/>
              </a:rPr>
              <a:t>SOLUTION (CONT.)</a:t>
            </a:r>
          </a:p>
          <a:p>
            <a:r>
              <a:rPr lang="en-US" sz="2400" b="0" i="0" u="none" strike="noStrike" baseline="0" dirty="0">
                <a:solidFill>
                  <a:srgbClr val="A36593"/>
                </a:solidFill>
                <a:latin typeface="Gill Sans MT" panose="020B0502020104020203" pitchFamily="34" charset="0"/>
              </a:rPr>
              <a:t>3.</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With doubled clock rate, miss penalty = 2 40 = 80 clock cycles</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Stall cycles per instruction = (I 2% 80) + (I 36% 4% 80)</a:t>
            </a:r>
          </a:p>
          <a:p>
            <a:endParaRPr lang="en-US" sz="2400" b="0" i="0" u="none" strike="noStrike" baseline="0" dirty="0">
              <a:solidFill>
                <a:srgbClr val="585858"/>
              </a:solidFill>
              <a:latin typeface="Gill Sans MT" panose="020B0502020104020203" pitchFamily="34" charset="0"/>
            </a:endParaRPr>
          </a:p>
          <a:p>
            <a:r>
              <a:rPr lang="en-US" sz="2400" b="0" i="0" u="none" strike="noStrike" baseline="0" dirty="0">
                <a:solidFill>
                  <a:srgbClr val="585858"/>
                </a:solidFill>
                <a:latin typeface="Gill Sans MT" panose="020B0502020104020203" pitchFamily="34" charset="0"/>
              </a:rPr>
              <a:t>= 2.752 I</a:t>
            </a:r>
          </a:p>
          <a:p>
            <a:r>
              <a:rPr lang="en-US" sz="2400" b="0" i="0" u="none" strike="noStrike" baseline="0" dirty="0">
                <a:solidFill>
                  <a:srgbClr val="2A1A00"/>
                </a:solidFill>
                <a:latin typeface="Arial" panose="020B0604020202020204" pitchFamily="34" charset="0"/>
              </a:rPr>
              <a:t>•So, faster machine with cache miss has CPI = 2 + 2.752 = 4.752</a:t>
            </a:r>
          </a:p>
          <a:p>
            <a:r>
              <a:rPr lang="en-US" sz="2400" b="0" i="0" u="none" strike="noStrike" baseline="0" dirty="0">
                <a:solidFill>
                  <a:srgbClr val="2A1A00"/>
                </a:solidFill>
                <a:latin typeface="Arial" panose="020B0604020202020204" pitchFamily="34" charset="0"/>
              </a:rPr>
              <a:t>•CPU time with stalls / CPU time with perfect cache</a:t>
            </a:r>
          </a:p>
          <a:p>
            <a:endParaRPr lang="en-US" sz="2400" b="0" i="0" u="none" strike="noStrike" baseline="0" dirty="0">
              <a:solidFill>
                <a:srgbClr val="2A1A00"/>
              </a:solidFill>
              <a:latin typeface="Arial" panose="020B0604020202020204" pitchFamily="34" charset="0"/>
            </a:endParaRPr>
          </a:p>
          <a:p>
            <a:r>
              <a:rPr lang="en-US" sz="2400" b="0" i="0" u="none" strike="noStrike" baseline="0" dirty="0">
                <a:solidFill>
                  <a:srgbClr val="585858"/>
                </a:solidFill>
                <a:latin typeface="Gill Sans MT" panose="020B0502020104020203" pitchFamily="34" charset="0"/>
              </a:rPr>
              <a:t>= CPI with stall / CPI without stall </a:t>
            </a:r>
          </a:p>
          <a:p>
            <a:r>
              <a:rPr lang="en-US" sz="2400" b="0" i="0" u="none" strike="noStrike" baseline="0" dirty="0">
                <a:solidFill>
                  <a:srgbClr val="585858"/>
                </a:solidFill>
                <a:latin typeface="Gill Sans MT" panose="020B0502020104020203" pitchFamily="34" charset="0"/>
              </a:rPr>
              <a:t>= 4.752 / 2 = 2.376</a:t>
            </a:r>
          </a:p>
          <a:p>
            <a:r>
              <a:rPr lang="en-US" sz="2400" b="0" i="0" u="none" strike="noStrike" baseline="0" dirty="0">
                <a:solidFill>
                  <a:srgbClr val="2A1A00"/>
                </a:solidFill>
                <a:latin typeface="Arial" panose="020B0604020202020204" pitchFamily="34" charset="0"/>
              </a:rPr>
              <a:t>•Performance with a perfect cache is better by a factor of 2.376</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Conclusion: with higher clock rate cache misses “hurt more” than with lower clock rate </a:t>
            </a:r>
          </a:p>
          <a:p>
            <a:endParaRPr lang="en-US" sz="2400" b="0" i="0" u="none" strike="noStrike" baseline="0" dirty="0">
              <a:solidFill>
                <a:srgbClr val="585858"/>
              </a:solidFill>
              <a:latin typeface="Gill Sans MT" panose="020B0502020104020203" pitchFamily="34" charset="0"/>
            </a:endParaRPr>
          </a:p>
        </p:txBody>
      </p:sp>
    </p:spTree>
    <p:extLst>
      <p:ext uri="{BB962C8B-B14F-4D97-AF65-F5344CB8AC3E}">
        <p14:creationId xmlns:p14="http://schemas.microsoft.com/office/powerpoint/2010/main" val="2300256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5355312"/>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 نقشه برداری مستقیم: یک مکان کش منحصر به فرد برای هر بلوک حافظه</a:t>
            </a:r>
          </a:p>
          <a:p>
            <a:pPr algn="r" rtl="1"/>
            <a:r>
              <a:rPr lang="fa-IR" b="0" i="0" dirty="0">
                <a:solidFill>
                  <a:srgbClr val="3C4043"/>
                </a:solidFill>
                <a:effectLst/>
                <a:latin typeface="Roboto" panose="02000000000000000000" pitchFamily="2" charset="0"/>
                <a:cs typeface="B Nazanin" panose="00000400000000000000" pitchFamily="2" charset="-78"/>
              </a:rPr>
              <a:t>-آدرس بلوک کش = آدرس بلوک حافظه اندازه مود کش</a:t>
            </a:r>
          </a:p>
          <a:p>
            <a:pPr algn="r" rtl="1"/>
            <a:r>
              <a:rPr lang="fa-IR" b="0" i="0" dirty="0">
                <a:solidFill>
                  <a:srgbClr val="3C4043"/>
                </a:solidFill>
                <a:effectLst/>
                <a:latin typeface="Roboto" panose="02000000000000000000" pitchFamily="2" charset="0"/>
                <a:cs typeface="B Nazanin" panose="00000400000000000000" pitchFamily="2" charset="-78"/>
              </a:rPr>
              <a:t>• کاملاً ارتباطی: هر بلوک حافظه می تواند هر جایی را در حافظه پنهان قرار دهد</a:t>
            </a:r>
          </a:p>
          <a:p>
            <a:pPr algn="r" rtl="1"/>
            <a:r>
              <a:rPr lang="fa-IR" b="0" i="0" dirty="0">
                <a:solidFill>
                  <a:srgbClr val="3C4043"/>
                </a:solidFill>
                <a:effectLst/>
                <a:latin typeface="Roboto" panose="02000000000000000000" pitchFamily="2" charset="0"/>
                <a:cs typeface="B Nazanin" panose="00000400000000000000" pitchFamily="2" charset="-78"/>
              </a:rPr>
              <a:t>- ورودی های حافظه پنهان (به صورت موازی) برای تعیین مکان بلوک جستجو می شوند</a:t>
            </a:r>
          </a:p>
          <a:p>
            <a:pPr algn="r" rtl="1"/>
            <a:r>
              <a:rPr lang="fa-IR" b="0" i="0" dirty="0">
                <a:solidFill>
                  <a:srgbClr val="3C4043"/>
                </a:solidFill>
                <a:effectLst/>
                <a:latin typeface="Roboto" panose="02000000000000000000" pitchFamily="2" charset="0"/>
                <a:cs typeface="B Nazanin" panose="00000400000000000000" pitchFamily="2" charset="-78"/>
              </a:rPr>
              <a:t>• </a:t>
            </a:r>
            <a:r>
              <a:rPr lang="en-US" b="0" i="0" dirty="0">
                <a:solidFill>
                  <a:srgbClr val="3C4043"/>
                </a:solidFill>
                <a:effectLst/>
                <a:latin typeface="Roboto" panose="02000000000000000000" pitchFamily="2" charset="0"/>
                <a:cs typeface="B Nazanin" panose="00000400000000000000" pitchFamily="2" charset="-78"/>
              </a:rPr>
              <a:t>Set associative: </a:t>
            </a:r>
            <a:r>
              <a:rPr lang="fa-IR" b="0" i="0" dirty="0">
                <a:solidFill>
                  <a:srgbClr val="3C4043"/>
                </a:solidFill>
                <a:effectLst/>
                <a:latin typeface="Roboto" panose="02000000000000000000" pitchFamily="2" charset="0"/>
                <a:cs typeface="B Nazanin" panose="00000400000000000000" pitchFamily="2" charset="-78"/>
              </a:rPr>
              <a:t>هر بلوک حافظه می تواند در یک مجموعه از مکان های کش منحصر به فرد قرار گیرد - اگر مجموعه به اندازه </a:t>
            </a:r>
            <a:r>
              <a:rPr lang="en-US" b="0" i="0" dirty="0">
                <a:solidFill>
                  <a:srgbClr val="3C4043"/>
                </a:solidFill>
                <a:effectLst/>
                <a:latin typeface="Roboto" panose="02000000000000000000" pitchFamily="2" charset="0"/>
                <a:cs typeface="B Nazanin" panose="00000400000000000000" pitchFamily="2" charset="-78"/>
              </a:rPr>
              <a:t>n </a:t>
            </a:r>
            <a:r>
              <a:rPr lang="fa-IR" b="0" i="0" dirty="0">
                <a:solidFill>
                  <a:srgbClr val="3C4043"/>
                </a:solidFill>
                <a:effectLst/>
                <a:latin typeface="Roboto" panose="02000000000000000000" pitchFamily="2" charset="0"/>
                <a:cs typeface="B Nazanin" panose="00000400000000000000" pitchFamily="2" charset="-78"/>
              </a:rPr>
              <a:t>باشد، </a:t>
            </a:r>
            <a:r>
              <a:rPr lang="en-US" b="0" i="0" dirty="0">
                <a:solidFill>
                  <a:srgbClr val="3C4043"/>
                </a:solidFill>
                <a:effectLst/>
                <a:latin typeface="Roboto" panose="02000000000000000000" pitchFamily="2" charset="0"/>
                <a:cs typeface="B Nazanin" panose="00000400000000000000" pitchFamily="2" charset="-78"/>
              </a:rPr>
              <a:t>n-way set-associative </a:t>
            </a:r>
            <a:r>
              <a:rPr lang="fa-IR" b="0" i="0" dirty="0">
                <a:solidFill>
                  <a:srgbClr val="3C4043"/>
                </a:solidFill>
                <a:effectLst/>
                <a:latin typeface="Roboto" panose="02000000000000000000" pitchFamily="2" charset="0"/>
                <a:cs typeface="B Nazanin" panose="00000400000000000000" pitchFamily="2" charset="-78"/>
              </a:rPr>
              <a:t>است.</a:t>
            </a:r>
          </a:p>
          <a:p>
            <a:pPr algn="r" rtl="1"/>
            <a:r>
              <a:rPr lang="fa-IR" b="0" i="0" dirty="0">
                <a:solidFill>
                  <a:srgbClr val="3C4043"/>
                </a:solidFill>
                <a:effectLst/>
                <a:latin typeface="Roboto" panose="02000000000000000000" pitchFamily="2" charset="0"/>
                <a:cs typeface="B Nazanin" panose="00000400000000000000" pitchFamily="2" charset="-78"/>
              </a:rPr>
              <a:t>-آدرس مجموعه کش = آدرس بلوک حافظه تعداد مجموعه های موجود در کش</a:t>
            </a:r>
          </a:p>
          <a:p>
            <a:pPr algn="r" rtl="1"/>
            <a:r>
              <a:rPr lang="fa-IR" b="0" i="0" dirty="0">
                <a:solidFill>
                  <a:srgbClr val="3C4043"/>
                </a:solidFill>
                <a:effectLst/>
                <a:latin typeface="Roboto" panose="02000000000000000000" pitchFamily="2" charset="0"/>
                <a:cs typeface="B Nazanin" panose="00000400000000000000" pitchFamily="2" charset="-78"/>
              </a:rPr>
              <a:t>- تمام ورودی های کش در مجموعه مربوطه جستجو می شوند (به صورت موازی) برای تعیین محل بلوک</a:t>
            </a:r>
          </a:p>
          <a:p>
            <a:pPr algn="r" rtl="1"/>
            <a:r>
              <a:rPr lang="fa-IR" b="0" i="0" dirty="0">
                <a:solidFill>
                  <a:srgbClr val="3C4043"/>
                </a:solidFill>
                <a:effectLst/>
                <a:latin typeface="Roboto" panose="02000000000000000000" pitchFamily="2" charset="0"/>
                <a:cs typeface="B Nazanin" panose="00000400000000000000" pitchFamily="2" charset="-78"/>
              </a:rPr>
              <a:t>•افزایش درجه انجمنی</a:t>
            </a:r>
          </a:p>
          <a:p>
            <a:pPr algn="r" rtl="1"/>
            <a:r>
              <a:rPr lang="fa-IR" b="0" i="0" dirty="0">
                <a:solidFill>
                  <a:srgbClr val="3C4043"/>
                </a:solidFill>
                <a:effectLst/>
                <a:latin typeface="Roboto" panose="02000000000000000000" pitchFamily="2" charset="0"/>
                <a:cs typeface="B Nazanin" panose="00000400000000000000" pitchFamily="2" charset="-78"/>
              </a:rPr>
              <a:t>- میزان از دست دادن را کاهش می دهد</a:t>
            </a:r>
          </a:p>
          <a:p>
            <a:pPr algn="r" rtl="1"/>
            <a:r>
              <a:rPr lang="fa-IR" b="0" i="0" dirty="0">
                <a:solidFill>
                  <a:srgbClr val="3C4043"/>
                </a:solidFill>
                <a:effectLst/>
                <a:latin typeface="Roboto" panose="02000000000000000000" pitchFamily="2" charset="0"/>
                <a:cs typeface="B Nazanin" panose="00000400000000000000" pitchFamily="2" charset="-78"/>
              </a:rPr>
              <a:t>-زمان ضربه را به دلیل جستجوی موازی افزایش می دهد و سپس واکشی می کند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DECREASING MISS RATES WITH ASSOCIATIVE BLOCK PLACEMENT </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1048940"/>
            <a:ext cx="4390052" cy="5355312"/>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1" u="none" strike="noStrike" baseline="0" dirty="0">
                <a:solidFill>
                  <a:srgbClr val="646A58"/>
                </a:solidFill>
                <a:latin typeface="Gill Sans MT" panose="020B0502020104020203" pitchFamily="34" charset="0"/>
                <a:cs typeface="B Nazanin" panose="00000400000000000000" pitchFamily="2" charset="-78"/>
              </a:rPr>
              <a:t>Direct mapped</a:t>
            </a:r>
            <a:r>
              <a:rPr lang="en-US" sz="1800" b="0" i="0" u="none" strike="noStrike" baseline="0" dirty="0">
                <a:solidFill>
                  <a:srgbClr val="585858"/>
                </a:solidFill>
                <a:latin typeface="Gill Sans MT" panose="020B0502020104020203" pitchFamily="34" charset="0"/>
                <a:cs typeface="B Nazanin" panose="00000400000000000000" pitchFamily="2" charset="-78"/>
              </a:rPr>
              <a:t>: one </a:t>
            </a:r>
            <a:r>
              <a:rPr lang="en-US" sz="1800" b="0" i="1" u="none" strike="noStrike" baseline="0" dirty="0" err="1">
                <a:solidFill>
                  <a:srgbClr val="585858"/>
                </a:solidFill>
                <a:latin typeface="Gill Sans MT" panose="020B0502020104020203" pitchFamily="34" charset="0"/>
                <a:cs typeface="B Nazanin" panose="00000400000000000000" pitchFamily="2" charset="-78"/>
              </a:rPr>
              <a:t>unique</a:t>
            </a:r>
            <a:r>
              <a:rPr lang="en-US" sz="1800" b="0" i="0" u="none" strike="noStrike" baseline="0" dirty="0" err="1">
                <a:solidFill>
                  <a:srgbClr val="585858"/>
                </a:solidFill>
                <a:latin typeface="Gill Sans MT" panose="020B0502020104020203" pitchFamily="34" charset="0"/>
                <a:cs typeface="B Nazanin" panose="00000400000000000000" pitchFamily="2" charset="-78"/>
              </a:rPr>
              <a:t>cache</a:t>
            </a:r>
            <a:r>
              <a:rPr lang="en-US" sz="1800" b="0" i="0" u="none" strike="noStrike" baseline="0" dirty="0">
                <a:solidFill>
                  <a:srgbClr val="585858"/>
                </a:solidFill>
                <a:latin typeface="Gill Sans MT" panose="020B0502020104020203" pitchFamily="34" charset="0"/>
                <a:cs typeface="B Nazanin" panose="00000400000000000000" pitchFamily="2" charset="-78"/>
              </a:rPr>
              <a:t> location for each memory block</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cache block address = memory block address </a:t>
            </a:r>
            <a:r>
              <a:rPr lang="en-US" sz="1800" b="0" i="1" u="none" strike="noStrike" baseline="0" dirty="0" err="1">
                <a:solidFill>
                  <a:srgbClr val="585858"/>
                </a:solidFill>
                <a:latin typeface="Gill Sans MT" panose="020B0502020104020203" pitchFamily="34" charset="0"/>
                <a:cs typeface="B Nazanin" panose="00000400000000000000" pitchFamily="2" charset="-78"/>
              </a:rPr>
              <a:t>mod</a:t>
            </a:r>
            <a:r>
              <a:rPr lang="en-US" sz="1800" b="0" i="0" u="none" strike="noStrike" baseline="0" dirty="0" err="1">
                <a:solidFill>
                  <a:srgbClr val="585858"/>
                </a:solidFill>
                <a:latin typeface="Gill Sans MT" panose="020B0502020104020203" pitchFamily="34" charset="0"/>
                <a:cs typeface="B Nazanin" panose="00000400000000000000" pitchFamily="2" charset="-78"/>
              </a:rPr>
              <a:t>cache</a:t>
            </a:r>
            <a:r>
              <a:rPr lang="en-US" sz="1800" b="0" i="0" u="none" strike="noStrike" baseline="0" dirty="0">
                <a:solidFill>
                  <a:srgbClr val="585858"/>
                </a:solidFill>
                <a:latin typeface="Gill Sans MT" panose="020B0502020104020203" pitchFamily="34" charset="0"/>
                <a:cs typeface="B Nazanin" panose="00000400000000000000" pitchFamily="2" charset="-78"/>
              </a:rPr>
              <a:t> size </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1" u="none" strike="noStrike" baseline="0" dirty="0">
                <a:solidFill>
                  <a:srgbClr val="646A58"/>
                </a:solidFill>
                <a:latin typeface="Gill Sans MT" panose="020B0502020104020203" pitchFamily="34" charset="0"/>
                <a:cs typeface="B Nazanin" panose="00000400000000000000" pitchFamily="2" charset="-78"/>
              </a:rPr>
              <a:t>Fully associative</a:t>
            </a:r>
            <a:r>
              <a:rPr lang="en-US" sz="1800" b="0" i="0" u="none" strike="noStrike" baseline="0" dirty="0">
                <a:solidFill>
                  <a:srgbClr val="585858"/>
                </a:solidFill>
                <a:latin typeface="Gill Sans MT" panose="020B0502020104020203" pitchFamily="34" charset="0"/>
                <a:cs typeface="B Nazanin" panose="00000400000000000000" pitchFamily="2" charset="-78"/>
              </a:rPr>
              <a:t>: each memory block can locate </a:t>
            </a:r>
            <a:r>
              <a:rPr lang="en-US" sz="1800" b="0" i="1" u="none" strike="noStrike" baseline="0" dirty="0" err="1">
                <a:solidFill>
                  <a:srgbClr val="585858"/>
                </a:solidFill>
                <a:latin typeface="Gill Sans MT" panose="020B0502020104020203" pitchFamily="34" charset="0"/>
                <a:cs typeface="B Nazanin" panose="00000400000000000000" pitchFamily="2" charset="-78"/>
              </a:rPr>
              <a:t>anywhere</a:t>
            </a:r>
            <a:r>
              <a:rPr lang="en-US" sz="1800" b="0" i="0" u="none" strike="noStrike" baseline="0" dirty="0" err="1">
                <a:solidFill>
                  <a:srgbClr val="585858"/>
                </a:solidFill>
                <a:latin typeface="Gill Sans MT" panose="020B0502020104020203" pitchFamily="34" charset="0"/>
                <a:cs typeface="B Nazanin" panose="00000400000000000000" pitchFamily="2" charset="-78"/>
              </a:rPr>
              <a:t>in</a:t>
            </a:r>
            <a:r>
              <a:rPr lang="en-US" sz="1800" b="0" i="0" u="none" strike="noStrike" baseline="0" dirty="0">
                <a:solidFill>
                  <a:srgbClr val="585858"/>
                </a:solidFill>
                <a:latin typeface="Gill Sans MT" panose="020B0502020104020203" pitchFamily="34" charset="0"/>
                <a:cs typeface="B Nazanin" panose="00000400000000000000" pitchFamily="2" charset="-78"/>
              </a:rPr>
              <a:t> cache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err="1">
                <a:solidFill>
                  <a:srgbClr val="2A1A00"/>
                </a:solidFill>
                <a:latin typeface="Gill Sans MT" panose="020B0502020104020203" pitchFamily="34" charset="0"/>
                <a:cs typeface="B Nazanin" panose="00000400000000000000" pitchFamily="2" charset="-78"/>
              </a:rPr>
              <a:t>allcache</a:t>
            </a:r>
            <a:r>
              <a:rPr lang="en-US" sz="1800" b="0" i="0" u="none" strike="noStrike" baseline="0" dirty="0">
                <a:solidFill>
                  <a:srgbClr val="2A1A00"/>
                </a:solidFill>
                <a:latin typeface="Gill Sans MT" panose="020B0502020104020203" pitchFamily="34" charset="0"/>
                <a:cs typeface="B Nazanin" panose="00000400000000000000" pitchFamily="2" charset="-78"/>
              </a:rPr>
              <a:t> entries are searched (in parallel) to locate block</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1" u="none" strike="noStrike" baseline="0" dirty="0">
                <a:solidFill>
                  <a:srgbClr val="646A58"/>
                </a:solidFill>
                <a:latin typeface="Gill Sans MT" panose="020B0502020104020203" pitchFamily="34" charset="0"/>
                <a:cs typeface="B Nazanin" panose="00000400000000000000" pitchFamily="2" charset="-78"/>
              </a:rPr>
              <a:t>Set associative</a:t>
            </a:r>
            <a:r>
              <a:rPr lang="en-US" sz="1800" b="0" i="0" u="none" strike="noStrike" baseline="0" dirty="0">
                <a:solidFill>
                  <a:srgbClr val="585858"/>
                </a:solidFill>
                <a:latin typeface="Gill Sans MT" panose="020B0502020104020203" pitchFamily="34" charset="0"/>
                <a:cs typeface="B Nazanin" panose="00000400000000000000" pitchFamily="2" charset="-78"/>
              </a:rPr>
              <a:t>: each memory block can place in a </a:t>
            </a:r>
            <a:r>
              <a:rPr lang="en-US" sz="1800" b="0" i="1" u="none" strike="noStrike" baseline="0" dirty="0">
                <a:solidFill>
                  <a:srgbClr val="585858"/>
                </a:solidFill>
                <a:latin typeface="Gill Sans MT" panose="020B0502020104020203" pitchFamily="34" charset="0"/>
                <a:cs typeface="B Nazanin" panose="00000400000000000000" pitchFamily="2" charset="-78"/>
              </a:rPr>
              <a:t>unique </a:t>
            </a:r>
            <a:r>
              <a:rPr lang="en-US" sz="1800" b="0" i="1" u="none" strike="noStrike" baseline="0" dirty="0" err="1">
                <a:solidFill>
                  <a:srgbClr val="585858"/>
                </a:solidFill>
                <a:latin typeface="Gill Sans MT" panose="020B0502020104020203" pitchFamily="34" charset="0"/>
                <a:cs typeface="B Nazanin" panose="00000400000000000000" pitchFamily="2" charset="-78"/>
              </a:rPr>
              <a:t>set</a:t>
            </a:r>
            <a:r>
              <a:rPr lang="en-US" sz="1800" b="0" i="0" u="none" strike="noStrike" baseline="0" dirty="0" err="1">
                <a:solidFill>
                  <a:srgbClr val="585858"/>
                </a:solidFill>
                <a:latin typeface="Gill Sans MT" panose="020B0502020104020203" pitchFamily="34" charset="0"/>
                <a:cs typeface="B Nazanin" panose="00000400000000000000" pitchFamily="2" charset="-78"/>
              </a:rPr>
              <a:t>of</a:t>
            </a:r>
            <a:r>
              <a:rPr lang="en-US" sz="1800" b="0" i="0" u="none" strike="noStrike" baseline="0" dirty="0">
                <a:solidFill>
                  <a:srgbClr val="585858"/>
                </a:solidFill>
                <a:latin typeface="Gill Sans MT" panose="020B0502020104020203" pitchFamily="34" charset="0"/>
                <a:cs typeface="B Nazanin" panose="00000400000000000000" pitchFamily="2" charset="-78"/>
              </a:rPr>
              <a:t> cache locations –if the set is of size n it is n-way set-associative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cache set address = memory block address </a:t>
            </a:r>
            <a:r>
              <a:rPr lang="en-US" sz="1800" b="0" i="1" u="none" strike="noStrike" baseline="0" dirty="0" err="1">
                <a:solidFill>
                  <a:srgbClr val="585858"/>
                </a:solidFill>
                <a:latin typeface="Gill Sans MT" panose="020B0502020104020203" pitchFamily="34" charset="0"/>
                <a:cs typeface="B Nazanin" panose="00000400000000000000" pitchFamily="2" charset="-78"/>
              </a:rPr>
              <a:t>mod</a:t>
            </a:r>
            <a:r>
              <a:rPr lang="en-US" sz="1800" b="0" i="0" u="none" strike="noStrike" baseline="0" dirty="0" err="1">
                <a:solidFill>
                  <a:srgbClr val="585858"/>
                </a:solidFill>
                <a:latin typeface="Gill Sans MT" panose="020B0502020104020203" pitchFamily="34" charset="0"/>
                <a:cs typeface="B Nazanin" panose="00000400000000000000" pitchFamily="2" charset="-78"/>
              </a:rPr>
              <a:t>number</a:t>
            </a:r>
            <a:r>
              <a:rPr lang="en-US" sz="1800" b="0" i="0" u="none" strike="noStrike" baseline="0" dirty="0">
                <a:solidFill>
                  <a:srgbClr val="585858"/>
                </a:solidFill>
                <a:latin typeface="Gill Sans MT" panose="020B0502020104020203" pitchFamily="34" charset="0"/>
                <a:cs typeface="B Nazanin" panose="00000400000000000000" pitchFamily="2" charset="-78"/>
              </a:rPr>
              <a:t> of sets in cache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all cache entries in the corresponding set are searched (</a:t>
            </a:r>
            <a:r>
              <a:rPr lang="en-US" sz="1800" b="0" i="1" u="none" strike="noStrike" baseline="0" dirty="0">
                <a:solidFill>
                  <a:srgbClr val="585858"/>
                </a:solidFill>
                <a:latin typeface="Gill Sans MT" panose="020B0502020104020203" pitchFamily="34" charset="0"/>
                <a:cs typeface="B Nazanin" panose="00000400000000000000" pitchFamily="2" charset="-78"/>
              </a:rPr>
              <a:t>in parallel</a:t>
            </a:r>
            <a:r>
              <a:rPr lang="en-US" sz="1800" b="0" i="0" u="none" strike="noStrike" baseline="0" dirty="0">
                <a:solidFill>
                  <a:srgbClr val="585858"/>
                </a:solidFill>
                <a:latin typeface="Gill Sans MT" panose="020B0502020104020203" pitchFamily="34" charset="0"/>
                <a:cs typeface="B Nazanin" panose="00000400000000000000" pitchFamily="2" charset="-78"/>
              </a:rPr>
              <a:t>) to locate block</a:t>
            </a:r>
          </a:p>
          <a:p>
            <a:r>
              <a:rPr lang="en-US" sz="1800" b="0" i="0" u="none" strike="noStrike" baseline="0" dirty="0">
                <a:solidFill>
                  <a:srgbClr val="2A1A00"/>
                </a:solidFill>
                <a:latin typeface="Arial" panose="020B0604020202020204" pitchFamily="34" charset="0"/>
                <a:cs typeface="B Nazanin" panose="00000400000000000000" pitchFamily="2" charset="-78"/>
              </a:rPr>
              <a:t>•Increasing degree of associativity</a:t>
            </a:r>
          </a:p>
          <a:p>
            <a:r>
              <a:rPr lang="en-US" sz="1800" b="0" i="0" u="none" strike="noStrike" baseline="0" dirty="0">
                <a:solidFill>
                  <a:srgbClr val="2A1A00"/>
                </a:solidFill>
                <a:latin typeface="Gill Sans MT" panose="020B0502020104020203" pitchFamily="34" charset="0"/>
                <a:cs typeface="B Nazanin" panose="00000400000000000000" pitchFamily="2" charset="-78"/>
              </a:rPr>
              <a:t>–reduces miss rate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increases hit </a:t>
            </a:r>
            <a:r>
              <a:rPr lang="en-US" sz="1800" b="0" i="1" u="none" strike="noStrike" baseline="0" dirty="0" err="1">
                <a:solidFill>
                  <a:srgbClr val="585858"/>
                </a:solidFill>
                <a:latin typeface="Gill Sans MT" panose="020B0502020104020203" pitchFamily="34" charset="0"/>
                <a:cs typeface="B Nazanin" panose="00000400000000000000" pitchFamily="2" charset="-78"/>
              </a:rPr>
              <a:t>time</a:t>
            </a:r>
            <a:r>
              <a:rPr lang="en-US" sz="1800" b="0" i="0" u="none" strike="noStrike" baseline="0" dirty="0" err="1">
                <a:solidFill>
                  <a:srgbClr val="585858"/>
                </a:solidFill>
                <a:latin typeface="Gill Sans MT" panose="020B0502020104020203" pitchFamily="34" charset="0"/>
                <a:cs typeface="B Nazanin" panose="00000400000000000000" pitchFamily="2" charset="-78"/>
              </a:rPr>
              <a:t>because</a:t>
            </a:r>
            <a:r>
              <a:rPr lang="en-US" sz="1800" b="0" i="0" u="none" strike="noStrike" baseline="0" dirty="0">
                <a:solidFill>
                  <a:srgbClr val="585858"/>
                </a:solidFill>
                <a:latin typeface="Gill Sans MT" panose="020B0502020104020203" pitchFamily="34" charset="0"/>
                <a:cs typeface="B Nazanin" panose="00000400000000000000" pitchFamily="2" charset="-78"/>
              </a:rPr>
              <a:t> of the parallel search and then fetch</a:t>
            </a:r>
          </a:p>
        </p:txBody>
      </p:sp>
    </p:spTree>
    <p:extLst>
      <p:ext uri="{BB962C8B-B14F-4D97-AF65-F5344CB8AC3E}">
        <p14:creationId xmlns:p14="http://schemas.microsoft.com/office/powerpoint/2010/main" val="3605389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DECREASING MISS RATES WITH ASSOCIATIVE BLOCK PLACEMENT </a:t>
            </a:r>
            <a:endParaRPr lang="en-US" dirty="0">
              <a:cs typeface="B Nazanin" panose="00000400000000000000" pitchFamily="2" charset="-78"/>
            </a:endParaRPr>
          </a:p>
        </p:txBody>
      </p:sp>
      <p:pic>
        <p:nvPicPr>
          <p:cNvPr id="3" name="Picture 2">
            <a:extLst>
              <a:ext uri="{FF2B5EF4-FFF2-40B4-BE49-F238E27FC236}">
                <a16:creationId xmlns:a16="http://schemas.microsoft.com/office/drawing/2014/main" id="{7C58BEB5-A6A2-F7FA-D8F3-86B890DCDFE6}"/>
              </a:ext>
            </a:extLst>
          </p:cNvPr>
          <p:cNvPicPr>
            <a:picLocks noChangeAspect="1"/>
          </p:cNvPicPr>
          <p:nvPr/>
        </p:nvPicPr>
        <p:blipFill>
          <a:blip r:embed="rId3"/>
          <a:stretch>
            <a:fillRect/>
          </a:stretch>
        </p:blipFill>
        <p:spPr>
          <a:xfrm>
            <a:off x="0" y="743531"/>
            <a:ext cx="9143999" cy="3817271"/>
          </a:xfrm>
          <a:prstGeom prst="rect">
            <a:avLst/>
          </a:prstGeom>
        </p:spPr>
      </p:pic>
      <p:sp>
        <p:nvSpPr>
          <p:cNvPr id="6" name="TextBox 5">
            <a:extLst>
              <a:ext uri="{FF2B5EF4-FFF2-40B4-BE49-F238E27FC236}">
                <a16:creationId xmlns:a16="http://schemas.microsoft.com/office/drawing/2014/main" id="{CE29E2B2-AC4D-EDFC-E81E-30F6C0BA0C8D}"/>
              </a:ext>
            </a:extLst>
          </p:cNvPr>
          <p:cNvSpPr txBox="1"/>
          <p:nvPr/>
        </p:nvSpPr>
        <p:spPr>
          <a:xfrm>
            <a:off x="1" y="4560802"/>
            <a:ext cx="9143998" cy="646331"/>
          </a:xfrm>
          <a:prstGeom prst="rect">
            <a:avLst/>
          </a:prstGeom>
          <a:noFill/>
        </p:spPr>
        <p:txBody>
          <a:bodyPr wrap="square">
            <a:spAutoFit/>
          </a:bodyPr>
          <a:lstStyle/>
          <a:p>
            <a:r>
              <a:rPr lang="en-US" sz="1800" i="0" u="none" strike="noStrike" baseline="0" dirty="0">
                <a:solidFill>
                  <a:srgbClr val="000000"/>
                </a:solidFill>
                <a:latin typeface="Tahoma" panose="020B0604030504040204" pitchFamily="34" charset="0"/>
                <a:cs typeface="B Nazanin" panose="00000400000000000000" pitchFamily="2" charset="-78"/>
              </a:rPr>
              <a:t>Location of a memory block with address 12 in a cache with 8 blocks </a:t>
            </a:r>
          </a:p>
          <a:p>
            <a:r>
              <a:rPr lang="en-US" sz="1800" i="0" u="none" strike="noStrike" baseline="0" dirty="0">
                <a:solidFill>
                  <a:srgbClr val="000000"/>
                </a:solidFill>
                <a:latin typeface="Tahoma" panose="020B0604030504040204" pitchFamily="34" charset="0"/>
                <a:cs typeface="B Nazanin" panose="00000400000000000000" pitchFamily="2" charset="-78"/>
              </a:rPr>
              <a:t>with different degrees of associativity </a:t>
            </a:r>
            <a:endParaRPr lang="en-US" dirty="0">
              <a:cs typeface="B Nazanin" panose="00000400000000000000" pitchFamily="2" charset="-78"/>
            </a:endParaRPr>
          </a:p>
        </p:txBody>
      </p:sp>
      <p:sp>
        <p:nvSpPr>
          <p:cNvPr id="8" name="TextBox 7">
            <a:extLst>
              <a:ext uri="{FF2B5EF4-FFF2-40B4-BE49-F238E27FC236}">
                <a16:creationId xmlns:a16="http://schemas.microsoft.com/office/drawing/2014/main" id="{14FC0D14-2372-92B7-61A9-738B302F56D4}"/>
              </a:ext>
            </a:extLst>
          </p:cNvPr>
          <p:cNvSpPr txBox="1"/>
          <p:nvPr/>
        </p:nvSpPr>
        <p:spPr>
          <a:xfrm>
            <a:off x="0" y="5484132"/>
            <a:ext cx="9143999" cy="400110"/>
          </a:xfrm>
          <a:prstGeom prst="rect">
            <a:avLst/>
          </a:prstGeom>
          <a:noFill/>
        </p:spPr>
        <p:txBody>
          <a:bodyPr wrap="square">
            <a:spAutoFit/>
          </a:bodyPr>
          <a:lstStyle/>
          <a:p>
            <a:pPr algn="r" rtl="1"/>
            <a:r>
              <a:rPr lang="fa-IR" sz="2000" b="0" i="0" dirty="0">
                <a:solidFill>
                  <a:srgbClr val="3C4043"/>
                </a:solidFill>
                <a:effectLst/>
                <a:latin typeface="Roboto" panose="02000000000000000000" pitchFamily="2" charset="0"/>
                <a:cs typeface="B Nazanin" panose="00000400000000000000" pitchFamily="2" charset="-78"/>
              </a:rPr>
              <a:t>محل یک بلوک حافظه با آدرس 12 در یک کش با 8 بلوک با درجات مختلف انجمن</a:t>
            </a:r>
          </a:p>
        </p:txBody>
      </p:sp>
    </p:spTree>
    <p:extLst>
      <p:ext uri="{BB962C8B-B14F-4D97-AF65-F5344CB8AC3E}">
        <p14:creationId xmlns:p14="http://schemas.microsoft.com/office/powerpoint/2010/main" val="518081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DECREASING MISS RATES WITH ASSOCIATIVE BLOCK PLACEMENT </a:t>
            </a:r>
            <a:endParaRPr lang="en-US" dirty="0">
              <a:cs typeface="B Nazanin" panose="00000400000000000000" pitchFamily="2" charset="-78"/>
            </a:endParaRPr>
          </a:p>
        </p:txBody>
      </p:sp>
      <p:sp>
        <p:nvSpPr>
          <p:cNvPr id="6" name="TextBox 5">
            <a:extLst>
              <a:ext uri="{FF2B5EF4-FFF2-40B4-BE49-F238E27FC236}">
                <a16:creationId xmlns:a16="http://schemas.microsoft.com/office/drawing/2014/main" id="{CE29E2B2-AC4D-EDFC-E81E-30F6C0BA0C8D}"/>
              </a:ext>
            </a:extLst>
          </p:cNvPr>
          <p:cNvSpPr txBox="1"/>
          <p:nvPr/>
        </p:nvSpPr>
        <p:spPr>
          <a:xfrm>
            <a:off x="2" y="5542784"/>
            <a:ext cx="9143998" cy="369332"/>
          </a:xfrm>
          <a:prstGeom prst="rect">
            <a:avLst/>
          </a:prstGeom>
          <a:noFill/>
        </p:spPr>
        <p:txBody>
          <a:bodyPr wrap="square">
            <a:spAutoFit/>
          </a:bodyPr>
          <a:lstStyle/>
          <a:p>
            <a:r>
              <a:rPr lang="en-US" sz="1800" i="0" u="none" strike="noStrike" baseline="0" dirty="0">
                <a:solidFill>
                  <a:srgbClr val="000000"/>
                </a:solidFill>
                <a:latin typeface="Tahoma" panose="020B0604030504040204" pitchFamily="34" charset="0"/>
                <a:cs typeface="B Nazanin" panose="00000400000000000000" pitchFamily="2" charset="-78"/>
              </a:rPr>
              <a:t>Configurations of an 8-block cache with different degrees of associativity </a:t>
            </a:r>
            <a:endParaRPr lang="en-US" dirty="0">
              <a:cs typeface="B Nazanin" panose="00000400000000000000" pitchFamily="2" charset="-78"/>
            </a:endParaRPr>
          </a:p>
        </p:txBody>
      </p:sp>
      <p:sp>
        <p:nvSpPr>
          <p:cNvPr id="8" name="TextBox 7">
            <a:extLst>
              <a:ext uri="{FF2B5EF4-FFF2-40B4-BE49-F238E27FC236}">
                <a16:creationId xmlns:a16="http://schemas.microsoft.com/office/drawing/2014/main" id="{14FC0D14-2372-92B7-61A9-738B302F56D4}"/>
              </a:ext>
            </a:extLst>
          </p:cNvPr>
          <p:cNvSpPr txBox="1"/>
          <p:nvPr/>
        </p:nvSpPr>
        <p:spPr>
          <a:xfrm>
            <a:off x="-23328" y="6067416"/>
            <a:ext cx="9143999" cy="400110"/>
          </a:xfrm>
          <a:prstGeom prst="rect">
            <a:avLst/>
          </a:prstGeom>
          <a:noFill/>
        </p:spPr>
        <p:txBody>
          <a:bodyPr wrap="square">
            <a:spAutoFit/>
          </a:bodyPr>
          <a:lstStyle/>
          <a:p>
            <a:pPr algn="r" rtl="1"/>
            <a:r>
              <a:rPr lang="fa-IR" sz="2000" b="0" i="0" dirty="0">
                <a:solidFill>
                  <a:srgbClr val="3C4043"/>
                </a:solidFill>
                <a:effectLst/>
                <a:latin typeface="Roboto" panose="02000000000000000000" pitchFamily="2" charset="0"/>
                <a:cs typeface="B Nazanin" panose="00000400000000000000" pitchFamily="2" charset="-78"/>
              </a:rPr>
              <a:t>پیکربندی یک کش 8 بلوکی با درجات مختلف ارتباط</a:t>
            </a:r>
          </a:p>
        </p:txBody>
      </p:sp>
      <p:pic>
        <p:nvPicPr>
          <p:cNvPr id="4" name="Picture 3">
            <a:extLst>
              <a:ext uri="{FF2B5EF4-FFF2-40B4-BE49-F238E27FC236}">
                <a16:creationId xmlns:a16="http://schemas.microsoft.com/office/drawing/2014/main" id="{0D051F55-1A99-5852-90F6-213C7D57BE43}"/>
              </a:ext>
            </a:extLst>
          </p:cNvPr>
          <p:cNvPicPr>
            <a:picLocks noChangeAspect="1"/>
          </p:cNvPicPr>
          <p:nvPr/>
        </p:nvPicPr>
        <p:blipFill>
          <a:blip r:embed="rId3"/>
          <a:stretch>
            <a:fillRect/>
          </a:stretch>
        </p:blipFill>
        <p:spPr>
          <a:xfrm>
            <a:off x="0" y="668885"/>
            <a:ext cx="9144000" cy="4826846"/>
          </a:xfrm>
          <a:prstGeom prst="rect">
            <a:avLst/>
          </a:prstGeom>
        </p:spPr>
      </p:pic>
    </p:spTree>
    <p:extLst>
      <p:ext uri="{BB962C8B-B14F-4D97-AF65-F5344CB8AC3E}">
        <p14:creationId xmlns:p14="http://schemas.microsoft.com/office/powerpoint/2010/main" val="941976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3693319"/>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 با توجه به ترتیب زیر از دسترسی های بلوک حافظه، تعداد موارد از دست دادن حافظه نهان با بلوک های چهار1 کلمه ای را بیابید: 0، 8، 0، 6، 8،</a:t>
            </a:r>
          </a:p>
          <a:p>
            <a:pPr algn="r" rtl="1"/>
            <a:r>
              <a:rPr lang="fa-IR" b="0" i="0" dirty="0">
                <a:solidFill>
                  <a:srgbClr val="3C4043"/>
                </a:solidFill>
                <a:effectLst/>
                <a:latin typeface="Roboto" panose="02000000000000000000" pitchFamily="2" charset="0"/>
                <a:cs typeface="B Nazanin" panose="00000400000000000000" pitchFamily="2" charset="-78"/>
              </a:rPr>
              <a:t>•برای هر یک از پیکربندی های کش زیر</a:t>
            </a:r>
          </a:p>
          <a:p>
            <a:pPr algn="r" rtl="1"/>
            <a:r>
              <a:rPr lang="fa-IR" b="0" i="0" dirty="0">
                <a:solidFill>
                  <a:srgbClr val="3C4043"/>
                </a:solidFill>
                <a:effectLst/>
                <a:latin typeface="Roboto" panose="02000000000000000000" pitchFamily="2" charset="0"/>
                <a:cs typeface="B Nazanin" panose="00000400000000000000" pitchFamily="2" charset="-78"/>
              </a:rPr>
              <a:t>1. مستقیم نقشه برداری</a:t>
            </a:r>
          </a:p>
          <a:p>
            <a:pPr algn="r" rtl="1"/>
            <a:r>
              <a:rPr lang="fa-IR" b="0" i="0" dirty="0">
                <a:solidFill>
                  <a:srgbClr val="3C4043"/>
                </a:solidFill>
                <a:effectLst/>
                <a:latin typeface="Roboto" panose="02000000000000000000" pitchFamily="2" charset="0"/>
                <a:cs typeface="B Nazanin" panose="00000400000000000000" pitchFamily="2" charset="-78"/>
              </a:rPr>
              <a:t>مجموعه 2.2 طرفه انجمنی (از خط مشی جایگزینی </a:t>
            </a:r>
            <a:r>
              <a:rPr lang="en-US" b="0" i="0" dirty="0">
                <a:solidFill>
                  <a:srgbClr val="3C4043"/>
                </a:solidFill>
                <a:effectLst/>
                <a:latin typeface="Roboto" panose="02000000000000000000" pitchFamily="2" charset="0"/>
                <a:cs typeface="B Nazanin" panose="00000400000000000000" pitchFamily="2" charset="-78"/>
              </a:rPr>
              <a:t>LRU </a:t>
            </a:r>
            <a:r>
              <a:rPr lang="fa-IR" b="0" i="0" dirty="0">
                <a:solidFill>
                  <a:srgbClr val="3C4043"/>
                </a:solidFill>
                <a:effectLst/>
                <a:latin typeface="Roboto" panose="02000000000000000000" pitchFamily="2" charset="0"/>
                <a:cs typeface="B Nazanin" panose="00000400000000000000" pitchFamily="2" charset="-78"/>
              </a:rPr>
              <a:t>استفاده کنید)</a:t>
            </a:r>
          </a:p>
          <a:p>
            <a:pPr algn="r" rtl="1"/>
            <a:r>
              <a:rPr lang="fa-IR" b="0" i="0" dirty="0">
                <a:solidFill>
                  <a:srgbClr val="3C4043"/>
                </a:solidFill>
                <a:effectLst/>
                <a:latin typeface="Roboto" panose="02000000000000000000" pitchFamily="2" charset="0"/>
                <a:cs typeface="B Nazanin" panose="00000400000000000000" pitchFamily="2" charset="-78"/>
              </a:rPr>
              <a:t>3. کاملا انجمنی</a:t>
            </a:r>
          </a:p>
          <a:p>
            <a:pPr algn="r" rtl="1"/>
            <a:r>
              <a:rPr lang="fa-IR" b="0" i="0" dirty="0">
                <a:solidFill>
                  <a:srgbClr val="3C4043"/>
                </a:solidFill>
                <a:effectLst/>
                <a:latin typeface="Roboto" panose="02000000000000000000" pitchFamily="2" charset="0"/>
                <a:cs typeface="B Nazanin" panose="00000400000000000000" pitchFamily="2" charset="-78"/>
              </a:rPr>
              <a:t>• در مورد جایگزینی </a:t>
            </a:r>
            <a:r>
              <a:rPr lang="en-US" b="0" i="0" dirty="0">
                <a:solidFill>
                  <a:srgbClr val="3C4043"/>
                </a:solidFill>
                <a:effectLst/>
                <a:latin typeface="Roboto" panose="02000000000000000000" pitchFamily="2" charset="0"/>
                <a:cs typeface="B Nazanin" panose="00000400000000000000" pitchFamily="2" charset="-78"/>
              </a:rPr>
              <a:t>LRU (</a:t>
            </a:r>
            <a:r>
              <a:rPr lang="fa-IR" b="0" i="0" dirty="0">
                <a:solidFill>
                  <a:srgbClr val="3C4043"/>
                </a:solidFill>
                <a:effectLst/>
                <a:latin typeface="Roboto" panose="02000000000000000000" pitchFamily="2" charset="0"/>
                <a:cs typeface="B Nazanin" panose="00000400000000000000" pitchFamily="2" charset="-78"/>
              </a:rPr>
              <a:t>کمترین استفاده اخیر) توجه داشته باشید</a:t>
            </a:r>
          </a:p>
          <a:p>
            <a:pPr algn="r" rtl="1"/>
            <a:r>
              <a:rPr lang="fa-IR" b="0" i="0" dirty="0">
                <a:solidFill>
                  <a:srgbClr val="3C4043"/>
                </a:solidFill>
                <a:effectLst/>
                <a:latin typeface="Roboto" panose="02000000000000000000" pitchFamily="2" charset="0"/>
                <a:cs typeface="B Nazanin" panose="00000400000000000000" pitchFamily="2" charset="-78"/>
              </a:rPr>
              <a:t>-در یک مجموعه دو طرفه انجمنی کش جایگزین </a:t>
            </a:r>
            <a:r>
              <a:rPr lang="en-US" b="0" i="0" dirty="0">
                <a:solidFill>
                  <a:srgbClr val="3C4043"/>
                </a:solidFill>
                <a:effectLst/>
                <a:latin typeface="Roboto" panose="02000000000000000000" pitchFamily="2" charset="0"/>
                <a:cs typeface="B Nazanin" panose="00000400000000000000" pitchFamily="2" charset="-78"/>
              </a:rPr>
              <a:t>LRU </a:t>
            </a:r>
            <a:r>
              <a:rPr lang="fa-IR" b="0" i="0" dirty="0">
                <a:solidFill>
                  <a:srgbClr val="3C4043"/>
                </a:solidFill>
                <a:effectLst/>
                <a:latin typeface="Roboto" panose="02000000000000000000" pitchFamily="2" charset="0"/>
                <a:cs typeface="B Nazanin" panose="00000400000000000000" pitchFamily="2" charset="-78"/>
              </a:rPr>
              <a:t>را می توان با یک بیت در هر مجموعه پیاده سازی کرد که مقدار آن نشان دهنده بلوک اخیراً ارجاع شده است.</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DECREASING MISS RATES WITH ASSOCIATIVE BLOCK PLACEMENT </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41982" y="1048940"/>
            <a:ext cx="4390052" cy="4524315"/>
          </a:xfrm>
          <a:prstGeom prst="rect">
            <a:avLst/>
          </a:prstGeom>
          <a:noFill/>
        </p:spPr>
        <p:txBody>
          <a:bodyPr wrap="square">
            <a:spAutoFit/>
          </a:bodyPr>
          <a:lstStyle/>
          <a:p>
            <a:r>
              <a:rPr lang="en-US" sz="1800" b="0" i="0" u="none" strike="noStrike" baseline="0" dirty="0">
                <a:solidFill>
                  <a:schemeClr val="tx1">
                    <a:lumMod val="95000"/>
                    <a:lumOff val="5000"/>
                  </a:schemeClr>
                </a:solidFill>
                <a:latin typeface="Arial" panose="020B0604020202020204" pitchFamily="34" charset="0"/>
                <a:cs typeface="B Nazanin" panose="00000400000000000000" pitchFamily="2" charset="-78"/>
              </a:rPr>
              <a:t>•</a:t>
            </a:r>
            <a:r>
              <a:rPr lang="en-US" sz="1800" b="0" i="1" u="none" strike="noStrike" baseline="0" dirty="0">
                <a:solidFill>
                  <a:schemeClr val="tx1">
                    <a:lumMod val="95000"/>
                    <a:lumOff val="5000"/>
                  </a:schemeClr>
                </a:solidFill>
                <a:latin typeface="Times New Roman" panose="02020603050405020304" pitchFamily="18" charset="0"/>
                <a:cs typeface="B Nazanin" panose="00000400000000000000" pitchFamily="2" charset="-78"/>
              </a:rPr>
              <a:t>Find the number of misses for a cache with four1-word </a:t>
            </a:r>
            <a:r>
              <a:rPr lang="en-US" sz="1800" b="0" i="1" u="none" strike="noStrike" baseline="0" dirty="0" err="1">
                <a:solidFill>
                  <a:schemeClr val="tx1">
                    <a:lumMod val="95000"/>
                    <a:lumOff val="5000"/>
                  </a:schemeClr>
                </a:solidFill>
                <a:latin typeface="Times New Roman" panose="02020603050405020304" pitchFamily="18" charset="0"/>
                <a:cs typeface="B Nazanin" panose="00000400000000000000" pitchFamily="2" charset="-78"/>
              </a:rPr>
              <a:t>blocksgiven</a:t>
            </a:r>
            <a:r>
              <a:rPr lang="en-US" sz="1800" b="0" i="1" u="none" strike="noStrike" baseline="0" dirty="0">
                <a:solidFill>
                  <a:schemeClr val="tx1">
                    <a:lumMod val="95000"/>
                    <a:lumOff val="5000"/>
                  </a:schemeClr>
                </a:solidFill>
                <a:latin typeface="Times New Roman" panose="02020603050405020304" pitchFamily="18" charset="0"/>
                <a:cs typeface="B Nazanin" panose="00000400000000000000" pitchFamily="2" charset="-78"/>
              </a:rPr>
              <a:t> the following sequence of memory block accesses: 0, 8, 0, 6, 8, </a:t>
            </a:r>
            <a:endParaRPr lang="en-US" sz="1800" b="0" i="0" u="none" strike="noStrike" baseline="0" dirty="0">
              <a:solidFill>
                <a:schemeClr val="tx1">
                  <a:lumMod val="95000"/>
                  <a:lumOff val="5000"/>
                </a:schemeClr>
              </a:solidFill>
              <a:latin typeface="Times New Roman" panose="02020603050405020304" pitchFamily="18" charset="0"/>
              <a:cs typeface="B Nazanin" panose="00000400000000000000" pitchFamily="2" charset="-78"/>
            </a:endParaRPr>
          </a:p>
          <a:p>
            <a:r>
              <a:rPr lang="en-US" sz="1800" b="0" i="0" u="none" strike="noStrike" baseline="0" dirty="0">
                <a:solidFill>
                  <a:schemeClr val="tx1">
                    <a:lumMod val="95000"/>
                    <a:lumOff val="5000"/>
                  </a:schemeClr>
                </a:solidFill>
                <a:latin typeface="Arial" panose="020B0604020202020204" pitchFamily="34" charset="0"/>
                <a:cs typeface="B Nazanin" panose="00000400000000000000" pitchFamily="2" charset="-78"/>
              </a:rPr>
              <a:t>•for each of the following cache configurations</a:t>
            </a:r>
          </a:p>
          <a:p>
            <a:r>
              <a:rPr lang="en-US" sz="1800" b="0" i="1" u="none" strike="noStrike" baseline="0" dirty="0">
                <a:solidFill>
                  <a:schemeClr val="tx1">
                    <a:lumMod val="95000"/>
                    <a:lumOff val="5000"/>
                  </a:schemeClr>
                </a:solidFill>
                <a:latin typeface="Times New Roman" panose="02020603050405020304" pitchFamily="18" charset="0"/>
                <a:cs typeface="B Nazanin" panose="00000400000000000000" pitchFamily="2" charset="-78"/>
              </a:rPr>
              <a:t>1.direct mapped</a:t>
            </a:r>
            <a:endParaRPr lang="en-US" sz="1800" b="0" i="0" u="none" strike="noStrike" baseline="0" dirty="0">
              <a:solidFill>
                <a:schemeClr val="tx1">
                  <a:lumMod val="95000"/>
                  <a:lumOff val="5000"/>
                </a:schemeClr>
              </a:solidFill>
              <a:latin typeface="Times New Roman" panose="02020603050405020304" pitchFamily="18" charset="0"/>
              <a:cs typeface="B Nazanin" panose="00000400000000000000" pitchFamily="2" charset="-78"/>
            </a:endParaRPr>
          </a:p>
          <a:p>
            <a:r>
              <a:rPr lang="en-US" sz="1800" b="0" i="1" u="none" strike="noStrike" baseline="0" dirty="0">
                <a:solidFill>
                  <a:schemeClr val="tx1">
                    <a:lumMod val="95000"/>
                    <a:lumOff val="5000"/>
                  </a:schemeClr>
                </a:solidFill>
                <a:latin typeface="Times New Roman" panose="02020603050405020304" pitchFamily="18" charset="0"/>
                <a:cs typeface="B Nazanin" panose="00000400000000000000" pitchFamily="2" charset="-78"/>
              </a:rPr>
              <a:t>2.2-way set associative (use LRU replacement policy)</a:t>
            </a:r>
            <a:endParaRPr lang="en-US" sz="1800" b="0" i="0" u="none" strike="noStrike" baseline="0" dirty="0">
              <a:solidFill>
                <a:schemeClr val="tx1">
                  <a:lumMod val="95000"/>
                  <a:lumOff val="5000"/>
                </a:schemeClr>
              </a:solidFill>
              <a:latin typeface="Times New Roman" panose="02020603050405020304" pitchFamily="18" charset="0"/>
              <a:cs typeface="B Nazanin" panose="00000400000000000000" pitchFamily="2" charset="-78"/>
            </a:endParaRPr>
          </a:p>
          <a:p>
            <a:r>
              <a:rPr lang="en-US" sz="1800" b="0" i="1" u="none" strike="noStrike" baseline="0" dirty="0">
                <a:solidFill>
                  <a:schemeClr val="tx1">
                    <a:lumMod val="95000"/>
                    <a:lumOff val="5000"/>
                  </a:schemeClr>
                </a:solidFill>
                <a:latin typeface="Times New Roman" panose="02020603050405020304" pitchFamily="18" charset="0"/>
                <a:cs typeface="B Nazanin" panose="00000400000000000000" pitchFamily="2" charset="-78"/>
              </a:rPr>
              <a:t>3.fully associative</a:t>
            </a:r>
            <a:endParaRPr lang="en-US" sz="1800" b="0" i="0" u="none" strike="noStrike" baseline="0" dirty="0">
              <a:solidFill>
                <a:schemeClr val="tx1">
                  <a:lumMod val="95000"/>
                  <a:lumOff val="5000"/>
                </a:schemeClr>
              </a:solidFill>
              <a:latin typeface="Times New Roman" panose="02020603050405020304" pitchFamily="18" charset="0"/>
              <a:cs typeface="B Nazanin" panose="00000400000000000000" pitchFamily="2" charset="-78"/>
            </a:endParaRPr>
          </a:p>
          <a:p>
            <a:r>
              <a:rPr lang="en-US" sz="1800" b="0" i="0" u="none" strike="noStrike" baseline="0" dirty="0">
                <a:solidFill>
                  <a:schemeClr val="tx1">
                    <a:lumMod val="95000"/>
                    <a:lumOff val="5000"/>
                  </a:schemeClr>
                </a:solidFill>
                <a:latin typeface="Arial" panose="020B0604020202020204" pitchFamily="34" charset="0"/>
                <a:cs typeface="B Nazanin" panose="00000400000000000000" pitchFamily="2" charset="-78"/>
              </a:rPr>
              <a:t>•Note about LRU (Least Recently Used) replacement</a:t>
            </a:r>
          </a:p>
          <a:p>
            <a:r>
              <a:rPr lang="en-US" sz="1800" b="0" i="0" u="none" strike="noStrike" baseline="0" dirty="0">
                <a:solidFill>
                  <a:schemeClr val="tx1">
                    <a:lumMod val="95000"/>
                    <a:lumOff val="5000"/>
                  </a:schemeClr>
                </a:solidFill>
                <a:latin typeface="Gill Sans MT" panose="020B0502020104020203" pitchFamily="34" charset="0"/>
                <a:cs typeface="B Nazanin" panose="00000400000000000000" pitchFamily="2" charset="-78"/>
              </a:rPr>
              <a:t>–in a 2-way set associative cache LRU replacement can be implemented with one bit at each set whose value indicates the mostly recently referenced block </a:t>
            </a:r>
          </a:p>
        </p:txBody>
      </p:sp>
    </p:spTree>
    <p:extLst>
      <p:ext uri="{BB962C8B-B14F-4D97-AF65-F5344CB8AC3E}">
        <p14:creationId xmlns:p14="http://schemas.microsoft.com/office/powerpoint/2010/main" val="1751974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2A09C3-ED7D-62E7-9124-9EED1A6CD238}"/>
              </a:ext>
            </a:extLst>
          </p:cNvPr>
          <p:cNvSpPr txBox="1"/>
          <p:nvPr/>
        </p:nvSpPr>
        <p:spPr>
          <a:xfrm>
            <a:off x="0" y="0"/>
            <a:ext cx="9069355" cy="6001643"/>
          </a:xfrm>
          <a:prstGeom prst="rect">
            <a:avLst/>
          </a:prstGeom>
          <a:noFill/>
        </p:spPr>
        <p:txBody>
          <a:bodyPr wrap="square">
            <a:spAutoFit/>
          </a:bodyPr>
          <a:lstStyle/>
          <a:p>
            <a:r>
              <a:rPr lang="en-US" sz="6000" b="0" i="0" u="none" strike="noStrike" baseline="0" dirty="0">
                <a:solidFill>
                  <a:srgbClr val="2A1A00"/>
                </a:solidFill>
                <a:latin typeface="Impact" panose="020B0806030902050204" pitchFamily="34" charset="0"/>
              </a:rPr>
              <a:t>SOLUTION</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A36593"/>
                </a:solidFill>
                <a:latin typeface="Gill Sans MT" panose="020B0502020104020203" pitchFamily="34" charset="0"/>
              </a:rPr>
              <a:t>1 (direct-mapped)</a:t>
            </a:r>
          </a:p>
          <a:p>
            <a:endParaRPr lang="en-US" sz="2400" b="0" i="0" u="none" strike="noStrike" baseline="0" dirty="0">
              <a:solidFill>
                <a:srgbClr val="A36593"/>
              </a:solidFill>
              <a:latin typeface="Gill Sans MT" panose="020B0502020104020203" pitchFamily="34" charset="0"/>
            </a:endParaRPr>
          </a:p>
          <a:p>
            <a:endParaRPr lang="en-US" sz="2400" b="0" i="0" u="none" strike="noStrike" baseline="0" dirty="0">
              <a:solidFill>
                <a:srgbClr val="2A1A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Block address 	Cache block</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Tahoma" panose="020B0604030504040204" pitchFamily="34" charset="0"/>
              </a:rPr>
              <a:t>0	 	0 (= 0 mod4)</a:t>
            </a:r>
          </a:p>
          <a:p>
            <a:r>
              <a:rPr lang="en-US" sz="1800" b="0" i="0" u="none" strike="noStrike" baseline="0" dirty="0">
                <a:solidFill>
                  <a:srgbClr val="000000"/>
                </a:solidFill>
                <a:latin typeface="Tahoma" panose="020B0604030504040204" pitchFamily="34" charset="0"/>
              </a:rPr>
              <a:t>6	 	2 (= 6 mod4)</a:t>
            </a:r>
          </a:p>
          <a:p>
            <a:r>
              <a:rPr lang="en-US" sz="1800" b="0" i="0" u="none" strike="noStrike" baseline="0" dirty="0">
                <a:solidFill>
                  <a:srgbClr val="000000"/>
                </a:solidFill>
                <a:latin typeface="Tahoma" panose="020B0604030504040204" pitchFamily="34" charset="0"/>
              </a:rPr>
              <a:t>8	 	0 (= 8 mod4)</a:t>
            </a:r>
          </a:p>
          <a:p>
            <a:r>
              <a:rPr lang="en-US" sz="1800" b="1" i="0" u="none" strike="noStrike" baseline="0" dirty="0">
                <a:solidFill>
                  <a:srgbClr val="000000"/>
                </a:solidFill>
                <a:latin typeface="Arial" panose="020B0604020202020204" pitchFamily="34" charset="0"/>
              </a:rPr>
              <a:t>Address of memory    Hit or	Contents of cache blocks after reference</a:t>
            </a:r>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block accessed	      miss	      	        0 		1 	2 	3</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Tahoma" panose="020B0604030504040204" pitchFamily="34" charset="0"/>
              </a:rPr>
              <a:t>0		     miss 	   	 </a:t>
            </a:r>
            <a:r>
              <a:rPr lang="en-US" sz="1800" b="0" i="0" u="none" strike="noStrike" baseline="0" dirty="0">
                <a:solidFill>
                  <a:srgbClr val="46B1B5"/>
                </a:solidFill>
                <a:latin typeface="Tahoma" panose="020B0604030504040204" pitchFamily="34" charset="0"/>
              </a:rPr>
              <a:t>Memory[0]</a:t>
            </a:r>
          </a:p>
          <a:p>
            <a:r>
              <a:rPr lang="en-US" sz="1800" b="0" i="0" u="none" strike="noStrike" baseline="0" dirty="0">
                <a:solidFill>
                  <a:srgbClr val="000000"/>
                </a:solidFill>
                <a:latin typeface="Tahoma" panose="020B0604030504040204" pitchFamily="34" charset="0"/>
              </a:rPr>
              <a:t>8	 	     miss 	   	 </a:t>
            </a:r>
            <a:r>
              <a:rPr lang="en-US" sz="1800" b="0" i="0" u="none" strike="noStrike" baseline="0" dirty="0">
                <a:solidFill>
                  <a:srgbClr val="46B1B5"/>
                </a:solidFill>
                <a:latin typeface="Tahoma" panose="020B0604030504040204" pitchFamily="34" charset="0"/>
              </a:rPr>
              <a:t>Memory[8]</a:t>
            </a:r>
          </a:p>
          <a:p>
            <a:r>
              <a:rPr lang="en-US" sz="1800" b="0" i="0" u="none" strike="noStrike" baseline="0" dirty="0">
                <a:solidFill>
                  <a:srgbClr val="000000"/>
                </a:solidFill>
                <a:latin typeface="Tahoma" panose="020B0604030504040204" pitchFamily="34" charset="0"/>
              </a:rPr>
              <a:t>0	 	     miss 	  	 </a:t>
            </a:r>
            <a:r>
              <a:rPr lang="en-US" sz="1800" b="0" i="0" u="none" strike="noStrike" baseline="0" dirty="0">
                <a:solidFill>
                  <a:srgbClr val="46B1B5"/>
                </a:solidFill>
                <a:latin typeface="Tahoma" panose="020B0604030504040204" pitchFamily="34" charset="0"/>
              </a:rPr>
              <a:t>Memory[0]</a:t>
            </a:r>
          </a:p>
          <a:p>
            <a:r>
              <a:rPr lang="en-US" sz="1800" b="0" i="0" u="none" strike="noStrike" baseline="0" dirty="0">
                <a:solidFill>
                  <a:srgbClr val="000000"/>
                </a:solidFill>
                <a:latin typeface="Tahoma" panose="020B0604030504040204" pitchFamily="34" charset="0"/>
              </a:rPr>
              <a:t>6	 	     miss 	  	 Memory[0] 	        </a:t>
            </a:r>
            <a:r>
              <a:rPr lang="en-US" sz="1800" b="0" i="0" u="none" strike="noStrike" baseline="0" dirty="0">
                <a:solidFill>
                  <a:srgbClr val="46B1B5"/>
                </a:solidFill>
                <a:latin typeface="Tahoma" panose="020B0604030504040204" pitchFamily="34" charset="0"/>
              </a:rPr>
              <a:t>Memory[6]</a:t>
            </a:r>
          </a:p>
          <a:p>
            <a:r>
              <a:rPr lang="en-US" sz="1800" b="0" i="0" u="none" strike="noStrike" baseline="0" dirty="0">
                <a:solidFill>
                  <a:srgbClr val="000000"/>
                </a:solidFill>
                <a:latin typeface="Tahoma" panose="020B0604030504040204" pitchFamily="34" charset="0"/>
              </a:rPr>
              <a:t>8	 	     miss 	  	 </a:t>
            </a:r>
            <a:r>
              <a:rPr lang="en-US" sz="1800" b="0" i="0" u="none" strike="noStrike" baseline="0" dirty="0">
                <a:solidFill>
                  <a:srgbClr val="46B1B5"/>
                </a:solidFill>
                <a:latin typeface="Tahoma" panose="020B0604030504040204" pitchFamily="34" charset="0"/>
              </a:rPr>
              <a:t>Memory[8]	        </a:t>
            </a:r>
            <a:r>
              <a:rPr lang="en-US" sz="1800" b="0" i="0" u="none" strike="noStrike" baseline="0" dirty="0">
                <a:solidFill>
                  <a:srgbClr val="000000"/>
                </a:solidFill>
                <a:latin typeface="Tahoma" panose="020B0604030504040204" pitchFamily="34" charset="0"/>
              </a:rPr>
              <a:t>Memory[6]</a:t>
            </a:r>
          </a:p>
          <a:p>
            <a:r>
              <a:rPr lang="en-US" sz="1800" b="1" i="0" u="none" strike="noStrike" baseline="0" dirty="0">
                <a:solidFill>
                  <a:srgbClr val="000000"/>
                </a:solidFill>
                <a:latin typeface="Tahoma" panose="020B0604030504040204" pitchFamily="34" charset="0"/>
              </a:rPr>
              <a:t>Block address translation in direct-mapped cache</a:t>
            </a:r>
            <a:endParaRPr lang="en-US" sz="1800" b="0" i="0" u="none" strike="noStrike" baseline="0" dirty="0">
              <a:solidFill>
                <a:srgbClr val="000000"/>
              </a:solidFill>
              <a:latin typeface="Tahoma" panose="020B0604030504040204" pitchFamily="34" charset="0"/>
            </a:endParaRPr>
          </a:p>
          <a:p>
            <a:r>
              <a:rPr lang="en-US" sz="1800" b="1" i="0" u="none" strike="noStrike" baseline="0" dirty="0">
                <a:solidFill>
                  <a:srgbClr val="000000"/>
                </a:solidFill>
                <a:latin typeface="Tahoma" panose="020B0604030504040204" pitchFamily="34" charset="0"/>
              </a:rPr>
              <a:t>Cache contents after each reference –blue indicates new entry added </a:t>
            </a:r>
          </a:p>
          <a:p>
            <a:r>
              <a:rPr lang="en-US" sz="1800" b="0" i="0" u="none" strike="noStrike" baseline="0" dirty="0">
                <a:solidFill>
                  <a:srgbClr val="2A1A00"/>
                </a:solidFill>
                <a:latin typeface="Arial" panose="020B0604020202020204" pitchFamily="34" charset="0"/>
              </a:rPr>
              <a:t>•5 misses</a:t>
            </a:r>
          </a:p>
        </p:txBody>
      </p:sp>
    </p:spTree>
    <p:extLst>
      <p:ext uri="{BB962C8B-B14F-4D97-AF65-F5344CB8AC3E}">
        <p14:creationId xmlns:p14="http://schemas.microsoft.com/office/powerpoint/2010/main" val="1053392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D12BFA-9286-44F1-77D1-1C40D49C31A0}"/>
              </a:ext>
            </a:extLst>
          </p:cNvPr>
          <p:cNvPicPr>
            <a:picLocks noChangeAspect="1"/>
          </p:cNvPicPr>
          <p:nvPr/>
        </p:nvPicPr>
        <p:blipFill>
          <a:blip r:embed="rId3"/>
          <a:stretch>
            <a:fillRect/>
          </a:stretch>
        </p:blipFill>
        <p:spPr>
          <a:xfrm>
            <a:off x="0" y="-1"/>
            <a:ext cx="9144000" cy="6475445"/>
          </a:xfrm>
          <a:prstGeom prst="rect">
            <a:avLst/>
          </a:prstGeom>
        </p:spPr>
      </p:pic>
    </p:spTree>
    <p:extLst>
      <p:ext uri="{BB962C8B-B14F-4D97-AF65-F5344CB8AC3E}">
        <p14:creationId xmlns:p14="http://schemas.microsoft.com/office/powerpoint/2010/main" val="50473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88906D-14B9-3A5D-6C96-4246B584245B}"/>
              </a:ext>
            </a:extLst>
          </p:cNvPr>
          <p:cNvPicPr>
            <a:picLocks noChangeAspect="1"/>
          </p:cNvPicPr>
          <p:nvPr/>
        </p:nvPicPr>
        <p:blipFill>
          <a:blip r:embed="rId3"/>
          <a:stretch>
            <a:fillRect/>
          </a:stretch>
        </p:blipFill>
        <p:spPr>
          <a:xfrm>
            <a:off x="0" y="111966"/>
            <a:ext cx="9144000" cy="6410131"/>
          </a:xfrm>
          <a:prstGeom prst="rect">
            <a:avLst/>
          </a:prstGeom>
        </p:spPr>
      </p:pic>
    </p:spTree>
    <p:extLst>
      <p:ext uri="{BB962C8B-B14F-4D97-AF65-F5344CB8AC3E}">
        <p14:creationId xmlns:p14="http://schemas.microsoft.com/office/powerpoint/2010/main" val="3865936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IMPLEMENTATION OF A SET-ASSOCIATIVE CACHE </a:t>
            </a:r>
            <a:endParaRPr lang="en-US" dirty="0">
              <a:cs typeface="B Nazanin" panose="00000400000000000000" pitchFamily="2" charset="-78"/>
            </a:endParaRPr>
          </a:p>
        </p:txBody>
      </p:sp>
      <p:sp>
        <p:nvSpPr>
          <p:cNvPr id="6" name="TextBox 5">
            <a:extLst>
              <a:ext uri="{FF2B5EF4-FFF2-40B4-BE49-F238E27FC236}">
                <a16:creationId xmlns:a16="http://schemas.microsoft.com/office/drawing/2014/main" id="{CE29E2B2-AC4D-EDFC-E81E-30F6C0BA0C8D}"/>
              </a:ext>
            </a:extLst>
          </p:cNvPr>
          <p:cNvSpPr txBox="1"/>
          <p:nvPr/>
        </p:nvSpPr>
        <p:spPr>
          <a:xfrm>
            <a:off x="-23327" y="5277303"/>
            <a:ext cx="9143998" cy="646331"/>
          </a:xfrm>
          <a:prstGeom prst="rect">
            <a:avLst/>
          </a:prstGeom>
          <a:noFill/>
        </p:spPr>
        <p:txBody>
          <a:bodyPr wrap="square">
            <a:spAutoFit/>
          </a:bodyPr>
          <a:lstStyle/>
          <a:p>
            <a:r>
              <a:rPr lang="en-US" sz="1800" i="0" u="none" strike="noStrike" baseline="0" dirty="0">
                <a:latin typeface="Tahoma" panose="020B0604030504040204" pitchFamily="34" charset="0"/>
                <a:cs typeface="B Nazanin" panose="00000400000000000000" pitchFamily="2" charset="-78"/>
              </a:rPr>
              <a:t>4-way set-associative cache with 4 comparators and one 4-to-1 multiplexor: </a:t>
            </a:r>
          </a:p>
          <a:p>
            <a:r>
              <a:rPr lang="en-US" sz="1800" i="0" u="none" strike="noStrike" baseline="0" dirty="0">
                <a:latin typeface="Tahoma" panose="020B0604030504040204" pitchFamily="34" charset="0"/>
                <a:cs typeface="B Nazanin" panose="00000400000000000000" pitchFamily="2" charset="-78"/>
              </a:rPr>
              <a:t>size of cache is 1K blocks = 256 sets * 4-block set size </a:t>
            </a:r>
            <a:endParaRPr lang="en-US" dirty="0">
              <a:cs typeface="B Nazanin" panose="00000400000000000000" pitchFamily="2" charset="-78"/>
            </a:endParaRPr>
          </a:p>
        </p:txBody>
      </p:sp>
      <p:sp>
        <p:nvSpPr>
          <p:cNvPr id="8" name="TextBox 7">
            <a:extLst>
              <a:ext uri="{FF2B5EF4-FFF2-40B4-BE49-F238E27FC236}">
                <a16:creationId xmlns:a16="http://schemas.microsoft.com/office/drawing/2014/main" id="{14FC0D14-2372-92B7-61A9-738B302F56D4}"/>
              </a:ext>
            </a:extLst>
          </p:cNvPr>
          <p:cNvSpPr txBox="1"/>
          <p:nvPr/>
        </p:nvSpPr>
        <p:spPr>
          <a:xfrm>
            <a:off x="37321" y="5862522"/>
            <a:ext cx="9143999" cy="707886"/>
          </a:xfrm>
          <a:prstGeom prst="rect">
            <a:avLst/>
          </a:prstGeom>
          <a:noFill/>
        </p:spPr>
        <p:txBody>
          <a:bodyPr wrap="square">
            <a:spAutoFit/>
          </a:bodyPr>
          <a:lstStyle/>
          <a:p>
            <a:pPr algn="r" rtl="1"/>
            <a:r>
              <a:rPr lang="fa-IR" sz="2000" b="0" i="0" dirty="0">
                <a:solidFill>
                  <a:srgbClr val="3C4043"/>
                </a:solidFill>
                <a:effectLst/>
                <a:latin typeface="Roboto" panose="02000000000000000000" pitchFamily="2" charset="0"/>
                <a:cs typeface="B Nazanin" panose="00000400000000000000" pitchFamily="2" charset="-78"/>
              </a:rPr>
              <a:t>حافظه پنهان مجموعه ای 4 طرفه با 4 مقایسه کننده و یک مالتی پلکسور 4 به 1:اندازه کش 1</a:t>
            </a:r>
            <a:r>
              <a:rPr lang="en-US" sz="2000" b="0" i="0" dirty="0">
                <a:solidFill>
                  <a:srgbClr val="3C4043"/>
                </a:solidFill>
                <a:effectLst/>
                <a:latin typeface="Roboto" panose="02000000000000000000" pitchFamily="2" charset="0"/>
                <a:cs typeface="B Nazanin" panose="00000400000000000000" pitchFamily="2" charset="-78"/>
              </a:rPr>
              <a:t>K </a:t>
            </a:r>
            <a:r>
              <a:rPr lang="fa-IR" sz="2000" b="0" i="0" dirty="0">
                <a:solidFill>
                  <a:srgbClr val="3C4043"/>
                </a:solidFill>
                <a:effectLst/>
                <a:latin typeface="Roboto" panose="02000000000000000000" pitchFamily="2" charset="0"/>
                <a:cs typeface="B Nazanin" panose="00000400000000000000" pitchFamily="2" charset="-78"/>
              </a:rPr>
              <a:t>بلوک = 256 مجموعه * اندازه مجموعه 4 بلوکی است</a:t>
            </a:r>
          </a:p>
        </p:txBody>
      </p:sp>
      <p:pic>
        <p:nvPicPr>
          <p:cNvPr id="4" name="Picture 3">
            <a:extLst>
              <a:ext uri="{FF2B5EF4-FFF2-40B4-BE49-F238E27FC236}">
                <a16:creationId xmlns:a16="http://schemas.microsoft.com/office/drawing/2014/main" id="{5C08E242-3642-1720-B9F9-689D21F73EF1}"/>
              </a:ext>
            </a:extLst>
          </p:cNvPr>
          <p:cNvPicPr>
            <a:picLocks noChangeAspect="1"/>
          </p:cNvPicPr>
          <p:nvPr/>
        </p:nvPicPr>
        <p:blipFill>
          <a:blip r:embed="rId3"/>
          <a:stretch>
            <a:fillRect/>
          </a:stretch>
        </p:blipFill>
        <p:spPr>
          <a:xfrm>
            <a:off x="37321" y="698441"/>
            <a:ext cx="9106679" cy="4498710"/>
          </a:xfrm>
          <a:prstGeom prst="rect">
            <a:avLst/>
          </a:prstGeom>
        </p:spPr>
      </p:pic>
    </p:spTree>
    <p:extLst>
      <p:ext uri="{BB962C8B-B14F-4D97-AF65-F5344CB8AC3E}">
        <p14:creationId xmlns:p14="http://schemas.microsoft.com/office/powerpoint/2010/main" val="245547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572001" y="1149641"/>
            <a:ext cx="4572000" cy="4247317"/>
          </a:xfrm>
          <a:prstGeom prst="rect">
            <a:avLst/>
          </a:prstGeom>
          <a:noFill/>
        </p:spPr>
        <p:txBody>
          <a:bodyPr wrap="square" rtlCol="0">
            <a:spAutoFit/>
          </a:bodyPr>
          <a:lstStyle/>
          <a:p>
            <a:pPr algn="r" rtl="1"/>
            <a:r>
              <a:rPr lang="fa-IR" dirty="0">
                <a:cs typeface="B Nazanin" panose="00000400000000000000" pitchFamily="2" charset="-78"/>
              </a:rPr>
              <a:t>سازمان حافظه</a:t>
            </a:r>
          </a:p>
          <a:p>
            <a:pPr algn="r" rtl="1"/>
            <a:r>
              <a:rPr lang="fa-IR" dirty="0">
                <a:cs typeface="B Nazanin" panose="00000400000000000000" pitchFamily="2" charset="-78"/>
              </a:rPr>
              <a:t>▪ رجیسترهای پردازشگر</a:t>
            </a:r>
          </a:p>
          <a:p>
            <a:pPr algn="r" rtl="1"/>
            <a:r>
              <a:rPr lang="fa-IR" dirty="0">
                <a:cs typeface="B Nazanin" panose="00000400000000000000" pitchFamily="2" charset="-78"/>
              </a:rPr>
              <a:t>سلسله مراتبی حافظه</a:t>
            </a:r>
          </a:p>
          <a:p>
            <a:pPr algn="r" rtl="1"/>
            <a:r>
              <a:rPr lang="fa-IR" dirty="0">
                <a:cs typeface="B Nazanin" panose="00000400000000000000" pitchFamily="2" charset="-78"/>
              </a:rPr>
              <a:t>تعداد کمتر (معمولاً 16/32/128)</a:t>
            </a:r>
          </a:p>
          <a:p>
            <a:pPr algn="r" rtl="1"/>
            <a:r>
              <a:rPr lang="fa-IR" dirty="0">
                <a:cs typeface="B Nazanin" panose="00000400000000000000" pitchFamily="2" charset="-78"/>
              </a:rPr>
              <a:t>زمان دسترسی به چرخه فرعی (1 </a:t>
            </a:r>
            <a:r>
              <a:rPr lang="en-US" dirty="0" err="1">
                <a:cs typeface="B Nazanin" panose="00000400000000000000" pitchFamily="2" charset="-78"/>
              </a:rPr>
              <a:t>nSec</a:t>
            </a:r>
            <a:r>
              <a:rPr lang="en-US" dirty="0">
                <a:cs typeface="B Nazanin" panose="00000400000000000000" pitchFamily="2" charset="-78"/>
              </a:rPr>
              <a:t>)</a:t>
            </a:r>
          </a:p>
          <a:p>
            <a:pPr algn="r" rtl="1"/>
            <a:r>
              <a:rPr lang="en-US" dirty="0">
                <a:cs typeface="B Nazanin" panose="00000400000000000000" pitchFamily="2" charset="-78"/>
              </a:rPr>
              <a:t>➤ </a:t>
            </a:r>
            <a:r>
              <a:rPr lang="fa-IR" dirty="0">
                <a:cs typeface="B Nazanin" panose="00000400000000000000" pitchFamily="2" charset="-78"/>
              </a:rPr>
              <a:t>حافظه پنهان (</a:t>
            </a:r>
            <a:r>
              <a:rPr lang="en-US" dirty="0">
                <a:cs typeface="B Nazanin" panose="00000400000000000000" pitchFamily="2" charset="-78"/>
              </a:rPr>
              <a:t>L1، L2، L3، ...)</a:t>
            </a:r>
          </a:p>
          <a:p>
            <a:pPr algn="r" rtl="1"/>
            <a:r>
              <a:rPr lang="fa-IR" dirty="0">
                <a:cs typeface="B Nazanin" panose="00000400000000000000" pitchFamily="2" charset="-78"/>
              </a:rPr>
              <a:t>حافظه روی تراشه</a:t>
            </a:r>
          </a:p>
          <a:p>
            <a:pPr algn="r" rtl="1"/>
            <a:r>
              <a:rPr lang="fa-IR" dirty="0">
                <a:cs typeface="B Nazanin" panose="00000400000000000000" pitchFamily="2" charset="-78"/>
              </a:rPr>
              <a:t>10 کیلوبایت (تا چند مگابایت) مکان.</a:t>
            </a:r>
          </a:p>
          <a:p>
            <a:pPr algn="r" rtl="1"/>
            <a:r>
              <a:rPr lang="fa-IR" dirty="0">
                <a:cs typeface="B Nazanin" panose="00000400000000000000" pitchFamily="2" charset="-78"/>
              </a:rPr>
              <a:t>• زمان دسترسی: </a:t>
            </a:r>
            <a:r>
              <a:rPr lang="en-US" dirty="0">
                <a:cs typeface="B Nazanin" panose="00000400000000000000" pitchFamily="2" charset="-78"/>
              </a:rPr>
              <a:t>L1:1-2; L2: 2-5; L3: 5-10 </a:t>
            </a:r>
            <a:r>
              <a:rPr lang="fa-IR" dirty="0">
                <a:cs typeface="B Nazanin" panose="00000400000000000000" pitchFamily="2" charset="-78"/>
              </a:rPr>
              <a:t>چرخه.</a:t>
            </a:r>
          </a:p>
          <a:p>
            <a:pPr algn="r" rtl="1"/>
            <a:r>
              <a:rPr lang="fa-IR" dirty="0">
                <a:cs typeface="B Nazanin" panose="00000400000000000000" pitchFamily="2" charset="-78"/>
              </a:rPr>
              <a:t>حافظه اصلی</a:t>
            </a:r>
          </a:p>
          <a:p>
            <a:pPr algn="r" rtl="1"/>
            <a:r>
              <a:rPr lang="fa-IR" dirty="0">
                <a:cs typeface="B Nazanin" panose="00000400000000000000" pitchFamily="2" charset="-78"/>
              </a:rPr>
              <a:t>100 مگابایت فضای ذخیره سازی</a:t>
            </a:r>
          </a:p>
          <a:p>
            <a:pPr algn="r" rtl="1"/>
            <a:r>
              <a:rPr lang="fa-IR" dirty="0">
                <a:cs typeface="B Nazanin" panose="00000400000000000000" pitchFamily="2" charset="-78"/>
              </a:rPr>
              <a:t>▪ زمان دسترسی 10 سیکل</a:t>
            </a:r>
          </a:p>
          <a:p>
            <a:pPr algn="r" rtl="1"/>
            <a:r>
              <a:rPr lang="fa-IR" dirty="0">
                <a:cs typeface="B Nazanin" panose="00000400000000000000" pitchFamily="2" charset="-78"/>
              </a:rPr>
              <a:t>ذخیره سازی ثانویه</a:t>
            </a:r>
          </a:p>
          <a:p>
            <a:pPr algn="r" rtl="1"/>
            <a:r>
              <a:rPr lang="fa-IR" dirty="0">
                <a:cs typeface="B Nazanin" panose="00000400000000000000" pitchFamily="2" charset="-78"/>
              </a:rPr>
              <a:t>100 گیگا بایت ذخیره سازی، زمان دسترسی ~ 10 میلی</a:t>
            </a:r>
          </a:p>
          <a:p>
            <a:pPr algn="r" rtl="1"/>
            <a:r>
              <a:rPr lang="fa-IR" dirty="0">
                <a:cs typeface="B Nazanin" panose="00000400000000000000" pitchFamily="2" charset="-78"/>
              </a:rPr>
              <a:t>ثانیه /</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867747"/>
            <a:ext cx="0" cy="536510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MEMORIES: REVIEW</a:t>
            </a:r>
            <a:endParaRPr lang="en-US" dirty="0">
              <a:cs typeface="B Nazanin" panose="00000400000000000000" pitchFamily="2" charset="-78"/>
            </a:endParaRPr>
          </a:p>
        </p:txBody>
      </p:sp>
      <p:pic>
        <p:nvPicPr>
          <p:cNvPr id="3" name="Picture 2">
            <a:extLst>
              <a:ext uri="{FF2B5EF4-FFF2-40B4-BE49-F238E27FC236}">
                <a16:creationId xmlns:a16="http://schemas.microsoft.com/office/drawing/2014/main" id="{D6EE79F1-59F8-814E-5C38-8F1169CF5BDE}"/>
              </a:ext>
            </a:extLst>
          </p:cNvPr>
          <p:cNvPicPr>
            <a:picLocks noChangeAspect="1"/>
          </p:cNvPicPr>
          <p:nvPr/>
        </p:nvPicPr>
        <p:blipFill>
          <a:blip r:embed="rId3"/>
          <a:stretch>
            <a:fillRect/>
          </a:stretch>
        </p:blipFill>
        <p:spPr>
          <a:xfrm>
            <a:off x="0" y="979714"/>
            <a:ext cx="4427376" cy="4282751"/>
          </a:xfrm>
          <a:prstGeom prst="rect">
            <a:avLst/>
          </a:prstGeom>
        </p:spPr>
      </p:pic>
    </p:spTree>
    <p:extLst>
      <p:ext uri="{BB962C8B-B14F-4D97-AF65-F5344CB8AC3E}">
        <p14:creationId xmlns:p14="http://schemas.microsoft.com/office/powerpoint/2010/main" val="2264095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329405" y="1297529"/>
            <a:ext cx="4674633" cy="92333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نرخ از دست دادن برای هر یک از هشت اندازه حافظه پنهانبا افزایش مشارکت:داده های تولید شده از معیارهای </a:t>
            </a:r>
            <a:r>
              <a:rPr lang="en-US" b="0" i="0" dirty="0">
                <a:solidFill>
                  <a:srgbClr val="3C4043"/>
                </a:solidFill>
                <a:effectLst/>
                <a:latin typeface="Roboto" panose="02000000000000000000" pitchFamily="2" charset="0"/>
                <a:cs typeface="B Nazanin" panose="00000400000000000000" pitchFamily="2" charset="-78"/>
              </a:rPr>
              <a:t>SPEC92</a:t>
            </a:r>
            <a:r>
              <a:rPr lang="fa-IR" b="0" i="0" dirty="0">
                <a:solidFill>
                  <a:srgbClr val="3C4043"/>
                </a:solidFill>
                <a:effectLst/>
                <a:latin typeface="Roboto" panose="02000000000000000000" pitchFamily="2" charset="0"/>
                <a:cs typeface="B Nazanin" panose="00000400000000000000" pitchFamily="2" charset="-78"/>
              </a:rPr>
              <a:t>با اندازه بلوک 32 بایت برای همه کش ها</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1175657"/>
            <a:ext cx="0" cy="2519265"/>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1200329"/>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PERFORMANCE WITH SET-ASSOCIATIVE CACHES </a:t>
            </a:r>
          </a:p>
          <a:p>
            <a:pPr algn="l" rtl="1"/>
            <a:r>
              <a:rPr lang="fa-IR" b="0" i="0" dirty="0">
                <a:solidFill>
                  <a:srgbClr val="3C4043"/>
                </a:solidFill>
                <a:effectLst/>
                <a:latin typeface="Roboto" panose="02000000000000000000" pitchFamily="2" charset="0"/>
                <a:cs typeface="B Nazanin" panose="00000400000000000000" pitchFamily="2" charset="-78"/>
              </a:rPr>
              <a:t>عملکرد با حافظه پنهان مجموعه ای</a:t>
            </a:r>
          </a:p>
          <a:p>
            <a:pPr algn="ct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1259309"/>
            <a:ext cx="4217439" cy="1477328"/>
          </a:xfrm>
          <a:prstGeom prst="rect">
            <a:avLst/>
          </a:prstGeom>
          <a:noFill/>
        </p:spPr>
        <p:txBody>
          <a:bodyPr wrap="square">
            <a:spAutoFit/>
          </a:bodyPr>
          <a:lstStyle/>
          <a:p>
            <a:r>
              <a:rPr lang="en-US" sz="1800" i="0" u="none" strike="noStrike" baseline="0" dirty="0">
                <a:solidFill>
                  <a:srgbClr val="000000"/>
                </a:solidFill>
                <a:latin typeface="Tahoma" panose="020B0604030504040204" pitchFamily="34" charset="0"/>
                <a:cs typeface="B Nazanin" panose="00000400000000000000" pitchFamily="2" charset="-78"/>
              </a:rPr>
              <a:t>Miss rates for each of eight cache sizes </a:t>
            </a:r>
          </a:p>
          <a:p>
            <a:r>
              <a:rPr lang="en-US" sz="1800" i="0" u="none" strike="noStrike" baseline="0" dirty="0">
                <a:solidFill>
                  <a:srgbClr val="000000"/>
                </a:solidFill>
                <a:latin typeface="Tahoma" panose="020B0604030504040204" pitchFamily="34" charset="0"/>
                <a:cs typeface="B Nazanin" panose="00000400000000000000" pitchFamily="2" charset="-78"/>
              </a:rPr>
              <a:t>with increasing associativity: </a:t>
            </a:r>
          </a:p>
          <a:p>
            <a:r>
              <a:rPr lang="en-US" sz="1800" i="0" u="none" strike="noStrike" baseline="0" dirty="0">
                <a:solidFill>
                  <a:srgbClr val="000000"/>
                </a:solidFill>
                <a:latin typeface="Tahoma" panose="020B0604030504040204" pitchFamily="34" charset="0"/>
                <a:cs typeface="B Nazanin" panose="00000400000000000000" pitchFamily="2" charset="-78"/>
              </a:rPr>
              <a:t>data generated from SPEC92 benchmarks </a:t>
            </a:r>
          </a:p>
          <a:p>
            <a:r>
              <a:rPr lang="en-US" sz="1800" i="0" u="none" strike="noStrike" baseline="0" dirty="0">
                <a:solidFill>
                  <a:srgbClr val="000000"/>
                </a:solidFill>
                <a:latin typeface="Tahoma" panose="020B0604030504040204" pitchFamily="34" charset="0"/>
                <a:cs typeface="B Nazanin" panose="00000400000000000000" pitchFamily="2" charset="-78"/>
              </a:rPr>
              <a:t>with 32 byte block size for all caches </a:t>
            </a:r>
            <a:endParaRPr lang="en-US" sz="1800" i="0" u="none" strike="noStrike" baseline="0" dirty="0">
              <a:solidFill>
                <a:schemeClr val="tx1">
                  <a:lumMod val="95000"/>
                  <a:lumOff val="5000"/>
                </a:schemeClr>
              </a:solidFill>
              <a:latin typeface="Gill Sans MT" panose="020B0502020104020203" pitchFamily="34" charset="0"/>
              <a:cs typeface="B Nazanin" panose="00000400000000000000" pitchFamily="2" charset="-78"/>
            </a:endParaRPr>
          </a:p>
        </p:txBody>
      </p:sp>
      <p:pic>
        <p:nvPicPr>
          <p:cNvPr id="6" name="Picture 5">
            <a:extLst>
              <a:ext uri="{FF2B5EF4-FFF2-40B4-BE49-F238E27FC236}">
                <a16:creationId xmlns:a16="http://schemas.microsoft.com/office/drawing/2014/main" id="{17DE0CDC-0EB9-6A87-0E9C-DA2BE948D205}"/>
              </a:ext>
            </a:extLst>
          </p:cNvPr>
          <p:cNvPicPr>
            <a:picLocks noChangeAspect="1"/>
          </p:cNvPicPr>
          <p:nvPr/>
        </p:nvPicPr>
        <p:blipFill>
          <a:blip r:embed="rId3"/>
          <a:stretch>
            <a:fillRect/>
          </a:stretch>
        </p:blipFill>
        <p:spPr>
          <a:xfrm>
            <a:off x="0" y="2736637"/>
            <a:ext cx="9143999" cy="4121363"/>
          </a:xfrm>
          <a:prstGeom prst="rect">
            <a:avLst/>
          </a:prstGeom>
        </p:spPr>
      </p:pic>
    </p:spTree>
    <p:extLst>
      <p:ext uri="{BB962C8B-B14F-4D97-AF65-F5344CB8AC3E}">
        <p14:creationId xmlns:p14="http://schemas.microsoft.com/office/powerpoint/2010/main" val="343551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0" y="646331"/>
            <a:ext cx="4362054" cy="5355312"/>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 یک کش سطح دوم اضافه کنید</a:t>
            </a:r>
          </a:p>
          <a:p>
            <a:pPr algn="r" rtl="1"/>
            <a:r>
              <a:rPr lang="fa-IR" b="0" i="0" dirty="0">
                <a:solidFill>
                  <a:srgbClr val="3C4043"/>
                </a:solidFill>
                <a:effectLst/>
                <a:latin typeface="Roboto" panose="02000000000000000000" pitchFamily="2" charset="0"/>
                <a:cs typeface="B Nazanin" panose="00000400000000000000" pitchFamily="2" charset="-78"/>
              </a:rPr>
              <a:t>- کش اصلی روی همان تراشه پردازنده قرار دارد</a:t>
            </a:r>
          </a:p>
          <a:p>
            <a:pPr algn="r" rtl="1"/>
            <a:r>
              <a:rPr lang="fa-IR" b="0" i="0" dirty="0">
                <a:solidFill>
                  <a:srgbClr val="3C4043"/>
                </a:solidFill>
                <a:effectLst/>
                <a:latin typeface="Roboto" panose="02000000000000000000" pitchFamily="2" charset="0"/>
                <a:cs typeface="B Nazanin" panose="00000400000000000000" pitchFamily="2" charset="-78"/>
              </a:rPr>
              <a:t>استفاده از </a:t>
            </a:r>
            <a:r>
              <a:rPr lang="en-US" b="0" i="0" dirty="0">
                <a:solidFill>
                  <a:srgbClr val="3C4043"/>
                </a:solidFill>
                <a:effectLst/>
                <a:latin typeface="Roboto" panose="02000000000000000000" pitchFamily="2" charset="0"/>
                <a:cs typeface="B Nazanin" panose="00000400000000000000" pitchFamily="2" charset="-78"/>
              </a:rPr>
              <a:t>SRAM </a:t>
            </a:r>
            <a:r>
              <a:rPr lang="fa-IR" b="0" i="0" dirty="0">
                <a:solidFill>
                  <a:srgbClr val="3C4043"/>
                </a:solidFill>
                <a:effectLst/>
                <a:latin typeface="Roboto" panose="02000000000000000000" pitchFamily="2" charset="0"/>
                <a:cs typeface="B Nazanin" panose="00000400000000000000" pitchFamily="2" charset="-78"/>
              </a:rPr>
              <a:t>برای افزودن یک کش سطح دوم، گاهی اوقات خارج از تراشه، بین حافظه اصلی و کش سطح اول</a:t>
            </a:r>
          </a:p>
          <a:p>
            <a:pPr algn="r" rtl="1"/>
            <a:r>
              <a:rPr lang="fa-IR" b="0" i="0" dirty="0">
                <a:solidFill>
                  <a:srgbClr val="3C4043"/>
                </a:solidFill>
                <a:effectLst/>
                <a:latin typeface="Roboto" panose="02000000000000000000" pitchFamily="2" charset="0"/>
                <a:cs typeface="B Nazanin" panose="00000400000000000000" pitchFamily="2" charset="-78"/>
              </a:rPr>
              <a:t>-اگر از دست دادن در حافظه پنهان اولیه رخ دهد، حافظه نهان سطح دوم قابل دسترسی است</a:t>
            </a:r>
          </a:p>
          <a:p>
            <a:pPr algn="r" rtl="1"/>
            <a:r>
              <a:rPr lang="fa-IR" b="0" i="0" dirty="0">
                <a:solidFill>
                  <a:srgbClr val="3C4043"/>
                </a:solidFill>
                <a:effectLst/>
                <a:latin typeface="Roboto" panose="02000000000000000000" pitchFamily="2" charset="0"/>
                <a:cs typeface="B Nazanin" panose="00000400000000000000" pitchFamily="2" charset="-78"/>
              </a:rPr>
              <a:t>-اگر داده در حافظه نهان سطح دوم یافت شود، جریمه از دست دادن زمان دسترسی به کش سطح دوم است که بسیار کمتر از زمان دسترسی به حافظه اصلی است.</a:t>
            </a:r>
          </a:p>
          <a:p>
            <a:pPr algn="r" rtl="1"/>
            <a:r>
              <a:rPr lang="fa-IR" b="0" i="0" dirty="0">
                <a:solidFill>
                  <a:srgbClr val="3C4043"/>
                </a:solidFill>
                <a:effectLst/>
                <a:latin typeface="Roboto" panose="02000000000000000000" pitchFamily="2" charset="0"/>
                <a:cs typeface="B Nazanin" panose="00000400000000000000" pitchFamily="2" charset="-78"/>
              </a:rPr>
              <a:t>-اگر از دست دادن دوباره در سطح دوم رخ دهد، دسترسی به حافظه اصلی مورد نیاز است و جریمه اشتباه بزرگی متحمل می شود</a:t>
            </a:r>
          </a:p>
          <a:p>
            <a:pPr algn="r" rtl="1"/>
            <a:r>
              <a:rPr lang="fa-IR" b="0" i="0" dirty="0">
                <a:solidFill>
                  <a:srgbClr val="3C4043"/>
                </a:solidFill>
                <a:effectLst/>
                <a:latin typeface="Roboto" panose="02000000000000000000" pitchFamily="2" charset="0"/>
                <a:cs typeface="B Nazanin" panose="00000400000000000000" pitchFamily="2" charset="-78"/>
              </a:rPr>
              <a:t>ملاحظات طراحی با استفاده از دو سطح حافظه پنهان:</a:t>
            </a:r>
          </a:p>
          <a:p>
            <a:pPr algn="r" rtl="1"/>
            <a:r>
              <a:rPr lang="fa-IR" b="0" i="0" dirty="0">
                <a:solidFill>
                  <a:srgbClr val="3C4043"/>
                </a:solidFill>
                <a:effectLst/>
                <a:latin typeface="Roboto" panose="02000000000000000000" pitchFamily="2" charset="0"/>
                <a:cs typeface="B Nazanin" panose="00000400000000000000" pitchFamily="2" charset="-78"/>
              </a:rPr>
              <a:t>-برای کاهش چرخه ساعت، زمان ضربه را در 1</a:t>
            </a:r>
            <a:r>
              <a:rPr lang="en-US" b="0" i="0" dirty="0" err="1">
                <a:solidFill>
                  <a:srgbClr val="3C4043"/>
                </a:solidFill>
                <a:effectLst/>
                <a:latin typeface="Roboto" panose="02000000000000000000" pitchFamily="2" charset="0"/>
                <a:cs typeface="B Nazanin" panose="00000400000000000000" pitchFamily="2" charset="-78"/>
              </a:rPr>
              <a:t>stlevelcache</a:t>
            </a:r>
            <a:r>
              <a:rPr lang="en-US" b="0" i="0" dirty="0">
                <a:solidFill>
                  <a:srgbClr val="3C4043"/>
                </a:solidFill>
                <a:effectLst/>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بهینه سازی کنید</a:t>
            </a:r>
          </a:p>
          <a:p>
            <a:pPr algn="r" rtl="1"/>
            <a:r>
              <a:rPr lang="fa-IR" b="0" i="0" dirty="0">
                <a:solidFill>
                  <a:srgbClr val="3C4043"/>
                </a:solidFill>
                <a:effectLst/>
                <a:latin typeface="Roboto" panose="02000000000000000000" pitchFamily="2" charset="0"/>
                <a:cs typeface="B Nazanin" panose="00000400000000000000" pitchFamily="2" charset="-78"/>
              </a:rPr>
              <a:t>- برای کاهش جریمه‌های دسترسی به حافظه، نرخ از دست دادن را در حافظه نهان سطح 2 بهینه کنید</a:t>
            </a:r>
          </a:p>
          <a:p>
            <a:pPr algn="r" rtl="1"/>
            <a:r>
              <a:rPr lang="fa-IR" b="0" i="0" dirty="0">
                <a:solidFill>
                  <a:srgbClr val="3C4043"/>
                </a:solidFill>
                <a:effectLst/>
                <a:latin typeface="Roboto" panose="02000000000000000000" pitchFamily="2" charset="0"/>
                <a:cs typeface="B Nazanin" panose="00000400000000000000" pitchFamily="2" charset="-78"/>
              </a:rPr>
              <a:t>-به عبارت دیگر، سطح دوم به سطح اول اجازه می دهد تا بدون نگرانی از شکست، سرعت را دنبال کند…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606522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27476" y="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DECREASING MISS PENALTY WITH MULTILEVEL CACHES</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1" y="378550"/>
            <a:ext cx="4571997" cy="6463308"/>
          </a:xfrm>
          <a:prstGeom prst="rect">
            <a:avLst/>
          </a:prstGeom>
          <a:noFill/>
        </p:spPr>
        <p:txBody>
          <a:bodyPr wrap="square">
            <a:spAutoFit/>
          </a:bodyPr>
          <a:lstStyle/>
          <a:p>
            <a:r>
              <a:rPr lang="en-US" b="0" i="0" u="none" strike="noStrike" baseline="0" dirty="0">
                <a:solidFill>
                  <a:srgbClr val="2A1A00"/>
                </a:solidFill>
                <a:latin typeface="Arial" panose="020B0604020202020204" pitchFamily="34" charset="0"/>
                <a:cs typeface="B Nazanin" panose="00000400000000000000" pitchFamily="2" charset="-78"/>
              </a:rPr>
              <a:t>•</a:t>
            </a:r>
            <a:r>
              <a:rPr lang="en-US" b="0" i="0" u="none" strike="noStrike" baseline="0" dirty="0">
                <a:solidFill>
                  <a:srgbClr val="585858"/>
                </a:solidFill>
                <a:latin typeface="Gill Sans MT" panose="020B0502020104020203" pitchFamily="34" charset="0"/>
                <a:cs typeface="B Nazanin" panose="00000400000000000000" pitchFamily="2" charset="-78"/>
              </a:rPr>
              <a:t>Add a </a:t>
            </a:r>
            <a:r>
              <a:rPr lang="en-US" b="0" i="1" u="none" strike="noStrike" baseline="0" dirty="0">
                <a:solidFill>
                  <a:srgbClr val="585858"/>
                </a:solidFill>
                <a:latin typeface="Gill Sans MT" panose="020B0502020104020203" pitchFamily="34" charset="0"/>
                <a:cs typeface="B Nazanin" panose="00000400000000000000" pitchFamily="2" charset="-78"/>
              </a:rPr>
              <a:t>second-</a:t>
            </a:r>
            <a:r>
              <a:rPr lang="en-US" b="0" i="1" u="none" strike="noStrike" baseline="0" dirty="0" err="1">
                <a:solidFill>
                  <a:srgbClr val="585858"/>
                </a:solidFill>
                <a:latin typeface="Gill Sans MT" panose="020B0502020104020203" pitchFamily="34" charset="0"/>
                <a:cs typeface="B Nazanin" panose="00000400000000000000" pitchFamily="2" charset="-78"/>
              </a:rPr>
              <a:t>level</a:t>
            </a:r>
            <a:r>
              <a:rPr lang="en-US" b="0" i="0" u="none" strike="noStrike" baseline="0" dirty="0" err="1">
                <a:solidFill>
                  <a:srgbClr val="585858"/>
                </a:solidFill>
                <a:latin typeface="Gill Sans MT" panose="020B0502020104020203" pitchFamily="34" charset="0"/>
                <a:cs typeface="B Nazanin" panose="00000400000000000000" pitchFamily="2" charset="-78"/>
              </a:rPr>
              <a:t>cache</a:t>
            </a:r>
            <a:endParaRPr lang="en-US" b="0" i="0" u="none" strike="noStrike" baseline="0" dirty="0">
              <a:solidFill>
                <a:srgbClr val="585858"/>
              </a:solidFill>
              <a:latin typeface="Gill Sans MT" panose="020B0502020104020203" pitchFamily="34" charset="0"/>
              <a:cs typeface="B Nazanin" panose="00000400000000000000" pitchFamily="2" charset="-78"/>
            </a:endParaRPr>
          </a:p>
          <a:p>
            <a:r>
              <a:rPr lang="en-US" b="0" i="0" u="none" strike="noStrike" baseline="0" dirty="0">
                <a:solidFill>
                  <a:srgbClr val="2A1A00"/>
                </a:solidFill>
                <a:latin typeface="Gill Sans MT" panose="020B0502020104020203" pitchFamily="34" charset="0"/>
                <a:cs typeface="B Nazanin" panose="00000400000000000000" pitchFamily="2" charset="-78"/>
              </a:rPr>
              <a:t>–primary cache is on the same chip as the processor</a:t>
            </a:r>
          </a:p>
          <a:p>
            <a:r>
              <a:rPr lang="en-US" b="0" i="0" u="none" strike="noStrike" baseline="0" dirty="0">
                <a:solidFill>
                  <a:srgbClr val="2A1A00"/>
                </a:solidFill>
                <a:latin typeface="Gill Sans MT" panose="020B0502020104020203" pitchFamily="34" charset="0"/>
                <a:cs typeface="B Nazanin" panose="00000400000000000000" pitchFamily="2" charset="-78"/>
              </a:rPr>
              <a:t>–</a:t>
            </a:r>
            <a:r>
              <a:rPr lang="en-US" b="0" i="0" u="none" strike="noStrike" baseline="0" dirty="0">
                <a:solidFill>
                  <a:srgbClr val="585858"/>
                </a:solidFill>
                <a:latin typeface="Gill Sans MT" panose="020B0502020104020203" pitchFamily="34" charset="0"/>
                <a:cs typeface="B Nazanin" panose="00000400000000000000" pitchFamily="2" charset="-78"/>
              </a:rPr>
              <a:t>use SRAMs to add a second-level cache, sometimes off-chip, </a:t>
            </a:r>
            <a:r>
              <a:rPr lang="en-US" b="0" i="1" u="none" strike="noStrike" baseline="0" dirty="0">
                <a:solidFill>
                  <a:srgbClr val="585858"/>
                </a:solidFill>
                <a:latin typeface="Gill Sans MT" panose="020B0502020104020203" pitchFamily="34" charset="0"/>
                <a:cs typeface="B Nazanin" panose="00000400000000000000" pitchFamily="2" charset="-78"/>
              </a:rPr>
              <a:t>between main memory and the first-level cache</a:t>
            </a:r>
            <a:endParaRPr lang="en-US" b="0" i="0" u="none" strike="noStrike" baseline="0" dirty="0">
              <a:solidFill>
                <a:srgbClr val="585858"/>
              </a:solidFill>
              <a:latin typeface="Gill Sans MT" panose="020B0502020104020203" pitchFamily="34" charset="0"/>
              <a:cs typeface="B Nazanin" panose="00000400000000000000" pitchFamily="2" charset="-78"/>
            </a:endParaRPr>
          </a:p>
          <a:p>
            <a:r>
              <a:rPr lang="en-US" b="0" i="0" u="none" strike="noStrike" baseline="0" dirty="0">
                <a:solidFill>
                  <a:srgbClr val="2A1A00"/>
                </a:solidFill>
                <a:latin typeface="Gill Sans MT" panose="020B0502020104020203" pitchFamily="34" charset="0"/>
                <a:cs typeface="B Nazanin" panose="00000400000000000000" pitchFamily="2" charset="-78"/>
              </a:rPr>
              <a:t>–</a:t>
            </a:r>
            <a:r>
              <a:rPr lang="en-US" b="0" i="0" u="none" strike="noStrike" baseline="0" dirty="0">
                <a:solidFill>
                  <a:srgbClr val="585858"/>
                </a:solidFill>
                <a:latin typeface="Gill Sans MT" panose="020B0502020104020203" pitchFamily="34" charset="0"/>
                <a:cs typeface="B Nazanin" panose="00000400000000000000" pitchFamily="2" charset="-78"/>
              </a:rPr>
              <a:t>if miss occurs in primary cache second-level cache is accessed</a:t>
            </a:r>
          </a:p>
          <a:p>
            <a:r>
              <a:rPr lang="en-US" b="0" i="0" u="none" strike="noStrike" baseline="0" dirty="0">
                <a:solidFill>
                  <a:srgbClr val="2A1A00"/>
                </a:solidFill>
                <a:latin typeface="Gill Sans MT" panose="020B0502020104020203" pitchFamily="34" charset="0"/>
                <a:cs typeface="B Nazanin" panose="00000400000000000000" pitchFamily="2" charset="-78"/>
              </a:rPr>
              <a:t>–</a:t>
            </a:r>
            <a:r>
              <a:rPr lang="en-US" b="0" i="0" u="none" strike="noStrike" baseline="0" dirty="0">
                <a:solidFill>
                  <a:srgbClr val="585858"/>
                </a:solidFill>
                <a:latin typeface="Gill Sans MT" panose="020B0502020104020203" pitchFamily="34" charset="0"/>
                <a:cs typeface="B Nazanin" panose="00000400000000000000" pitchFamily="2" charset="-78"/>
              </a:rPr>
              <a:t>if data is found in second-level cache miss penalty is access time of second-level cache which is much less than main memory access time</a:t>
            </a:r>
          </a:p>
          <a:p>
            <a:r>
              <a:rPr lang="en-US" b="0" i="0" u="none" strike="noStrike" baseline="0" dirty="0">
                <a:solidFill>
                  <a:srgbClr val="2A1A00"/>
                </a:solidFill>
                <a:latin typeface="Gill Sans MT" panose="020B0502020104020203" pitchFamily="34" charset="0"/>
                <a:cs typeface="B Nazanin" panose="00000400000000000000" pitchFamily="2" charset="-78"/>
              </a:rPr>
              <a:t>–</a:t>
            </a:r>
            <a:r>
              <a:rPr lang="en-US" b="0" i="0" u="none" strike="noStrike" baseline="0" dirty="0">
                <a:solidFill>
                  <a:srgbClr val="585858"/>
                </a:solidFill>
                <a:latin typeface="Gill Sans MT" panose="020B0502020104020203" pitchFamily="34" charset="0"/>
                <a:cs typeface="B Nazanin" panose="00000400000000000000" pitchFamily="2" charset="-78"/>
              </a:rPr>
              <a:t>if miss occurs again at second-level then main memory access is required and large miss penalty is incurred</a:t>
            </a:r>
          </a:p>
          <a:p>
            <a:r>
              <a:rPr lang="en-US" b="0" i="0" u="none" strike="noStrike" baseline="0" dirty="0">
                <a:solidFill>
                  <a:srgbClr val="2A1A00"/>
                </a:solidFill>
                <a:latin typeface="Arial" panose="020B0604020202020204" pitchFamily="34" charset="0"/>
                <a:cs typeface="B Nazanin" panose="00000400000000000000" pitchFamily="2" charset="-78"/>
              </a:rPr>
              <a:t>•Design considerations using two levels of caches:</a:t>
            </a:r>
          </a:p>
          <a:p>
            <a:r>
              <a:rPr lang="en-US" b="0" i="0" u="none" strike="noStrike" baseline="0" dirty="0">
                <a:solidFill>
                  <a:srgbClr val="2A1A00"/>
                </a:solidFill>
                <a:latin typeface="Gill Sans MT" panose="020B0502020104020203" pitchFamily="34" charset="0"/>
                <a:cs typeface="B Nazanin" panose="00000400000000000000" pitchFamily="2" charset="-78"/>
              </a:rPr>
              <a:t>–</a:t>
            </a:r>
            <a:r>
              <a:rPr lang="en-US" b="0" i="0" u="none" strike="noStrike" baseline="0" dirty="0">
                <a:solidFill>
                  <a:srgbClr val="585858"/>
                </a:solidFill>
                <a:latin typeface="Gill Sans MT" panose="020B0502020104020203" pitchFamily="34" charset="0"/>
                <a:cs typeface="B Nazanin" panose="00000400000000000000" pitchFamily="2" charset="-78"/>
              </a:rPr>
              <a:t>try and optimize the </a:t>
            </a:r>
            <a:r>
              <a:rPr lang="en-US" b="0" i="1" u="none" strike="noStrike" baseline="0" dirty="0">
                <a:solidFill>
                  <a:srgbClr val="585858"/>
                </a:solidFill>
                <a:latin typeface="Gill Sans MT" panose="020B0502020104020203" pitchFamily="34" charset="0"/>
                <a:cs typeface="B Nazanin" panose="00000400000000000000" pitchFamily="2" charset="-78"/>
              </a:rPr>
              <a:t>hit time on the 1stlevelcache</a:t>
            </a:r>
            <a:r>
              <a:rPr lang="en-US" b="0" i="0" u="none" strike="noStrike" baseline="0" dirty="0">
                <a:solidFill>
                  <a:srgbClr val="585858"/>
                </a:solidFill>
                <a:latin typeface="Gill Sans MT" panose="020B0502020104020203" pitchFamily="34" charset="0"/>
                <a:cs typeface="B Nazanin" panose="00000400000000000000" pitchFamily="2" charset="-78"/>
              </a:rPr>
              <a:t>to reduce clock cycle</a:t>
            </a:r>
          </a:p>
          <a:p>
            <a:r>
              <a:rPr lang="en-US" b="0" i="0" u="none" strike="noStrike" baseline="0" dirty="0">
                <a:solidFill>
                  <a:srgbClr val="2A1A00"/>
                </a:solidFill>
                <a:latin typeface="Gill Sans MT" panose="020B0502020104020203" pitchFamily="34" charset="0"/>
                <a:cs typeface="B Nazanin" panose="00000400000000000000" pitchFamily="2" charset="-78"/>
              </a:rPr>
              <a:t>–</a:t>
            </a:r>
            <a:r>
              <a:rPr lang="en-US" b="0" i="0" u="none" strike="noStrike" baseline="0" dirty="0">
                <a:solidFill>
                  <a:srgbClr val="585858"/>
                </a:solidFill>
                <a:latin typeface="Gill Sans MT" panose="020B0502020104020203" pitchFamily="34" charset="0"/>
                <a:cs typeface="B Nazanin" panose="00000400000000000000" pitchFamily="2" charset="-78"/>
              </a:rPr>
              <a:t>try and optimize the </a:t>
            </a:r>
            <a:r>
              <a:rPr lang="en-US" b="0" i="1" u="none" strike="noStrike" baseline="0" dirty="0">
                <a:solidFill>
                  <a:srgbClr val="585858"/>
                </a:solidFill>
                <a:latin typeface="Gill Sans MT" panose="020B0502020104020203" pitchFamily="34" charset="0"/>
                <a:cs typeface="B Nazanin" panose="00000400000000000000" pitchFamily="2" charset="-78"/>
              </a:rPr>
              <a:t>miss rate on the 2ndlevel cache </a:t>
            </a:r>
            <a:r>
              <a:rPr lang="en-US" b="0" i="0" u="none" strike="noStrike" baseline="0" dirty="0">
                <a:solidFill>
                  <a:srgbClr val="585858"/>
                </a:solidFill>
                <a:latin typeface="Gill Sans MT" panose="020B0502020104020203" pitchFamily="34" charset="0"/>
                <a:cs typeface="B Nazanin" panose="00000400000000000000" pitchFamily="2" charset="-78"/>
              </a:rPr>
              <a:t>to reduce memory access penalties</a:t>
            </a:r>
          </a:p>
          <a:p>
            <a:r>
              <a:rPr lang="en-US" b="0" i="0" u="none" strike="noStrike" baseline="0" dirty="0">
                <a:solidFill>
                  <a:srgbClr val="2A1A00"/>
                </a:solidFill>
                <a:latin typeface="Gill Sans MT" panose="020B0502020104020203" pitchFamily="34" charset="0"/>
                <a:cs typeface="B Nazanin" panose="00000400000000000000" pitchFamily="2" charset="-78"/>
              </a:rPr>
              <a:t>–</a:t>
            </a:r>
            <a:r>
              <a:rPr lang="en-US" b="0" i="0" u="none" strike="noStrike" baseline="0" dirty="0">
                <a:solidFill>
                  <a:srgbClr val="585858"/>
                </a:solidFill>
                <a:latin typeface="Gill Sans MT" panose="020B0502020104020203" pitchFamily="34" charset="0"/>
                <a:cs typeface="B Nazanin" panose="00000400000000000000" pitchFamily="2" charset="-78"/>
              </a:rPr>
              <a:t>In other words, 2ndlevel allows 1stlevel to go for speed without “worrying” about failure… </a:t>
            </a:r>
          </a:p>
        </p:txBody>
      </p:sp>
    </p:spTree>
    <p:extLst>
      <p:ext uri="{BB962C8B-B14F-4D97-AF65-F5344CB8AC3E}">
        <p14:creationId xmlns:p14="http://schemas.microsoft.com/office/powerpoint/2010/main" val="1517802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502017" y="1048940"/>
            <a:ext cx="4641983" cy="2031325"/>
          </a:xfrm>
          <a:prstGeom prst="rect">
            <a:avLst/>
          </a:prstGeom>
          <a:noFill/>
        </p:spPr>
        <p:txBody>
          <a:bodyPr wrap="square" rtlCol="0">
            <a:spAutoFit/>
          </a:bodyPr>
          <a:lstStyle/>
          <a:p>
            <a:pPr algn="r" rtl="1"/>
            <a:r>
              <a:rPr lang="fa-IR" dirty="0">
                <a:cs typeface="B Nazanin" panose="00000400000000000000" pitchFamily="2" charset="-78"/>
              </a:rPr>
              <a:t>• فرض کنید یک ماشین 500 مگاهرتز با</a:t>
            </a:r>
          </a:p>
          <a:p>
            <a:pPr algn="r" rtl="1"/>
            <a:r>
              <a:rPr lang="fa-IR" dirty="0">
                <a:cs typeface="B Nazanin" panose="00000400000000000000" pitchFamily="2" charset="-78"/>
              </a:rPr>
              <a:t>– پایه </a:t>
            </a:r>
            <a:r>
              <a:rPr lang="en-US" dirty="0">
                <a:cs typeface="B Nazanin" panose="00000400000000000000" pitchFamily="2" charset="-78"/>
              </a:rPr>
              <a:t>CPI 1.0</a:t>
            </a:r>
          </a:p>
          <a:p>
            <a:pPr algn="r" rtl="1"/>
            <a:r>
              <a:rPr lang="en-US" dirty="0">
                <a:cs typeface="B Nazanin" panose="00000400000000000000" pitchFamily="2" charset="-78"/>
              </a:rPr>
              <a:t>– </a:t>
            </a:r>
            <a:r>
              <a:rPr lang="fa-IR" dirty="0">
                <a:cs typeface="B Nazanin" panose="00000400000000000000" pitchFamily="2" charset="-78"/>
              </a:rPr>
              <a:t>زمان دسترسی به حافظه اصلی 200 </a:t>
            </a:r>
            <a:r>
              <a:rPr lang="en-US" dirty="0">
                <a:cs typeface="B Nazanin" panose="00000400000000000000" pitchFamily="2" charset="-78"/>
              </a:rPr>
              <a:t>ns</a:t>
            </a:r>
          </a:p>
          <a:p>
            <a:pPr algn="r" rtl="1"/>
            <a:r>
              <a:rPr lang="en-US" dirty="0">
                <a:cs typeface="B Nazanin" panose="00000400000000000000" pitchFamily="2" charset="-78"/>
              </a:rPr>
              <a:t>– </a:t>
            </a:r>
            <a:r>
              <a:rPr lang="fa-IR" dirty="0">
                <a:cs typeface="B Nazanin" panose="00000400000000000000" pitchFamily="2" charset="-78"/>
              </a:rPr>
              <a:t>نرخ از دست دادن 5%</a:t>
            </a:r>
          </a:p>
          <a:p>
            <a:pPr algn="r" rtl="1"/>
            <a:r>
              <a:rPr lang="fa-IR" dirty="0">
                <a:cs typeface="B Nazanin" panose="00000400000000000000" pitchFamily="2" charset="-78"/>
              </a:rPr>
              <a:t>•اگر یک حافظه نهان سطح دوم با زمان دسترسی 20 ثانیه اضافه کنیم که میزان خطا را به 2% کاهش می دهد، ماشین چقدر سریعتر خواهد بود؟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EXAMPLE PROBLEMS</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0" y="1048940"/>
            <a:ext cx="4530014" cy="2031325"/>
          </a:xfrm>
          <a:prstGeom prst="rect">
            <a:avLst/>
          </a:prstGeom>
          <a:noFill/>
        </p:spPr>
        <p:txBody>
          <a:bodyPr wrap="square">
            <a:spAutoFit/>
          </a:bodyPr>
          <a:lstStyle/>
          <a:p>
            <a:r>
              <a:rPr lang="en-US" sz="1800" b="0" i="0" u="none" strike="noStrike" baseline="0" dirty="0">
                <a:latin typeface="Arial" panose="020B0604020202020204" pitchFamily="34" charset="0"/>
                <a:cs typeface="B Nazanin" panose="00000400000000000000" pitchFamily="2" charset="-78"/>
              </a:rPr>
              <a:t>•</a:t>
            </a:r>
            <a:r>
              <a:rPr lang="en-US" sz="1800" b="0" i="0" u="none" strike="noStrike" baseline="0" dirty="0">
                <a:latin typeface="Gill Sans MT" panose="020B0502020104020203" pitchFamily="34" charset="0"/>
                <a:cs typeface="B Nazanin" panose="00000400000000000000" pitchFamily="2" charset="-78"/>
              </a:rPr>
              <a:t>Assume a 500 MHz machine with</a:t>
            </a:r>
          </a:p>
          <a:p>
            <a:r>
              <a:rPr lang="en-US" sz="1800" b="0" i="0" u="none" strike="noStrike" baseline="0" dirty="0">
                <a:latin typeface="Gill Sans MT" panose="020B0502020104020203" pitchFamily="34" charset="0"/>
                <a:cs typeface="B Nazanin" panose="00000400000000000000" pitchFamily="2" charset="-78"/>
              </a:rPr>
              <a:t>–base CPI 1.0</a:t>
            </a:r>
          </a:p>
          <a:p>
            <a:r>
              <a:rPr lang="en-US" sz="1800" b="0" i="0" u="none" strike="noStrike" baseline="0" dirty="0">
                <a:latin typeface="Gill Sans MT" panose="020B0502020104020203" pitchFamily="34" charset="0"/>
                <a:cs typeface="B Nazanin" panose="00000400000000000000" pitchFamily="2" charset="-78"/>
              </a:rPr>
              <a:t>–main memory access time 200 ns.</a:t>
            </a:r>
          </a:p>
          <a:p>
            <a:r>
              <a:rPr lang="en-US" sz="1800" b="0" i="0" u="none" strike="noStrike" baseline="0" dirty="0">
                <a:latin typeface="Gill Sans MT" panose="020B0502020104020203" pitchFamily="34" charset="0"/>
                <a:cs typeface="B Nazanin" panose="00000400000000000000" pitchFamily="2" charset="-78"/>
              </a:rPr>
              <a:t>–miss rate 5%</a:t>
            </a:r>
          </a:p>
          <a:p>
            <a:r>
              <a:rPr lang="en-US" sz="1800" b="0" i="0" u="none" strike="noStrike" baseline="0" dirty="0">
                <a:latin typeface="Arial" panose="020B0604020202020204" pitchFamily="34" charset="0"/>
                <a:cs typeface="B Nazanin" panose="00000400000000000000" pitchFamily="2" charset="-78"/>
              </a:rPr>
              <a:t>•</a:t>
            </a:r>
            <a:r>
              <a:rPr lang="en-US" sz="1800" b="0" i="1" u="none" strike="noStrike" baseline="0" dirty="0">
                <a:latin typeface="Times New Roman" panose="02020603050405020304" pitchFamily="18" charset="0"/>
                <a:cs typeface="B Nazanin" panose="00000400000000000000" pitchFamily="2" charset="-78"/>
              </a:rPr>
              <a:t>How much faster will the machine be if we add a second-level cache with 20ns access time that decreases the miss rate to 2%? </a:t>
            </a:r>
            <a:endParaRPr lang="en-US" sz="1800" b="0" i="0" u="none" strike="noStrike" baseline="0" dirty="0">
              <a:latin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4223666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45200-20A8-4A3E-A362-7151A78EBCC5}"/>
              </a:ext>
            </a:extLst>
          </p:cNvPr>
          <p:cNvSpPr txBox="1"/>
          <p:nvPr/>
        </p:nvSpPr>
        <p:spPr>
          <a:xfrm>
            <a:off x="345233" y="1616302"/>
            <a:ext cx="8798767" cy="4524315"/>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Miss penalty to main = 200 ns / (2 ns / clock cycle) = 100 clock cycles</a:t>
            </a:r>
          </a:p>
          <a:p>
            <a:r>
              <a:rPr lang="en-US" sz="1800" b="0" i="0" u="none" strike="noStrike" baseline="0" dirty="0">
                <a:solidFill>
                  <a:srgbClr val="2A1A00"/>
                </a:solidFill>
                <a:latin typeface="Arial" panose="020B0604020202020204" pitchFamily="34" charset="0"/>
              </a:rPr>
              <a:t>•Effective CPI with one level of cache</a:t>
            </a:r>
          </a:p>
          <a:p>
            <a:r>
              <a:rPr lang="en-US" sz="1800" b="0" i="0" u="none" strike="noStrike" baseline="0" dirty="0">
                <a:solidFill>
                  <a:srgbClr val="585858"/>
                </a:solidFill>
                <a:latin typeface="Gill Sans MT" panose="020B0502020104020203" pitchFamily="34" charset="0"/>
              </a:rPr>
              <a:t>= Base CPI + Memory-stall cycles per instruction</a:t>
            </a:r>
          </a:p>
          <a:p>
            <a:r>
              <a:rPr lang="en-US" sz="1800" b="0" i="0" u="none" strike="noStrike" baseline="0" dirty="0">
                <a:solidFill>
                  <a:srgbClr val="585858"/>
                </a:solidFill>
                <a:latin typeface="Gill Sans MT" panose="020B0502020104020203" pitchFamily="34" charset="0"/>
              </a:rPr>
              <a:t>= 1.0 + 5% 100 = 6.0</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With two levels of cache, miss penalty to second-level cache</a:t>
            </a:r>
          </a:p>
          <a:p>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585858"/>
                </a:solidFill>
                <a:latin typeface="Gill Sans MT" panose="020B0502020104020203" pitchFamily="34" charset="0"/>
              </a:rPr>
              <a:t>= 20 ns / (2 ns / clock cycle) = 10 clock cycles</a:t>
            </a:r>
          </a:p>
          <a:p>
            <a:r>
              <a:rPr lang="en-US" sz="1800" b="0" i="0" u="none" strike="noStrike" baseline="0" dirty="0">
                <a:solidFill>
                  <a:srgbClr val="2A1A00"/>
                </a:solidFill>
                <a:latin typeface="Arial" panose="020B0604020202020204" pitchFamily="34" charset="0"/>
              </a:rPr>
              <a:t>•Effective CPI with two levels of cache</a:t>
            </a:r>
          </a:p>
          <a:p>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585858"/>
                </a:solidFill>
                <a:latin typeface="Gill Sans MT" panose="020B0502020104020203" pitchFamily="34" charset="0"/>
              </a:rPr>
              <a:t>= Base CPI + Primary stalls per instruction </a:t>
            </a:r>
          </a:p>
          <a:p>
            <a:r>
              <a:rPr lang="en-US" sz="1800" b="0" i="0" u="none" strike="noStrike" baseline="0" dirty="0">
                <a:solidFill>
                  <a:srgbClr val="585858"/>
                </a:solidFill>
                <a:latin typeface="Gill Sans MT" panose="020B0502020104020203" pitchFamily="34" charset="0"/>
              </a:rPr>
              <a:t>+ Secondary stall per instruction</a:t>
            </a:r>
          </a:p>
          <a:p>
            <a:r>
              <a:rPr lang="en-US" sz="1800" b="0" i="0" u="none" strike="noStrike" baseline="0" dirty="0">
                <a:solidFill>
                  <a:srgbClr val="585858"/>
                </a:solidFill>
                <a:latin typeface="Gill Sans MT" panose="020B0502020104020203" pitchFamily="34" charset="0"/>
              </a:rPr>
              <a:t>= 1 + 3% 10 + 2% 110 = 3.5</a:t>
            </a:r>
          </a:p>
          <a:p>
            <a:r>
              <a:rPr lang="en-US" sz="1800" b="0" i="0" u="none" strike="noStrike" baseline="0" dirty="0">
                <a:solidFill>
                  <a:srgbClr val="2A1A00"/>
                </a:solidFill>
                <a:latin typeface="Arial" panose="020B0604020202020204" pitchFamily="34" charset="0"/>
              </a:rPr>
              <a:t>•Therefore, machine with secondary cache is faster by a factor of</a:t>
            </a:r>
          </a:p>
          <a:p>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585858"/>
                </a:solidFill>
                <a:latin typeface="Gill Sans MT" panose="020B0502020104020203" pitchFamily="34" charset="0"/>
              </a:rPr>
              <a:t>6.0 / 3.5 = 1.71 </a:t>
            </a:r>
            <a:endParaRPr lang="en-US" sz="1600" b="0" i="0" u="none" strike="noStrike" baseline="0" dirty="0">
              <a:solidFill>
                <a:srgbClr val="2A1A00"/>
              </a:solidFill>
              <a:latin typeface="Gill Sans MT" panose="020B0502020104020203" pitchFamily="34" charset="0"/>
            </a:endParaRPr>
          </a:p>
        </p:txBody>
      </p:sp>
      <p:sp>
        <p:nvSpPr>
          <p:cNvPr id="6" name="TextBox 5">
            <a:extLst>
              <a:ext uri="{FF2B5EF4-FFF2-40B4-BE49-F238E27FC236}">
                <a16:creationId xmlns:a16="http://schemas.microsoft.com/office/drawing/2014/main" id="{FA83A375-F399-2235-B320-D125F2B8F6FE}"/>
              </a:ext>
            </a:extLst>
          </p:cNvPr>
          <p:cNvSpPr txBox="1"/>
          <p:nvPr/>
        </p:nvSpPr>
        <p:spPr>
          <a:xfrm>
            <a:off x="219269" y="874358"/>
            <a:ext cx="4674636" cy="923330"/>
          </a:xfrm>
          <a:prstGeom prst="rect">
            <a:avLst/>
          </a:prstGeom>
          <a:noFill/>
        </p:spPr>
        <p:txBody>
          <a:bodyPr wrap="square">
            <a:spAutoFit/>
          </a:bodyPr>
          <a:lstStyle/>
          <a:p>
            <a:pPr algn="ctr"/>
            <a:r>
              <a:rPr lang="en-US" sz="5400" b="0" i="0" u="none" strike="noStrike" baseline="0" dirty="0">
                <a:solidFill>
                  <a:srgbClr val="2A1A00"/>
                </a:solidFill>
                <a:latin typeface="Impact" panose="020B0806030902050204" pitchFamily="34" charset="0"/>
              </a:rPr>
              <a:t>SOLUTION</a:t>
            </a:r>
            <a:endParaRPr lang="en-US" sz="8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13792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861249" y="867747"/>
            <a:ext cx="4156787" cy="2031325"/>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 کاربران حافظه های بزرگ و سریع می خواهند…</a:t>
            </a:r>
          </a:p>
          <a:p>
            <a:pPr algn="r" rtl="1"/>
            <a:r>
              <a:rPr lang="fa-IR" b="0" i="0" dirty="0">
                <a:solidFill>
                  <a:srgbClr val="3C4043"/>
                </a:solidFill>
                <a:effectLst/>
                <a:latin typeface="Roboto" panose="02000000000000000000" pitchFamily="2" charset="0"/>
                <a:cs typeface="B Nazanin" panose="00000400000000000000" pitchFamily="2" charset="-78"/>
              </a:rPr>
              <a:t>- گران است و دوست ندارند پول بدهند…</a:t>
            </a:r>
          </a:p>
          <a:p>
            <a:pPr algn="r" rtl="1"/>
            <a:r>
              <a:rPr lang="fa-IR" b="0" i="0" dirty="0">
                <a:solidFill>
                  <a:srgbClr val="3C4043"/>
                </a:solidFill>
                <a:effectLst/>
                <a:latin typeface="Roboto" panose="02000000000000000000" pitchFamily="2" charset="0"/>
                <a:cs typeface="B Nazanin" panose="00000400000000000000" pitchFamily="2" charset="-78"/>
              </a:rPr>
              <a:t>• کاری کنید که به نظر برسد آنچه را که می خواهند…</a:t>
            </a:r>
          </a:p>
          <a:p>
            <a:pPr algn="r" rtl="1"/>
            <a:r>
              <a:rPr lang="fa-IR" b="0" i="0" dirty="0">
                <a:solidFill>
                  <a:srgbClr val="3C4043"/>
                </a:solidFill>
                <a:effectLst/>
                <a:latin typeface="Roboto" panose="02000000000000000000" pitchFamily="2" charset="0"/>
                <a:cs typeface="B Nazanin" panose="00000400000000000000" pitchFamily="2" charset="-78"/>
              </a:rPr>
              <a:t>- سلسله مراتب حافظه</a:t>
            </a:r>
          </a:p>
          <a:p>
            <a:pPr algn="r" rtl="1"/>
            <a:r>
              <a:rPr lang="fa-IR" b="0" i="0" dirty="0">
                <a:solidFill>
                  <a:srgbClr val="3C4043"/>
                </a:solidFill>
                <a:effectLst/>
                <a:latin typeface="Roboto" panose="02000000000000000000" pitchFamily="2" charset="0"/>
                <a:cs typeface="B Nazanin" panose="00000400000000000000" pitchFamily="2" charset="-78"/>
              </a:rPr>
              <a:t>- سلسله مراتب فراگیر است، هر سطح زیرمجموعه سطح پایین تر است</a:t>
            </a:r>
          </a:p>
          <a:p>
            <a:pPr algn="r" rtl="1"/>
            <a:r>
              <a:rPr lang="fa-IR" b="0" i="0" dirty="0">
                <a:solidFill>
                  <a:srgbClr val="3C4043"/>
                </a:solidFill>
                <a:effectLst/>
                <a:latin typeface="Roboto" panose="02000000000000000000" pitchFamily="2" charset="0"/>
                <a:cs typeface="B Nazanin" panose="00000400000000000000" pitchFamily="2" charset="-78"/>
              </a:rPr>
              <a:t>- عملکرد به نرخ ضربه بستگی دارد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867747"/>
            <a:ext cx="0" cy="2799184"/>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MEMORY HIERARCHY </a:t>
            </a:r>
          </a:p>
          <a:p>
            <a:pPr algn="ctr"/>
            <a:r>
              <a:rPr lang="fa-IR" dirty="0">
                <a:solidFill>
                  <a:srgbClr val="2A1A00"/>
                </a:solidFill>
                <a:latin typeface="Impact" panose="020B0806030902050204" pitchFamily="34" charset="0"/>
                <a:cs typeface="B Nazanin" panose="00000400000000000000" pitchFamily="2" charset="-78"/>
              </a:rPr>
              <a:t>سلسه مراتب حافظه</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125964" y="867747"/>
            <a:ext cx="4572000" cy="2708434"/>
          </a:xfrm>
          <a:prstGeom prst="rect">
            <a:avLst/>
          </a:prstGeom>
          <a:noFill/>
        </p:spPr>
        <p:txBody>
          <a:bodyPr wrap="square">
            <a:spAutoFit/>
          </a:bodyPr>
          <a:lstStyle/>
          <a:p>
            <a:r>
              <a:rPr lang="en-US" sz="2000" b="0" i="0" u="none" strike="noStrike" baseline="0" dirty="0">
                <a:solidFill>
                  <a:srgbClr val="2A1A00"/>
                </a:solidFill>
                <a:latin typeface="Arial" panose="020B0604020202020204" pitchFamily="34" charset="0"/>
                <a:cs typeface="B Nazanin" panose="00000400000000000000" pitchFamily="2" charset="-78"/>
              </a:rPr>
              <a:t>• Users want large and fast memories…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a:t>
            </a:r>
            <a:r>
              <a:rPr lang="en-US" sz="1800" b="0" i="0" u="none" strike="noStrike" baseline="0" dirty="0">
                <a:solidFill>
                  <a:srgbClr val="585858"/>
                </a:solidFill>
                <a:latin typeface="Gill Sans MT" panose="020B0502020104020203" pitchFamily="34" charset="0"/>
                <a:cs typeface="B Nazanin" panose="00000400000000000000" pitchFamily="2" charset="-78"/>
              </a:rPr>
              <a:t>expensive and they don’t like to pay… </a:t>
            </a:r>
          </a:p>
          <a:p>
            <a:r>
              <a:rPr lang="en-US" sz="2000" b="0" i="0" u="none" strike="noStrike" baseline="0" dirty="0">
                <a:solidFill>
                  <a:srgbClr val="2A1A00"/>
                </a:solidFill>
                <a:latin typeface="Arial" panose="020B0604020202020204" pitchFamily="34" charset="0"/>
                <a:cs typeface="B Nazanin" panose="00000400000000000000" pitchFamily="2" charset="-78"/>
              </a:rPr>
              <a:t>• Make it seem like they have what they want…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memory hierarchy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a:t>
            </a:r>
            <a:r>
              <a:rPr lang="en-US" sz="1800" b="0" i="0" u="none" strike="noStrike" baseline="0" dirty="0">
                <a:solidFill>
                  <a:srgbClr val="585858"/>
                </a:solidFill>
                <a:latin typeface="Gill Sans MT" panose="020B0502020104020203" pitchFamily="34" charset="0"/>
                <a:cs typeface="B Nazanin" panose="00000400000000000000" pitchFamily="2" charset="-78"/>
              </a:rPr>
              <a:t>hierarchy is </a:t>
            </a:r>
            <a:r>
              <a:rPr lang="en-US" sz="1800" b="0" i="1" u="none" strike="noStrike" baseline="0" dirty="0">
                <a:solidFill>
                  <a:srgbClr val="585858"/>
                </a:solidFill>
                <a:latin typeface="Gill Sans MT" panose="020B0502020104020203" pitchFamily="34" charset="0"/>
                <a:cs typeface="B Nazanin" panose="00000400000000000000" pitchFamily="2" charset="-78"/>
              </a:rPr>
              <a:t>inclusive</a:t>
            </a:r>
            <a:r>
              <a:rPr lang="en-US" sz="1800" b="0" i="0" u="none" strike="noStrike" baseline="0" dirty="0">
                <a:solidFill>
                  <a:srgbClr val="585858"/>
                </a:solidFill>
                <a:latin typeface="Gill Sans MT" panose="020B0502020104020203" pitchFamily="34" charset="0"/>
                <a:cs typeface="B Nazanin" panose="00000400000000000000" pitchFamily="2" charset="-78"/>
              </a:rPr>
              <a:t>, every level is </a:t>
            </a:r>
            <a:r>
              <a:rPr lang="en-US" sz="1800" b="0" i="1" u="none" strike="noStrike" baseline="0" dirty="0">
                <a:solidFill>
                  <a:srgbClr val="585858"/>
                </a:solidFill>
                <a:latin typeface="Gill Sans MT" panose="020B0502020104020203" pitchFamily="34" charset="0"/>
                <a:cs typeface="B Nazanin" panose="00000400000000000000" pitchFamily="2" charset="-78"/>
              </a:rPr>
              <a:t>subset </a:t>
            </a:r>
            <a:r>
              <a:rPr lang="en-US" sz="1800" b="0" i="0" u="none" strike="noStrike" baseline="0" dirty="0">
                <a:solidFill>
                  <a:srgbClr val="585858"/>
                </a:solidFill>
                <a:latin typeface="Gill Sans MT" panose="020B0502020104020203" pitchFamily="34" charset="0"/>
                <a:cs typeface="B Nazanin" panose="00000400000000000000" pitchFamily="2" charset="-78"/>
              </a:rPr>
              <a:t>of lower level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a:t>
            </a:r>
            <a:r>
              <a:rPr lang="en-US" sz="1800" b="0" i="0" u="none" strike="noStrike" baseline="0" dirty="0">
                <a:solidFill>
                  <a:srgbClr val="585858"/>
                </a:solidFill>
                <a:latin typeface="Gill Sans MT" panose="020B0502020104020203" pitchFamily="34" charset="0"/>
                <a:cs typeface="B Nazanin" panose="00000400000000000000" pitchFamily="2" charset="-78"/>
              </a:rPr>
              <a:t>performance depends on </a:t>
            </a:r>
            <a:r>
              <a:rPr lang="en-US" sz="1800" b="0" i="1" u="none" strike="noStrike" baseline="0" dirty="0">
                <a:solidFill>
                  <a:srgbClr val="585858"/>
                </a:solidFill>
                <a:latin typeface="Gill Sans MT" panose="020B0502020104020203" pitchFamily="34" charset="0"/>
                <a:cs typeface="B Nazanin" panose="00000400000000000000" pitchFamily="2" charset="-78"/>
              </a:rPr>
              <a:t>hit rates </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p:txBody>
      </p:sp>
      <p:pic>
        <p:nvPicPr>
          <p:cNvPr id="6" name="Picture 5">
            <a:extLst>
              <a:ext uri="{FF2B5EF4-FFF2-40B4-BE49-F238E27FC236}">
                <a16:creationId xmlns:a16="http://schemas.microsoft.com/office/drawing/2014/main" id="{1833259E-7C05-6078-E543-862DD4BC0DD4}"/>
              </a:ext>
            </a:extLst>
          </p:cNvPr>
          <p:cNvPicPr>
            <a:picLocks noChangeAspect="1"/>
          </p:cNvPicPr>
          <p:nvPr/>
        </p:nvPicPr>
        <p:blipFill>
          <a:blip r:embed="rId3"/>
          <a:stretch>
            <a:fillRect/>
          </a:stretch>
        </p:blipFill>
        <p:spPr>
          <a:xfrm>
            <a:off x="902652" y="4059426"/>
            <a:ext cx="7338696" cy="2682472"/>
          </a:xfrm>
          <a:prstGeom prst="rect">
            <a:avLst/>
          </a:prstGeom>
        </p:spPr>
      </p:pic>
    </p:spTree>
    <p:extLst>
      <p:ext uri="{BB962C8B-B14F-4D97-AF65-F5344CB8AC3E}">
        <p14:creationId xmlns:p14="http://schemas.microsoft.com/office/powerpoint/2010/main" val="97234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835587" y="2281557"/>
            <a:ext cx="4156787" cy="92333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 کجا می توان یک بلوک قرار داد</a:t>
            </a:r>
          </a:p>
          <a:p>
            <a:pPr algn="r" rtl="1"/>
            <a:r>
              <a:rPr lang="fa-IR" b="0" i="0" dirty="0">
                <a:solidFill>
                  <a:srgbClr val="3C4043"/>
                </a:solidFill>
                <a:effectLst/>
                <a:latin typeface="Roboto" panose="02000000000000000000" pitchFamily="2" charset="0"/>
                <a:cs typeface="B Nazanin" panose="00000400000000000000" pitchFamily="2" charset="-78"/>
              </a:rPr>
              <a:t>• نحوه شناسایی یک بلوک در کش</a:t>
            </a:r>
          </a:p>
          <a:p>
            <a:pPr algn="r" rtl="1"/>
            <a:r>
              <a:rPr lang="fa-IR" b="0" i="0" dirty="0">
                <a:solidFill>
                  <a:srgbClr val="3C4043"/>
                </a:solidFill>
                <a:effectLst/>
                <a:latin typeface="Roboto" panose="02000000000000000000" pitchFamily="2" charset="0"/>
                <a:cs typeface="B Nazanin" panose="00000400000000000000" pitchFamily="2" charset="-78"/>
              </a:rPr>
              <a:t>• سیاست تعویض</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1998" y="978500"/>
            <a:ext cx="0" cy="330702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CACHE ISSUES</a:t>
            </a:r>
            <a:endParaRPr lang="fa-IR" sz="1800" b="0" i="0" u="none" strike="noStrike" baseline="0" dirty="0">
              <a:solidFill>
                <a:srgbClr val="2A1A00"/>
              </a:solidFill>
              <a:latin typeface="Impact" panose="020B0806030902050204" pitchFamily="34" charset="0"/>
              <a:cs typeface="B Nazanin" panose="00000400000000000000" pitchFamily="2" charset="-78"/>
            </a:endParaRPr>
          </a:p>
          <a:p>
            <a:pPr algn="ctr"/>
            <a:r>
              <a:rPr lang="fa-IR" dirty="0">
                <a:solidFill>
                  <a:srgbClr val="2A1A00"/>
                </a:solidFill>
                <a:latin typeface="Impact" panose="020B0806030902050204" pitchFamily="34" charset="0"/>
                <a:cs typeface="B Nazanin" panose="00000400000000000000" pitchFamily="2" charset="-78"/>
              </a:rPr>
              <a:t>اشکال حافظه موقت (کش)</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151623" y="2281557"/>
            <a:ext cx="4572000" cy="923330"/>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•Where can a block be placed</a:t>
            </a:r>
          </a:p>
          <a:p>
            <a:r>
              <a:rPr lang="en-US" sz="1800" b="0" i="0" u="none" strike="noStrike" baseline="0" dirty="0">
                <a:solidFill>
                  <a:srgbClr val="2A1A00"/>
                </a:solidFill>
                <a:latin typeface="Arial" panose="020B0604020202020204" pitchFamily="34" charset="0"/>
                <a:cs typeface="B Nazanin" panose="00000400000000000000" pitchFamily="2" charset="-78"/>
              </a:rPr>
              <a:t>•How to identify a block in a cache</a:t>
            </a:r>
          </a:p>
          <a:p>
            <a:r>
              <a:rPr lang="en-US" sz="1800" b="0" i="0" u="none" strike="noStrike" baseline="0" dirty="0">
                <a:solidFill>
                  <a:srgbClr val="2A1A00"/>
                </a:solidFill>
                <a:latin typeface="Arial" panose="020B0604020202020204" pitchFamily="34" charset="0"/>
                <a:cs typeface="B Nazanin" panose="00000400000000000000" pitchFamily="2" charset="-78"/>
              </a:rPr>
              <a:t>•Replacement policy </a:t>
            </a:r>
          </a:p>
        </p:txBody>
      </p:sp>
      <p:pic>
        <p:nvPicPr>
          <p:cNvPr id="3" name="Picture 2">
            <a:extLst>
              <a:ext uri="{FF2B5EF4-FFF2-40B4-BE49-F238E27FC236}">
                <a16:creationId xmlns:a16="http://schemas.microsoft.com/office/drawing/2014/main" id="{F46704C6-E9E5-C342-664D-8D1B924BDBE3}"/>
              </a:ext>
            </a:extLst>
          </p:cNvPr>
          <p:cNvPicPr>
            <a:picLocks noChangeAspect="1"/>
          </p:cNvPicPr>
          <p:nvPr/>
        </p:nvPicPr>
        <p:blipFill>
          <a:blip r:embed="rId3"/>
          <a:stretch>
            <a:fillRect/>
          </a:stretch>
        </p:blipFill>
        <p:spPr>
          <a:xfrm>
            <a:off x="3826885" y="4417862"/>
            <a:ext cx="1490225" cy="1427611"/>
          </a:xfrm>
          <a:prstGeom prst="rect">
            <a:avLst/>
          </a:prstGeom>
        </p:spPr>
      </p:pic>
    </p:spTree>
    <p:extLst>
      <p:ext uri="{BB962C8B-B14F-4D97-AF65-F5344CB8AC3E}">
        <p14:creationId xmlns:p14="http://schemas.microsoft.com/office/powerpoint/2010/main" val="205670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875246" y="1331449"/>
            <a:ext cx="4156787" cy="2308324"/>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محلی بودن یک اصل است که داشتن سلسله مراتب حافظه را ایده خوبی می کند</a:t>
            </a:r>
          </a:p>
          <a:p>
            <a:pPr algn="r" rtl="1"/>
            <a:r>
              <a:rPr lang="fa-IR" b="0" i="0" dirty="0">
                <a:solidFill>
                  <a:srgbClr val="3C4043"/>
                </a:solidFill>
                <a:effectLst/>
                <a:latin typeface="Roboto" panose="02000000000000000000" pitchFamily="2" charset="0"/>
                <a:cs typeface="B Nazanin" panose="00000400000000000000" pitchFamily="2" charset="-78"/>
              </a:rPr>
              <a:t>• اگر به یک آیتم ارجاع داده شده است، به دلیل</a:t>
            </a:r>
          </a:p>
          <a:p>
            <a:pPr algn="r" rtl="1"/>
            <a:r>
              <a:rPr lang="fa-IR" b="0" i="0" dirty="0">
                <a:solidFill>
                  <a:srgbClr val="3C4043"/>
                </a:solidFill>
                <a:effectLst/>
                <a:latin typeface="Roboto" panose="02000000000000000000" pitchFamily="2" charset="0"/>
                <a:cs typeface="B Nazanin" panose="00000400000000000000" pitchFamily="2" charset="-78"/>
              </a:rPr>
              <a:t>-محل زمانی (مکان در زمان): همان مکان حافظه که دوباره به آن دسترسی پیدا کرد. </a:t>
            </a:r>
            <a:r>
              <a:rPr lang="en-US" b="0" i="0" dirty="0">
                <a:solidFill>
                  <a:srgbClr val="3C4043"/>
                </a:solidFill>
                <a:effectLst/>
                <a:latin typeface="Roboto" panose="02000000000000000000" pitchFamily="2" charset="0"/>
                <a:cs typeface="B Nazanin" panose="00000400000000000000" pitchFamily="2" charset="-78"/>
              </a:rPr>
              <a:t>EX: </a:t>
            </a:r>
            <a:r>
              <a:rPr lang="fa-IR" b="0" i="0" dirty="0">
                <a:solidFill>
                  <a:srgbClr val="3C4043"/>
                </a:solidFill>
                <a:effectLst/>
                <a:latin typeface="Roboto" panose="02000000000000000000" pitchFamily="2" charset="0"/>
                <a:cs typeface="B Nazanin" panose="00000400000000000000" pitchFamily="2" charset="-78"/>
              </a:rPr>
              <a:t>حلقه ها</a:t>
            </a:r>
          </a:p>
          <a:p>
            <a:pPr algn="r" rtl="1"/>
            <a:r>
              <a:rPr lang="fa-IR" b="0" i="0" dirty="0">
                <a:solidFill>
                  <a:srgbClr val="3C4043"/>
                </a:solidFill>
                <a:effectLst/>
                <a:latin typeface="Roboto" panose="02000000000000000000" pitchFamily="2" charset="0"/>
                <a:cs typeface="B Nazanin" panose="00000400000000000000" pitchFamily="2" charset="-78"/>
              </a:rPr>
              <a:t>-موقعیت مکانی (محلی در فضا): موارد نزدیک به زودی ارجاع داده خواهند شد. دستورالعمل ها معمولاً به صورت متوالی قابل دسترسی هستند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90659" y="978500"/>
            <a:ext cx="2" cy="418132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LOCALITY</a:t>
            </a:r>
          </a:p>
          <a:p>
            <a:pPr algn="ctr"/>
            <a:r>
              <a:rPr lang="fa-IR" dirty="0">
                <a:solidFill>
                  <a:srgbClr val="2A1A00"/>
                </a:solidFill>
                <a:latin typeface="Impact" panose="020B0806030902050204" pitchFamily="34" charset="0"/>
                <a:cs typeface="B Nazanin" panose="00000400000000000000" pitchFamily="2" charset="-78"/>
              </a:rPr>
              <a:t>محلی</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111967" y="1330235"/>
            <a:ext cx="4264092" cy="2862322"/>
          </a:xfrm>
          <a:prstGeom prst="rect">
            <a:avLst/>
          </a:prstGeom>
          <a:noFill/>
        </p:spPr>
        <p:txBody>
          <a:bodyPr wrap="square">
            <a:spAutoFit/>
          </a:bodyPr>
          <a:lstStyle/>
          <a:p>
            <a:r>
              <a:rPr lang="en-US" sz="1800" b="0" i="1" u="none" strike="noStrike" baseline="0" dirty="0" err="1">
                <a:solidFill>
                  <a:srgbClr val="585858"/>
                </a:solidFill>
                <a:latin typeface="Gill Sans MT" panose="020B0502020104020203" pitchFamily="34" charset="0"/>
                <a:cs typeface="B Nazanin" panose="00000400000000000000" pitchFamily="2" charset="-78"/>
              </a:rPr>
              <a:t>Locality</a:t>
            </a:r>
            <a:r>
              <a:rPr lang="en-US" sz="1800" b="0" i="0" u="none" strike="noStrike" baseline="0" dirty="0" err="1">
                <a:solidFill>
                  <a:srgbClr val="585858"/>
                </a:solidFill>
                <a:latin typeface="Gill Sans MT" panose="020B0502020104020203" pitchFamily="34" charset="0"/>
                <a:cs typeface="B Nazanin" panose="00000400000000000000" pitchFamily="2" charset="-78"/>
              </a:rPr>
              <a:t>is</a:t>
            </a:r>
            <a:r>
              <a:rPr lang="en-US" sz="1800" b="0" i="0" u="none" strike="noStrike" baseline="0" dirty="0">
                <a:solidFill>
                  <a:srgbClr val="585858"/>
                </a:solidFill>
                <a:latin typeface="Gill Sans MT" panose="020B0502020104020203" pitchFamily="34" charset="0"/>
                <a:cs typeface="B Nazanin" panose="00000400000000000000" pitchFamily="2" charset="-78"/>
              </a:rPr>
              <a:t> a principle that makes having a memory hierarchy a good idea</a:t>
            </a:r>
          </a:p>
          <a:p>
            <a:r>
              <a:rPr lang="en-US" sz="1800" b="0" i="0" u="none" strike="noStrike" baseline="0" dirty="0">
                <a:solidFill>
                  <a:srgbClr val="2A1A00"/>
                </a:solidFill>
                <a:latin typeface="Arial" panose="020B0604020202020204" pitchFamily="34" charset="0"/>
                <a:cs typeface="B Nazanin" panose="00000400000000000000" pitchFamily="2" charset="-78"/>
              </a:rPr>
              <a:t>•If an item is referenced then because of</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temporal locality (locality in time)</a:t>
            </a:r>
            <a:r>
              <a:rPr lang="en-US" sz="1800" b="0" i="0" u="none" strike="noStrike" baseline="0" dirty="0">
                <a:solidFill>
                  <a:srgbClr val="585858"/>
                </a:solidFill>
                <a:latin typeface="Gill Sans MT" panose="020B0502020104020203" pitchFamily="34" charset="0"/>
                <a:cs typeface="B Nazanin" panose="00000400000000000000" pitchFamily="2" charset="-78"/>
              </a:rPr>
              <a:t>: Same memory location accessed again. EX: loops </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spatial locality (locality in space)</a:t>
            </a:r>
            <a:r>
              <a:rPr lang="en-US" sz="1800" b="0" i="0" u="none" strike="noStrike" baseline="0" dirty="0">
                <a:solidFill>
                  <a:srgbClr val="585858"/>
                </a:solidFill>
                <a:latin typeface="Gill Sans MT" panose="020B0502020104020203" pitchFamily="34" charset="0"/>
                <a:cs typeface="B Nazanin" panose="00000400000000000000" pitchFamily="2" charset="-78"/>
              </a:rPr>
              <a:t>: </a:t>
            </a:r>
            <a:r>
              <a:rPr lang="en-US" sz="1800" b="0" i="1" u="none" strike="noStrike" baseline="0" dirty="0">
                <a:solidFill>
                  <a:srgbClr val="585858"/>
                </a:solidFill>
                <a:latin typeface="Gill Sans MT" panose="020B0502020104020203" pitchFamily="34" charset="0"/>
                <a:cs typeface="B Nazanin" panose="00000400000000000000" pitchFamily="2" charset="-78"/>
              </a:rPr>
              <a:t>nearby </a:t>
            </a:r>
            <a:r>
              <a:rPr lang="en-US" sz="1800" b="0" i="1" u="none" strike="noStrike" baseline="0" dirty="0" err="1">
                <a:solidFill>
                  <a:srgbClr val="585858"/>
                </a:solidFill>
                <a:latin typeface="Gill Sans MT" panose="020B0502020104020203" pitchFamily="34" charset="0"/>
                <a:cs typeface="B Nazanin" panose="00000400000000000000" pitchFamily="2" charset="-78"/>
              </a:rPr>
              <a:t>items</a:t>
            </a:r>
            <a:r>
              <a:rPr lang="en-US" sz="1800" b="0" i="0" u="none" strike="noStrike" baseline="0" dirty="0" err="1">
                <a:solidFill>
                  <a:srgbClr val="585858"/>
                </a:solidFill>
                <a:latin typeface="Gill Sans MT" panose="020B0502020104020203" pitchFamily="34" charset="0"/>
                <a:cs typeface="B Nazanin" panose="00000400000000000000" pitchFamily="2" charset="-78"/>
              </a:rPr>
              <a:t>will</a:t>
            </a:r>
            <a:r>
              <a:rPr lang="en-US" sz="1800" b="0" i="0" u="none" strike="noStrike" baseline="0" dirty="0">
                <a:solidFill>
                  <a:srgbClr val="585858"/>
                </a:solidFill>
                <a:latin typeface="Gill Sans MT" panose="020B0502020104020203" pitchFamily="34" charset="0"/>
                <a:cs typeface="B Nazanin" panose="00000400000000000000" pitchFamily="2" charset="-78"/>
              </a:rPr>
              <a:t> tend to be referenced soon. Instructions are normally accessed sequentially </a:t>
            </a:r>
          </a:p>
        </p:txBody>
      </p:sp>
    </p:spTree>
    <p:extLst>
      <p:ext uri="{BB962C8B-B14F-4D97-AF65-F5344CB8AC3E}">
        <p14:creationId xmlns:p14="http://schemas.microsoft.com/office/powerpoint/2010/main" val="369000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879912" y="523001"/>
            <a:ext cx="4156787" cy="590931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 در سلسله مراتب حافظه روی هر دو سطح مجاور – به نام بالا (نزدیک به </a:t>
            </a:r>
            <a:r>
              <a:rPr lang="en-US" b="0" i="0" dirty="0">
                <a:solidFill>
                  <a:srgbClr val="3C4043"/>
                </a:solidFill>
                <a:effectLst/>
                <a:latin typeface="Roboto" panose="02000000000000000000" pitchFamily="2" charset="0"/>
                <a:cs typeface="B Nazanin" panose="00000400000000000000" pitchFamily="2" charset="-78"/>
              </a:rPr>
              <a:t>CPU) </a:t>
            </a:r>
            <a:r>
              <a:rPr lang="fa-IR" b="0" i="0" dirty="0">
                <a:solidFill>
                  <a:srgbClr val="3C4043"/>
                </a:solidFill>
                <a:effectLst/>
                <a:latin typeface="Roboto" panose="02000000000000000000" pitchFamily="2" charset="0"/>
                <a:cs typeface="B Nazanin" panose="00000400000000000000" pitchFamily="2" charset="-78"/>
              </a:rPr>
              <a:t>و پایین (دورتر از </a:t>
            </a:r>
            <a:r>
              <a:rPr lang="en-US" b="0" i="0" dirty="0">
                <a:solidFill>
                  <a:srgbClr val="3C4043"/>
                </a:solidFill>
                <a:effectLst/>
                <a:latin typeface="Roboto" panose="02000000000000000000" pitchFamily="2" charset="0"/>
                <a:cs typeface="B Nazanin" panose="00000400000000000000" pitchFamily="2" charset="-78"/>
              </a:rPr>
              <a:t>CPU) – </a:t>
            </a:r>
            <a:r>
              <a:rPr lang="fa-IR" b="0" i="0" dirty="0">
                <a:solidFill>
                  <a:srgbClr val="3C4043"/>
                </a:solidFill>
                <a:effectLst/>
                <a:latin typeface="Roboto" panose="02000000000000000000" pitchFamily="2" charset="0"/>
                <a:cs typeface="B Nazanin" panose="00000400000000000000" pitchFamily="2" charset="-78"/>
              </a:rPr>
              <a:t>تمرکز کنید، زیرا هر بلوک کپی همیشه بین دو سطح مجاور قرار دارد.</a:t>
            </a:r>
          </a:p>
          <a:p>
            <a:pPr algn="r" rtl="1"/>
            <a:endParaRPr lang="fa-IR" b="0" i="0" dirty="0">
              <a:solidFill>
                <a:srgbClr val="3C4043"/>
              </a:solidFill>
              <a:effectLst/>
              <a:latin typeface="Roboto" panose="02000000000000000000" pitchFamily="2" charset="0"/>
              <a:cs typeface="B Nazanin" panose="00000400000000000000" pitchFamily="2" charset="-78"/>
            </a:endParaRPr>
          </a:p>
          <a:p>
            <a:pPr algn="r" rtl="1"/>
            <a:r>
              <a:rPr lang="fa-IR" b="0" i="0" dirty="0">
                <a:solidFill>
                  <a:srgbClr val="3C4043"/>
                </a:solidFill>
                <a:effectLst/>
                <a:latin typeface="Roboto" panose="02000000000000000000" pitchFamily="2" charset="0"/>
                <a:cs typeface="B Nazanin" panose="00000400000000000000" pitchFamily="2" charset="-78"/>
              </a:rPr>
              <a:t>•واژه شناسی:</a:t>
            </a:r>
          </a:p>
          <a:p>
            <a:pPr algn="r" rtl="1"/>
            <a:r>
              <a:rPr lang="fa-IR" b="0" i="0" dirty="0">
                <a:solidFill>
                  <a:srgbClr val="3C4043"/>
                </a:solidFill>
                <a:effectLst/>
                <a:latin typeface="Roboto" panose="02000000000000000000" pitchFamily="2" charset="0"/>
                <a:cs typeface="B Nazanin" panose="00000400000000000000" pitchFamily="2" charset="-78"/>
              </a:rPr>
              <a:t>-</a:t>
            </a:r>
            <a:r>
              <a:rPr lang="en-US" b="0" i="0" dirty="0">
                <a:solidFill>
                  <a:srgbClr val="3C4043"/>
                </a:solidFill>
                <a:effectLst/>
                <a:latin typeface="Roboto" panose="02000000000000000000" pitchFamily="2" charset="0"/>
                <a:cs typeface="B Nazanin" panose="00000400000000000000" pitchFamily="2" charset="-78"/>
              </a:rPr>
              <a:t>block: </a:t>
            </a:r>
            <a:r>
              <a:rPr lang="fa-IR" b="0" i="0" dirty="0">
                <a:solidFill>
                  <a:srgbClr val="3C4043"/>
                </a:solidFill>
                <a:effectLst/>
                <a:latin typeface="Roboto" panose="02000000000000000000" pitchFamily="2" charset="0"/>
                <a:cs typeface="B Nazanin" panose="00000400000000000000" pitchFamily="2" charset="-78"/>
              </a:rPr>
              <a:t>حداقل واحد داده برای جابجایی بین سطوح</a:t>
            </a:r>
          </a:p>
          <a:p>
            <a:pPr algn="r" rtl="1"/>
            <a:r>
              <a:rPr lang="fa-IR" b="0" i="0" dirty="0">
                <a:solidFill>
                  <a:srgbClr val="3C4043"/>
                </a:solidFill>
                <a:effectLst/>
                <a:latin typeface="Roboto" panose="02000000000000000000" pitchFamily="2" charset="0"/>
                <a:cs typeface="B Nazanin" panose="00000400000000000000" pitchFamily="2" charset="-78"/>
              </a:rPr>
              <a:t>–</a:t>
            </a:r>
            <a:r>
              <a:rPr lang="en-US" b="0" i="0" dirty="0">
                <a:solidFill>
                  <a:srgbClr val="3C4043"/>
                </a:solidFill>
                <a:effectLst/>
                <a:latin typeface="Roboto" panose="02000000000000000000" pitchFamily="2" charset="0"/>
                <a:cs typeface="B Nazanin" panose="00000400000000000000" pitchFamily="2" charset="-78"/>
              </a:rPr>
              <a:t>hit: </a:t>
            </a:r>
            <a:r>
              <a:rPr lang="fa-IR" b="0" i="0" dirty="0">
                <a:solidFill>
                  <a:srgbClr val="3C4043"/>
                </a:solidFill>
                <a:effectLst/>
                <a:latin typeface="Roboto" panose="02000000000000000000" pitchFamily="2" charset="0"/>
                <a:cs typeface="B Nazanin" panose="00000400000000000000" pitchFamily="2" charset="-78"/>
              </a:rPr>
              <a:t>داده های درخواستی در حافظه پنهان هستند</a:t>
            </a:r>
          </a:p>
          <a:p>
            <a:pPr algn="r" rtl="1"/>
            <a:r>
              <a:rPr lang="fa-IR" b="0" i="0" dirty="0">
                <a:solidFill>
                  <a:srgbClr val="3C4043"/>
                </a:solidFill>
                <a:effectLst/>
                <a:latin typeface="Roboto" panose="02000000000000000000" pitchFamily="2" charset="0"/>
                <a:cs typeface="B Nazanin" panose="00000400000000000000" pitchFamily="2" charset="-78"/>
              </a:rPr>
              <a:t>– </a:t>
            </a:r>
            <a:r>
              <a:rPr lang="en-US" b="0" i="0" dirty="0">
                <a:solidFill>
                  <a:srgbClr val="3C4043"/>
                </a:solidFill>
                <a:effectLst/>
                <a:latin typeface="Roboto" panose="02000000000000000000" pitchFamily="2" charset="0"/>
                <a:cs typeface="B Nazanin" panose="00000400000000000000" pitchFamily="2" charset="-78"/>
              </a:rPr>
              <a:t>miss: </a:t>
            </a:r>
            <a:r>
              <a:rPr lang="fa-IR" b="0" i="0" dirty="0">
                <a:solidFill>
                  <a:srgbClr val="3C4043"/>
                </a:solidFill>
                <a:effectLst/>
                <a:latin typeface="Roboto" panose="02000000000000000000" pitchFamily="2" charset="0"/>
                <a:cs typeface="B Nazanin" panose="00000400000000000000" pitchFamily="2" charset="-78"/>
              </a:rPr>
              <a:t>داده های درخواستی در حافظه پنهان نیستند</a:t>
            </a:r>
          </a:p>
          <a:p>
            <a:pPr algn="r" rtl="1"/>
            <a:r>
              <a:rPr lang="fa-IR" b="0" i="0" dirty="0">
                <a:solidFill>
                  <a:srgbClr val="3C4043"/>
                </a:solidFill>
                <a:effectLst/>
                <a:latin typeface="Roboto" panose="02000000000000000000" pitchFamily="2" charset="0"/>
                <a:cs typeface="B Nazanin" panose="00000400000000000000" pitchFamily="2" charset="-78"/>
              </a:rPr>
              <a:t>– نرخ ضربه: کسری از دسترسی‌های حافظه‌ای که بازدید دارند (یعنی در حافظه پنهان یافت می‌شوند)</a:t>
            </a:r>
          </a:p>
          <a:p>
            <a:pPr algn="r" rtl="1"/>
            <a:r>
              <a:rPr lang="fa-IR" b="0" i="0" dirty="0">
                <a:solidFill>
                  <a:srgbClr val="3C4043"/>
                </a:solidFill>
                <a:effectLst/>
                <a:latin typeface="Roboto" panose="02000000000000000000" pitchFamily="2" charset="0"/>
                <a:cs typeface="B Nazanin" panose="00000400000000000000" pitchFamily="2" charset="-78"/>
              </a:rPr>
              <a:t>– </a:t>
            </a:r>
            <a:r>
              <a:rPr lang="en-US" b="0" i="0" dirty="0">
                <a:solidFill>
                  <a:srgbClr val="3C4043"/>
                </a:solidFill>
                <a:effectLst/>
                <a:latin typeface="Roboto" panose="02000000000000000000" pitchFamily="2" charset="0"/>
                <a:cs typeface="B Nazanin" panose="00000400000000000000" pitchFamily="2" charset="-78"/>
              </a:rPr>
              <a:t>miss rate: </a:t>
            </a:r>
            <a:r>
              <a:rPr lang="fa-IR" b="0" i="0" dirty="0">
                <a:solidFill>
                  <a:srgbClr val="3C4043"/>
                </a:solidFill>
                <a:effectLst/>
                <a:latin typeface="Roboto" panose="02000000000000000000" pitchFamily="2" charset="0"/>
                <a:cs typeface="B Nazanin" panose="00000400000000000000" pitchFamily="2" charset="-78"/>
              </a:rPr>
              <a:t>کسری از دسترسی‌های حافظه‌ای که بازدید ندارند</a:t>
            </a:r>
          </a:p>
          <a:p>
            <a:pPr algn="r" rtl="1"/>
            <a:r>
              <a:rPr lang="fa-IR" b="0" i="0" dirty="0">
                <a:solidFill>
                  <a:srgbClr val="3C4043"/>
                </a:solidFill>
                <a:effectLst/>
                <a:latin typeface="Roboto" panose="02000000000000000000" pitchFamily="2" charset="0"/>
                <a:cs typeface="B Nazanin" panose="00000400000000000000" pitchFamily="2" charset="-78"/>
              </a:rPr>
              <a:t>• نرخ از دست دادن = 1 - نرخ ضربه</a:t>
            </a:r>
          </a:p>
          <a:p>
            <a:pPr algn="r" rtl="1"/>
            <a:r>
              <a:rPr lang="fa-IR" b="0" i="0" dirty="0">
                <a:solidFill>
                  <a:srgbClr val="3C4043"/>
                </a:solidFill>
                <a:effectLst/>
                <a:latin typeface="Roboto" panose="02000000000000000000" pitchFamily="2" charset="0"/>
                <a:cs typeface="B Nazanin" panose="00000400000000000000" pitchFamily="2" charset="-78"/>
              </a:rPr>
              <a:t>–</a:t>
            </a:r>
            <a:r>
              <a:rPr lang="en-US" b="0" i="0" dirty="0">
                <a:solidFill>
                  <a:srgbClr val="3C4043"/>
                </a:solidFill>
                <a:effectLst/>
                <a:latin typeface="Roboto" panose="02000000000000000000" pitchFamily="2" charset="0"/>
                <a:cs typeface="B Nazanin" panose="00000400000000000000" pitchFamily="2" charset="-78"/>
              </a:rPr>
              <a:t>hit time: </a:t>
            </a:r>
            <a:r>
              <a:rPr lang="fa-IR" b="0" i="0" dirty="0">
                <a:solidFill>
                  <a:srgbClr val="3C4043"/>
                </a:solidFill>
                <a:effectLst/>
                <a:latin typeface="Roboto" panose="02000000000000000000" pitchFamily="2" charset="0"/>
                <a:cs typeface="B Nazanin" panose="00000400000000000000" pitchFamily="2" charset="-78"/>
              </a:rPr>
              <a:t>زمان تعیین اینکه آیا دسترسی واقعاً یک ضربه است + زمان دسترسی و تحویل داده ها از حافظه پنهان به </a:t>
            </a:r>
            <a:r>
              <a:rPr lang="en-US" b="0" i="0" dirty="0">
                <a:solidFill>
                  <a:srgbClr val="3C4043"/>
                </a:solidFill>
                <a:effectLst/>
                <a:latin typeface="Roboto" panose="02000000000000000000" pitchFamily="2" charset="0"/>
                <a:cs typeface="B Nazanin" panose="00000400000000000000" pitchFamily="2" charset="-78"/>
              </a:rPr>
              <a:t>CPU</a:t>
            </a:r>
          </a:p>
          <a:p>
            <a:pPr algn="r" rtl="1"/>
            <a:r>
              <a:rPr lang="en-US" b="0" i="0" dirty="0">
                <a:solidFill>
                  <a:srgbClr val="3C4043"/>
                </a:solidFill>
                <a:effectLst/>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پنالتی از دست دادن: زمان تعیین اینکه آیا دسترسی یک خطا است + زمان جایگزینی بلوک در سطح بالا با بلوک مربوطه در سطح پایین تر + زمان تحویل بلوک به </a:t>
            </a:r>
            <a:r>
              <a:rPr lang="en-US" b="0" i="0" dirty="0">
                <a:solidFill>
                  <a:srgbClr val="3C4043"/>
                </a:solidFill>
                <a:effectLst/>
                <a:latin typeface="Roboto" panose="02000000000000000000" pitchFamily="2" charset="0"/>
                <a:cs typeface="B Nazanin" panose="00000400000000000000" pitchFamily="2" charset="-78"/>
              </a:rPr>
              <a:t>CPU</a:t>
            </a:r>
            <a:endParaRPr lang="fa-IR" b="0" i="0" dirty="0">
              <a:solidFill>
                <a:srgbClr val="3C4043"/>
              </a:solidFill>
              <a:effectLst/>
              <a:latin typeface="Roboto" panose="02000000000000000000" pitchFamily="2" charset="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a:stCxn id="20" idx="2"/>
          </p:cNvCxnSpPr>
          <p:nvPr/>
        </p:nvCxnSpPr>
        <p:spPr>
          <a:xfrm flipH="1">
            <a:off x="4548673" y="369332"/>
            <a:ext cx="23327" cy="6088996"/>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0"/>
            <a:ext cx="2491272"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HIT AND MISS</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18660" y="523001"/>
            <a:ext cx="4366727" cy="6370975"/>
          </a:xfrm>
          <a:prstGeom prst="rect">
            <a:avLst/>
          </a:prstGeom>
          <a:noFill/>
        </p:spPr>
        <p:txBody>
          <a:bodyPr wrap="square">
            <a:spAutoFit/>
          </a:bodyPr>
          <a:lstStyle/>
          <a:p>
            <a:r>
              <a:rPr lang="en-US" sz="1700" b="0" i="0" u="none" strike="noStrike" baseline="0" dirty="0">
                <a:solidFill>
                  <a:srgbClr val="2A1A00"/>
                </a:solidFill>
                <a:latin typeface="Arial" panose="020B0604020202020204" pitchFamily="34" charset="0"/>
                <a:cs typeface="B Nazanin" panose="00000400000000000000" pitchFamily="2" charset="-78"/>
              </a:rPr>
              <a:t>•</a:t>
            </a:r>
            <a:r>
              <a:rPr lang="en-US" sz="1700" b="0" i="0" u="none" strike="noStrike" baseline="0" dirty="0">
                <a:solidFill>
                  <a:srgbClr val="585858"/>
                </a:solidFill>
                <a:latin typeface="Gill Sans MT" panose="020B0502020104020203" pitchFamily="34" charset="0"/>
                <a:cs typeface="B Nazanin" panose="00000400000000000000" pitchFamily="2" charset="-78"/>
              </a:rPr>
              <a:t>Focus on </a:t>
            </a:r>
            <a:r>
              <a:rPr lang="en-US" sz="1700" b="0" i="1" u="none" strike="noStrike" baseline="0" dirty="0" err="1">
                <a:solidFill>
                  <a:srgbClr val="585858"/>
                </a:solidFill>
                <a:latin typeface="Gill Sans MT" panose="020B0502020104020203" pitchFamily="34" charset="0"/>
                <a:cs typeface="B Nazanin" panose="00000400000000000000" pitchFamily="2" charset="-78"/>
              </a:rPr>
              <a:t>anytwo</a:t>
            </a:r>
            <a:r>
              <a:rPr lang="en-US" sz="1700" b="0" i="1" u="none" strike="noStrike" baseline="0" dirty="0">
                <a:solidFill>
                  <a:srgbClr val="585858"/>
                </a:solidFill>
                <a:latin typeface="Gill Sans MT" panose="020B0502020104020203" pitchFamily="34" charset="0"/>
                <a:cs typeface="B Nazanin" panose="00000400000000000000" pitchFamily="2" charset="-78"/>
              </a:rPr>
              <a:t> </a:t>
            </a:r>
            <a:r>
              <a:rPr lang="en-US" sz="1700" b="0" i="1" u="none" strike="noStrike" baseline="0" dirty="0" err="1">
                <a:solidFill>
                  <a:srgbClr val="585858"/>
                </a:solidFill>
                <a:latin typeface="Gill Sans MT" panose="020B0502020104020203" pitchFamily="34" charset="0"/>
                <a:cs typeface="B Nazanin" panose="00000400000000000000" pitchFamily="2" charset="-78"/>
              </a:rPr>
              <a:t>adjacent</a:t>
            </a:r>
            <a:r>
              <a:rPr lang="en-US" sz="1700" b="0" i="0" u="none" strike="noStrike" baseline="0" dirty="0" err="1">
                <a:solidFill>
                  <a:srgbClr val="585858"/>
                </a:solidFill>
                <a:latin typeface="Gill Sans MT" panose="020B0502020104020203" pitchFamily="34" charset="0"/>
                <a:cs typeface="B Nazanin" panose="00000400000000000000" pitchFamily="2" charset="-78"/>
              </a:rPr>
              <a:t>levels</a:t>
            </a:r>
            <a:r>
              <a:rPr lang="en-US" sz="1700" b="0" i="0" u="none" strike="noStrike" baseline="0" dirty="0">
                <a:solidFill>
                  <a:srgbClr val="585858"/>
                </a:solidFill>
                <a:latin typeface="Gill Sans MT" panose="020B0502020104020203" pitchFamily="34" charset="0"/>
                <a:cs typeface="B Nazanin" panose="00000400000000000000" pitchFamily="2" charset="-78"/>
              </a:rPr>
              <a:t> –called, </a:t>
            </a:r>
            <a:r>
              <a:rPr lang="en-US" sz="1700" b="0" i="1" u="none" strike="noStrike" baseline="0" dirty="0">
                <a:solidFill>
                  <a:srgbClr val="585858"/>
                </a:solidFill>
                <a:latin typeface="Gill Sans MT" panose="020B0502020104020203" pitchFamily="34" charset="0"/>
                <a:cs typeface="B Nazanin" panose="00000400000000000000" pitchFamily="2" charset="-78"/>
              </a:rPr>
              <a:t>upper</a:t>
            </a:r>
            <a:r>
              <a:rPr lang="en-US" sz="1700" b="0" i="0" u="none" strike="noStrike" baseline="0" dirty="0">
                <a:solidFill>
                  <a:srgbClr val="585858"/>
                </a:solidFill>
                <a:latin typeface="Gill Sans MT" panose="020B0502020104020203" pitchFamily="34" charset="0"/>
                <a:cs typeface="B Nazanin" panose="00000400000000000000" pitchFamily="2" charset="-78"/>
              </a:rPr>
              <a:t>(closer to CPU) </a:t>
            </a:r>
            <a:r>
              <a:rPr lang="en-US" sz="1700" b="0" i="0" u="none" strike="noStrike" baseline="0" dirty="0" err="1">
                <a:solidFill>
                  <a:srgbClr val="585858"/>
                </a:solidFill>
                <a:latin typeface="Gill Sans MT" panose="020B0502020104020203" pitchFamily="34" charset="0"/>
                <a:cs typeface="B Nazanin" panose="00000400000000000000" pitchFamily="2" charset="-78"/>
              </a:rPr>
              <a:t>and</a:t>
            </a:r>
            <a:r>
              <a:rPr lang="en-US" sz="1700" b="0" i="1" u="none" strike="noStrike" baseline="0" dirty="0" err="1">
                <a:solidFill>
                  <a:srgbClr val="585858"/>
                </a:solidFill>
                <a:latin typeface="Gill Sans MT" panose="020B0502020104020203" pitchFamily="34" charset="0"/>
                <a:cs typeface="B Nazanin" panose="00000400000000000000" pitchFamily="2" charset="-78"/>
              </a:rPr>
              <a:t>lower</a:t>
            </a:r>
            <a:r>
              <a:rPr lang="en-US" sz="1700" b="0" i="1" u="none" strike="noStrike" baseline="0" dirty="0">
                <a:solidFill>
                  <a:srgbClr val="585858"/>
                </a:solidFill>
                <a:latin typeface="Gill Sans MT" panose="020B0502020104020203" pitchFamily="34" charset="0"/>
                <a:cs typeface="B Nazanin" panose="00000400000000000000" pitchFamily="2" charset="-78"/>
              </a:rPr>
              <a:t> </a:t>
            </a:r>
            <a:r>
              <a:rPr lang="en-US" sz="1700" b="0" i="0" u="none" strike="noStrike" baseline="0" dirty="0">
                <a:solidFill>
                  <a:srgbClr val="585858"/>
                </a:solidFill>
                <a:latin typeface="Gill Sans MT" panose="020B0502020104020203" pitchFamily="34" charset="0"/>
                <a:cs typeface="B Nazanin" panose="00000400000000000000" pitchFamily="2" charset="-78"/>
              </a:rPr>
              <a:t>(farther from CPU) –in the memory hierarchy, because each block copy is always between two adjacent levels</a:t>
            </a:r>
          </a:p>
          <a:p>
            <a:pPr algn="l"/>
            <a:endParaRPr lang="en-US" sz="1700" b="0" i="0" u="none" strike="noStrike" baseline="0" dirty="0">
              <a:solidFill>
                <a:srgbClr val="000000"/>
              </a:solidFill>
              <a:latin typeface="Arial" panose="020B0604020202020204" pitchFamily="34" charset="0"/>
              <a:cs typeface="B Nazanin" panose="00000400000000000000" pitchFamily="2" charset="-78"/>
            </a:endParaRPr>
          </a:p>
          <a:p>
            <a:r>
              <a:rPr lang="en-US" sz="1700" b="0" i="0" u="none" strike="noStrike" baseline="0" dirty="0">
                <a:solidFill>
                  <a:srgbClr val="2A1A00"/>
                </a:solidFill>
                <a:latin typeface="Arial" panose="020B0604020202020204" pitchFamily="34" charset="0"/>
                <a:cs typeface="B Nazanin" panose="00000400000000000000" pitchFamily="2" charset="-78"/>
              </a:rPr>
              <a:t>•Terminology: </a:t>
            </a:r>
          </a:p>
          <a:p>
            <a:r>
              <a:rPr lang="en-US" sz="1700" b="0" i="0" u="none" strike="noStrike" baseline="0" dirty="0">
                <a:solidFill>
                  <a:srgbClr val="2A1A00"/>
                </a:solidFill>
                <a:latin typeface="Gill Sans MT" panose="020B0502020104020203" pitchFamily="34" charset="0"/>
                <a:cs typeface="B Nazanin" panose="00000400000000000000" pitchFamily="2" charset="-78"/>
              </a:rPr>
              <a:t>–</a:t>
            </a:r>
            <a:r>
              <a:rPr lang="en-US" sz="1700" b="0" i="1" u="none" strike="noStrike" baseline="0" dirty="0">
                <a:solidFill>
                  <a:srgbClr val="585858"/>
                </a:solidFill>
                <a:latin typeface="Gill Sans MT" panose="020B0502020104020203" pitchFamily="34" charset="0"/>
                <a:cs typeface="B Nazanin" panose="00000400000000000000" pitchFamily="2" charset="-78"/>
              </a:rPr>
              <a:t>block</a:t>
            </a:r>
            <a:r>
              <a:rPr lang="en-US" sz="1700" b="0" i="0" u="none" strike="noStrike" baseline="0" dirty="0">
                <a:solidFill>
                  <a:srgbClr val="585858"/>
                </a:solidFill>
                <a:latin typeface="Gill Sans MT" panose="020B0502020104020203" pitchFamily="34" charset="0"/>
                <a:cs typeface="B Nazanin" panose="00000400000000000000" pitchFamily="2" charset="-78"/>
              </a:rPr>
              <a:t>: minimum unit of data to move between levels</a:t>
            </a:r>
          </a:p>
          <a:p>
            <a:r>
              <a:rPr lang="en-US" sz="1700" b="0" i="0" u="none" strike="noStrike" baseline="0" dirty="0">
                <a:solidFill>
                  <a:srgbClr val="2A1A00"/>
                </a:solidFill>
                <a:latin typeface="Gill Sans MT" panose="020B0502020104020203" pitchFamily="34" charset="0"/>
                <a:cs typeface="B Nazanin" panose="00000400000000000000" pitchFamily="2" charset="-78"/>
              </a:rPr>
              <a:t>–</a:t>
            </a:r>
            <a:r>
              <a:rPr lang="en-US" sz="1700" b="0" i="1" u="none" strike="noStrike" baseline="0" dirty="0">
                <a:solidFill>
                  <a:srgbClr val="585858"/>
                </a:solidFill>
                <a:latin typeface="Gill Sans MT" panose="020B0502020104020203" pitchFamily="34" charset="0"/>
                <a:cs typeface="B Nazanin" panose="00000400000000000000" pitchFamily="2" charset="-78"/>
              </a:rPr>
              <a:t>hit</a:t>
            </a:r>
            <a:r>
              <a:rPr lang="en-US" sz="1700" b="0" i="0" u="none" strike="noStrike" baseline="0" dirty="0">
                <a:solidFill>
                  <a:srgbClr val="585858"/>
                </a:solidFill>
                <a:latin typeface="Gill Sans MT" panose="020B0502020104020203" pitchFamily="34" charset="0"/>
                <a:cs typeface="B Nazanin" panose="00000400000000000000" pitchFamily="2" charset="-78"/>
              </a:rPr>
              <a:t>: data requested is in cache</a:t>
            </a:r>
          </a:p>
          <a:p>
            <a:r>
              <a:rPr lang="en-US" sz="1700" b="0" i="0" u="none" strike="noStrike" baseline="0" dirty="0">
                <a:solidFill>
                  <a:srgbClr val="2A1A00"/>
                </a:solidFill>
                <a:latin typeface="Gill Sans MT" panose="020B0502020104020203" pitchFamily="34" charset="0"/>
                <a:cs typeface="B Nazanin" panose="00000400000000000000" pitchFamily="2" charset="-78"/>
              </a:rPr>
              <a:t>–miss: data requested is not in cache</a:t>
            </a:r>
          </a:p>
          <a:p>
            <a:r>
              <a:rPr lang="en-US" sz="1700" b="0" i="0" u="none" strike="noStrike" baseline="0" dirty="0">
                <a:solidFill>
                  <a:srgbClr val="2A1A00"/>
                </a:solidFill>
                <a:latin typeface="Gill Sans MT" panose="020B0502020104020203" pitchFamily="34" charset="0"/>
                <a:cs typeface="B Nazanin" panose="00000400000000000000" pitchFamily="2" charset="-78"/>
              </a:rPr>
              <a:t>–</a:t>
            </a:r>
            <a:r>
              <a:rPr lang="en-US" sz="1700" b="0" i="1" u="none" strike="noStrike" baseline="0" dirty="0">
                <a:solidFill>
                  <a:srgbClr val="585858"/>
                </a:solidFill>
                <a:latin typeface="Gill Sans MT" panose="020B0502020104020203" pitchFamily="34" charset="0"/>
                <a:cs typeface="B Nazanin" panose="00000400000000000000" pitchFamily="2" charset="-78"/>
              </a:rPr>
              <a:t>hit rate</a:t>
            </a:r>
            <a:r>
              <a:rPr lang="en-US" sz="1700" b="0" i="0" u="none" strike="noStrike" baseline="0" dirty="0">
                <a:solidFill>
                  <a:srgbClr val="585858"/>
                </a:solidFill>
                <a:latin typeface="Gill Sans MT" panose="020B0502020104020203" pitchFamily="34" charset="0"/>
                <a:cs typeface="B Nazanin" panose="00000400000000000000" pitchFamily="2" charset="-78"/>
              </a:rPr>
              <a:t>: fraction of memory accesses that are hits (i.e., found at cache)</a:t>
            </a:r>
          </a:p>
          <a:p>
            <a:r>
              <a:rPr lang="en-US" sz="1700" b="0" i="0" u="none" strike="noStrike" baseline="0" dirty="0">
                <a:solidFill>
                  <a:srgbClr val="2A1A00"/>
                </a:solidFill>
                <a:latin typeface="Gill Sans MT" panose="020B0502020104020203" pitchFamily="34" charset="0"/>
                <a:cs typeface="B Nazanin" panose="00000400000000000000" pitchFamily="2" charset="-78"/>
              </a:rPr>
              <a:t>–</a:t>
            </a:r>
            <a:r>
              <a:rPr lang="en-US" sz="1700" b="0" i="1" u="none" strike="noStrike" baseline="0" dirty="0">
                <a:solidFill>
                  <a:srgbClr val="585858"/>
                </a:solidFill>
                <a:latin typeface="Gill Sans MT" panose="020B0502020104020203" pitchFamily="34" charset="0"/>
                <a:cs typeface="B Nazanin" panose="00000400000000000000" pitchFamily="2" charset="-78"/>
              </a:rPr>
              <a:t>miss rate</a:t>
            </a:r>
            <a:r>
              <a:rPr lang="en-US" sz="1700" b="0" i="0" u="none" strike="noStrike" baseline="0" dirty="0">
                <a:solidFill>
                  <a:srgbClr val="585858"/>
                </a:solidFill>
                <a:latin typeface="Gill Sans MT" panose="020B0502020104020203" pitchFamily="34" charset="0"/>
                <a:cs typeface="B Nazanin" panose="00000400000000000000" pitchFamily="2" charset="-78"/>
              </a:rPr>
              <a:t>: fraction of memory accesses that are not hits</a:t>
            </a:r>
          </a:p>
          <a:p>
            <a:r>
              <a:rPr lang="en-US" sz="1700" b="0" i="0" u="none" strike="noStrike" baseline="0" dirty="0">
                <a:solidFill>
                  <a:srgbClr val="2A1A00"/>
                </a:solidFill>
                <a:latin typeface="Arial" panose="020B0604020202020204" pitchFamily="34" charset="0"/>
                <a:cs typeface="B Nazanin" panose="00000400000000000000" pitchFamily="2" charset="-78"/>
              </a:rPr>
              <a:t>•</a:t>
            </a:r>
            <a:r>
              <a:rPr lang="en-US" sz="1700" b="0" i="0" u="none" strike="noStrike" baseline="0" dirty="0">
                <a:solidFill>
                  <a:srgbClr val="585858"/>
                </a:solidFill>
                <a:latin typeface="Gill Sans MT" panose="020B0502020104020203" pitchFamily="34" charset="0"/>
                <a:cs typeface="B Nazanin" panose="00000400000000000000" pitchFamily="2" charset="-78"/>
              </a:rPr>
              <a:t>miss rate = 1 –hit rate</a:t>
            </a:r>
          </a:p>
          <a:p>
            <a:r>
              <a:rPr lang="en-US" sz="1700" b="0" i="0" u="none" strike="noStrike" baseline="0" dirty="0">
                <a:solidFill>
                  <a:srgbClr val="2A1A00"/>
                </a:solidFill>
                <a:latin typeface="Gill Sans MT" panose="020B0502020104020203" pitchFamily="34" charset="0"/>
                <a:cs typeface="B Nazanin" panose="00000400000000000000" pitchFamily="2" charset="-78"/>
              </a:rPr>
              <a:t>–</a:t>
            </a:r>
            <a:r>
              <a:rPr lang="en-US" sz="1700" b="0" i="1" u="none" strike="noStrike" baseline="0" dirty="0">
                <a:solidFill>
                  <a:srgbClr val="585858"/>
                </a:solidFill>
                <a:latin typeface="Gill Sans MT" panose="020B0502020104020203" pitchFamily="34" charset="0"/>
                <a:cs typeface="B Nazanin" panose="00000400000000000000" pitchFamily="2" charset="-78"/>
              </a:rPr>
              <a:t>hit time</a:t>
            </a:r>
            <a:r>
              <a:rPr lang="en-US" sz="1700" b="0" i="0" u="none" strike="noStrike" baseline="0" dirty="0">
                <a:solidFill>
                  <a:srgbClr val="585858"/>
                </a:solidFill>
                <a:latin typeface="Gill Sans MT" panose="020B0502020104020203" pitchFamily="34" charset="0"/>
                <a:cs typeface="B Nazanin" panose="00000400000000000000" pitchFamily="2" charset="-78"/>
              </a:rPr>
              <a:t>: time to determine if the access is indeed a hit + time to access and deliver the data from the cache to the CPU</a:t>
            </a:r>
          </a:p>
          <a:p>
            <a:r>
              <a:rPr lang="en-US" sz="1700" b="0" i="0" u="none" strike="noStrike" baseline="0" dirty="0">
                <a:solidFill>
                  <a:srgbClr val="2A1A00"/>
                </a:solidFill>
                <a:latin typeface="Gill Sans MT" panose="020B0502020104020203" pitchFamily="34" charset="0"/>
                <a:cs typeface="B Nazanin" panose="00000400000000000000" pitchFamily="2" charset="-78"/>
              </a:rPr>
              <a:t>–</a:t>
            </a:r>
            <a:r>
              <a:rPr lang="en-US" sz="1700" b="0" i="1" u="none" strike="noStrike" baseline="0" dirty="0">
                <a:solidFill>
                  <a:srgbClr val="585858"/>
                </a:solidFill>
                <a:latin typeface="Gill Sans MT" panose="020B0502020104020203" pitchFamily="34" charset="0"/>
                <a:cs typeface="B Nazanin" panose="00000400000000000000" pitchFamily="2" charset="-78"/>
              </a:rPr>
              <a:t>miss penalty</a:t>
            </a:r>
            <a:r>
              <a:rPr lang="en-US" sz="1700" b="0" i="0" u="none" strike="noStrike" baseline="0" dirty="0">
                <a:solidFill>
                  <a:srgbClr val="585858"/>
                </a:solidFill>
                <a:latin typeface="Gill Sans MT" panose="020B0502020104020203" pitchFamily="34" charset="0"/>
                <a:cs typeface="B Nazanin" panose="00000400000000000000" pitchFamily="2" charset="-78"/>
              </a:rPr>
              <a:t>: time to determine if the access is a miss + time to replace block at upper level with corresponding block at lower level + time to deliver the block to the CPU </a:t>
            </a:r>
          </a:p>
          <a:p>
            <a:endParaRPr lang="en-US" sz="1700" b="0" i="0" u="none" strike="noStrike" baseline="0" dirty="0">
              <a:solidFill>
                <a:srgbClr val="585858"/>
              </a:solidFill>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2884357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711962" y="1013346"/>
            <a:ext cx="4156787" cy="2031325"/>
          </a:xfrm>
          <a:prstGeom prst="rect">
            <a:avLst/>
          </a:prstGeom>
          <a:noFill/>
        </p:spPr>
        <p:txBody>
          <a:bodyPr wrap="square" rtlCol="0">
            <a:spAutoFit/>
          </a:bodyPr>
          <a:lstStyle/>
          <a:p>
            <a:pPr algn="r" rtl="1"/>
            <a:r>
              <a:rPr lang="fa-IR" dirty="0">
                <a:cs typeface="B Nazanin" panose="00000400000000000000" pitchFamily="2" charset="-78"/>
              </a:rPr>
              <a:t>• با مثال ساده</a:t>
            </a:r>
          </a:p>
          <a:p>
            <a:pPr algn="r" rtl="1"/>
            <a:r>
              <a:rPr lang="fa-IR" dirty="0">
                <a:cs typeface="B Nazanin" panose="00000400000000000000" pitchFamily="2" charset="-78"/>
              </a:rPr>
              <a:t>- فرض کنید اندازه بلوک = یک کلمه داده</a:t>
            </a:r>
          </a:p>
          <a:p>
            <a:pPr algn="r" rtl="1"/>
            <a:r>
              <a:rPr lang="fa-IR" dirty="0">
                <a:cs typeface="B Nazanin" panose="00000400000000000000" pitchFamily="2" charset="-78"/>
              </a:rPr>
              <a:t>• مسائل:</a:t>
            </a:r>
          </a:p>
          <a:p>
            <a:pPr algn="r" rtl="1"/>
            <a:r>
              <a:rPr lang="fa-IR" dirty="0">
                <a:cs typeface="B Nazanin" panose="00000400000000000000" pitchFamily="2" charset="-78"/>
              </a:rPr>
              <a:t>- چگونه بفهمیم که یک آیتم داده در حافظه پنهان است؟</a:t>
            </a:r>
          </a:p>
          <a:p>
            <a:pPr algn="r" rtl="1"/>
            <a:r>
              <a:rPr lang="fa-IR" dirty="0">
                <a:cs typeface="B Nazanin" panose="00000400000000000000" pitchFamily="2" charset="-78"/>
              </a:rPr>
              <a:t>- اگر هست، چگونه آن را پیدا کنیم؟</a:t>
            </a:r>
          </a:p>
          <a:p>
            <a:pPr algn="r" rtl="1"/>
            <a:r>
              <a:rPr lang="fa-IR" dirty="0">
                <a:cs typeface="B Nazanin" panose="00000400000000000000" pitchFamily="2" charset="-78"/>
              </a:rPr>
              <a:t>- اگر نه، چه کار کنیم؟</a:t>
            </a:r>
          </a:p>
          <a:p>
            <a:pPr algn="r" rtl="1"/>
            <a:r>
              <a:rPr lang="fa-IR" dirty="0">
                <a:cs typeface="B Nazanin" panose="00000400000000000000" pitchFamily="2" charset="-78"/>
              </a:rPr>
              <a:t>• راه حل به طرح آدرس دهی کش بستگی دارد…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flipH="1">
            <a:off x="4548673" y="846167"/>
            <a:ext cx="23327" cy="310068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CACHE</a:t>
            </a:r>
          </a:p>
          <a:p>
            <a:pPr algn="ctr"/>
            <a:r>
              <a:rPr lang="fa-IR" dirty="0">
                <a:solidFill>
                  <a:srgbClr val="2A1A00"/>
                </a:solidFill>
                <a:latin typeface="Impact" panose="020B0806030902050204" pitchFamily="34" charset="0"/>
                <a:cs typeface="B Nazanin" panose="00000400000000000000" pitchFamily="2" charset="-78"/>
              </a:rPr>
              <a:t>حافظه کوتاه مدت</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65313" y="846167"/>
            <a:ext cx="4366727" cy="2585323"/>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 By simple example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assume block size = one word of data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Issues:</a:t>
            </a:r>
          </a:p>
          <a:p>
            <a:r>
              <a:rPr lang="en-US" sz="1800" b="0" i="0" u="none" strike="noStrike" baseline="0" dirty="0">
                <a:solidFill>
                  <a:srgbClr val="2A1A00"/>
                </a:solidFill>
                <a:latin typeface="Gill Sans MT" panose="020B0502020104020203" pitchFamily="34" charset="0"/>
                <a:cs typeface="B Nazanin" panose="00000400000000000000" pitchFamily="2" charset="-78"/>
              </a:rPr>
              <a:t>– how do we know if a data item is in the cache?</a:t>
            </a:r>
          </a:p>
          <a:p>
            <a:r>
              <a:rPr lang="en-US" sz="1800" b="0" i="0" u="none" strike="noStrike" baseline="0" dirty="0">
                <a:solidFill>
                  <a:srgbClr val="2A1A00"/>
                </a:solidFill>
                <a:latin typeface="Gill Sans MT" panose="020B0502020104020203" pitchFamily="34" charset="0"/>
                <a:cs typeface="B Nazanin" panose="00000400000000000000" pitchFamily="2" charset="-78"/>
              </a:rPr>
              <a:t>– if it is, how do we find it?</a:t>
            </a:r>
          </a:p>
          <a:p>
            <a:r>
              <a:rPr lang="en-US" sz="1800" b="0" i="0" u="none" strike="noStrike" baseline="0" dirty="0">
                <a:solidFill>
                  <a:srgbClr val="2A1A00"/>
                </a:solidFill>
                <a:latin typeface="Gill Sans MT" panose="020B0502020104020203" pitchFamily="34" charset="0"/>
                <a:cs typeface="B Nazanin" panose="00000400000000000000" pitchFamily="2" charset="-78"/>
              </a:rPr>
              <a:t>– if not, what do we do?</a:t>
            </a:r>
          </a:p>
          <a:p>
            <a:r>
              <a:rPr lang="en-US" sz="1800" b="0" i="0" u="none" strike="noStrike" baseline="0" dirty="0">
                <a:solidFill>
                  <a:srgbClr val="2A1A00"/>
                </a:solidFill>
                <a:latin typeface="Gill Sans MT" panose="020B0502020104020203" pitchFamily="34" charset="0"/>
                <a:cs typeface="B Nazanin" panose="00000400000000000000" pitchFamily="2" charset="-78"/>
              </a:rPr>
              <a:t>• Solution depends on cache addressing scheme…</a:t>
            </a:r>
          </a:p>
        </p:txBody>
      </p:sp>
      <p:pic>
        <p:nvPicPr>
          <p:cNvPr id="3" name="Picture 2">
            <a:extLst>
              <a:ext uri="{FF2B5EF4-FFF2-40B4-BE49-F238E27FC236}">
                <a16:creationId xmlns:a16="http://schemas.microsoft.com/office/drawing/2014/main" id="{F16E001A-4DE1-0DEA-E4F1-33901528785C}"/>
              </a:ext>
            </a:extLst>
          </p:cNvPr>
          <p:cNvPicPr>
            <a:picLocks noChangeAspect="1"/>
          </p:cNvPicPr>
          <p:nvPr/>
        </p:nvPicPr>
        <p:blipFill>
          <a:blip r:embed="rId3"/>
          <a:stretch>
            <a:fillRect/>
          </a:stretch>
        </p:blipFill>
        <p:spPr>
          <a:xfrm>
            <a:off x="1886183" y="4060733"/>
            <a:ext cx="5418290" cy="2324301"/>
          </a:xfrm>
          <a:prstGeom prst="rect">
            <a:avLst/>
          </a:prstGeom>
        </p:spPr>
      </p:pic>
    </p:spTree>
    <p:extLst>
      <p:ext uri="{BB962C8B-B14F-4D97-AF65-F5344CB8AC3E}">
        <p14:creationId xmlns:p14="http://schemas.microsoft.com/office/powerpoint/2010/main" val="539865009"/>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184</TotalTime>
  <Words>5536</Words>
  <Application>Microsoft Office PowerPoint</Application>
  <PresentationFormat>On-screen Show (4:3)</PresentationFormat>
  <Paragraphs>542</Paragraphs>
  <Slides>43</Slides>
  <Notes>37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Arial</vt:lpstr>
      <vt:lpstr>Calibri</vt:lpstr>
      <vt:lpstr>Calibri Light</vt:lpstr>
      <vt:lpstr>Courier New</vt:lpstr>
      <vt:lpstr>Garamond</vt:lpstr>
      <vt:lpstr>Gill Sans MT</vt:lpstr>
      <vt:lpstr>Impact</vt:lpstr>
      <vt:lpstr>Roboto</vt:lpstr>
      <vt:lpstr>Tahoma</vt:lpstr>
      <vt:lpstr>Times New Roman</vt:lpstr>
      <vt:lpstr>Wingdings</vt:lpstr>
      <vt:lpstr>Office Theme</vt:lpstr>
      <vt:lpstr>  MEMORY HIERARCHY  سلسه مراتب حافظه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مثال</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farzin</dc:creator>
  <cp:lastModifiedBy>farzin</cp:lastModifiedBy>
  <cp:revision>14</cp:revision>
  <dcterms:created xsi:type="dcterms:W3CDTF">2023-06-10T17:44:25Z</dcterms:created>
  <dcterms:modified xsi:type="dcterms:W3CDTF">2023-06-27T07:30:25Z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