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66" r:id="rId5"/>
    <p:sldId id="2478" r:id="rId6"/>
    <p:sldId id="2479" r:id="rId7"/>
    <p:sldId id="2480" r:id="rId8"/>
    <p:sldId id="2477" r:id="rId9"/>
    <p:sldId id="24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>
        <p:guide orient="horz" pos="1992"/>
        <p:guide pos="288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9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4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4261" y="5922147"/>
            <a:ext cx="3875485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28950" y="3608513"/>
            <a:ext cx="30861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cap="all" baseline="0"/>
            </a:lvl1pPr>
          </a:lstStyle>
          <a:p>
            <a:r>
              <a:rPr lang="en-US" spc="225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127" y="2445640"/>
            <a:ext cx="8617744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750"/>
              </a:spcBef>
              <a:defRPr sz="3000" cap="all" spc="225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1661167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80285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777" y="1660810"/>
            <a:ext cx="8090453" cy="830649"/>
          </a:xfrm>
        </p:spPr>
        <p:txBody>
          <a:bodyPr>
            <a:noAutofit/>
          </a:bodyPr>
          <a:lstStyle/>
          <a:p>
            <a:r>
              <a:rPr lang="en-US" sz="3000" spc="225"/>
              <a:t>Click to edit Master title style</a:t>
            </a:r>
            <a:endParaRPr lang="en-US" sz="3000" spc="225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4261" y="5137999"/>
            <a:ext cx="3875485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146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2750" y="3893335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4354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316076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4297680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7279284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2329" y="2776936"/>
            <a:ext cx="2161856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329" y="3834607"/>
            <a:ext cx="2161856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85749" y="2776936"/>
            <a:ext cx="2172503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85749" y="3834607"/>
            <a:ext cx="2172503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28688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678782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49816" y="2776936"/>
            <a:ext cx="2161856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49816" y="3834607"/>
            <a:ext cx="2161856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01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1614" y="642934"/>
            <a:ext cx="363474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405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01615" y="2078875"/>
            <a:ext cx="3086100" cy="3798888"/>
          </a:xfrm>
        </p:spPr>
        <p:txBody>
          <a:bodyPr>
            <a:noAutofit/>
          </a:bodyPr>
          <a:lstStyle>
            <a:lvl1pPr marL="0" indent="0">
              <a:buNone/>
              <a:defRPr sz="1350" spc="22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1617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9154" y="1546140"/>
            <a:ext cx="301752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spc="225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2799619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1" y="2262878"/>
            <a:ext cx="3938588" cy="1661297"/>
          </a:xfrm>
        </p:spPr>
        <p:txBody>
          <a:bodyPr anchor="b"/>
          <a:lstStyle>
            <a:lvl1pPr algn="l">
              <a:defRPr sz="4500" spc="225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1" y="4378141"/>
            <a:ext cx="3938588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all" spc="450" baseline="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4211" y="365132"/>
            <a:ext cx="3014042" cy="573989"/>
          </a:xfrm>
        </p:spPr>
        <p:txBody>
          <a:bodyPr lIns="0" rIns="0">
            <a:noAutofit/>
          </a:bodyPr>
          <a:lstStyle>
            <a:lvl1pPr algn="l">
              <a:defRPr sz="2400" spc="225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11" y="1263841"/>
            <a:ext cx="301404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375"/>
              </a:spcBef>
              <a:defRPr sz="1200"/>
            </a:lvl1pPr>
            <a:lvl2pPr>
              <a:lnSpc>
                <a:spcPct val="150000"/>
              </a:lnSpc>
              <a:spcBef>
                <a:spcPts val="375"/>
              </a:spcBef>
              <a:defRPr sz="1050"/>
            </a:lvl2pPr>
            <a:lvl3pPr>
              <a:lnSpc>
                <a:spcPct val="150000"/>
              </a:lnSpc>
              <a:spcBef>
                <a:spcPts val="375"/>
              </a:spcBef>
              <a:defRPr sz="1050"/>
            </a:lvl3pPr>
            <a:lvl4pPr>
              <a:lnSpc>
                <a:spcPct val="150000"/>
              </a:lnSpc>
              <a:spcBef>
                <a:spcPts val="375"/>
              </a:spcBef>
              <a:defRPr sz="900"/>
            </a:lvl4pPr>
            <a:lvl5pPr>
              <a:lnSpc>
                <a:spcPct val="150000"/>
              </a:lnSpc>
              <a:spcBef>
                <a:spcPts val="375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450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8475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50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8475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2450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38475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6259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9280C9-9D18-9959-CCD5-CADE0747EB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4607137"/>
            <a:ext cx="30861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050" spc="225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9067" y="1569726"/>
            <a:ext cx="6925866" cy="265144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3951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425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32" y="3864355"/>
            <a:ext cx="3868340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32" y="4531139"/>
            <a:ext cx="3868340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3830" y="3864355"/>
            <a:ext cx="3887391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3830" y="4531139"/>
            <a:ext cx="3887391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94" y="3669506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30" y="1624013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6617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190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6381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2192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365132"/>
            <a:ext cx="825222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889" y="1365813"/>
            <a:ext cx="824244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  <p:sldLayoutId id="2147483681" r:id="rId12"/>
  </p:sldLayoutIdLst>
  <p:hf hdr="0" ftr="0" dt="0"/>
  <p:txStyles>
    <p:titleStyle>
      <a:lvl1pPr algn="ctr" defTabSz="685783" rtl="0" eaLnBrk="1" latinLnBrk="0" hangingPunct="1">
        <a:lnSpc>
          <a:spcPct val="10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D3F8A-3F7F-B22C-B0DA-CA78442693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D5597-D97A-C00F-321D-A40BEB41D96C}"/>
              </a:ext>
            </a:extLst>
          </p:cNvPr>
          <p:cNvSpPr txBox="1"/>
          <p:nvPr/>
        </p:nvSpPr>
        <p:spPr>
          <a:xfrm>
            <a:off x="4572000" y="321897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0" u="none" strike="noStrike" baseline="0" dirty="0">
                <a:solidFill>
                  <a:srgbClr val="2A1A00"/>
                </a:solidFill>
                <a:latin typeface="Times New Roman" panose="02020603050405020304" pitchFamily="18" charset="0"/>
              </a:rPr>
              <a:t>Pipelined CPU</a:t>
            </a:r>
            <a:endParaRPr lang="en-US" sz="4400" i="0" u="none" strike="noStrike" baseline="0" dirty="0">
              <a:solidFill>
                <a:srgbClr val="2A1A00"/>
              </a:solidFill>
              <a:latin typeface="Impact" panose="020B080603090205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D70A66-0476-3A9E-026A-32A57B7F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89" y="1529610"/>
            <a:ext cx="1238108" cy="12381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2B522E-4E84-B5B8-7B8A-C1AF1BA0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63" y="2572007"/>
            <a:ext cx="1169131" cy="11691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7F3618-0F8C-9547-A663-179E17A19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25" y="2456232"/>
            <a:ext cx="1249522" cy="12495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E3F654-7342-66F1-937D-C3A36061C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441" y="3130783"/>
            <a:ext cx="1346039" cy="13460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FD889F-C4F7-B0C4-AB3C-20016690E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984" y="1666210"/>
            <a:ext cx="964908" cy="96490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7D59C0-57E5-0923-3813-52F476246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61985" y="3839476"/>
            <a:ext cx="1095248" cy="109524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ABF3888-589B-35FD-3C0D-12AE07888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 flipH="1">
            <a:off x="2611549" y="3757071"/>
            <a:ext cx="1488494" cy="148849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A9F4D7A-89B8-B693-2212-AD5526B8ED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2690" y="2276235"/>
            <a:ext cx="1238108" cy="11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A29845-69B3-B121-D245-B1E2BDFEA2FF}"/>
              </a:ext>
            </a:extLst>
          </p:cNvPr>
          <p:cNvSpPr txBox="1"/>
          <p:nvPr/>
        </p:nvSpPr>
        <p:spPr>
          <a:xfrm>
            <a:off x="2286000" y="22121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PIPELINING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9E0A0-45EA-3EB2-9D8E-A5365FE6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06" y="893091"/>
            <a:ext cx="6723594" cy="2648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979987-3FEB-1AF9-8793-FB609D05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290378"/>
            <a:ext cx="6723594" cy="2463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E07F65-DC17-83E1-A94D-859C93A14C65}"/>
              </a:ext>
            </a:extLst>
          </p:cNvPr>
          <p:cNvSpPr txBox="1"/>
          <p:nvPr/>
        </p:nvSpPr>
        <p:spPr>
          <a:xfrm>
            <a:off x="37323" y="3059668"/>
            <a:ext cx="1959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Not pipelined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0D1BA-66B8-B721-FB6F-93D2A531066E}"/>
              </a:ext>
            </a:extLst>
          </p:cNvPr>
          <p:cNvSpPr txBox="1"/>
          <p:nvPr/>
        </p:nvSpPr>
        <p:spPr>
          <a:xfrm>
            <a:off x="0" y="6384105"/>
            <a:ext cx="1306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Pipelined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FEDDBE-7403-A04F-D17B-49D72A1F0C60}"/>
              </a:ext>
            </a:extLst>
          </p:cNvPr>
          <p:cNvSpPr txBox="1"/>
          <p:nvPr/>
        </p:nvSpPr>
        <p:spPr>
          <a:xfrm>
            <a:off x="0" y="3367048"/>
            <a:ext cx="9106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30 دقیقه فرض کنید هر کار - شستشو، خشک کردن، تا کردن، ذخیره کردن - و اینها</a:t>
            </a:r>
          </a:p>
          <a:p>
            <a:pPr algn="r"/>
            <a:r>
              <a:rPr lang="fa-IR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وظایف جداگانه از سخت افزار جداگانه استفاده می کنند و بنابراین می توانند با هم تداخل داشته باشند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9A25FB-9499-C35D-7D94-101D8968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" y="1132428"/>
            <a:ext cx="9129028" cy="5122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0A0CCE-AD18-1A1D-360C-44E390D0002D}"/>
              </a:ext>
            </a:extLst>
          </p:cNvPr>
          <p:cNvSpPr txBox="1"/>
          <p:nvPr/>
        </p:nvSpPr>
        <p:spPr>
          <a:xfrm>
            <a:off x="2293486" y="178321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SINGLE CYCLE VS. PIPELINED PERFORMANCE </a:t>
            </a:r>
          </a:p>
        </p:txBody>
      </p:sp>
    </p:spTree>
    <p:extLst>
      <p:ext uri="{BB962C8B-B14F-4D97-AF65-F5344CB8AC3E}">
        <p14:creationId xmlns:p14="http://schemas.microsoft.com/office/powerpoint/2010/main" val="271133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125964" y="1052427"/>
            <a:ext cx="4301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Pipelining </a:t>
            </a:r>
            <a:r>
              <a:rPr lang="en-US" sz="1800" b="0" i="1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does not reduce </a:t>
            </a:r>
            <a:r>
              <a:rPr lang="en-US" sz="1800" b="0" i="1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latency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of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 a single task, it </a:t>
            </a:r>
            <a:r>
              <a:rPr lang="en-US" sz="1800" b="0" i="1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increases </a:t>
            </a:r>
            <a:r>
              <a:rPr lang="en-US" sz="1800" b="0" i="1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throughput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of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 entire workload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Pipeline rate </a:t>
            </a:r>
            <a:r>
              <a:rPr lang="en-US" sz="1800" b="0" i="1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limited by longest stage</a:t>
            </a:r>
            <a:endParaRPr lang="en-US" sz="1800" b="0" i="0" u="none" strike="noStrike" baseline="0" dirty="0">
              <a:solidFill>
                <a:srgbClr val="585858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</a:t>
            </a:r>
            <a:r>
              <a:rPr lang="en-US" sz="1800" b="0" i="1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potential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speedup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numberpipe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 stages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</a:t>
            </a:r>
            <a:r>
              <a:rPr lang="en-US" sz="1800" b="0" i="1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unbalanced </a:t>
            </a:r>
            <a:r>
              <a:rPr lang="en-US" sz="1800" b="0" i="1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lengths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of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 pipe stages reduces speedup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Time to </a:t>
            </a:r>
            <a:r>
              <a:rPr lang="en-US" sz="1800" b="0" i="1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fill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pipeline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 and time to </a:t>
            </a:r>
            <a:r>
              <a:rPr lang="en-US" sz="1800" b="0" i="1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drain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it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 –when there is </a:t>
            </a:r>
            <a:r>
              <a:rPr lang="en-US" sz="1800" b="0" i="1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slack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in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 the pipeline –reduces speedup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If the stages are perfectly balanced, the time between instructions on the pipelined processor is: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861249" y="1052427"/>
            <a:ext cx="4156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• لوله گذاری تأخیر یک کار را کاهش نمی دهد، کل حجم کار را افزایش می دهد</a:t>
            </a:r>
          </a:p>
          <a:p>
            <a:pPr algn="r" rtl="1"/>
            <a:r>
              <a:rPr lang="fa-IR" dirty="0"/>
              <a:t>• نرخ خط لوله با طولانی ترین مرحله محدود شده است</a:t>
            </a:r>
          </a:p>
          <a:p>
            <a:pPr algn="r" rtl="1"/>
            <a:r>
              <a:rPr lang="fa-IR" dirty="0"/>
              <a:t>-سرعت پتانسیل = مراحل شماره لوله</a:t>
            </a:r>
          </a:p>
          <a:p>
            <a:pPr algn="r" rtl="1"/>
            <a:r>
              <a:rPr lang="fa-IR" dirty="0"/>
              <a:t>-طول نامتعادل مراحل لوله سرعت را کاهش می دهد</a:t>
            </a:r>
          </a:p>
          <a:p>
            <a:pPr algn="r" rtl="1"/>
            <a:r>
              <a:rPr lang="fa-IR" dirty="0"/>
              <a:t>•زمان برای پر کردن خط لوله و زمان تخلیه - زمانی که خط لوله شل است - سرعت را کاهش می دهد</a:t>
            </a:r>
          </a:p>
          <a:p>
            <a:pPr algn="r" rtl="1"/>
            <a:r>
              <a:rPr lang="fa-IR" dirty="0"/>
              <a:t>•اگر مراحل کاملاً متعادل باشند، زمان بین دستورات روی پردازنده خط لوله شده است: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963472"/>
            <a:ext cx="0" cy="52133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PIPELINING: KEEP IN MIND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03C4B-0F2B-1816-6B9D-EE821D092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54" y="5353834"/>
            <a:ext cx="668331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6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125964" y="1052427"/>
            <a:ext cx="43014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•What makes it easy with MIPS?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–all instructions are the same length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•so fetch and decode stages are similar for all instructions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–just a few instruction formats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simplifies instruction decode and makes it possible in one stage (which means smaller pipelines)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–memory operands appear only in load/stores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so we can use execute stage to calculate memory address and access memory in memory stage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–operands are aligned in memory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We do not need two data memory access for one instruction. one data transfer instruction requires one memory access stage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572000" y="1052427"/>
            <a:ext cx="44460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• چه چیزی آن را با </a:t>
            </a:r>
            <a:r>
              <a:rPr lang="en-US" dirty="0"/>
              <a:t>MIPS </a:t>
            </a:r>
            <a:r>
              <a:rPr lang="fa-IR" dirty="0"/>
              <a:t>آسان می کند؟</a:t>
            </a:r>
          </a:p>
          <a:p>
            <a:pPr algn="r" rtl="1"/>
            <a:r>
              <a:rPr lang="fa-IR" dirty="0"/>
              <a:t>- طول تمام دستورالعمل ها یکسان است</a:t>
            </a:r>
          </a:p>
          <a:p>
            <a:pPr algn="r" rtl="1"/>
            <a:r>
              <a:rPr lang="fa-IR" dirty="0"/>
              <a:t>بنابراین مراحل واکشی و رمزگشایی برای همه دستورالعمل ها مشابه هستند</a:t>
            </a:r>
          </a:p>
          <a:p>
            <a:pPr algn="r" rtl="1"/>
            <a:r>
              <a:rPr lang="fa-IR" dirty="0"/>
              <a:t>-فقط چند فرمت دستورالعمل</a:t>
            </a:r>
          </a:p>
          <a:p>
            <a:pPr algn="r" rtl="1"/>
            <a:r>
              <a:rPr lang="fa-IR" dirty="0"/>
              <a:t>رمزگشایی دستورالعمل را ساده می کند و آن را در یک مرحله ممکن می کند (که به معنای خطوط لوله کوچکتر است)</a:t>
            </a:r>
          </a:p>
          <a:p>
            <a:pPr algn="r" rtl="1"/>
            <a:r>
              <a:rPr lang="fa-IR" dirty="0"/>
              <a:t>-عملگرهای حافظه فقط در </a:t>
            </a:r>
            <a:r>
              <a:rPr lang="en-US" dirty="0"/>
              <a:t>load/stores </a:t>
            </a:r>
            <a:r>
              <a:rPr lang="fa-IR" dirty="0"/>
              <a:t>ظاهر می شوند</a:t>
            </a:r>
          </a:p>
          <a:p>
            <a:pPr algn="r" rtl="1"/>
            <a:r>
              <a:rPr lang="fa-IR" dirty="0"/>
              <a:t>بنابراین می توانیم از مرحله اجرا برای محاسبه آدرس حافظه و دسترسی به حافظه در مرحله حافظه استفاده کنیم</a:t>
            </a:r>
          </a:p>
          <a:p>
            <a:pPr algn="r" rtl="1"/>
            <a:r>
              <a:rPr lang="fa-IR" dirty="0"/>
              <a:t>- عملوندها در حافظه تراز می شوند</a:t>
            </a:r>
          </a:p>
          <a:p>
            <a:pPr algn="r" rtl="1"/>
            <a:r>
              <a:rPr lang="fa-IR" dirty="0"/>
              <a:t>• ما برای یک دستور نیازی به دو دسترسی به حافظه داده نداریم. یک دستورالعمل انتقال داده به یک مرحله دسترسی به حافظه نیاز دارد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963472"/>
            <a:ext cx="0" cy="52133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PIPELINING MIPS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125964" y="1052427"/>
            <a:ext cx="4301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Gill Sans MT" panose="020B0502020104020203" pitchFamily="34" charset="0"/>
              </a:rPr>
              <a:t>–</a:t>
            </a:r>
            <a:r>
              <a:rPr lang="en-US" sz="1800" b="0" i="1" u="none" strike="noStrike" baseline="0" dirty="0">
                <a:latin typeface="Gill Sans MT" panose="020B0502020104020203" pitchFamily="34" charset="0"/>
              </a:rPr>
              <a:t>structural hazards</a:t>
            </a:r>
            <a:r>
              <a:rPr lang="en-US" sz="1800" b="0" i="0" u="none" strike="noStrike" baseline="0" dirty="0">
                <a:latin typeface="Gill Sans MT" panose="020B0502020104020203" pitchFamily="34" charset="0"/>
              </a:rPr>
              <a:t>: different instructions, at different stages, in the pipeline want to use the same hardware resource</a:t>
            </a:r>
          </a:p>
          <a:p>
            <a:r>
              <a:rPr lang="en-US" sz="1800" b="0" i="0" u="none" strike="noStrike" baseline="0" dirty="0">
                <a:latin typeface="Gill Sans MT" panose="020B0502020104020203" pitchFamily="34" charset="0"/>
              </a:rPr>
              <a:t>–</a:t>
            </a:r>
            <a:r>
              <a:rPr lang="en-US" sz="1800" b="0" i="1" u="none" strike="noStrike" baseline="0" dirty="0">
                <a:latin typeface="Gill Sans MT" panose="020B0502020104020203" pitchFamily="34" charset="0"/>
              </a:rPr>
              <a:t>control hazards</a:t>
            </a:r>
            <a:r>
              <a:rPr lang="en-US" sz="1800" b="0" i="0" u="none" strike="noStrike" baseline="0" dirty="0">
                <a:latin typeface="Gill Sans MT" panose="020B0502020104020203" pitchFamily="34" charset="0"/>
              </a:rPr>
              <a:t>: succeeding instruction, to put into pipeline, depends on the outcome of a previous branch instruction, already in pipeline</a:t>
            </a:r>
          </a:p>
          <a:p>
            <a:r>
              <a:rPr lang="en-US" sz="1800" b="0" i="0" u="none" strike="noStrike" baseline="0" dirty="0">
                <a:latin typeface="Gill Sans MT" panose="020B0502020104020203" pitchFamily="34" charset="0"/>
              </a:rPr>
              <a:t>–</a:t>
            </a:r>
            <a:r>
              <a:rPr lang="en-US" sz="1800" b="0" i="1" u="none" strike="noStrike" baseline="0" dirty="0">
                <a:latin typeface="Gill Sans MT" panose="020B0502020104020203" pitchFamily="34" charset="0"/>
              </a:rPr>
              <a:t>data hazards</a:t>
            </a:r>
            <a:r>
              <a:rPr lang="en-US" sz="1800" b="0" i="0" u="none" strike="noStrike" baseline="0" dirty="0">
                <a:latin typeface="Gill Sans MT" panose="020B0502020104020203" pitchFamily="34" charset="0"/>
              </a:rPr>
              <a:t>: an instruction in the pipeline requires data to be computed by a previous instruction still in the pipeline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latin typeface="Gill Sans MT" panose="020B0502020104020203" pitchFamily="34" charset="0"/>
              </a:rPr>
              <a:t>Before actually building the pipelined </a:t>
            </a:r>
            <a:r>
              <a:rPr lang="en-US" sz="1800" b="0" i="0" u="none" strike="noStrike" baseline="0" dirty="0" err="1">
                <a:latin typeface="Gill Sans MT" panose="020B0502020104020203" pitchFamily="34" charset="0"/>
              </a:rPr>
              <a:t>datapath</a:t>
            </a:r>
            <a:r>
              <a:rPr lang="en-US" sz="1800" b="0" i="0" u="none" strike="noStrike" baseline="0" dirty="0">
                <a:latin typeface="Gill Sans MT" panose="020B0502020104020203" pitchFamily="34" charset="0"/>
              </a:rPr>
              <a:t> and control we first briefly examine these potential hazards individually…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572000" y="1052427"/>
            <a:ext cx="4446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- خطرات ساختاری: دستورالعمل های مختلف، در مراحل مختلف، در خط لوله می خواهند از یک منبع سخت افزاری استفاده کنند.</a:t>
            </a:r>
          </a:p>
          <a:p>
            <a:pPr algn="r" rtl="1"/>
            <a:r>
              <a:rPr lang="fa-IR" dirty="0"/>
              <a:t>- مخاطرات کنترل: دستورالعمل بعدی، برای قرار دادن در خط لوله، بستگی به نتیجه یک دستورالعمل شاخه قبلی دارد، که قبلاً در خط لوله است.</a:t>
            </a:r>
          </a:p>
          <a:p>
            <a:pPr algn="r" rtl="1"/>
            <a:r>
              <a:rPr lang="fa-IR" dirty="0"/>
              <a:t>- خطرات داده: یک دستورالعمل در خط لوله نیاز به محاسبه داده ها توسط دستورالعمل قبلی دارد که هنوز در خط لوله است.</a:t>
            </a:r>
          </a:p>
          <a:p>
            <a:pPr algn="r" rtl="1"/>
            <a:r>
              <a:rPr lang="fa-IR" dirty="0"/>
              <a:t>•قبل از ساختن مسیر داده خط لوله و کنترل، ابتدا به طور مختصر این خطرات بالقوه را به صورت جداگانه بررسی می کنیم…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963472"/>
            <a:ext cx="0" cy="52133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PIPELINING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1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366</TotalTime>
  <Words>635</Words>
  <Application>Microsoft Office PowerPoint</Application>
  <PresentationFormat>On-screen Show (4:3)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Impact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farzin</dc:creator>
  <cp:lastModifiedBy>farzin</cp:lastModifiedBy>
  <cp:revision>12</cp:revision>
  <dcterms:created xsi:type="dcterms:W3CDTF">2023-06-10T17:44:25Z</dcterms:created>
  <dcterms:modified xsi:type="dcterms:W3CDTF">2023-06-14T14:52:55Z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