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481" r:id="rId5"/>
    <p:sldId id="2485" r:id="rId6"/>
    <p:sldId id="2492" r:id="rId7"/>
    <p:sldId id="2493" r:id="rId8"/>
    <p:sldId id="2494" r:id="rId9"/>
    <p:sldId id="2495" r:id="rId10"/>
    <p:sldId id="2496" r:id="rId11"/>
    <p:sldId id="2500" r:id="rId12"/>
    <p:sldId id="2497" r:id="rId13"/>
    <p:sldId id="2499" r:id="rId14"/>
    <p:sldId id="2498" r:id="rId15"/>
    <p:sldId id="249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685" y="72"/>
      </p:cViewPr>
      <p:guideLst>
        <p:guide orient="horz" pos="1992"/>
        <p:guide pos="288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6/25/2023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7816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87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57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29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10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665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80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24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49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214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22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34261" y="5922147"/>
            <a:ext cx="3875485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28950" y="3608513"/>
            <a:ext cx="30861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cap="all" baseline="0"/>
            </a:lvl1pPr>
          </a:lstStyle>
          <a:p>
            <a:r>
              <a:rPr lang="en-US" spc="225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127" y="2445640"/>
            <a:ext cx="8617744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3000" cap="all" spc="225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1661167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80285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777" y="1660810"/>
            <a:ext cx="8090453" cy="830649"/>
          </a:xfrm>
        </p:spPr>
        <p:txBody>
          <a:bodyPr>
            <a:noAutofit/>
          </a:bodyPr>
          <a:lstStyle/>
          <a:p>
            <a:r>
              <a:rPr lang="en-US" sz="3000" spc="225"/>
              <a:t>Click to edit Master title style</a:t>
            </a:r>
            <a:endParaRPr lang="en-US" sz="3000" spc="225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4261" y="5137999"/>
            <a:ext cx="3875485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1146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2750" y="3893335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04354" y="3903126"/>
            <a:ext cx="2298501" cy="518795"/>
          </a:xfrm>
        </p:spPr>
        <p:txBody>
          <a:bodyPr>
            <a:noAutofit/>
          </a:bodyPr>
          <a:lstStyle>
            <a:lvl1pPr marL="0" indent="0" algn="ctr">
              <a:buNone/>
              <a:defRPr sz="1350" spc="225">
                <a:solidFill>
                  <a:schemeClr val="tx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316076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4297680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7279284" y="3098985"/>
            <a:ext cx="54864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1614" y="642934"/>
            <a:ext cx="363474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405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01615" y="2078875"/>
            <a:ext cx="3086100" cy="3798888"/>
          </a:xfrm>
        </p:spPr>
        <p:txBody>
          <a:bodyPr>
            <a:noAutofit/>
          </a:bodyPr>
          <a:lstStyle>
            <a:lvl1pPr marL="0" indent="0">
              <a:buNone/>
              <a:defRPr sz="1350" spc="225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01617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54" y="1546140"/>
            <a:ext cx="301752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" y="0"/>
            <a:ext cx="4062413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3" y="2799619"/>
            <a:ext cx="3484685" cy="221858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z="900" smtClean="0"/>
              <a:pPr/>
              <a:t>‹#›</a:t>
            </a:fld>
            <a:endParaRPr lang="en-US" sz="9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12037"/>
            <a:ext cx="4422914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2262878"/>
            <a:ext cx="3938588" cy="1661297"/>
          </a:xfrm>
        </p:spPr>
        <p:txBody>
          <a:bodyPr anchor="b"/>
          <a:lstStyle>
            <a:lvl1pPr algn="l">
              <a:defRPr sz="4500" spc="225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72001" y="4378141"/>
            <a:ext cx="3938588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all" spc="450" baseline="0">
                <a:solidFill>
                  <a:schemeClr val="bg1"/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4211" y="365132"/>
            <a:ext cx="3014042" cy="573989"/>
          </a:xfrm>
        </p:spPr>
        <p:txBody>
          <a:bodyPr lIns="0" rIns="0">
            <a:noAutofit/>
          </a:bodyPr>
          <a:lstStyle>
            <a:lvl1pPr algn="l">
              <a:defRPr sz="2400" spc="225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211" y="1263841"/>
            <a:ext cx="301404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375"/>
              </a:spcBef>
              <a:defRPr sz="1200"/>
            </a:lvl1pPr>
            <a:lvl2pPr>
              <a:lnSpc>
                <a:spcPct val="150000"/>
              </a:lnSpc>
              <a:spcBef>
                <a:spcPts val="375"/>
              </a:spcBef>
              <a:defRPr sz="1050"/>
            </a:lvl2pPr>
            <a:lvl3pPr>
              <a:lnSpc>
                <a:spcPct val="150000"/>
              </a:lnSpc>
              <a:spcBef>
                <a:spcPts val="375"/>
              </a:spcBef>
              <a:defRPr sz="1050"/>
            </a:lvl3pPr>
            <a:lvl4pPr>
              <a:lnSpc>
                <a:spcPct val="150000"/>
              </a:lnSpc>
              <a:spcBef>
                <a:spcPts val="375"/>
              </a:spcBef>
              <a:defRPr sz="900"/>
            </a:lvl4pPr>
            <a:lvl5pPr>
              <a:lnSpc>
                <a:spcPct val="150000"/>
              </a:lnSpc>
              <a:spcBef>
                <a:spcPts val="375"/>
              </a:spcBef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450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38475" y="3651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2450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38475" y="24225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2450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38475" y="4479932"/>
            <a:ext cx="22479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36259" y="6303970"/>
            <a:ext cx="2261235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9280C9-9D18-9959-CCD5-CADE0747EB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50" y="4607137"/>
            <a:ext cx="30861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050" spc="225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09067" y="1569726"/>
            <a:ext cx="6925866" cy="2651443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33951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425" y="1638300"/>
            <a:ext cx="386715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832" y="3864355"/>
            <a:ext cx="3868340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32" y="4531139"/>
            <a:ext cx="3868340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23830" y="3864355"/>
            <a:ext cx="3887391" cy="49450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spc="225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23830" y="4531139"/>
            <a:ext cx="3887391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5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1"/>
            <a:ext cx="825222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3600"/>
              <a:t>Click to edit Master title style</a:t>
            </a:r>
            <a:endParaRPr lang="en-US" sz="36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94" y="3669506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0330" y="1624013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06617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190" y="1623219"/>
            <a:ext cx="2331244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06381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2192" y="3681412"/>
            <a:ext cx="2331245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1800" spc="225"/>
            </a:lvl1pPr>
            <a:lvl2pPr marL="514337" indent="-171446">
              <a:buFont typeface="Wingdings" panose="05000000000000000000" pitchFamily="2" charset="2"/>
              <a:buChar char="§"/>
              <a:defRPr/>
            </a:lvl2pPr>
            <a:lvl3pPr marL="857228" indent="-171446">
              <a:buFont typeface="Wingdings" panose="05000000000000000000" pitchFamily="2" charset="2"/>
              <a:buChar char="§"/>
              <a:defRPr/>
            </a:lvl3pPr>
            <a:lvl4pPr marL="1200120" indent="-171446">
              <a:buFont typeface="Wingdings" panose="05000000000000000000" pitchFamily="2" charset="2"/>
              <a:buChar char="§"/>
              <a:defRPr/>
            </a:lvl4pPr>
            <a:lvl5pPr marL="1543012" indent="-17144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61953" y="6468310"/>
            <a:ext cx="332961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891" y="365132"/>
            <a:ext cx="825222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5889" y="1365813"/>
            <a:ext cx="824244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61953" y="6468310"/>
            <a:ext cx="3329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685783" rtl="0" eaLnBrk="1" latinLnBrk="0" hangingPunct="1">
        <a:lnSpc>
          <a:spcPct val="10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51AE55-9DF5-3673-EE3C-D1538B0D66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A142DE-4928-26CB-B805-1213F6CB1E9F}"/>
              </a:ext>
            </a:extLst>
          </p:cNvPr>
          <p:cNvSpPr txBox="1"/>
          <p:nvPr/>
        </p:nvSpPr>
        <p:spPr>
          <a:xfrm>
            <a:off x="1525137" y="3105834"/>
            <a:ext cx="6093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Garamond (Headings)"/>
              </a:rPr>
              <a:t>ADC &amp; DAC</a:t>
            </a:r>
            <a:endParaRPr lang="en-US" sz="3600" b="1" dirty="0">
              <a:latin typeface="Garamond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31557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70DC05-C7D9-4687-FD40-4AE0557CA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3999" cy="466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4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DAC</a:t>
            </a:r>
            <a:endParaRPr lang="en-US" sz="4800" dirty="0"/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BFCD7F54-3EC7-5C16-3344-EF04B9DAB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360" y="1590198"/>
            <a:ext cx="8717280" cy="36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2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E6A78-D97E-BC16-BE28-02B80EDBE79C}"/>
              </a:ext>
            </a:extLst>
          </p:cNvPr>
          <p:cNvSpPr txBox="1"/>
          <p:nvPr/>
        </p:nvSpPr>
        <p:spPr>
          <a:xfrm>
            <a:off x="-2" y="1052427"/>
            <a:ext cx="457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send data and commands to LCDs you should do the following steps. Notice that steps 2 and 3 can be repeated many times:</a:t>
            </a:r>
          </a:p>
          <a:p>
            <a:r>
              <a:rPr lang="en-US" dirty="0"/>
              <a:t>1. Initialize the LCD.</a:t>
            </a:r>
          </a:p>
          <a:p>
            <a:r>
              <a:rPr lang="en-US" dirty="0"/>
              <a:t>3. Send the character to be shown on the LCD.</a:t>
            </a:r>
          </a:p>
          <a:p>
            <a:r>
              <a:rPr lang="en-US" dirty="0"/>
              <a:t>2. Send any of the commands from Table 2 to the LCD.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9B678-AB3A-62F2-1D65-8209B1EC6292}"/>
              </a:ext>
            </a:extLst>
          </p:cNvPr>
          <p:cNvSpPr txBox="1"/>
          <p:nvPr/>
        </p:nvSpPr>
        <p:spPr>
          <a:xfrm>
            <a:off x="4572001" y="1052427"/>
            <a:ext cx="457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برای ارسال داده ها و دستورات به </a:t>
            </a:r>
            <a:r>
              <a:rPr lang="en-US" dirty="0">
                <a:cs typeface="B Nazanin" panose="00000400000000000000" pitchFamily="2" charset="-78"/>
              </a:rPr>
              <a:t>LCD </a:t>
            </a:r>
            <a:r>
              <a:rPr lang="fa-IR" dirty="0">
                <a:cs typeface="B Nazanin" panose="00000400000000000000" pitchFamily="2" charset="-78"/>
              </a:rPr>
              <a:t>باید مراحل زیر را انجام دهید. توجه داشته باشید که مراحل 2 و 3 را می توان چندین بار تکرار کرد: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1. ال سی دی را راه اندازی کنید.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3. کاراکتر را برای نمایش در </a:t>
            </a:r>
            <a:r>
              <a:rPr lang="en-US" dirty="0">
                <a:cs typeface="B Nazanin" panose="00000400000000000000" pitchFamily="2" charset="-78"/>
              </a:rPr>
              <a:t>LCD </a:t>
            </a:r>
            <a:r>
              <a:rPr lang="fa-IR" dirty="0">
                <a:cs typeface="B Nazanin" panose="00000400000000000000" pitchFamily="2" charset="-78"/>
              </a:rPr>
              <a:t>ارسال کنید.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2. هر یک از دستورات جدول 2 را به </a:t>
            </a:r>
            <a:r>
              <a:rPr lang="en-US" dirty="0">
                <a:cs typeface="B Nazanin" panose="00000400000000000000" pitchFamily="2" charset="-78"/>
              </a:rPr>
              <a:t>LCD </a:t>
            </a:r>
            <a:r>
              <a:rPr lang="fa-IR" dirty="0">
                <a:cs typeface="B Nazanin" panose="00000400000000000000" pitchFamily="2" charset="-78"/>
              </a:rPr>
              <a:t>ارسال کنید.</a:t>
            </a:r>
            <a:endParaRPr lang="en-US" dirty="0">
              <a:cs typeface="B Nazanin" panose="00000400000000000000" pitchFamily="2" charset="-7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FD0886-7A54-FF26-AF04-FE27F0FDB89A}"/>
              </a:ext>
            </a:extLst>
          </p:cNvPr>
          <p:cNvCxnSpPr>
            <a:cxnSpLocks/>
          </p:cNvCxnSpPr>
          <p:nvPr/>
        </p:nvCxnSpPr>
        <p:spPr>
          <a:xfrm>
            <a:off x="4572000" y="963472"/>
            <a:ext cx="0" cy="5213393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Sending command and data to LCD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8858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ADC</a:t>
            </a:r>
            <a:endParaRPr lang="en-US" sz="4800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76C2D5F-A95C-2629-3BD0-D14DD6405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715" y="1223635"/>
            <a:ext cx="7705725" cy="1962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E63D84-7E2B-F854-6801-A89346546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15" y="3453384"/>
            <a:ext cx="77819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ADC Characteristics</a:t>
            </a:r>
            <a:endParaRPr lang="en-US" sz="4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13A9C-868A-2BEA-3136-0F85A03AA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063" y="944410"/>
            <a:ext cx="6979227" cy="218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21EB4A-4F89-70D4-63C0-45957EAAD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560" y="3126501"/>
            <a:ext cx="6927273" cy="28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3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ADC Output</a:t>
            </a:r>
            <a:endParaRPr lang="en-US" sz="4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C535CE-1374-C410-E7D7-C7D58B6DE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4184487"/>
            <a:ext cx="2814467" cy="988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F34C24-6BC7-53E5-1AD8-7EF3FB1DC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6831"/>
            <a:ext cx="9144000" cy="346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7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Parallel ADC</a:t>
            </a:r>
            <a:endParaRPr lang="en-US" sz="4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8EEBA1A-7983-D2CD-1F85-B4226CCC1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948857"/>
            <a:ext cx="9144000" cy="446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66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05F128-2034-6EB8-54BC-FCD86416C360}"/>
              </a:ext>
            </a:extLst>
          </p:cNvPr>
          <p:cNvSpPr txBox="1"/>
          <p:nvPr/>
        </p:nvSpPr>
        <p:spPr>
          <a:xfrm>
            <a:off x="2286000" y="18516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2A1A00"/>
                </a:solidFill>
                <a:latin typeface="Impact" panose="020B0806030902050204" pitchFamily="34" charset="0"/>
              </a:rPr>
              <a:t>Serial ADC</a:t>
            </a:r>
            <a:endParaRPr lang="en-US" sz="48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40DFD71-8704-81E9-9A74-66860DC5D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8070"/>
            <a:ext cx="9144000" cy="46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3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21F479-8367-BDBF-A326-97F4D63A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8920"/>
            <a:ext cx="9144000" cy="342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03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8E60DD-98AF-CCEA-B7D8-731D7FD9E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4511"/>
            <a:ext cx="9143999" cy="335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18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40095-573C-D03D-A64A-5FA43A887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3BFE25-56AA-538E-0708-7BC8AC2A7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4" y="190143"/>
            <a:ext cx="6610350" cy="828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5B8DA-8333-16FD-2829-D9D2DA046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136" y="946853"/>
            <a:ext cx="8467725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606</TotalTime>
  <Words>155</Words>
  <Application>Microsoft Office PowerPoint</Application>
  <PresentationFormat>On-screen Show (4:3)</PresentationFormat>
  <Paragraphs>28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Garamond (Headings)</vt:lpstr>
      <vt:lpstr>Impact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farzin</dc:creator>
  <cp:lastModifiedBy>farzin</cp:lastModifiedBy>
  <cp:revision>24</cp:revision>
  <dcterms:created xsi:type="dcterms:W3CDTF">2023-06-10T17:44:25Z</dcterms:created>
  <dcterms:modified xsi:type="dcterms:W3CDTF">2023-06-25T14:48:22Z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