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2451" r:id="rId5"/>
    <p:sldId id="259" r:id="rId6"/>
    <p:sldId id="2463" r:id="rId7"/>
    <p:sldId id="2464" r:id="rId8"/>
    <p:sldId id="2465" r:id="rId9"/>
    <p:sldId id="2466" r:id="rId10"/>
    <p:sldId id="2467" r:id="rId11"/>
    <p:sldId id="2468" r:id="rId12"/>
    <p:sldId id="2469" r:id="rId13"/>
    <p:sldId id="2470" r:id="rId14"/>
    <p:sldId id="2471" r:id="rId15"/>
    <p:sldId id="2472" r:id="rId16"/>
    <p:sldId id="2473" r:id="rId17"/>
    <p:sldId id="2474" r:id="rId18"/>
    <p:sldId id="2475" r:id="rId19"/>
    <p:sldId id="2476" r:id="rId20"/>
    <p:sldId id="2477" r:id="rId21"/>
    <p:sldId id="2478" r:id="rId22"/>
    <p:sldId id="2479" r:id="rId23"/>
    <p:sldId id="2480" r:id="rId24"/>
    <p:sldId id="2481" r:id="rId25"/>
    <p:sldId id="318" r:id="rId26"/>
    <p:sldId id="2483" r:id="rId27"/>
    <p:sldId id="2482" r:id="rId28"/>
    <p:sldId id="2484" r:id="rId29"/>
    <p:sldId id="2485" r:id="rId30"/>
    <p:sldId id="2486" r:id="rId31"/>
    <p:sldId id="2487" r:id="rId32"/>
    <p:sldId id="2488" r:id="rId33"/>
    <p:sldId id="2489" r:id="rId34"/>
    <p:sldId id="2490" r:id="rId35"/>
    <p:sldId id="2491" r:id="rId36"/>
    <p:sldId id="2492" r:id="rId37"/>
    <p:sldId id="2493" r:id="rId38"/>
    <p:sldId id="2494" r:id="rId39"/>
    <p:sldId id="2495" r:id="rId40"/>
    <p:sldId id="2496" r:id="rId41"/>
    <p:sldId id="2497" r:id="rId42"/>
    <p:sldId id="2498" r:id="rId43"/>
    <p:sldId id="2499" r:id="rId44"/>
    <p:sldId id="2500" r:id="rId45"/>
    <p:sldId id="2501" r:id="rId46"/>
    <p:sldId id="25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288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1502" y="72"/>
      </p:cViewPr>
      <p:guideLst>
        <p:guide orient="horz" pos="1992"/>
        <p:guide pos="288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6/15/2023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6/15/2023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4136206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979700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3796579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156704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3808291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518520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173068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3067296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2078451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382999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522012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25</a:t>
            </a:fld>
            <a:endParaRPr lang="en-US" dirty="0"/>
          </a:p>
        </p:txBody>
      </p:sp>
    </p:spTree>
    <p:extLst>
      <p:ext uri="{BB962C8B-B14F-4D97-AF65-F5344CB8AC3E}">
        <p14:creationId xmlns:p14="http://schemas.microsoft.com/office/powerpoint/2010/main" val="2546683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26</a:t>
            </a:fld>
            <a:endParaRPr lang="en-US" dirty="0"/>
          </a:p>
        </p:txBody>
      </p:sp>
    </p:spTree>
    <p:extLst>
      <p:ext uri="{BB962C8B-B14F-4D97-AF65-F5344CB8AC3E}">
        <p14:creationId xmlns:p14="http://schemas.microsoft.com/office/powerpoint/2010/main" val="84934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27</a:t>
            </a:fld>
            <a:endParaRPr lang="en-US" dirty="0"/>
          </a:p>
        </p:txBody>
      </p:sp>
    </p:spTree>
    <p:extLst>
      <p:ext uri="{BB962C8B-B14F-4D97-AF65-F5344CB8AC3E}">
        <p14:creationId xmlns:p14="http://schemas.microsoft.com/office/powerpoint/2010/main" val="2984756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28</a:t>
            </a:fld>
            <a:endParaRPr lang="en-US" dirty="0"/>
          </a:p>
        </p:txBody>
      </p:sp>
    </p:spTree>
    <p:extLst>
      <p:ext uri="{BB962C8B-B14F-4D97-AF65-F5344CB8AC3E}">
        <p14:creationId xmlns:p14="http://schemas.microsoft.com/office/powerpoint/2010/main" val="1278495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29</a:t>
            </a:fld>
            <a:endParaRPr lang="en-US" dirty="0"/>
          </a:p>
        </p:txBody>
      </p:sp>
    </p:spTree>
    <p:extLst>
      <p:ext uri="{BB962C8B-B14F-4D97-AF65-F5344CB8AC3E}">
        <p14:creationId xmlns:p14="http://schemas.microsoft.com/office/powerpoint/2010/main" val="4046399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30</a:t>
            </a:fld>
            <a:endParaRPr lang="en-US" dirty="0"/>
          </a:p>
        </p:txBody>
      </p:sp>
    </p:spTree>
    <p:extLst>
      <p:ext uri="{BB962C8B-B14F-4D97-AF65-F5344CB8AC3E}">
        <p14:creationId xmlns:p14="http://schemas.microsoft.com/office/powerpoint/2010/main" val="2229627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31</a:t>
            </a:fld>
            <a:endParaRPr lang="en-US" dirty="0"/>
          </a:p>
        </p:txBody>
      </p:sp>
    </p:spTree>
    <p:extLst>
      <p:ext uri="{BB962C8B-B14F-4D97-AF65-F5344CB8AC3E}">
        <p14:creationId xmlns:p14="http://schemas.microsoft.com/office/powerpoint/2010/main" val="1880323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32</a:t>
            </a:fld>
            <a:endParaRPr lang="en-US" dirty="0"/>
          </a:p>
        </p:txBody>
      </p:sp>
    </p:spTree>
    <p:extLst>
      <p:ext uri="{BB962C8B-B14F-4D97-AF65-F5344CB8AC3E}">
        <p14:creationId xmlns:p14="http://schemas.microsoft.com/office/powerpoint/2010/main" val="32294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33</a:t>
            </a:fld>
            <a:endParaRPr lang="en-US" dirty="0"/>
          </a:p>
        </p:txBody>
      </p:sp>
    </p:spTree>
    <p:extLst>
      <p:ext uri="{BB962C8B-B14F-4D97-AF65-F5344CB8AC3E}">
        <p14:creationId xmlns:p14="http://schemas.microsoft.com/office/powerpoint/2010/main" val="3408651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34</a:t>
            </a:fld>
            <a:endParaRPr lang="en-US" dirty="0"/>
          </a:p>
        </p:txBody>
      </p:sp>
    </p:spTree>
    <p:extLst>
      <p:ext uri="{BB962C8B-B14F-4D97-AF65-F5344CB8AC3E}">
        <p14:creationId xmlns:p14="http://schemas.microsoft.com/office/powerpoint/2010/main" val="181653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2352873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35</a:t>
            </a:fld>
            <a:endParaRPr lang="en-US" dirty="0"/>
          </a:p>
        </p:txBody>
      </p:sp>
    </p:spTree>
    <p:extLst>
      <p:ext uri="{BB962C8B-B14F-4D97-AF65-F5344CB8AC3E}">
        <p14:creationId xmlns:p14="http://schemas.microsoft.com/office/powerpoint/2010/main" val="2724800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36</a:t>
            </a:fld>
            <a:endParaRPr lang="en-US" dirty="0"/>
          </a:p>
        </p:txBody>
      </p:sp>
    </p:spTree>
    <p:extLst>
      <p:ext uri="{BB962C8B-B14F-4D97-AF65-F5344CB8AC3E}">
        <p14:creationId xmlns:p14="http://schemas.microsoft.com/office/powerpoint/2010/main" val="443525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37</a:t>
            </a:fld>
            <a:endParaRPr lang="en-US" dirty="0"/>
          </a:p>
        </p:txBody>
      </p:sp>
    </p:spTree>
    <p:extLst>
      <p:ext uri="{BB962C8B-B14F-4D97-AF65-F5344CB8AC3E}">
        <p14:creationId xmlns:p14="http://schemas.microsoft.com/office/powerpoint/2010/main" val="1782715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38</a:t>
            </a:fld>
            <a:endParaRPr lang="en-US" dirty="0"/>
          </a:p>
        </p:txBody>
      </p:sp>
    </p:spTree>
    <p:extLst>
      <p:ext uri="{BB962C8B-B14F-4D97-AF65-F5344CB8AC3E}">
        <p14:creationId xmlns:p14="http://schemas.microsoft.com/office/powerpoint/2010/main" val="931046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39</a:t>
            </a:fld>
            <a:endParaRPr lang="en-US" dirty="0"/>
          </a:p>
        </p:txBody>
      </p:sp>
    </p:spTree>
    <p:extLst>
      <p:ext uri="{BB962C8B-B14F-4D97-AF65-F5344CB8AC3E}">
        <p14:creationId xmlns:p14="http://schemas.microsoft.com/office/powerpoint/2010/main" val="3868205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40</a:t>
            </a:fld>
            <a:endParaRPr lang="en-US" dirty="0"/>
          </a:p>
        </p:txBody>
      </p:sp>
    </p:spTree>
    <p:extLst>
      <p:ext uri="{BB962C8B-B14F-4D97-AF65-F5344CB8AC3E}">
        <p14:creationId xmlns:p14="http://schemas.microsoft.com/office/powerpoint/2010/main" val="2102188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41</a:t>
            </a:fld>
            <a:endParaRPr lang="en-US" dirty="0"/>
          </a:p>
        </p:txBody>
      </p:sp>
    </p:spTree>
    <p:extLst>
      <p:ext uri="{BB962C8B-B14F-4D97-AF65-F5344CB8AC3E}">
        <p14:creationId xmlns:p14="http://schemas.microsoft.com/office/powerpoint/2010/main" val="2758833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42</a:t>
            </a:fld>
            <a:endParaRPr lang="en-US" dirty="0"/>
          </a:p>
        </p:txBody>
      </p:sp>
    </p:spTree>
    <p:extLst>
      <p:ext uri="{BB962C8B-B14F-4D97-AF65-F5344CB8AC3E}">
        <p14:creationId xmlns:p14="http://schemas.microsoft.com/office/powerpoint/2010/main" val="3674135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52949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39652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70151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301614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2114411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60068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2634261" y="5922147"/>
            <a:ext cx="3875485" cy="518795"/>
          </a:xfrm>
        </p:spPr>
        <p:txBody>
          <a:bodyPr>
            <a:noAutofit/>
          </a:bodyPr>
          <a:lstStyle>
            <a:lvl1pPr marL="0" indent="0" algn="ctr">
              <a:buNone/>
              <a:defRPr sz="1350" spc="225">
                <a:solidFill>
                  <a:schemeClr val="tx1"/>
                </a:solidFill>
              </a:defRPr>
            </a:lvl1pPr>
            <a:lvl2pPr marL="342892"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3028950" y="3608513"/>
            <a:ext cx="30861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263127" y="2445640"/>
            <a:ext cx="8617744"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1661167"/>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4580285"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526777" y="1660810"/>
            <a:ext cx="8090453"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2634261" y="5137999"/>
            <a:ext cx="3875485"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441146"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3422750" y="3893335"/>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6404354"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316076" y="3098985"/>
            <a:ext cx="54864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4297680" y="3098985"/>
            <a:ext cx="54864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7279284" y="3098985"/>
            <a:ext cx="54864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cap="all"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49" y="2776936"/>
            <a:ext cx="2172503"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49" y="3834607"/>
            <a:ext cx="2172503"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069964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642934"/>
            <a:ext cx="363474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2078875"/>
            <a:ext cx="3086100" cy="3798888"/>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7"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546140"/>
            <a:ext cx="301752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2799619"/>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1" y="2262878"/>
            <a:ext cx="3938588"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1" y="4378141"/>
            <a:ext cx="3938588"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844211" y="365132"/>
            <a:ext cx="3014042"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844211" y="1263841"/>
            <a:ext cx="3014042"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552450" y="365132"/>
            <a:ext cx="22479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3038475" y="365132"/>
            <a:ext cx="22479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552450" y="2422532"/>
            <a:ext cx="22479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3038475" y="2422532"/>
            <a:ext cx="22479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552450" y="4479932"/>
            <a:ext cx="22479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3038475" y="4479932"/>
            <a:ext cx="22479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5836259"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445891" y="767798"/>
            <a:ext cx="8252222" cy="823913"/>
          </a:xfrm>
        </p:spPr>
        <p:txBody>
          <a:bodyPr>
            <a:noAutofit/>
          </a:bodyPr>
          <a:lstStyle>
            <a:lvl1pPr>
              <a:defRPr sz="3600" spc="225"/>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3028950" y="4607137"/>
            <a:ext cx="30861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9067" y="1569726"/>
            <a:ext cx="6925866"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4933951" y="1638300"/>
            <a:ext cx="386715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352425" y="1638300"/>
            <a:ext cx="386715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351832" y="3864355"/>
            <a:ext cx="3868340"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351832" y="4531139"/>
            <a:ext cx="3868340"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4923830" y="3864355"/>
            <a:ext cx="3887391"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4923830" y="4531139"/>
            <a:ext cx="3887391"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720094" y="3669506"/>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720330" y="1624013"/>
            <a:ext cx="2331244"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3406617" y="1623219"/>
            <a:ext cx="2331244"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6092190" y="1623219"/>
            <a:ext cx="2331244"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3406381"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6092192"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445891" y="365132"/>
            <a:ext cx="825222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445889" y="1365813"/>
            <a:ext cx="824244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685783"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46" indent="-171446" algn="l" defTabSz="685783"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37"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28"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20"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572004" y="2516618"/>
            <a:ext cx="4422913" cy="1824773"/>
          </a:xfrm>
        </p:spPr>
        <p:txBody>
          <a:bodyPr>
            <a:noAutofit/>
          </a:bodyPr>
          <a:lstStyle/>
          <a:p>
            <a:pPr algn="ctr"/>
            <a:br>
              <a:rPr lang="en-US" sz="3600" b="1" dirty="0">
                <a:solidFill>
                  <a:srgbClr val="000000"/>
                </a:solidFill>
                <a:latin typeface="Garamond" panose="02020404030301010803" pitchFamily="18" charset="0"/>
              </a:rPr>
            </a:br>
            <a:r>
              <a:rPr lang="en-US" sz="3600" b="1" dirty="0">
                <a:solidFill>
                  <a:srgbClr val="000000"/>
                </a:solidFill>
                <a:latin typeface="Garamond" panose="02020404030301010803" pitchFamily="18" charset="0"/>
              </a:rPr>
              <a:t> </a:t>
            </a:r>
            <a:r>
              <a:rPr lang="en-US" sz="3600" b="1" dirty="0">
                <a:solidFill>
                  <a:srgbClr val="2A1A00"/>
                </a:solidFill>
                <a:latin typeface="Garamond" panose="02020404030301010803" pitchFamily="18" charset="0"/>
              </a:rPr>
              <a:t>MEMORY HIERARCHY </a:t>
            </a:r>
            <a:br>
              <a:rPr lang="en-US" sz="3600" b="1" dirty="0">
                <a:solidFill>
                  <a:srgbClr val="2A1A00"/>
                </a:solidFill>
                <a:latin typeface="Garamond" panose="02020404030301010803" pitchFamily="18" charset="0"/>
              </a:rPr>
            </a:br>
            <a:r>
              <a:rPr lang="fa-IR" sz="3600" b="1" dirty="0">
                <a:solidFill>
                  <a:srgbClr val="2A1A00"/>
                </a:solidFill>
                <a:latin typeface="Garamond" panose="02020404030301010803" pitchFamily="18" charset="0"/>
              </a:rPr>
              <a:t>سلسه مراتب حافظه</a:t>
            </a:r>
            <a:r>
              <a:rPr lang="en-US" sz="3600" b="1" dirty="0">
                <a:solidFill>
                  <a:srgbClr val="885E04"/>
                </a:solidFill>
                <a:latin typeface="Garamond" panose="02020404030301010803" pitchFamily="18" charset="0"/>
              </a:rPr>
              <a:t> </a:t>
            </a:r>
            <a:endParaRPr lang="en-US" sz="3600" b="1" dirty="0">
              <a:latin typeface="Garamond" panose="02020404030301010803" pitchFamily="18"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a:t>
            </a:fld>
            <a:endParaRPr lang="en-US" dirty="0"/>
          </a:p>
        </p:txBody>
      </p:sp>
      <p:pic>
        <p:nvPicPr>
          <p:cNvPr id="13" name="Picture Placeholder 12">
            <a:extLst>
              <a:ext uri="{FF2B5EF4-FFF2-40B4-BE49-F238E27FC236}">
                <a16:creationId xmlns:a16="http://schemas.microsoft.com/office/drawing/2014/main" id="{1EB68018-916E-1D9A-6F65-7C955057BC39}"/>
              </a:ext>
            </a:extLst>
          </p:cNvPr>
          <p:cNvPicPr>
            <a:picLocks noGrp="1" noChangeAspect="1"/>
          </p:cNvPicPr>
          <p:nvPr>
            <p:ph type="pic" sz="quarter" idx="13"/>
          </p:nvPr>
        </p:nvPicPr>
        <p:blipFill>
          <a:blip r:embed="rId2"/>
          <a:srcRect t="12443" b="12443"/>
          <a:stretch>
            <a:fillRect/>
          </a:stretch>
        </p:blipFill>
        <p:spPr/>
      </p:pic>
    </p:spTree>
    <p:extLst>
      <p:ext uri="{BB962C8B-B14F-4D97-AF65-F5344CB8AC3E}">
        <p14:creationId xmlns:p14="http://schemas.microsoft.com/office/powerpoint/2010/main" val="294476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1097322"/>
            <a:ext cx="4156787" cy="3416320"/>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a:t>
            </a:r>
            <a:r>
              <a:rPr lang="fa-IR" b="0" i="0" dirty="0">
                <a:solidFill>
                  <a:srgbClr val="3C4043"/>
                </a:solidFill>
                <a:effectLst/>
                <a:latin typeface="Roboto" panose="02000000000000000000" pitchFamily="2" charset="0"/>
              </a:rPr>
              <a:t>طرح آدرس دهی در حافظه پنهان مستقیم: -آدرس بلوک کش = آدرس بلوک حافظه اندازه مود کش (یکتا) -اگر اندازه کش = 2 متر، آدرس کش = </a:t>
            </a:r>
            <a:r>
              <a:rPr lang="en-US" b="0" i="0" dirty="0">
                <a:solidFill>
                  <a:srgbClr val="3C4043"/>
                </a:solidFill>
                <a:effectLst/>
                <a:latin typeface="Roboto" panose="02000000000000000000" pitchFamily="2" charset="0"/>
              </a:rPr>
              <a:t>m </a:t>
            </a:r>
            <a:r>
              <a:rPr lang="fa-IR" b="0" i="0" dirty="0">
                <a:solidFill>
                  <a:srgbClr val="3C4043"/>
                </a:solidFill>
                <a:effectLst/>
                <a:latin typeface="Roboto" panose="02000000000000000000" pitchFamily="2" charset="0"/>
              </a:rPr>
              <a:t>بیت کمتر از آدرس حافظه </a:t>
            </a:r>
            <a:r>
              <a:rPr lang="en-US" b="0" i="0" dirty="0">
                <a:solidFill>
                  <a:srgbClr val="3C4043"/>
                </a:solidFill>
                <a:effectLst/>
                <a:latin typeface="Roboto" panose="02000000000000000000" pitchFamily="2" charset="0"/>
              </a:rPr>
              <a:t>n </a:t>
            </a:r>
            <a:r>
              <a:rPr lang="fa-IR" b="0" i="0" dirty="0">
                <a:solidFill>
                  <a:srgbClr val="3C4043"/>
                </a:solidFill>
                <a:effectLst/>
                <a:latin typeface="Roboto" panose="02000000000000000000" pitchFamily="2" charset="0"/>
              </a:rPr>
              <a:t>بیتی - </a:t>
            </a:r>
            <a:r>
              <a:rPr lang="en-US" b="0" i="0" dirty="0">
                <a:solidFill>
                  <a:srgbClr val="3C4043"/>
                </a:solidFill>
                <a:effectLst/>
                <a:latin typeface="Roboto" panose="02000000000000000000" pitchFamily="2" charset="0"/>
              </a:rPr>
              <a:t>n-m </a:t>
            </a:r>
            <a:r>
              <a:rPr lang="fa-IR" b="0" i="0" dirty="0">
                <a:solidFill>
                  <a:srgbClr val="3C4043"/>
                </a:solidFill>
                <a:effectLst/>
                <a:latin typeface="Roboto" panose="02000000000000000000" pitchFamily="2" charset="0"/>
              </a:rPr>
              <a:t>بیت های بالای باقی مانده به عنوان بیت های برچسب در هر بلوک کش نگهداری می شوند -همچنین به یک بیت معتبر برای شناسایی ورودی معتبر نیاز دارید -در اینجا اندازه کش 8 (23) =&gt; 3 بیت برای شاخص است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-2 بیت برای برچسب</a:t>
            </a:r>
          </a:p>
          <a:p>
            <a:pPr algn="r" rtl="1"/>
            <a:br>
              <a:rPr lang="fa-IR" b="0" i="0" dirty="0">
                <a:solidFill>
                  <a:srgbClr val="5F6368"/>
                </a:solidFill>
                <a:effectLst/>
                <a:latin typeface="Roboto" panose="02000000000000000000" pitchFamily="2" charset="0"/>
              </a:rPr>
            </a:br>
            <a:endParaRPr lang="fa-IR" b="0" i="0" dirty="0">
              <a:solidFill>
                <a:srgbClr val="3C4043"/>
              </a:solidFill>
              <a:effectLst/>
              <a:latin typeface="Roboto" panose="02000000000000000000" pitchFamily="2" charset="0"/>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0" cy="337768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53183"/>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DIRECT MAPPED CACHE</a:t>
            </a:r>
          </a:p>
          <a:p>
            <a:pPr algn="ct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3416320"/>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Addressing scheme in </a:t>
            </a:r>
            <a:r>
              <a:rPr lang="en-US" sz="1800" b="0" i="1" u="none" strike="noStrike" baseline="0" dirty="0">
                <a:solidFill>
                  <a:srgbClr val="585858"/>
                </a:solidFill>
                <a:latin typeface="Gill Sans MT" panose="020B0502020104020203" pitchFamily="34" charset="0"/>
              </a:rPr>
              <a:t>direct </a:t>
            </a:r>
            <a:r>
              <a:rPr lang="en-US" sz="1800" b="0" i="1" u="none" strike="noStrike" baseline="0" dirty="0" err="1">
                <a:solidFill>
                  <a:srgbClr val="585858"/>
                </a:solidFill>
                <a:latin typeface="Gill Sans MT" panose="020B0502020104020203" pitchFamily="34" charset="0"/>
              </a:rPr>
              <a:t>mapped</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cache block address = memory block address </a:t>
            </a:r>
            <a:r>
              <a:rPr lang="en-US" sz="1800" b="0" i="1" u="none" strike="noStrike" baseline="0" dirty="0" err="1">
                <a:solidFill>
                  <a:srgbClr val="585858"/>
                </a:solidFill>
                <a:latin typeface="Gill Sans MT" panose="020B0502020104020203" pitchFamily="34" charset="0"/>
              </a:rPr>
              <a:t>mod</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 size (</a:t>
            </a:r>
            <a:r>
              <a:rPr lang="en-US" sz="1800" b="0" i="1" u="none" strike="noStrike" baseline="0" dirty="0">
                <a:solidFill>
                  <a:srgbClr val="585858"/>
                </a:solidFill>
                <a:latin typeface="Gill Sans MT" panose="020B0502020104020203" pitchFamily="34" charset="0"/>
              </a:rPr>
              <a:t>unique</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if cache size = 2m, cache address = lower m bits of n-bit memory address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remaining upper n-m bits kept as </a:t>
            </a:r>
            <a:r>
              <a:rPr lang="en-US" sz="1800" b="0" i="1" u="none" strike="noStrike" baseline="0" dirty="0">
                <a:solidFill>
                  <a:srgbClr val="585858"/>
                </a:solidFill>
                <a:latin typeface="Gill Sans MT" panose="020B0502020104020203" pitchFamily="34" charset="0"/>
              </a:rPr>
              <a:t>tag </a:t>
            </a:r>
            <a:r>
              <a:rPr lang="en-US" sz="1800" b="0" i="1" u="none" strike="noStrike" baseline="0" dirty="0" err="1">
                <a:solidFill>
                  <a:srgbClr val="585858"/>
                </a:solidFill>
                <a:latin typeface="Gill Sans MT" panose="020B0502020104020203" pitchFamily="34" charset="0"/>
              </a:rPr>
              <a:t>bits</a:t>
            </a:r>
            <a:r>
              <a:rPr lang="en-US" sz="1800" b="0" i="0" u="none" strike="noStrike" baseline="0" dirty="0" err="1">
                <a:solidFill>
                  <a:srgbClr val="585858"/>
                </a:solidFill>
                <a:latin typeface="Gill Sans MT" panose="020B0502020104020203" pitchFamily="34" charset="0"/>
              </a:rPr>
              <a:t>at</a:t>
            </a:r>
            <a:r>
              <a:rPr lang="en-US" sz="1800" b="0" i="0" u="none" strike="noStrike" baseline="0" dirty="0">
                <a:solidFill>
                  <a:srgbClr val="585858"/>
                </a:solidFill>
                <a:latin typeface="Gill Sans MT" panose="020B0502020104020203" pitchFamily="34" charset="0"/>
              </a:rPr>
              <a:t> each cache block</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also need a </a:t>
            </a:r>
            <a:r>
              <a:rPr lang="en-US" sz="1800" b="0" i="1" u="none" strike="noStrike" baseline="0" dirty="0">
                <a:solidFill>
                  <a:srgbClr val="585858"/>
                </a:solidFill>
                <a:latin typeface="Gill Sans MT" panose="020B0502020104020203" pitchFamily="34" charset="0"/>
              </a:rPr>
              <a:t>valid </a:t>
            </a:r>
            <a:r>
              <a:rPr lang="en-US" sz="1800" b="0" i="1" u="none" strike="noStrike" baseline="0" dirty="0" err="1">
                <a:solidFill>
                  <a:srgbClr val="585858"/>
                </a:solidFill>
                <a:latin typeface="Gill Sans MT" panose="020B0502020104020203" pitchFamily="34" charset="0"/>
              </a:rPr>
              <a:t>bit</a:t>
            </a:r>
            <a:r>
              <a:rPr lang="en-US" sz="1800" b="0" i="0" u="none" strike="noStrike" baseline="0" dirty="0" err="1">
                <a:solidFill>
                  <a:srgbClr val="585858"/>
                </a:solidFill>
                <a:latin typeface="Gill Sans MT" panose="020B0502020104020203" pitchFamily="34" charset="0"/>
              </a:rPr>
              <a:t>to</a:t>
            </a:r>
            <a:r>
              <a:rPr lang="en-US" sz="1800" b="0" i="0" u="none" strike="noStrike" baseline="0" dirty="0">
                <a:solidFill>
                  <a:srgbClr val="585858"/>
                </a:solidFill>
                <a:latin typeface="Gill Sans MT" panose="020B0502020104020203" pitchFamily="34" charset="0"/>
              </a:rPr>
              <a:t> recognize valid entry</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Here cache size is 8 (23) =&gt; 3 bits for index</a:t>
            </a:r>
          </a:p>
          <a:p>
            <a:r>
              <a:rPr lang="en-US" sz="1800" b="0" i="0" u="none" strike="noStrike" baseline="0" dirty="0">
                <a:solidFill>
                  <a:srgbClr val="2A1A00"/>
                </a:solidFill>
                <a:latin typeface="Gill Sans MT" panose="020B0502020104020203" pitchFamily="34" charset="0"/>
              </a:rPr>
              <a:t>–2 bits for tag</a:t>
            </a:r>
          </a:p>
        </p:txBody>
      </p:sp>
      <p:pic>
        <p:nvPicPr>
          <p:cNvPr id="5" name="Picture 4">
            <a:extLst>
              <a:ext uri="{FF2B5EF4-FFF2-40B4-BE49-F238E27FC236}">
                <a16:creationId xmlns:a16="http://schemas.microsoft.com/office/drawing/2014/main" id="{4F6D79D7-A1B6-4834-F2C0-CDE5FFC20EDD}"/>
              </a:ext>
            </a:extLst>
          </p:cNvPr>
          <p:cNvPicPr>
            <a:picLocks noChangeAspect="1"/>
          </p:cNvPicPr>
          <p:nvPr/>
        </p:nvPicPr>
        <p:blipFill>
          <a:blip r:embed="rId3"/>
          <a:stretch>
            <a:fillRect/>
          </a:stretch>
        </p:blipFill>
        <p:spPr>
          <a:xfrm>
            <a:off x="3921131" y="3326363"/>
            <a:ext cx="1371719" cy="1577477"/>
          </a:xfrm>
          <a:prstGeom prst="rect">
            <a:avLst/>
          </a:prstGeom>
        </p:spPr>
      </p:pic>
      <p:pic>
        <p:nvPicPr>
          <p:cNvPr id="7" name="Picture 6">
            <a:extLst>
              <a:ext uri="{FF2B5EF4-FFF2-40B4-BE49-F238E27FC236}">
                <a16:creationId xmlns:a16="http://schemas.microsoft.com/office/drawing/2014/main" id="{1C4BC28B-BA0D-1F85-3032-95A480043215}"/>
              </a:ext>
            </a:extLst>
          </p:cNvPr>
          <p:cNvPicPr>
            <a:picLocks noChangeAspect="1"/>
          </p:cNvPicPr>
          <p:nvPr/>
        </p:nvPicPr>
        <p:blipFill>
          <a:blip r:embed="rId4"/>
          <a:stretch>
            <a:fillRect/>
          </a:stretch>
        </p:blipFill>
        <p:spPr>
          <a:xfrm>
            <a:off x="1975214" y="4903840"/>
            <a:ext cx="5380186" cy="1922819"/>
          </a:xfrm>
          <a:prstGeom prst="rect">
            <a:avLst/>
          </a:prstGeom>
        </p:spPr>
      </p:pic>
      <p:cxnSp>
        <p:nvCxnSpPr>
          <p:cNvPr id="11" name="Straight Connector 10">
            <a:extLst>
              <a:ext uri="{FF2B5EF4-FFF2-40B4-BE49-F238E27FC236}">
                <a16:creationId xmlns:a16="http://schemas.microsoft.com/office/drawing/2014/main" id="{9A4834BB-7A49-B037-371E-190401D4F929}"/>
              </a:ext>
            </a:extLst>
          </p:cNvPr>
          <p:cNvCxnSpPr/>
          <p:nvPr/>
        </p:nvCxnSpPr>
        <p:spPr>
          <a:xfrm flipH="1">
            <a:off x="3570096" y="4590661"/>
            <a:ext cx="366168" cy="31317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B181799-04C7-2D0A-A429-0E4C22DBC064}"/>
              </a:ext>
            </a:extLst>
          </p:cNvPr>
          <p:cNvCxnSpPr>
            <a:cxnSpLocks/>
          </p:cNvCxnSpPr>
          <p:nvPr/>
        </p:nvCxnSpPr>
        <p:spPr>
          <a:xfrm>
            <a:off x="5075853" y="4549948"/>
            <a:ext cx="455293" cy="35609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983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ACCESSING CACHE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دسترسسی به حافظه کوتاه مدت</a:t>
            </a:r>
            <a:endParaRPr lang="en-US" dirty="0"/>
          </a:p>
        </p:txBody>
      </p:sp>
      <p:sp>
        <p:nvSpPr>
          <p:cNvPr id="6" name="TextBox 5">
            <a:extLst>
              <a:ext uri="{FF2B5EF4-FFF2-40B4-BE49-F238E27FC236}">
                <a16:creationId xmlns:a16="http://schemas.microsoft.com/office/drawing/2014/main" id="{F049D842-BCA8-77B8-46E0-9D90C9667E84}"/>
              </a:ext>
            </a:extLst>
          </p:cNvPr>
          <p:cNvSpPr txBox="1"/>
          <p:nvPr/>
        </p:nvSpPr>
        <p:spPr>
          <a:xfrm>
            <a:off x="401216" y="1420758"/>
            <a:ext cx="2388637" cy="3508653"/>
          </a:xfrm>
          <a:prstGeom prst="rect">
            <a:avLst/>
          </a:prstGeom>
          <a:noFill/>
        </p:spPr>
        <p:txBody>
          <a:bodyPr wrap="square">
            <a:spAutoFit/>
          </a:bodyPr>
          <a:lstStyle/>
          <a:p>
            <a:r>
              <a:rPr lang="en-US" sz="2000" b="0" i="0" u="none" strike="noStrike" baseline="0" dirty="0">
                <a:solidFill>
                  <a:srgbClr val="2A1A00"/>
                </a:solidFill>
                <a:latin typeface="Arial" panose="020B0604020202020204" pitchFamily="34" charset="0"/>
              </a:rPr>
              <a:t>•Example: </a:t>
            </a:r>
            <a:endParaRPr lang="fa-IR" sz="2000" b="0" i="0" u="none" strike="noStrike" baseline="0" dirty="0">
              <a:solidFill>
                <a:srgbClr val="2A1A00"/>
              </a:solidFill>
              <a:latin typeface="Arial" panose="020B0604020202020204" pitchFamily="34" charset="0"/>
            </a:endParaRPr>
          </a:p>
          <a:p>
            <a:endParaRPr lang="en-US" sz="2000" b="0" i="0" u="none" strike="noStrike" baseline="0" dirty="0">
              <a:solidFill>
                <a:srgbClr val="2A1A00"/>
              </a:solidFill>
              <a:latin typeface="Arial" panose="020B0604020202020204" pitchFamily="34" charset="0"/>
            </a:endParaRPr>
          </a:p>
          <a:p>
            <a:r>
              <a:rPr lang="en-US" sz="2000" b="0" i="0" u="none" strike="noStrike" baseline="0" dirty="0">
                <a:solidFill>
                  <a:srgbClr val="000000"/>
                </a:solidFill>
                <a:latin typeface="Tahoma" panose="020B0604030504040204" pitchFamily="34" charset="0"/>
              </a:rPr>
              <a:t>(0) Initial state:</a:t>
            </a:r>
            <a:endParaRPr lang="en-US" sz="2000" b="0" i="0" u="none" strike="noStrike" baseline="0" dirty="0">
              <a:solidFill>
                <a:srgbClr val="2A1A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N</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n-US" sz="1800" b="0" i="0" u="none" strike="noStrike" baseline="0" dirty="0">
                <a:solidFill>
                  <a:srgbClr val="000000"/>
                </a:solidFill>
                <a:latin typeface="Courier New" panose="02070309020205020404" pitchFamily="49" charset="0"/>
              </a:rPr>
              <a:t>110 N</a:t>
            </a:r>
          </a:p>
          <a:p>
            <a:r>
              <a:rPr lang="en-US" sz="1800" b="0" i="0" u="none" strike="noStrike" baseline="0" dirty="0">
                <a:solidFill>
                  <a:srgbClr val="000000"/>
                </a:solidFill>
                <a:latin typeface="Courier New" panose="02070309020205020404" pitchFamily="49" charset="0"/>
              </a:rPr>
              <a:t>111 N</a:t>
            </a:r>
          </a:p>
        </p:txBody>
      </p:sp>
      <p:sp>
        <p:nvSpPr>
          <p:cNvPr id="8" name="TextBox 7">
            <a:extLst>
              <a:ext uri="{FF2B5EF4-FFF2-40B4-BE49-F238E27FC236}">
                <a16:creationId xmlns:a16="http://schemas.microsoft.com/office/drawing/2014/main" id="{EFD8EAD6-9F87-8DBA-710B-81B937C1B48F}"/>
              </a:ext>
            </a:extLst>
          </p:cNvPr>
          <p:cNvSpPr txBox="1"/>
          <p:nvPr/>
        </p:nvSpPr>
        <p:spPr>
          <a:xfrm>
            <a:off x="4693298" y="1997839"/>
            <a:ext cx="4572000"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(1) Address referred 10110 (miss): </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N</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a:t>
            </a:r>
            <a:r>
              <a:rPr lang="es-ES" sz="1800" b="0" i="0" u="none" strike="noStrike" baseline="0" dirty="0">
                <a:solidFill>
                  <a:srgbClr val="46B1B5"/>
                </a:solidFill>
                <a:latin typeface="Courier New" panose="02070309020205020404" pitchFamily="49" charset="0"/>
              </a:rPr>
              <a:t>Y 10 </a:t>
            </a:r>
            <a:r>
              <a:rPr lang="es-ES" sz="1800" b="0" i="0" u="none" strike="noStrike" baseline="0" dirty="0" err="1">
                <a:solidFill>
                  <a:srgbClr val="46B1B5"/>
                </a:solidFill>
                <a:latin typeface="Courier New" panose="02070309020205020404" pitchFamily="49" charset="0"/>
              </a:rPr>
              <a:t>Mem</a:t>
            </a:r>
            <a:r>
              <a:rPr lang="es-ES" sz="1800" b="0" i="0" u="none" strike="noStrike" baseline="0" dirty="0">
                <a:solidFill>
                  <a:srgbClr val="46B1B5"/>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Tree>
    <p:extLst>
      <p:ext uri="{BB962C8B-B14F-4D97-AF65-F5344CB8AC3E}">
        <p14:creationId xmlns:p14="http://schemas.microsoft.com/office/powerpoint/2010/main" val="3482998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4B936-965F-E9FD-5237-4F4B54EC50C3}"/>
              </a:ext>
            </a:extLst>
          </p:cNvPr>
          <p:cNvSpPr txBox="1"/>
          <p:nvPr/>
        </p:nvSpPr>
        <p:spPr>
          <a:xfrm>
            <a:off x="233267" y="3429000"/>
            <a:ext cx="5673011"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(4) Address referred 10010 (miss):</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Y </a:t>
            </a:r>
            <a:r>
              <a:rPr lang="en-US" sz="1800" b="0" i="0" u="none" strike="noStrike" baseline="0" dirty="0">
                <a:solidFill>
                  <a:srgbClr val="46B1B5"/>
                </a:solidFill>
                <a:latin typeface="Courier New" panose="02070309020205020404" pitchFamily="49" charset="0"/>
              </a:rPr>
              <a:t>10</a:t>
            </a:r>
            <a:r>
              <a:rPr lang="en-US" sz="1800" b="0" i="0" u="none" strike="noStrike" baseline="0" dirty="0">
                <a:solidFill>
                  <a:srgbClr val="000000"/>
                </a:solidFill>
                <a:latin typeface="Courier New" panose="02070309020205020404" pitchFamily="49" charset="0"/>
              </a:rPr>
              <a:t>Mem(</a:t>
            </a:r>
            <a:r>
              <a:rPr lang="en-US" sz="1800" b="0" i="0" u="none" strike="noStrike" baseline="0" dirty="0">
                <a:solidFill>
                  <a:srgbClr val="46B1B5"/>
                </a:solidFill>
                <a:latin typeface="Courier New" panose="02070309020205020404" pitchFamily="49" charset="0"/>
              </a:rPr>
              <a:t>10</a:t>
            </a:r>
            <a:r>
              <a:rPr lang="en-US" sz="1800" b="0" i="0" u="none" strike="noStrike" baseline="0" dirty="0">
                <a:solidFill>
                  <a:srgbClr val="000000"/>
                </a:solidFill>
                <a:latin typeface="Courier New" panose="02070309020205020404" pitchFamily="49" charset="0"/>
              </a:rPr>
              <a:t>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
        <p:nvSpPr>
          <p:cNvPr id="5" name="TextBox 4">
            <a:extLst>
              <a:ext uri="{FF2B5EF4-FFF2-40B4-BE49-F238E27FC236}">
                <a16:creationId xmlns:a16="http://schemas.microsoft.com/office/drawing/2014/main" id="{3D321E09-1011-B3D7-4340-C681C7BAA47A}"/>
              </a:ext>
            </a:extLst>
          </p:cNvPr>
          <p:cNvSpPr txBox="1"/>
          <p:nvPr/>
        </p:nvSpPr>
        <p:spPr>
          <a:xfrm>
            <a:off x="233267" y="365346"/>
            <a:ext cx="4572000" cy="2893100"/>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s-ES" sz="1800" b="0" i="0" u="none" strike="noStrike" baseline="0" dirty="0">
                <a:solidFill>
                  <a:srgbClr val="000000"/>
                </a:solidFill>
                <a:latin typeface="Courier New" panose="02070309020205020404" pitchFamily="49" charset="0"/>
              </a:rPr>
              <a:t>010 </a:t>
            </a:r>
            <a:r>
              <a:rPr lang="es-ES" sz="1800" b="0" i="0" u="none" strike="noStrike" baseline="0" dirty="0">
                <a:solidFill>
                  <a:srgbClr val="46B1B5"/>
                </a:solidFill>
                <a:latin typeface="Courier New" panose="02070309020205020404" pitchFamily="49" charset="0"/>
              </a:rPr>
              <a:t>Y 11 </a:t>
            </a:r>
            <a:r>
              <a:rPr lang="es-ES" sz="1800" b="0" i="0" u="none" strike="noStrike" baseline="0" dirty="0" err="1">
                <a:solidFill>
                  <a:srgbClr val="46B1B5"/>
                </a:solidFill>
                <a:latin typeface="Courier New" panose="02070309020205020404" pitchFamily="49" charset="0"/>
              </a:rPr>
              <a:t>Mem</a:t>
            </a:r>
            <a:r>
              <a:rPr lang="es-ES" sz="1800" b="0" i="0" u="none" strike="noStrike" baseline="0" dirty="0">
                <a:solidFill>
                  <a:srgbClr val="46B1B5"/>
                </a:solidFill>
                <a:latin typeface="Courier New" panose="02070309020205020404" pitchFamily="49" charset="0"/>
              </a:rPr>
              <a:t>(11010)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a:p>
            <a:r>
              <a:rPr lang="en-US" sz="2000" b="0" i="0" u="none" strike="noStrike" baseline="0" dirty="0">
                <a:solidFill>
                  <a:srgbClr val="585858"/>
                </a:solidFill>
                <a:latin typeface="Gill Sans MT" panose="020B0502020104020203" pitchFamily="34" charset="0"/>
              </a:rPr>
              <a:t>(2) Address referred 11010 (</a:t>
            </a:r>
            <a:r>
              <a:rPr lang="en-US" sz="2000" b="0" i="1" u="none" strike="noStrike" baseline="0" dirty="0">
                <a:solidFill>
                  <a:srgbClr val="585858"/>
                </a:solidFill>
                <a:latin typeface="Gill Sans MT" panose="020B0502020104020203" pitchFamily="34" charset="0"/>
              </a:rPr>
              <a:t>miss</a:t>
            </a:r>
            <a:r>
              <a:rPr lang="en-US" sz="2000" b="0" i="0" u="none" strike="noStrike" baseline="0" dirty="0">
                <a:solidFill>
                  <a:srgbClr val="585858"/>
                </a:solidFill>
                <a:latin typeface="Gill Sans MT" panose="020B0502020104020203" pitchFamily="34" charset="0"/>
              </a:rPr>
              <a:t>):</a:t>
            </a:r>
          </a:p>
        </p:txBody>
      </p:sp>
      <p:sp>
        <p:nvSpPr>
          <p:cNvPr id="9" name="TextBox 8">
            <a:extLst>
              <a:ext uri="{FF2B5EF4-FFF2-40B4-BE49-F238E27FC236}">
                <a16:creationId xmlns:a16="http://schemas.microsoft.com/office/drawing/2014/main" id="{D7C0F5C0-900D-4C52-3E54-9F32FB3DB030}"/>
              </a:ext>
            </a:extLst>
          </p:cNvPr>
          <p:cNvSpPr txBox="1"/>
          <p:nvPr/>
        </p:nvSpPr>
        <p:spPr>
          <a:xfrm>
            <a:off x="4306078" y="365346"/>
            <a:ext cx="5066522"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(3) Address referred 10110 (hit):</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s-ES" sz="1800" b="0" i="0" u="none" strike="noStrike" baseline="0" dirty="0">
                <a:solidFill>
                  <a:srgbClr val="000000"/>
                </a:solidFill>
                <a:latin typeface="Courier New" panose="02070309020205020404" pitchFamily="49" charset="0"/>
              </a:rPr>
              <a:t>010 Y 11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(11010)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Tree>
    <p:extLst>
      <p:ext uri="{BB962C8B-B14F-4D97-AF65-F5344CB8AC3E}">
        <p14:creationId xmlns:p14="http://schemas.microsoft.com/office/powerpoint/2010/main" val="401981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D1E2FF-408B-5DE4-D7FC-616E8B2CF779}"/>
              </a:ext>
            </a:extLst>
          </p:cNvPr>
          <p:cNvPicPr>
            <a:picLocks noChangeAspect="1"/>
          </p:cNvPicPr>
          <p:nvPr/>
        </p:nvPicPr>
        <p:blipFill>
          <a:blip r:embed="rId3"/>
          <a:stretch>
            <a:fillRect/>
          </a:stretch>
        </p:blipFill>
        <p:spPr>
          <a:xfrm>
            <a:off x="0" y="0"/>
            <a:ext cx="9069357" cy="6858000"/>
          </a:xfrm>
          <a:prstGeom prst="rect">
            <a:avLst/>
          </a:prstGeom>
        </p:spPr>
      </p:pic>
    </p:spTree>
    <p:extLst>
      <p:ext uri="{BB962C8B-B14F-4D97-AF65-F5344CB8AC3E}">
        <p14:creationId xmlns:p14="http://schemas.microsoft.com/office/powerpoint/2010/main" val="117364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1097322"/>
            <a:ext cx="4156787" cy="1477328"/>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32 بیت آدرس بایت• 2 بیت کم اهمیت آدرس کلمه هستند• حافظه پنهان به اندازه 2</a:t>
            </a:r>
            <a:r>
              <a:rPr lang="en-US" b="0" i="0" dirty="0" err="1">
                <a:solidFill>
                  <a:srgbClr val="3C4043"/>
                </a:solidFill>
                <a:effectLst/>
                <a:latin typeface="Roboto" panose="02000000000000000000" pitchFamily="2" charset="0"/>
              </a:rPr>
              <a:t>nword</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با بلوک های یک کلمه (4 بایت) نیاز دارد</a:t>
            </a:r>
            <a:r>
              <a:rPr lang="en-US" b="0" i="0" dirty="0">
                <a:solidFill>
                  <a:srgbClr val="3C4043"/>
                </a:solidFill>
                <a:effectLst/>
                <a:latin typeface="Roboto" panose="02000000000000000000" pitchFamily="2" charset="0"/>
              </a:rPr>
              <a:t>n </a:t>
            </a:r>
            <a:r>
              <a:rPr lang="fa-IR" b="0" i="0" dirty="0">
                <a:solidFill>
                  <a:srgbClr val="3C4043"/>
                </a:solidFill>
                <a:effectLst/>
                <a:latin typeface="Roboto" panose="02000000000000000000" pitchFamily="2" charset="0"/>
              </a:rPr>
              <a:t>بیت شاخصیک فیلد برچسب به اندازه 32-(</a:t>
            </a:r>
            <a:r>
              <a:rPr lang="en-US" b="0" i="0" dirty="0">
                <a:solidFill>
                  <a:srgbClr val="3C4043"/>
                </a:solidFill>
                <a:effectLst/>
                <a:latin typeface="Roboto" panose="02000000000000000000" pitchFamily="2" charset="0"/>
              </a:rPr>
              <a:t>n+2) </a:t>
            </a:r>
            <a:r>
              <a:rPr lang="fa-IR" b="0" i="0" dirty="0">
                <a:solidFill>
                  <a:srgbClr val="3C4043"/>
                </a:solidFill>
                <a:effectLst/>
                <a:latin typeface="Roboto" panose="02000000000000000000" pitchFamily="2" charset="0"/>
              </a:rPr>
              <a:t>بیت1 بیت برای معتبر  تعداد بیت ها در حافظه نهان</a:t>
            </a:r>
            <a:r>
              <a:rPr lang="en-US" b="0" i="0" dirty="0">
                <a:solidFill>
                  <a:srgbClr val="3C4043"/>
                </a:solidFill>
                <a:effectLst/>
                <a:latin typeface="Roboto" panose="02000000000000000000" pitchFamily="2" charset="0"/>
              </a:rPr>
              <a:t>look aside </a:t>
            </a:r>
            <a:r>
              <a:rPr lang="en-US" b="0" i="0" dirty="0">
                <a:solidFill>
                  <a:srgbClr val="3C4043"/>
                </a:solidFill>
                <a:effectLst/>
                <a:latin typeface="Roboto" panose="02000000000000000000" pitchFamily="2" charset="0"/>
                <a:sym typeface="Wingdings" panose="05000000000000000000" pitchFamily="2" charset="2"/>
              </a:rPr>
              <a:t></a:t>
            </a:r>
            <a:r>
              <a:rPr lang="en-US" b="0" i="0" dirty="0">
                <a:solidFill>
                  <a:srgbClr val="3C4043"/>
                </a:solidFill>
                <a:effectLst/>
                <a:latin typeface="Roboto" panose="02000000000000000000" pitchFamily="2" charset="0"/>
              </a:rPr>
              <a:t>:</a:t>
            </a:r>
            <a:endParaRPr lang="fa-IR" b="0" i="0" dirty="0">
              <a:solidFill>
                <a:srgbClr val="3C4043"/>
              </a:solidFill>
              <a:effectLst/>
              <a:latin typeface="Roboto" panose="02000000000000000000" pitchFamily="2" charset="0"/>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0" cy="473995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MIPS DIRECT-MAPPED CACHE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2585323"/>
          </a:xfrm>
          <a:prstGeom prst="rect">
            <a:avLst/>
          </a:prstGeom>
          <a:noFill/>
        </p:spPr>
        <p:txBody>
          <a:bodyPr wrap="square">
            <a:spAutoFit/>
          </a:bodyPr>
          <a:lstStyle/>
          <a:p>
            <a:pPr algn="l"/>
            <a:r>
              <a:rPr lang="en-US" sz="1800" b="0" i="0" u="none" strike="noStrike" baseline="0" dirty="0">
                <a:solidFill>
                  <a:srgbClr val="000000"/>
                </a:solidFill>
                <a:latin typeface="Gill Sans MT" panose="020B0502020104020203" pitchFamily="34" charset="0"/>
              </a:rPr>
              <a:t>32 bits of </a:t>
            </a:r>
            <a:r>
              <a:rPr lang="en-US" sz="1800" b="0" i="0" u="none" strike="noStrike" baseline="0" dirty="0" err="1">
                <a:solidFill>
                  <a:srgbClr val="000000"/>
                </a:solidFill>
                <a:latin typeface="Gill Sans MT" panose="020B0502020104020203" pitchFamily="34" charset="0"/>
              </a:rPr>
              <a:t>byteaddress</a:t>
            </a:r>
            <a:endParaRPr lang="en-US" sz="1800" b="0" i="0" u="none" strike="noStrike" baseline="0" dirty="0">
              <a:solidFill>
                <a:srgbClr val="000000"/>
              </a:solidFill>
              <a:latin typeface="Gill Sans MT" panose="020B0502020104020203" pitchFamily="34" charset="0"/>
            </a:endParaRPr>
          </a:p>
          <a:p>
            <a:pPr algn="l"/>
            <a:r>
              <a:rPr lang="en-US" sz="1800" b="0" i="0" u="none" strike="noStrike" baseline="0" dirty="0">
                <a:solidFill>
                  <a:srgbClr val="000000"/>
                </a:solidFill>
                <a:latin typeface="Gill Sans MT" panose="020B0502020104020203" pitchFamily="34" charset="0"/>
              </a:rPr>
              <a:t>•2 least significant bits are address of word</a:t>
            </a:r>
          </a:p>
          <a:p>
            <a:pPr algn="l"/>
            <a:r>
              <a:rPr lang="en-US" sz="1800" b="0" i="0" u="none" strike="noStrike" baseline="0" dirty="0">
                <a:solidFill>
                  <a:srgbClr val="000000"/>
                </a:solidFill>
                <a:latin typeface="Gill Sans MT" panose="020B0502020104020203" pitchFamily="34" charset="0"/>
              </a:rPr>
              <a:t>•a cache of size 2nwords with one word (4-byte) blocks require</a:t>
            </a:r>
          </a:p>
          <a:p>
            <a:pPr algn="l"/>
            <a:r>
              <a:rPr lang="en-US" sz="1800" b="0" i="0" u="none" strike="noStrike" baseline="0" dirty="0">
                <a:solidFill>
                  <a:srgbClr val="000000"/>
                </a:solidFill>
                <a:latin typeface="Gill Sans MT" panose="020B0502020104020203" pitchFamily="34" charset="0"/>
              </a:rPr>
              <a:t>n bits of index</a:t>
            </a:r>
          </a:p>
          <a:p>
            <a:pPr algn="l"/>
            <a:r>
              <a:rPr lang="en-US" sz="1800" b="0" i="0" u="none" strike="noStrike" baseline="0" dirty="0">
                <a:solidFill>
                  <a:srgbClr val="000000"/>
                </a:solidFill>
                <a:latin typeface="Gill Sans MT" panose="020B0502020104020203" pitchFamily="34" charset="0"/>
              </a:rPr>
              <a:t>a tag field of size 32-(n+2) bits</a:t>
            </a:r>
          </a:p>
          <a:p>
            <a:pPr algn="l"/>
            <a:r>
              <a:rPr lang="en-US" sz="1800" b="0" i="0" u="none" strike="noStrike" baseline="0" dirty="0">
                <a:solidFill>
                  <a:srgbClr val="000000"/>
                </a:solidFill>
                <a:latin typeface="Gill Sans MT" panose="020B0502020104020203" pitchFamily="34" charset="0"/>
              </a:rPr>
              <a:t>1 bit for valid</a:t>
            </a:r>
          </a:p>
          <a:p>
            <a:pPr algn="l"/>
            <a:r>
              <a:rPr lang="en-US" sz="1800" b="0" i="0" u="none" strike="noStrike" baseline="0" dirty="0">
                <a:solidFill>
                  <a:srgbClr val="000000"/>
                </a:solidFill>
                <a:latin typeface="Gill Sans MT" panose="020B0502020104020203" pitchFamily="34" charset="0"/>
              </a:rPr>
              <a:t> number of bits in the cache=</a:t>
            </a:r>
          </a:p>
          <a:p>
            <a:pPr algn="l"/>
            <a:r>
              <a:rPr lang="en-US" sz="1800" b="0" i="0" u="none" strike="noStrike" baseline="0" dirty="0">
                <a:solidFill>
                  <a:srgbClr val="000000"/>
                </a:solidFill>
                <a:latin typeface="Gill Sans MT" panose="020B0502020104020203" pitchFamily="34" charset="0"/>
              </a:rPr>
              <a:t>2n x (32+(32-n-2)+1)=2nx (63-n)</a:t>
            </a:r>
            <a:endParaRPr lang="en-US" sz="1800" b="0" i="0" u="none" strike="noStrike" baseline="0" dirty="0">
              <a:solidFill>
                <a:srgbClr val="2A1A00"/>
              </a:solidFill>
              <a:latin typeface="Gill Sans MT" panose="020B0502020104020203" pitchFamily="34" charset="0"/>
            </a:endParaRPr>
          </a:p>
        </p:txBody>
      </p:sp>
    </p:spTree>
    <p:extLst>
      <p:ext uri="{BB962C8B-B14F-4D97-AF65-F5344CB8AC3E}">
        <p14:creationId xmlns:p14="http://schemas.microsoft.com/office/powerpoint/2010/main" val="48612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301900" y="264527"/>
            <a:ext cx="6316266" cy="994172"/>
          </a:xfrm>
        </p:spPr>
        <p:txBody>
          <a:bodyPr>
            <a:normAutofit/>
          </a:bodyPr>
          <a:lstStyle/>
          <a:p>
            <a:pPr algn="ctr"/>
            <a:r>
              <a:rPr lang="en-US" sz="2400" b="0" i="0" u="none" strike="noStrike" baseline="0" dirty="0">
                <a:solidFill>
                  <a:srgbClr val="2A1A00"/>
                </a:solidFill>
                <a:latin typeface="Impact" panose="020B0806030902050204" pitchFamily="34" charset="0"/>
              </a:rPr>
              <a:t>Example</a:t>
            </a:r>
            <a:br>
              <a:rPr lang="en-US" sz="2400" b="0" i="0" u="none" strike="noStrike" baseline="0" dirty="0">
                <a:solidFill>
                  <a:srgbClr val="2A1A00"/>
                </a:solidFill>
                <a:latin typeface="Impact" panose="020B0806030902050204" pitchFamily="34" charset="0"/>
              </a:rPr>
            </a:br>
            <a:r>
              <a:rPr lang="fa-IR" dirty="0">
                <a:solidFill>
                  <a:srgbClr val="2A1A00"/>
                </a:solidFill>
                <a:latin typeface="Impact" panose="020B0806030902050204" pitchFamily="34" charset="0"/>
                <a:cs typeface="B Nazanin" panose="00000400000000000000" pitchFamily="2" charset="-78"/>
              </a:rPr>
              <a:t>مثال</a:t>
            </a:r>
          </a:p>
        </p:txBody>
      </p:sp>
      <p:pic>
        <p:nvPicPr>
          <p:cNvPr id="18" name="Picture 17">
            <a:extLst>
              <a:ext uri="{FF2B5EF4-FFF2-40B4-BE49-F238E27FC236}">
                <a16:creationId xmlns:a16="http://schemas.microsoft.com/office/drawing/2014/main" id="{490BB852-2FFE-E0EC-958E-EB38762D5ACC}"/>
              </a:ext>
            </a:extLst>
          </p:cNvPr>
          <p:cNvPicPr>
            <a:picLocks noChangeAspect="1"/>
          </p:cNvPicPr>
          <p:nvPr/>
        </p:nvPicPr>
        <p:blipFill>
          <a:blip r:embed="rId2"/>
          <a:stretch>
            <a:fillRect/>
          </a:stretch>
        </p:blipFill>
        <p:spPr>
          <a:xfrm>
            <a:off x="3768327" y="5447911"/>
            <a:ext cx="1607344" cy="484437"/>
          </a:xfrm>
          <a:prstGeom prst="rect">
            <a:avLst/>
          </a:prstGeom>
        </p:spPr>
      </p:pic>
      <p:sp>
        <p:nvSpPr>
          <p:cNvPr id="4" name="Rectangle 3">
            <a:extLst>
              <a:ext uri="{FF2B5EF4-FFF2-40B4-BE49-F238E27FC236}">
                <a16:creationId xmlns:a16="http://schemas.microsoft.com/office/drawing/2014/main" id="{9CCE6CC8-A7ED-EF92-3A7F-A3C8E89FC3F6}"/>
              </a:ext>
            </a:extLst>
          </p:cNvPr>
          <p:cNvSpPr>
            <a:spLocks noGrp="1" noChangeArrowheads="1"/>
          </p:cNvSpPr>
          <p:nvPr>
            <p:ph type="body" idx="1"/>
          </p:nvPr>
        </p:nvSpPr>
        <p:spPr>
          <a:xfrm>
            <a:off x="689815" y="1585129"/>
            <a:ext cx="3732895" cy="3583045"/>
          </a:xfrm>
        </p:spPr>
        <p:txBody>
          <a:bodyPr>
            <a:normAutofit/>
          </a:bodyPr>
          <a:lstStyle/>
          <a:p>
            <a:r>
              <a:rPr lang="en-US" sz="1600" b="0" i="0" u="none" strike="noStrike" baseline="0" dirty="0">
                <a:solidFill>
                  <a:srgbClr val="2A1A00"/>
                </a:solidFill>
                <a:latin typeface="Arial" panose="020B0604020202020204" pitchFamily="34" charset="0"/>
              </a:rPr>
              <a:t>•</a:t>
            </a:r>
            <a:r>
              <a:rPr lang="en-US" sz="1600" b="0" i="0" u="none" strike="noStrike" baseline="0" dirty="0">
                <a:solidFill>
                  <a:srgbClr val="585858"/>
                </a:solidFill>
                <a:latin typeface="Gill Sans MT" panose="020B0502020104020203" pitchFamily="34" charset="0"/>
              </a:rPr>
              <a:t>How many bits are required for a direct-mapped cache with 64 KB of data and one-word blocks, assuming a 32 bits address?</a:t>
            </a:r>
          </a:p>
          <a:p>
            <a:r>
              <a:rPr lang="en-US" sz="1600" b="0" i="0" u="none" strike="noStrike" baseline="0" dirty="0">
                <a:solidFill>
                  <a:srgbClr val="2A1A00"/>
                </a:solidFill>
                <a:latin typeface="Arial" panose="020B0604020202020204" pitchFamily="34" charset="0"/>
              </a:rPr>
              <a:t>•</a:t>
            </a:r>
            <a:r>
              <a:rPr lang="en-US" sz="1600" b="0" i="0" u="none" strike="noStrike" baseline="0" dirty="0">
                <a:solidFill>
                  <a:srgbClr val="585858"/>
                </a:solidFill>
                <a:latin typeface="Gill Sans MT" panose="020B0502020104020203" pitchFamily="34" charset="0"/>
              </a:rPr>
              <a:t>64 KB = 16K words= 214words</a:t>
            </a:r>
          </a:p>
          <a:p>
            <a:r>
              <a:rPr lang="en-US" sz="1600" b="0" i="0" u="none" strike="noStrike" baseline="0" dirty="0">
                <a:solidFill>
                  <a:srgbClr val="2A1A00"/>
                </a:solidFill>
                <a:latin typeface="Arial" panose="020B0604020202020204" pitchFamily="34" charset="0"/>
              </a:rPr>
              <a:t>•</a:t>
            </a:r>
            <a:r>
              <a:rPr lang="en-US" sz="1600" b="0" i="0" u="none" strike="noStrike" baseline="0" dirty="0">
                <a:solidFill>
                  <a:srgbClr val="585858"/>
                </a:solidFill>
                <a:latin typeface="Gill Sans MT" panose="020B0502020104020203" pitchFamily="34" charset="0"/>
              </a:rPr>
              <a:t>2</a:t>
            </a:r>
            <a:r>
              <a:rPr lang="fa-IR" sz="1600" b="0" i="0" u="none" strike="noStrike" baseline="0" dirty="0">
                <a:solidFill>
                  <a:srgbClr val="585858"/>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14 x (32+(32-14-2)+1)=2</a:t>
            </a:r>
            <a:r>
              <a:rPr lang="fa-IR" sz="1600" b="0" i="0" u="none" strike="noStrike" baseline="0" dirty="0">
                <a:solidFill>
                  <a:srgbClr val="585858"/>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14x49=2</a:t>
            </a:r>
            <a:r>
              <a:rPr lang="fa-IR" sz="1600" b="0" i="0" u="none" strike="noStrike" baseline="0" dirty="0">
                <a:solidFill>
                  <a:srgbClr val="585858"/>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10x784 =784 Kbits= 98 KB </a:t>
            </a:r>
          </a:p>
        </p:txBody>
      </p:sp>
      <p:sp>
        <p:nvSpPr>
          <p:cNvPr id="3" name="Slide Number Placeholder 2">
            <a:extLst>
              <a:ext uri="{FF2B5EF4-FFF2-40B4-BE49-F238E27FC236}">
                <a16:creationId xmlns:a16="http://schemas.microsoft.com/office/drawing/2014/main" id="{1098220F-AB35-6FD2-B056-A39B1CD64969}"/>
              </a:ext>
            </a:extLst>
          </p:cNvPr>
          <p:cNvSpPr>
            <a:spLocks noGrp="1"/>
          </p:cNvSpPr>
          <p:nvPr>
            <p:ph type="sldNum" sz="quarter" idx="12"/>
          </p:nvPr>
        </p:nvSpPr>
        <p:spPr/>
        <p:txBody>
          <a:bodyPr/>
          <a:lstStyle/>
          <a:p>
            <a:fld id="{B5CEABB6-07DC-46E8-9B57-56EC44A396E5}" type="slidenum">
              <a:rPr lang="en-US" smtClean="0"/>
              <a:t>15</a:t>
            </a:fld>
            <a:endParaRPr lang="en-US" dirty="0"/>
          </a:p>
        </p:txBody>
      </p:sp>
      <p:pic>
        <p:nvPicPr>
          <p:cNvPr id="5" name="Picture 4">
            <a:extLst>
              <a:ext uri="{FF2B5EF4-FFF2-40B4-BE49-F238E27FC236}">
                <a16:creationId xmlns:a16="http://schemas.microsoft.com/office/drawing/2014/main" id="{73CEAFC3-E623-B4C6-9B79-5D19A29B1E54}"/>
              </a:ext>
            </a:extLst>
          </p:cNvPr>
          <p:cNvPicPr>
            <a:picLocks noChangeAspect="1"/>
          </p:cNvPicPr>
          <p:nvPr/>
        </p:nvPicPr>
        <p:blipFill>
          <a:blip r:embed="rId2"/>
          <a:stretch>
            <a:fillRect/>
          </a:stretch>
        </p:blipFill>
        <p:spPr>
          <a:xfrm>
            <a:off x="3643506" y="6212084"/>
            <a:ext cx="2143125" cy="645916"/>
          </a:xfrm>
          <a:prstGeom prst="rect">
            <a:avLst/>
          </a:prstGeom>
        </p:spPr>
      </p:pic>
      <p:cxnSp>
        <p:nvCxnSpPr>
          <p:cNvPr id="6" name="Straight Connector 5">
            <a:extLst>
              <a:ext uri="{FF2B5EF4-FFF2-40B4-BE49-F238E27FC236}">
                <a16:creationId xmlns:a16="http://schemas.microsoft.com/office/drawing/2014/main" id="{C7CAE520-799D-7663-6441-6F9A3D5BB5A9}"/>
              </a:ext>
            </a:extLst>
          </p:cNvPr>
          <p:cNvCxnSpPr>
            <a:cxnSpLocks/>
          </p:cNvCxnSpPr>
          <p:nvPr/>
        </p:nvCxnSpPr>
        <p:spPr>
          <a:xfrm>
            <a:off x="4446036" y="1362269"/>
            <a:ext cx="0" cy="473995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DC4AA67-1CF7-062E-486F-DD8677A20EED}"/>
              </a:ext>
            </a:extLst>
          </p:cNvPr>
          <p:cNvSpPr txBox="1"/>
          <p:nvPr/>
        </p:nvSpPr>
        <p:spPr>
          <a:xfrm>
            <a:off x="4422710" y="1689826"/>
            <a:ext cx="4572000" cy="3046988"/>
          </a:xfrm>
          <a:prstGeom prst="rect">
            <a:avLst/>
          </a:prstGeom>
          <a:noFill/>
        </p:spPr>
        <p:txBody>
          <a:bodyPr wrap="square">
            <a:spAutoFit/>
          </a:bodyPr>
          <a:lstStyle/>
          <a:p>
            <a:pPr algn="r" rtl="1"/>
            <a:r>
              <a:rPr lang="fa-IR" sz="2400" dirty="0"/>
              <a:t>• چند بیت برای یک کش نگاشت مستقیم با 64 کیلوبایت داده و بلوک های تک کلمه ای با فرض یک آدرس 32 بیتی مورد نیاز است؟</a:t>
            </a:r>
          </a:p>
          <a:p>
            <a:pPr algn="r" rtl="1"/>
            <a:r>
              <a:rPr lang="fa-IR" sz="2400" dirty="0"/>
              <a:t>•64 کیلوبایت = 16 هزار کلمه = 214 کلمه•2^14 </a:t>
            </a:r>
            <a:r>
              <a:rPr lang="en-US" sz="2400" dirty="0"/>
              <a:t>x (32+(32-14-2)+1)=2^14x49=2^10x784 =784 </a:t>
            </a:r>
            <a:r>
              <a:rPr lang="fa-IR" sz="2400" dirty="0"/>
              <a:t>کیلوبیت = 98 کیلوبایت</a:t>
            </a:r>
            <a:endParaRPr lang="en-US" sz="2400" dirty="0"/>
          </a:p>
        </p:txBody>
      </p:sp>
    </p:spTree>
    <p:extLst>
      <p:ext uri="{BB962C8B-B14F-4D97-AF65-F5344CB8AC3E}">
        <p14:creationId xmlns:p14="http://schemas.microsoft.com/office/powerpoint/2010/main" val="11024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1097322"/>
            <a:ext cx="4156787" cy="4801314"/>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کش خواندن ضربه: هیچ اقدام مورد نیاز است• حافظه پنهان دستورالعمل از دست رفته:</a:t>
            </a:r>
          </a:p>
          <a:p>
            <a:pPr algn="r" rtl="1"/>
            <a:r>
              <a:rPr lang="fa-IR" b="0" i="0" dirty="0">
                <a:solidFill>
                  <a:srgbClr val="3C4043"/>
                </a:solidFill>
                <a:effectLst/>
                <a:latin typeface="Roboto" panose="02000000000000000000" pitchFamily="2" charset="0"/>
              </a:rPr>
              <a:t>1.ارسال مقدار اصلی </a:t>
            </a:r>
            <a:r>
              <a:rPr lang="en-US" b="0" i="0" dirty="0">
                <a:solidFill>
                  <a:srgbClr val="3C4043"/>
                </a:solidFill>
                <a:effectLst/>
                <a:latin typeface="Roboto" panose="02000000000000000000" pitchFamily="2" charset="0"/>
              </a:rPr>
              <a:t>PC (PC </a:t>
            </a:r>
            <a:r>
              <a:rPr lang="fa-IR" b="0" i="0" dirty="0">
                <a:solidFill>
                  <a:srgbClr val="3C4043"/>
                </a:solidFill>
                <a:effectLst/>
                <a:latin typeface="Roboto" panose="02000000000000000000" pitchFamily="2" charset="0"/>
              </a:rPr>
              <a:t>فعلی -4، زیرا </a:t>
            </a:r>
            <a:r>
              <a:rPr lang="en-US" b="0" i="0" dirty="0">
                <a:solidFill>
                  <a:srgbClr val="3C4043"/>
                </a:solidFill>
                <a:effectLst/>
                <a:latin typeface="Roboto" panose="02000000000000000000" pitchFamily="2" charset="0"/>
              </a:rPr>
              <a:t>PC </a:t>
            </a:r>
            <a:r>
              <a:rPr lang="fa-IR" b="0" i="0" dirty="0">
                <a:solidFill>
                  <a:srgbClr val="3C4043"/>
                </a:solidFill>
                <a:effectLst/>
                <a:latin typeface="Roboto" panose="02000000000000000000" pitchFamily="2" charset="0"/>
              </a:rPr>
              <a:t>قبلاً در مرحله اول چرخه دستورالعمل افزایش یافته است) به حافظه2</a:t>
            </a:r>
          </a:p>
          <a:p>
            <a:pPr algn="r" rtl="1"/>
            <a:r>
              <a:rPr lang="fa-IR" b="0" i="0" dirty="0">
                <a:solidFill>
                  <a:srgbClr val="3C4043"/>
                </a:solidFill>
                <a:effectLst/>
                <a:latin typeface="Roboto" panose="02000000000000000000" pitchFamily="2" charset="0"/>
              </a:rPr>
              <a:t>. به حافظه اصلی دستور دهید تا خواندن را انجام دهد و منتظر بمانید تا حافظه کامل شود - </a:t>
            </a:r>
            <a:r>
              <a:rPr lang="en-US" b="0" i="0" dirty="0">
                <a:solidFill>
                  <a:srgbClr val="3C4043"/>
                </a:solidFill>
                <a:effectLst/>
                <a:latin typeface="Roboto" panose="02000000000000000000" pitchFamily="2" charset="0"/>
              </a:rPr>
              <a:t>stall on </a:t>
            </a:r>
            <a:endParaRPr lang="fa-IR" dirty="0">
              <a:solidFill>
                <a:srgbClr val="3C4043"/>
              </a:solidFill>
              <a:latin typeface="Roboto" panose="02000000000000000000" pitchFamily="2" charset="0"/>
            </a:endParaRPr>
          </a:p>
          <a:p>
            <a:pPr algn="r" rtl="1"/>
            <a:r>
              <a:rPr lang="en-US" b="0" i="0" dirty="0">
                <a:solidFill>
                  <a:srgbClr val="3C4043"/>
                </a:solidFill>
                <a:effectLst/>
                <a:latin typeface="Roboto" panose="02000000000000000000" pitchFamily="2" charset="0"/>
              </a:rPr>
              <a:t>Read3. </a:t>
            </a:r>
            <a:r>
              <a:rPr lang="fa-IR" b="0" i="0" dirty="0">
                <a:solidFill>
                  <a:srgbClr val="3C4043"/>
                </a:solidFill>
                <a:effectLst/>
                <a:latin typeface="Roboto" panose="02000000000000000000" pitchFamily="2" charset="0"/>
              </a:rPr>
              <a:t>پس از اتمام خواندن، </a:t>
            </a:r>
            <a:r>
              <a:rPr lang="en-US" b="0" i="0" dirty="0" err="1">
                <a:solidFill>
                  <a:srgbClr val="3C4043"/>
                </a:solidFill>
                <a:effectLst/>
                <a:latin typeface="Roboto" panose="02000000000000000000" pitchFamily="2" charset="0"/>
              </a:rPr>
              <a:t>cacheentry</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را بنویسید</a:t>
            </a:r>
          </a:p>
          <a:p>
            <a:pPr algn="r" rtl="1"/>
            <a:r>
              <a:rPr lang="fa-IR" b="0" i="0" dirty="0">
                <a:solidFill>
                  <a:srgbClr val="3C4043"/>
                </a:solidFill>
                <a:effectLst/>
                <a:latin typeface="Roboto" panose="02000000000000000000" pitchFamily="2" charset="0"/>
              </a:rPr>
              <a:t>4. اجرای دستور را مجدداً در مرحله اول برای بازیابی مجدد دستورالعمل شروع کنید</a:t>
            </a:r>
          </a:p>
          <a:p>
            <a:pPr algn="r" rtl="1"/>
            <a:r>
              <a:rPr lang="fa-IR" b="0" i="0" dirty="0">
                <a:solidFill>
                  <a:srgbClr val="3C4043"/>
                </a:solidFill>
                <a:effectLst/>
                <a:latin typeface="Roboto" panose="02000000000000000000" pitchFamily="2" charset="0"/>
              </a:rPr>
              <a:t>• حافظه پنهان داده از دست رفته:</a:t>
            </a:r>
          </a:p>
          <a:p>
            <a:pPr algn="r" rtl="1"/>
            <a:r>
              <a:rPr lang="fa-IR" b="0" i="0" dirty="0">
                <a:solidFill>
                  <a:srgbClr val="3C4043"/>
                </a:solidFill>
                <a:effectLst/>
                <a:latin typeface="Roboto" panose="02000000000000000000" pitchFamily="2" charset="0"/>
              </a:rPr>
              <a:t>-شبیه به دستورالعمل </a:t>
            </a:r>
            <a:r>
              <a:rPr lang="en-US" b="0" i="0" dirty="0">
                <a:solidFill>
                  <a:srgbClr val="3C4043"/>
                </a:solidFill>
                <a:effectLst/>
                <a:latin typeface="Roboto" panose="02000000000000000000" pitchFamily="2" charset="0"/>
              </a:rPr>
              <a:t>miss cache- </a:t>
            </a:r>
            <a:endParaRPr lang="fa-IR"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برای کاهش جریمه از دست دادن داده‌ها، به پردازنده اجازه دهید دستورالعمل‌ها را در حالی که منتظر خواندن کامل می‌شود تا زمانی که کلمه مورد نیاز است اجرا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 READ HIT/MISS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5078313"/>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Cache read hit</a:t>
            </a:r>
            <a:r>
              <a:rPr lang="en-US" sz="1800" b="0" i="0" u="none" strike="noStrike" baseline="0" dirty="0">
                <a:solidFill>
                  <a:srgbClr val="585858"/>
                </a:solidFill>
                <a:latin typeface="Gill Sans MT" panose="020B0502020104020203" pitchFamily="34" charset="0"/>
              </a:rPr>
              <a:t>: no action needed</a:t>
            </a:r>
          </a:p>
          <a:p>
            <a:r>
              <a:rPr lang="en-US" sz="1800" b="0" i="0" u="none" strike="noStrike" baseline="0" dirty="0">
                <a:solidFill>
                  <a:srgbClr val="2A1A00"/>
                </a:solidFill>
                <a:latin typeface="Arial" panose="020B0604020202020204" pitchFamily="34" charset="0"/>
              </a:rPr>
              <a:t>•Instruction cache read miss:</a:t>
            </a:r>
          </a:p>
          <a:p>
            <a:r>
              <a:rPr lang="en-US" sz="1800" b="0" i="1" u="none" strike="noStrike" baseline="0" dirty="0">
                <a:solidFill>
                  <a:srgbClr val="2A1A00"/>
                </a:solidFill>
                <a:latin typeface="Gill Sans MT" panose="020B0502020104020203" pitchFamily="34" charset="0"/>
              </a:rPr>
              <a:t>1.</a:t>
            </a:r>
            <a:r>
              <a:rPr lang="en-US" sz="1800" b="0" i="1" u="none" strike="noStrike" baseline="0" dirty="0">
                <a:solidFill>
                  <a:srgbClr val="585858"/>
                </a:solidFill>
                <a:latin typeface="Gill Sans MT" panose="020B0502020104020203" pitchFamily="34" charset="0"/>
              </a:rPr>
              <a:t>Send original PC value</a:t>
            </a:r>
            <a:r>
              <a:rPr lang="en-US" sz="1800" b="0" i="0" u="none" strike="noStrike" baseline="0" dirty="0">
                <a:solidFill>
                  <a:srgbClr val="585858"/>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current PC –4</a:t>
            </a:r>
            <a:r>
              <a:rPr lang="en-US" sz="1800" b="0" i="0" u="none" strike="noStrike" baseline="0" dirty="0">
                <a:solidFill>
                  <a:srgbClr val="585858"/>
                </a:solidFill>
                <a:latin typeface="Gill Sans MT" panose="020B0502020104020203" pitchFamily="34" charset="0"/>
              </a:rPr>
              <a:t>, as PC has already been incremented in first step of instruction cycle) to memory</a:t>
            </a:r>
          </a:p>
          <a:p>
            <a:r>
              <a:rPr lang="en-US" sz="1800" b="0" i="0" u="none" strike="noStrike" baseline="0" dirty="0">
                <a:solidFill>
                  <a:srgbClr val="2A1A00"/>
                </a:solidFill>
                <a:latin typeface="Gill Sans MT" panose="020B0502020104020203" pitchFamily="34" charset="0"/>
              </a:rPr>
              <a:t>2.</a:t>
            </a:r>
            <a:r>
              <a:rPr lang="en-US" sz="1800" b="0" i="0" u="none" strike="noStrike" baseline="0" dirty="0">
                <a:solidFill>
                  <a:srgbClr val="585858"/>
                </a:solidFill>
                <a:latin typeface="Gill Sans MT" panose="020B0502020104020203" pitchFamily="34" charset="0"/>
              </a:rPr>
              <a:t>Instruct main memory to perform read and wait for memory to complete access –</a:t>
            </a:r>
            <a:r>
              <a:rPr lang="en-US" sz="1800" b="0" i="1" u="none" strike="noStrike" baseline="0" dirty="0">
                <a:solidFill>
                  <a:srgbClr val="585858"/>
                </a:solidFill>
                <a:latin typeface="Gill Sans MT" panose="020B0502020104020203" pitchFamily="34" charset="0"/>
              </a:rPr>
              <a:t>stall </a:t>
            </a:r>
            <a:r>
              <a:rPr lang="en-US" sz="1800" b="0" i="0" u="none" strike="noStrike" baseline="0" dirty="0">
                <a:solidFill>
                  <a:srgbClr val="585858"/>
                </a:solidFill>
                <a:latin typeface="Gill Sans MT" panose="020B0502020104020203" pitchFamily="34" charset="0"/>
              </a:rPr>
              <a:t>on read</a:t>
            </a:r>
          </a:p>
          <a:p>
            <a:r>
              <a:rPr lang="en-US" sz="1800" b="0" i="0" u="none" strike="noStrike" baseline="0" dirty="0">
                <a:solidFill>
                  <a:srgbClr val="2A1A00"/>
                </a:solidFill>
                <a:latin typeface="Gill Sans MT" panose="020B0502020104020203" pitchFamily="34" charset="0"/>
              </a:rPr>
              <a:t>3.</a:t>
            </a:r>
            <a:r>
              <a:rPr lang="en-US" sz="1800" b="0" i="0" u="none" strike="noStrike" baseline="0" dirty="0">
                <a:solidFill>
                  <a:srgbClr val="585858"/>
                </a:solidFill>
                <a:latin typeface="Gill Sans MT" panose="020B0502020104020203" pitchFamily="34" charset="0"/>
              </a:rPr>
              <a:t>After read completes </a:t>
            </a:r>
            <a:r>
              <a:rPr lang="en-US" sz="1800" b="0" i="1" u="none" strike="noStrike" baseline="0" dirty="0">
                <a:solidFill>
                  <a:srgbClr val="585858"/>
                </a:solidFill>
                <a:latin typeface="Gill Sans MT" panose="020B0502020104020203" pitchFamily="34" charset="0"/>
              </a:rPr>
              <a:t>write </a:t>
            </a:r>
            <a:r>
              <a:rPr lang="en-US" sz="1800" b="0" i="1" u="none" strike="noStrike" baseline="0" dirty="0" err="1">
                <a:solidFill>
                  <a:srgbClr val="585858"/>
                </a:solidFill>
                <a:latin typeface="Gill Sans MT" panose="020B0502020104020203" pitchFamily="34" charset="0"/>
              </a:rPr>
              <a:t>cache</a:t>
            </a:r>
            <a:r>
              <a:rPr lang="en-US" sz="1800" b="0" i="0" u="none" strike="noStrike" baseline="0" dirty="0" err="1">
                <a:solidFill>
                  <a:srgbClr val="585858"/>
                </a:solidFill>
                <a:latin typeface="Gill Sans MT" panose="020B0502020104020203" pitchFamily="34" charset="0"/>
              </a:rPr>
              <a:t>entry</a:t>
            </a:r>
            <a:endParaRPr lang="en-US" sz="1800" b="0" i="0" u="none" strike="noStrike" baseline="0" dirty="0">
              <a:solidFill>
                <a:srgbClr val="585858"/>
              </a:solidFill>
              <a:latin typeface="Gill Sans MT" panose="020B0502020104020203" pitchFamily="34" charset="0"/>
            </a:endParaRPr>
          </a:p>
          <a:p>
            <a:r>
              <a:rPr lang="en-US" sz="1800" b="0" i="1" u="none" strike="noStrike" baseline="0" dirty="0">
                <a:solidFill>
                  <a:srgbClr val="2A1A00"/>
                </a:solidFill>
                <a:latin typeface="Gill Sans MT" panose="020B0502020104020203" pitchFamily="34" charset="0"/>
              </a:rPr>
              <a:t>4.</a:t>
            </a:r>
            <a:r>
              <a:rPr lang="en-US" sz="1800" b="0" i="1" u="none" strike="noStrike" baseline="0" dirty="0">
                <a:solidFill>
                  <a:srgbClr val="585858"/>
                </a:solidFill>
                <a:latin typeface="Gill Sans MT" panose="020B0502020104020203" pitchFamily="34" charset="0"/>
              </a:rPr>
              <a:t>Restart</a:t>
            </a:r>
            <a:r>
              <a:rPr lang="en-US" sz="1800" b="0" i="0" u="none" strike="noStrike" baseline="0" dirty="0">
                <a:solidFill>
                  <a:srgbClr val="585858"/>
                </a:solidFill>
                <a:latin typeface="Gill Sans MT" panose="020B0502020104020203" pitchFamily="34" charset="0"/>
              </a:rPr>
              <a:t>instruction execution at first step to </a:t>
            </a:r>
            <a:r>
              <a:rPr lang="en-US" sz="1800" b="0" i="0" u="none" strike="noStrike" baseline="0" dirty="0" err="1">
                <a:solidFill>
                  <a:srgbClr val="585858"/>
                </a:solidFill>
                <a:latin typeface="Gill Sans MT" panose="020B0502020104020203" pitchFamily="34" charset="0"/>
              </a:rPr>
              <a:t>refetch</a:t>
            </a:r>
            <a:r>
              <a:rPr lang="en-US" sz="1800" b="0" i="0" u="none" strike="noStrike" baseline="0" dirty="0">
                <a:solidFill>
                  <a:srgbClr val="585858"/>
                </a:solidFill>
                <a:latin typeface="Gill Sans MT" panose="020B0502020104020203" pitchFamily="34" charset="0"/>
              </a:rPr>
              <a:t> instruction</a:t>
            </a:r>
          </a:p>
          <a:p>
            <a:r>
              <a:rPr lang="en-US" sz="1800" b="0" i="0" u="none" strike="noStrike" baseline="0" dirty="0">
                <a:solidFill>
                  <a:srgbClr val="2A1A00"/>
                </a:solidFill>
                <a:latin typeface="Arial" panose="020B0604020202020204" pitchFamily="34" charset="0"/>
              </a:rPr>
              <a:t>•Data cache read miss:</a:t>
            </a:r>
          </a:p>
          <a:p>
            <a:r>
              <a:rPr lang="en-US" sz="1800" b="0" i="0" u="none" strike="noStrike" baseline="0" dirty="0">
                <a:solidFill>
                  <a:srgbClr val="2A1A00"/>
                </a:solidFill>
                <a:latin typeface="Gill Sans MT" panose="020B0502020104020203" pitchFamily="34" charset="0"/>
              </a:rPr>
              <a:t>–Similar to instruction cache miss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To reduce data miss penalty allow processor to execute instructions while waiting for the read to </a:t>
            </a:r>
            <a:r>
              <a:rPr lang="en-US" sz="1800" b="0" i="0" u="none" strike="noStrike" baseline="0" dirty="0" err="1">
                <a:solidFill>
                  <a:srgbClr val="585858"/>
                </a:solidFill>
                <a:latin typeface="Gill Sans MT" panose="020B0502020104020203" pitchFamily="34" charset="0"/>
              </a:rPr>
              <a:t>complete</a:t>
            </a:r>
            <a:r>
              <a:rPr lang="en-US" sz="1800" b="0" i="1" u="none" strike="noStrike" baseline="0" dirty="0" err="1">
                <a:solidFill>
                  <a:srgbClr val="585858"/>
                </a:solidFill>
                <a:latin typeface="Gill Sans MT" panose="020B0502020104020203" pitchFamily="34" charset="0"/>
              </a:rPr>
              <a:t>until</a:t>
            </a:r>
            <a:r>
              <a:rPr lang="en-US" sz="1800" b="0" i="0" u="none" strike="noStrike" baseline="0" dirty="0" err="1">
                <a:solidFill>
                  <a:srgbClr val="585858"/>
                </a:solidFill>
                <a:latin typeface="Gill Sans MT" panose="020B0502020104020203" pitchFamily="34" charset="0"/>
              </a:rPr>
              <a:t>the</a:t>
            </a:r>
            <a:r>
              <a:rPr lang="en-US" sz="1800" b="0" i="0" u="none" strike="noStrike" baseline="0" dirty="0">
                <a:solidFill>
                  <a:srgbClr val="585858"/>
                </a:solidFill>
                <a:latin typeface="Gill Sans MT" panose="020B0502020104020203" pitchFamily="34" charset="0"/>
              </a:rPr>
              <a:t> word is required </a:t>
            </a:r>
          </a:p>
        </p:txBody>
      </p:sp>
      <p:pic>
        <p:nvPicPr>
          <p:cNvPr id="3" name="Picture 2">
            <a:extLst>
              <a:ext uri="{FF2B5EF4-FFF2-40B4-BE49-F238E27FC236}">
                <a16:creationId xmlns:a16="http://schemas.microsoft.com/office/drawing/2014/main" id="{ACD3F467-39FE-EF45-DA1F-A194DB595321}"/>
              </a:ext>
            </a:extLst>
          </p:cNvPr>
          <p:cNvPicPr>
            <a:picLocks noChangeAspect="1"/>
          </p:cNvPicPr>
          <p:nvPr/>
        </p:nvPicPr>
        <p:blipFill>
          <a:blip r:embed="rId3"/>
          <a:stretch>
            <a:fillRect/>
          </a:stretch>
        </p:blipFill>
        <p:spPr>
          <a:xfrm>
            <a:off x="3949848" y="5568777"/>
            <a:ext cx="1244304" cy="1192023"/>
          </a:xfrm>
          <a:prstGeom prst="rect">
            <a:avLst/>
          </a:prstGeom>
        </p:spPr>
      </p:pic>
    </p:spTree>
    <p:extLst>
      <p:ext uri="{BB962C8B-B14F-4D97-AF65-F5344CB8AC3E}">
        <p14:creationId xmlns:p14="http://schemas.microsoft.com/office/powerpoint/2010/main" val="381553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9F46E3-36A8-E74F-3A69-09264B034878}"/>
              </a:ext>
            </a:extLst>
          </p:cNvPr>
          <p:cNvPicPr>
            <a:picLocks noChangeAspect="1"/>
          </p:cNvPicPr>
          <p:nvPr/>
        </p:nvPicPr>
        <p:blipFill>
          <a:blip r:embed="rId3"/>
          <a:stretch>
            <a:fillRect/>
          </a:stretch>
        </p:blipFill>
        <p:spPr>
          <a:xfrm>
            <a:off x="713792" y="1082350"/>
            <a:ext cx="7716416" cy="5598943"/>
          </a:xfrm>
          <a:prstGeom prst="rect">
            <a:avLst/>
          </a:prstGeom>
        </p:spPr>
      </p:pic>
      <p:sp>
        <p:nvSpPr>
          <p:cNvPr id="7" name="TextBox 6">
            <a:extLst>
              <a:ext uri="{FF2B5EF4-FFF2-40B4-BE49-F238E27FC236}">
                <a16:creationId xmlns:a16="http://schemas.microsoft.com/office/drawing/2014/main" id="{4118666A-B1C6-3D9A-CD11-5F7EDD0B6ECB}"/>
              </a:ext>
            </a:extLst>
          </p:cNvPr>
          <p:cNvSpPr txBox="1"/>
          <p:nvPr/>
        </p:nvSpPr>
        <p:spPr>
          <a:xfrm>
            <a:off x="3331028" y="5757963"/>
            <a:ext cx="5598368" cy="923330"/>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Cache with 16K 1-word blocks: byte offset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(least 2 significant bits) is ignored and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next 14 bits used to index into cache </a:t>
            </a:r>
            <a:endParaRPr lang="en-US" dirty="0"/>
          </a:p>
        </p:txBody>
      </p:sp>
      <p:sp>
        <p:nvSpPr>
          <p:cNvPr id="9" name="TextBox 8">
            <a:extLst>
              <a:ext uri="{FF2B5EF4-FFF2-40B4-BE49-F238E27FC236}">
                <a16:creationId xmlns:a16="http://schemas.microsoft.com/office/drawing/2014/main" id="{11C9980A-E4D8-5849-09D5-C5D755238742}"/>
              </a:ext>
            </a:extLst>
          </p:cNvPr>
          <p:cNvSpPr txBox="1"/>
          <p:nvPr/>
        </p:nvSpPr>
        <p:spPr>
          <a:xfrm>
            <a:off x="298579" y="176707"/>
            <a:ext cx="4572000" cy="830997"/>
          </a:xfrm>
          <a:prstGeom prst="rect">
            <a:avLst/>
          </a:prstGeom>
          <a:noFill/>
        </p:spPr>
        <p:txBody>
          <a:bodyPr wrap="square">
            <a:spAutoFit/>
          </a:bodyPr>
          <a:lstStyle/>
          <a:p>
            <a:r>
              <a:rPr lang="en-US" sz="2400" b="0" i="0" u="none" strike="noStrike" baseline="0" dirty="0">
                <a:solidFill>
                  <a:srgbClr val="2A1A00"/>
                </a:solidFill>
                <a:latin typeface="Impact" panose="020B0806030902050204" pitchFamily="34" charset="0"/>
              </a:rPr>
              <a:t>DEC STATION 3100 CACHE (MIPS R2000 PROCESSOR) </a:t>
            </a:r>
            <a:endParaRPr lang="en-US" sz="2400" dirty="0"/>
          </a:p>
        </p:txBody>
      </p:sp>
    </p:spTree>
    <p:extLst>
      <p:ext uri="{BB962C8B-B14F-4D97-AF65-F5344CB8AC3E}">
        <p14:creationId xmlns:p14="http://schemas.microsoft.com/office/powerpoint/2010/main" val="182983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569167"/>
            <a:ext cx="4156787" cy="6186309"/>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نوشتن از طریق طرح</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on </a:t>
            </a:r>
            <a:r>
              <a:rPr lang="en-US" b="0" i="0" dirty="0" err="1">
                <a:solidFill>
                  <a:srgbClr val="3C4043"/>
                </a:solidFill>
                <a:effectLst/>
                <a:latin typeface="Roboto" panose="02000000000000000000" pitchFamily="2" charset="0"/>
              </a:rPr>
              <a:t>writehit</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برای جلوگیری از ناهماهنگی، داده های موجود در حافظه پنهان و حافظه را با هر ضربه نوشتن جایگزین کنید</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on </a:t>
            </a:r>
            <a:r>
              <a:rPr lang="en-US" b="0" i="0" dirty="0" err="1">
                <a:solidFill>
                  <a:srgbClr val="3C4043"/>
                </a:solidFill>
                <a:effectLst/>
                <a:latin typeface="Roboto" panose="02000000000000000000" pitchFamily="2" charset="0"/>
              </a:rPr>
              <a:t>writemiss</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کلمه را در حافظه پنهان و حافظه بنویسید - بدیهی است که نیازی به خواندن کلمه فراموش شده از حافظه نیست!</a:t>
            </a:r>
          </a:p>
          <a:p>
            <a:pPr marL="285750" indent="-285750" algn="r" rtl="1">
              <a:buFontTx/>
              <a:buChar char="-"/>
            </a:pPr>
            <a:r>
              <a:rPr lang="fa-IR" b="0" i="0" dirty="0">
                <a:solidFill>
                  <a:srgbClr val="3C4043"/>
                </a:solidFill>
                <a:effectLst/>
                <a:latin typeface="Roboto" panose="02000000000000000000" pitchFamily="2" charset="0"/>
              </a:rPr>
              <a:t>نوشتن از طریق به دلیل نوشتن حافظه همیشه مورد نیاز، کند است•</a:t>
            </a:r>
          </a:p>
          <a:p>
            <a:pPr marL="285750" indent="-285750" algn="r" rtl="1">
              <a:buFontTx/>
              <a:buChar char="-"/>
            </a:pPr>
            <a:r>
              <a:rPr lang="fa-IR" b="0" i="0" dirty="0">
                <a:solidFill>
                  <a:srgbClr val="3C4043"/>
                </a:solidFill>
                <a:effectLst/>
                <a:latin typeface="Roboto" panose="02000000000000000000" pitchFamily="2" charset="0"/>
              </a:rPr>
              <a:t>عملکرد با یک بافر نوشتن بهبود می‌یابد، جایی که کلمات در حین انتظار برای نوشتن در حافظه ذخیره می‌شوند - پردازنده می‌تواند تا زمانی که بافر نوشتن پر شود به اجرا ادامه دهد.•وقتی کلمه ای در بافر نوشتن در </a:t>
            </a:r>
            <a:r>
              <a:rPr lang="en-US" b="0" i="0" dirty="0">
                <a:solidFill>
                  <a:srgbClr val="3C4043"/>
                </a:solidFill>
                <a:effectLst/>
                <a:latin typeface="Roboto" panose="02000000000000000000" pitchFamily="2" charset="0"/>
              </a:rPr>
              <a:t>main </a:t>
            </a:r>
            <a:r>
              <a:rPr lang="fa-IR" b="0" i="0" dirty="0">
                <a:solidFill>
                  <a:srgbClr val="3C4043"/>
                </a:solidFill>
                <a:effectLst/>
                <a:latin typeface="Roboto" panose="02000000000000000000" pitchFamily="2" charset="0"/>
              </a:rPr>
              <a:t>کامل می شود، آن شکاف بافر آزاد می شود و برای نوشتن های آینده در دسترس می شود.</a:t>
            </a:r>
          </a:p>
          <a:p>
            <a:pPr marL="285750" indent="-285750" algn="r" rtl="1">
              <a:buFontTx/>
              <a:buChar char="-"/>
            </a:pPr>
            <a:r>
              <a:rPr lang="fa-IR" b="0" i="0" dirty="0">
                <a:solidFill>
                  <a:srgbClr val="3C4043"/>
                </a:solidFill>
                <a:effectLst/>
                <a:latin typeface="Roboto" panose="02000000000000000000" pitchFamily="2" charset="0"/>
              </a:rPr>
              <a:t>• بافر نوشتن </a:t>
            </a:r>
            <a:r>
              <a:rPr lang="en-US" b="0" i="0" dirty="0">
                <a:solidFill>
                  <a:srgbClr val="3C4043"/>
                </a:solidFill>
                <a:effectLst/>
                <a:latin typeface="Roboto" panose="02000000000000000000" pitchFamily="2" charset="0"/>
              </a:rPr>
              <a:t>DEC 3100 </a:t>
            </a:r>
            <a:r>
              <a:rPr lang="fa-IR" b="0" i="0" dirty="0">
                <a:solidFill>
                  <a:srgbClr val="3C4043"/>
                </a:solidFill>
                <a:effectLst/>
                <a:latin typeface="Roboto" panose="02000000000000000000" pitchFamily="2" charset="0"/>
              </a:rPr>
              <a:t>دارای 4 کلمه است• نوشتن پشت طرح</a:t>
            </a:r>
          </a:p>
          <a:p>
            <a:pPr algn="r" rtl="1"/>
            <a:r>
              <a:rPr lang="fa-IR" b="0" i="0" dirty="0">
                <a:solidFill>
                  <a:srgbClr val="3C4043"/>
                </a:solidFill>
                <a:effectLst/>
                <a:latin typeface="Roboto" panose="02000000000000000000" pitchFamily="2" charset="0"/>
              </a:rPr>
              <a:t>- بلوک داده را فقط در حافظه پنهان بنویسید و فقط زمانی که در حافظه نهان جایگزین شده است، بلوک را به اصلی بنویسید.- کارآمدتر از نوشتن از طریق، پیچیده تر برای پیاده سازی</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 READ HIT/MISS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8" y="636316"/>
            <a:ext cx="4576669" cy="6186309"/>
          </a:xfrm>
          <a:prstGeom prst="rect">
            <a:avLst/>
          </a:prstGeom>
          <a:noFill/>
        </p:spPr>
        <p:txBody>
          <a:bodyPr wrap="square">
            <a:spAutoFit/>
          </a:bodyPr>
          <a:lstStyle/>
          <a:p>
            <a:r>
              <a:rPr lang="en-US" sz="1800" b="0" i="0" u="none" strike="noStrike" baseline="0" dirty="0">
                <a:latin typeface="Arial" panose="020B0604020202020204" pitchFamily="34" charset="0"/>
              </a:rPr>
              <a:t>•</a:t>
            </a:r>
            <a:r>
              <a:rPr lang="en-US" sz="1800" b="0" i="1" u="none" strike="noStrike" baseline="0" dirty="0">
                <a:latin typeface="Gill Sans MT" panose="020B0502020104020203" pitchFamily="34" charset="0"/>
              </a:rPr>
              <a:t>Write-</a:t>
            </a:r>
            <a:r>
              <a:rPr lang="en-US" sz="1800" b="0" i="1" u="none" strike="noStrike" baseline="0" dirty="0" err="1">
                <a:latin typeface="Gill Sans MT" panose="020B0502020104020203" pitchFamily="34" charset="0"/>
              </a:rPr>
              <a:t>through</a:t>
            </a:r>
            <a:r>
              <a:rPr lang="en-US" sz="1800" b="0" i="0" u="none" strike="noStrike" baseline="0" dirty="0" err="1">
                <a:latin typeface="Gill Sans MT" panose="020B0502020104020203" pitchFamily="34" charset="0"/>
              </a:rPr>
              <a:t>scheme</a:t>
            </a:r>
            <a:endParaRPr lang="en-US" sz="1800" b="0" i="0" u="none" strike="noStrike" baseline="0" dirty="0">
              <a:latin typeface="Gill Sans MT" panose="020B0502020104020203" pitchFamily="34" charset="0"/>
            </a:endParaRPr>
          </a:p>
          <a:p>
            <a:r>
              <a:rPr lang="en-US" sz="1800" b="0" i="0" u="none" strike="noStrike" baseline="0" dirty="0">
                <a:latin typeface="Gill Sans MT" panose="020B0502020104020203" pitchFamily="34" charset="0"/>
              </a:rPr>
              <a:t>–on </a:t>
            </a:r>
            <a:r>
              <a:rPr lang="en-US" sz="1800" b="0" i="1" u="none" strike="noStrike" baseline="0" dirty="0" err="1">
                <a:latin typeface="Gill Sans MT" panose="020B0502020104020203" pitchFamily="34" charset="0"/>
              </a:rPr>
              <a:t>writehit</a:t>
            </a:r>
            <a:r>
              <a:rPr lang="en-US" sz="1800" b="0" i="0" u="none" strike="noStrike" baseline="0" dirty="0">
                <a:latin typeface="Gill Sans MT" panose="020B0502020104020203" pitchFamily="34" charset="0"/>
              </a:rPr>
              <a:t>: replace data in cache </a:t>
            </a:r>
            <a:r>
              <a:rPr lang="en-US" sz="1800" b="0" i="1" u="none" strike="noStrike" baseline="0" dirty="0">
                <a:latin typeface="Gill Sans MT" panose="020B0502020104020203" pitchFamily="34" charset="0"/>
              </a:rPr>
              <a:t>and </a:t>
            </a:r>
            <a:r>
              <a:rPr lang="en-US" sz="1800" b="0" i="0" u="none" strike="noStrike" baseline="0" dirty="0">
                <a:latin typeface="Gill Sans MT" panose="020B0502020104020203" pitchFamily="34" charset="0"/>
              </a:rPr>
              <a:t>memory with </a:t>
            </a:r>
            <a:r>
              <a:rPr lang="en-US" sz="1800" b="0" i="1" u="none" strike="noStrike" baseline="0" dirty="0">
                <a:latin typeface="Gill Sans MT" panose="020B0502020104020203" pitchFamily="34" charset="0"/>
              </a:rPr>
              <a:t>every </a:t>
            </a:r>
            <a:r>
              <a:rPr lang="en-US" sz="1800" b="0" i="0" u="none" strike="noStrike" baseline="0" dirty="0">
                <a:latin typeface="Gill Sans MT" panose="020B0502020104020203" pitchFamily="34" charset="0"/>
              </a:rPr>
              <a:t>write hit to avoid </a:t>
            </a:r>
            <a:r>
              <a:rPr lang="en-US" sz="1800" b="0" i="1" u="none" strike="noStrike" baseline="0" dirty="0">
                <a:latin typeface="Gill Sans MT" panose="020B0502020104020203" pitchFamily="34" charset="0"/>
              </a:rPr>
              <a:t>inconsistency</a:t>
            </a:r>
            <a:endParaRPr lang="en-US" sz="1800" b="0" i="0" u="none" strike="noStrike" baseline="0" dirty="0">
              <a:latin typeface="Gill Sans MT" panose="020B0502020104020203" pitchFamily="34" charset="0"/>
            </a:endParaRPr>
          </a:p>
          <a:p>
            <a:r>
              <a:rPr lang="en-US" sz="1800" b="0" i="0" u="none" strike="noStrike" baseline="0" dirty="0">
                <a:latin typeface="Gill Sans MT" panose="020B0502020104020203" pitchFamily="34" charset="0"/>
              </a:rPr>
              <a:t>–on </a:t>
            </a:r>
            <a:r>
              <a:rPr lang="en-US" sz="1800" b="0" i="1" u="none" strike="noStrike" baseline="0" dirty="0" err="1">
                <a:latin typeface="Gill Sans MT" panose="020B0502020104020203" pitchFamily="34" charset="0"/>
              </a:rPr>
              <a:t>writemiss</a:t>
            </a:r>
            <a:r>
              <a:rPr lang="en-US" sz="1800" b="0" i="0" u="none" strike="noStrike" baseline="0" dirty="0">
                <a:latin typeface="Gill Sans MT" panose="020B0502020104020203" pitchFamily="34" charset="0"/>
              </a:rPr>
              <a:t>: write the word into cache </a:t>
            </a:r>
            <a:r>
              <a:rPr lang="en-US" sz="1800" b="0" i="1" u="none" strike="noStrike" baseline="0" dirty="0">
                <a:latin typeface="Gill Sans MT" panose="020B0502020104020203" pitchFamily="34" charset="0"/>
              </a:rPr>
              <a:t>and </a:t>
            </a:r>
            <a:r>
              <a:rPr lang="en-US" sz="1800" b="0" i="0" u="none" strike="noStrike" baseline="0" dirty="0">
                <a:latin typeface="Gill Sans MT" panose="020B0502020104020203" pitchFamily="34" charset="0"/>
              </a:rPr>
              <a:t>memory –obviously no need to read missed word from memory!</a:t>
            </a:r>
          </a:p>
          <a:p>
            <a:r>
              <a:rPr lang="en-US" sz="1800" b="0" i="0" u="none" strike="noStrike" baseline="0" dirty="0">
                <a:latin typeface="Gill Sans MT" panose="020B0502020104020203" pitchFamily="34" charset="0"/>
              </a:rPr>
              <a:t>–Write-through is slow because of always required memory write</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performance is improved with a </a:t>
            </a:r>
            <a:r>
              <a:rPr lang="en-US" sz="1800" b="1" i="1" u="none" strike="noStrike" baseline="0" dirty="0">
                <a:latin typeface="Gill Sans MT" panose="020B0502020104020203" pitchFamily="34" charset="0"/>
              </a:rPr>
              <a:t>write </a:t>
            </a:r>
            <a:r>
              <a:rPr lang="en-US" sz="1800" b="1" i="1" u="none" strike="noStrike" baseline="0" dirty="0" err="1">
                <a:latin typeface="Gill Sans MT" panose="020B0502020104020203" pitchFamily="34" charset="0"/>
              </a:rPr>
              <a:t>buffer</a:t>
            </a:r>
            <a:r>
              <a:rPr lang="en-US" sz="1800" b="0" i="0" u="none" strike="noStrike" baseline="0" dirty="0" err="1">
                <a:latin typeface="Gill Sans MT" panose="020B0502020104020203" pitchFamily="34" charset="0"/>
              </a:rPr>
              <a:t>where</a:t>
            </a:r>
            <a:r>
              <a:rPr lang="en-US" sz="1800" b="0" i="0" u="none" strike="noStrike" baseline="0" dirty="0">
                <a:latin typeface="Gill Sans MT" panose="020B0502020104020203" pitchFamily="34" charset="0"/>
              </a:rPr>
              <a:t> words are stored while waiting to be written to memory –processor can continue execution until write buffer is full</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when a word in the write buffer completes writing into main that buffer slot is freed and becomes available for future writes</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DEC 3100 write buffer has 4 words</a:t>
            </a:r>
          </a:p>
          <a:p>
            <a:r>
              <a:rPr lang="en-US" sz="1800" b="0" i="0" u="none" strike="noStrike" baseline="0" dirty="0">
                <a:latin typeface="Arial" panose="020B0604020202020204" pitchFamily="34" charset="0"/>
              </a:rPr>
              <a:t>•</a:t>
            </a:r>
            <a:r>
              <a:rPr lang="en-US" sz="1800" b="0" i="1" u="none" strike="noStrike" baseline="0" dirty="0">
                <a:latin typeface="Gill Sans MT" panose="020B0502020104020203" pitchFamily="34" charset="0"/>
              </a:rPr>
              <a:t>Write-</a:t>
            </a:r>
            <a:r>
              <a:rPr lang="en-US" sz="1800" b="0" i="1" u="none" strike="noStrike" baseline="0" dirty="0" err="1">
                <a:latin typeface="Gill Sans MT" panose="020B0502020104020203" pitchFamily="34" charset="0"/>
              </a:rPr>
              <a:t>back</a:t>
            </a:r>
            <a:r>
              <a:rPr lang="en-US" sz="1800" b="0" i="0" u="none" strike="noStrike" baseline="0" dirty="0" err="1">
                <a:latin typeface="Gill Sans MT" panose="020B0502020104020203" pitchFamily="34" charset="0"/>
              </a:rPr>
              <a:t>scheme</a:t>
            </a:r>
            <a:endParaRPr lang="en-US" sz="1800" b="0" i="0" u="none" strike="noStrike" baseline="0" dirty="0">
              <a:latin typeface="Gill Sans MT" panose="020B0502020104020203" pitchFamily="34" charset="0"/>
            </a:endParaRPr>
          </a:p>
          <a:p>
            <a:r>
              <a:rPr lang="en-US" sz="1800" b="0" i="0" u="none" strike="noStrike" baseline="0" dirty="0">
                <a:latin typeface="Gill Sans MT" panose="020B0502020104020203" pitchFamily="34" charset="0"/>
              </a:rPr>
              <a:t>–write the data block </a:t>
            </a:r>
            <a:r>
              <a:rPr lang="en-US" sz="1800" b="0" i="1" u="none" strike="noStrike" baseline="0" dirty="0" err="1">
                <a:latin typeface="Gill Sans MT" panose="020B0502020104020203" pitchFamily="34" charset="0"/>
              </a:rPr>
              <a:t>only</a:t>
            </a:r>
            <a:r>
              <a:rPr lang="en-US" sz="1800" b="0" i="0" u="none" strike="noStrike" baseline="0" dirty="0" err="1">
                <a:latin typeface="Gill Sans MT" panose="020B0502020104020203" pitchFamily="34" charset="0"/>
              </a:rPr>
              <a:t>into</a:t>
            </a:r>
            <a:r>
              <a:rPr lang="en-US" sz="1800" b="0" i="0" u="none" strike="noStrike" baseline="0" dirty="0">
                <a:latin typeface="Gill Sans MT" panose="020B0502020104020203" pitchFamily="34" charset="0"/>
              </a:rPr>
              <a:t> the cache and </a:t>
            </a:r>
            <a:r>
              <a:rPr lang="en-US" sz="1800" b="0" i="1" u="none" strike="noStrike" baseline="0" dirty="0">
                <a:latin typeface="Gill Sans MT" panose="020B0502020104020203" pitchFamily="34" charset="0"/>
              </a:rPr>
              <a:t>write-</a:t>
            </a:r>
            <a:r>
              <a:rPr lang="en-US" sz="1800" b="0" i="1" u="none" strike="noStrike" baseline="0" dirty="0" err="1">
                <a:latin typeface="Gill Sans MT" panose="020B0502020104020203" pitchFamily="34" charset="0"/>
              </a:rPr>
              <a:t>back</a:t>
            </a:r>
            <a:r>
              <a:rPr lang="en-US" sz="1800" b="0" i="0" u="none" strike="noStrike" baseline="0" dirty="0" err="1">
                <a:latin typeface="Gill Sans MT" panose="020B0502020104020203" pitchFamily="34" charset="0"/>
              </a:rPr>
              <a:t>the</a:t>
            </a:r>
            <a:r>
              <a:rPr lang="en-US" sz="1800" b="0" i="0" u="none" strike="noStrike" baseline="0" dirty="0">
                <a:latin typeface="Gill Sans MT" panose="020B0502020104020203" pitchFamily="34" charset="0"/>
              </a:rPr>
              <a:t> block to main </a:t>
            </a:r>
            <a:r>
              <a:rPr lang="en-US" sz="1800" b="0" i="1" u="none" strike="noStrike" baseline="0" dirty="0">
                <a:latin typeface="Gill Sans MT" panose="020B0502020104020203" pitchFamily="34" charset="0"/>
              </a:rPr>
              <a:t>only </a:t>
            </a:r>
            <a:r>
              <a:rPr lang="en-US" sz="1800" b="0" i="1" u="none" strike="noStrike" baseline="0" dirty="0" err="1">
                <a:latin typeface="Gill Sans MT" panose="020B0502020104020203" pitchFamily="34" charset="0"/>
              </a:rPr>
              <a:t>when</a:t>
            </a:r>
            <a:r>
              <a:rPr lang="en-US" sz="1800" b="0" i="0" u="none" strike="noStrike" baseline="0" dirty="0" err="1">
                <a:latin typeface="Gill Sans MT" panose="020B0502020104020203" pitchFamily="34" charset="0"/>
              </a:rPr>
              <a:t>it</a:t>
            </a:r>
            <a:r>
              <a:rPr lang="en-US" sz="1800" b="0" i="0" u="none" strike="noStrike" baseline="0" dirty="0">
                <a:latin typeface="Gill Sans MT" panose="020B0502020104020203" pitchFamily="34" charset="0"/>
              </a:rPr>
              <a:t> is replaced in cache</a:t>
            </a:r>
          </a:p>
          <a:p>
            <a:r>
              <a:rPr lang="en-US" sz="1800" b="0" i="0" u="none" strike="noStrike" baseline="0" dirty="0">
                <a:latin typeface="Gill Sans MT" panose="020B0502020104020203" pitchFamily="34" charset="0"/>
              </a:rPr>
              <a:t>–more efficient than write-through, more complex to implement</a:t>
            </a:r>
          </a:p>
        </p:txBody>
      </p:sp>
    </p:spTree>
    <p:extLst>
      <p:ext uri="{BB962C8B-B14F-4D97-AF65-F5344CB8AC3E}">
        <p14:creationId xmlns:p14="http://schemas.microsoft.com/office/powerpoint/2010/main" val="1464803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D5483F-86D4-8623-C00B-3B14F74416FE}"/>
              </a:ext>
            </a:extLst>
          </p:cNvPr>
          <p:cNvPicPr>
            <a:picLocks noChangeAspect="1"/>
          </p:cNvPicPr>
          <p:nvPr/>
        </p:nvPicPr>
        <p:blipFill>
          <a:blip r:embed="rId3"/>
          <a:stretch>
            <a:fillRect/>
          </a:stretch>
        </p:blipFill>
        <p:spPr>
          <a:xfrm>
            <a:off x="742618" y="1244805"/>
            <a:ext cx="7658764" cy="4816257"/>
          </a:xfrm>
          <a:prstGeom prst="rect">
            <a:avLst/>
          </a:prstGeom>
        </p:spPr>
      </p:pic>
      <p:sp>
        <p:nvSpPr>
          <p:cNvPr id="6" name="TextBox 5">
            <a:extLst>
              <a:ext uri="{FF2B5EF4-FFF2-40B4-BE49-F238E27FC236}">
                <a16:creationId xmlns:a16="http://schemas.microsoft.com/office/drawing/2014/main" id="{1238D14D-5355-5476-C37A-06CE2BE8B548}"/>
              </a:ext>
            </a:extLst>
          </p:cNvPr>
          <p:cNvSpPr txBox="1"/>
          <p:nvPr/>
        </p:nvSpPr>
        <p:spPr>
          <a:xfrm>
            <a:off x="429208" y="297320"/>
            <a:ext cx="4572000" cy="707886"/>
          </a:xfrm>
          <a:prstGeom prst="rect">
            <a:avLst/>
          </a:prstGeom>
          <a:noFill/>
        </p:spPr>
        <p:txBody>
          <a:bodyPr wrap="square">
            <a:spAutoFit/>
          </a:bodyPr>
          <a:lstStyle/>
          <a:p>
            <a:r>
              <a:rPr lang="en-US" sz="2000" b="0" i="0" u="none" strike="noStrike" baseline="0" dirty="0">
                <a:solidFill>
                  <a:srgbClr val="2A1A00"/>
                </a:solidFill>
                <a:latin typeface="Impact" panose="020B0806030902050204" pitchFamily="34" charset="0"/>
              </a:rPr>
              <a:t>DIRECT MAPPED CACHE: TAKING ADVANTAGE OF SPATIAL LOCALITY </a:t>
            </a:r>
            <a:endParaRPr lang="en-US" sz="2000" dirty="0"/>
          </a:p>
        </p:txBody>
      </p:sp>
    </p:spTree>
    <p:extLst>
      <p:ext uri="{BB962C8B-B14F-4D97-AF65-F5344CB8AC3E}">
        <p14:creationId xmlns:p14="http://schemas.microsoft.com/office/powerpoint/2010/main" val="98414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882544"/>
            <a:ext cx="4301411" cy="3693319"/>
          </a:xfrm>
          <a:prstGeom prst="rect">
            <a:avLst/>
          </a:prstGeom>
          <a:noFill/>
        </p:spPr>
        <p:txBody>
          <a:bodyPr wrap="square" rtlCol="0">
            <a:spAutoFit/>
          </a:bodyPr>
          <a:lstStyle/>
          <a:p>
            <a:r>
              <a:rPr lang="en-US" dirty="0"/>
              <a:t>DRAM (Dynamic Random Access Memory):</a:t>
            </a:r>
          </a:p>
          <a:p>
            <a:r>
              <a:rPr lang="en-US" dirty="0"/>
              <a:t>–value is stored as a charge on capacitor that must be </a:t>
            </a:r>
            <a:r>
              <a:rPr lang="en-US" dirty="0" err="1"/>
              <a:t>periodicallyrefreshed</a:t>
            </a:r>
            <a:r>
              <a:rPr lang="en-US" dirty="0"/>
              <a:t>, which is why it is called dynamic</a:t>
            </a:r>
          </a:p>
          <a:p>
            <a:r>
              <a:rPr lang="en-US" dirty="0"/>
              <a:t>–very small –1 transistor per bit –but factor of 5 to 10 slower than SRAM</a:t>
            </a:r>
          </a:p>
          <a:p>
            <a:r>
              <a:rPr lang="en-US" dirty="0"/>
              <a:t>–used </a:t>
            </a:r>
            <a:r>
              <a:rPr lang="en-US" dirty="0" err="1"/>
              <a:t>formain</a:t>
            </a:r>
            <a:r>
              <a:rPr lang="en-US" dirty="0"/>
              <a:t> memory</a:t>
            </a:r>
          </a:p>
          <a:p>
            <a:r>
              <a:rPr lang="en-US" dirty="0"/>
              <a:t>•SRAM(Static Random Access Memory):</a:t>
            </a:r>
          </a:p>
          <a:p>
            <a:r>
              <a:rPr lang="en-US" dirty="0"/>
              <a:t>–will exist </a:t>
            </a:r>
            <a:r>
              <a:rPr lang="en-US" dirty="0" err="1"/>
              <a:t>indefinitelyas</a:t>
            </a:r>
            <a:r>
              <a:rPr lang="en-US" dirty="0"/>
              <a:t> long as </a:t>
            </a:r>
            <a:r>
              <a:rPr lang="en-US" dirty="0" err="1"/>
              <a:t>thereis</a:t>
            </a:r>
            <a:r>
              <a:rPr lang="en-US" dirty="0"/>
              <a:t> power, which is why it is called static</a:t>
            </a:r>
          </a:p>
          <a:p>
            <a:r>
              <a:rPr lang="en-US" dirty="0"/>
              <a:t>–very fast but takes up more space </a:t>
            </a:r>
            <a:r>
              <a:rPr lang="en-US" dirty="0" err="1"/>
              <a:t>thanDRAM</a:t>
            </a:r>
            <a:r>
              <a:rPr lang="en-US" dirty="0"/>
              <a:t> –4 to 6 transistors per bit</a:t>
            </a:r>
          </a:p>
          <a:p>
            <a:r>
              <a:rPr lang="en-US" dirty="0"/>
              <a:t>–used for cache</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861249" y="867747"/>
            <a:ext cx="4156787" cy="3139321"/>
          </a:xfrm>
          <a:prstGeom prst="rect">
            <a:avLst/>
          </a:prstGeom>
          <a:noFill/>
        </p:spPr>
        <p:txBody>
          <a:bodyPr wrap="square" rtlCol="0">
            <a:spAutoFit/>
          </a:bodyPr>
          <a:lstStyle/>
          <a:p>
            <a:pPr algn="r" rtl="1"/>
            <a:r>
              <a:rPr lang="en-US" dirty="0"/>
              <a:t>DRAM (</a:t>
            </a:r>
            <a:r>
              <a:rPr lang="fa-IR" dirty="0"/>
              <a:t>حافظه دسترسی تصادفی پویا):- مقدار به عنوان شارژ در خازن ذخیره می شود که باید به طور دوره ای تجدید شود، به همین دلیل است که به آن پویا می گویند.- بسیار کوچک - 1 ترانزیستور در هر بیت - اما ضریب 5 تا 10 کندتر از </a:t>
            </a:r>
            <a:r>
              <a:rPr lang="en-US" dirty="0"/>
              <a:t>SRAM– </a:t>
            </a:r>
            <a:r>
              <a:rPr lang="fa-IR" dirty="0"/>
              <a:t>از حافظه فرمین استفاده شده•</a:t>
            </a:r>
            <a:r>
              <a:rPr lang="en-US" dirty="0"/>
              <a:t>SRAM (</a:t>
            </a:r>
            <a:r>
              <a:rPr lang="fa-IR" dirty="0"/>
              <a:t>حافظه دسترسی تصادفی استاتیک):- تا زمانی که قدرت وجود داشته باشد به طور نامحدود وجود خواهد داشت، به همین دلیل است که به آن ایستا می گویند- بسیار سریع اما فضای بیشتری را نسبت به </a:t>
            </a:r>
            <a:r>
              <a:rPr lang="en-US" dirty="0"/>
              <a:t>DRAM </a:t>
            </a:r>
            <a:r>
              <a:rPr lang="fa-IR" dirty="0"/>
              <a:t>اشغال می کند - 4 تا 6 ترانزیستور در هر بیت- برای کش استفاده می شود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439471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MEMORIES: REVIEW</a:t>
            </a:r>
            <a:endParaRPr lang="en-US" dirty="0"/>
          </a:p>
        </p:txBody>
      </p:sp>
      <p:pic>
        <p:nvPicPr>
          <p:cNvPr id="23" name="Picture 22">
            <a:extLst>
              <a:ext uri="{FF2B5EF4-FFF2-40B4-BE49-F238E27FC236}">
                <a16:creationId xmlns:a16="http://schemas.microsoft.com/office/drawing/2014/main" id="{25B8F2E6-BF5B-AAAF-7F61-326E498D7A7B}"/>
              </a:ext>
            </a:extLst>
          </p:cNvPr>
          <p:cNvPicPr>
            <a:picLocks noChangeAspect="1"/>
          </p:cNvPicPr>
          <p:nvPr/>
        </p:nvPicPr>
        <p:blipFill>
          <a:blip r:embed="rId3"/>
          <a:stretch>
            <a:fillRect/>
          </a:stretch>
        </p:blipFill>
        <p:spPr>
          <a:xfrm>
            <a:off x="125963" y="4450703"/>
            <a:ext cx="4156789" cy="2407298"/>
          </a:xfrm>
          <a:prstGeom prst="rect">
            <a:avLst/>
          </a:prstGeom>
        </p:spPr>
      </p:pic>
    </p:spTree>
    <p:extLst>
      <p:ext uri="{BB962C8B-B14F-4D97-AF65-F5344CB8AC3E}">
        <p14:creationId xmlns:p14="http://schemas.microsoft.com/office/powerpoint/2010/main" val="132537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913314"/>
            <a:ext cx="4156787" cy="4247317"/>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جایگزینی حافظه پنهان در بلوک های بزرگ (چند کلمه ای):</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کلمه خوانده شده از دست رفته: خواندن کل بلوک از حافظه اصلی</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 نوشتن در حافظه پنهان نوشتن:</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•اگر ضربه نوشتن، یعنی تگ آدرس درخواستی و ورودی کش برابر است، با جایگزین کردن بلوک کلمه و نوشتن در حافظه نهان و حافظه، مانند بلوک های 1 کلمه ای ادامه دهید.</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•اگر اشتباه بنویسید، به عنوان مثال، تگ ها نابرابر هستند، بلوک را از حافظه واکشی کنید، کلمه ای را جایگزین کنید که باعث اشتباه شده است، و بلوک را هم در حافظه پنهان و هم در حافظه بنویسید.•بنابراین، بر خلاف مورد بلوک های 1 کلمه ای، اشتباه نوشتن با بلوک چند کلمه ای باعث خواندن حافظه می شود.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DIRECT MAPPED CACHE: TAKING ADVANTAGE OF SPATIAL LOCALITY</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8" y="636316"/>
            <a:ext cx="4576669" cy="4247317"/>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Cache </a:t>
            </a:r>
            <a:r>
              <a:rPr lang="en-US" sz="1800" b="0" i="1" u="none" strike="noStrike" baseline="0" dirty="0" err="1">
                <a:solidFill>
                  <a:srgbClr val="585858"/>
                </a:solidFill>
                <a:latin typeface="Gill Sans MT" panose="020B0502020104020203" pitchFamily="34" charset="0"/>
              </a:rPr>
              <a:t>replacement</a:t>
            </a:r>
            <a:r>
              <a:rPr lang="en-US" sz="1800" b="0" i="0" u="none" strike="noStrike" baseline="0" dirty="0" err="1">
                <a:solidFill>
                  <a:srgbClr val="585858"/>
                </a:solidFill>
                <a:latin typeface="Gill Sans MT" panose="020B0502020104020203" pitchFamily="34" charset="0"/>
              </a:rPr>
              <a:t>in</a:t>
            </a:r>
            <a:r>
              <a:rPr lang="en-US" sz="1800" b="0" i="0" u="none" strike="noStrike" baseline="0" dirty="0">
                <a:solidFill>
                  <a:srgbClr val="585858"/>
                </a:solidFill>
                <a:latin typeface="Gill Sans MT" panose="020B0502020104020203" pitchFamily="34" charset="0"/>
              </a:rPr>
              <a:t> large (multiword) blocks: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word </a:t>
            </a:r>
            <a:r>
              <a:rPr lang="en-US" sz="1800" b="0" i="1" u="none" strike="noStrike" baseline="0" dirty="0">
                <a:solidFill>
                  <a:srgbClr val="585858"/>
                </a:solidFill>
                <a:latin typeface="Gill Sans MT" panose="020B0502020104020203" pitchFamily="34" charset="0"/>
              </a:rPr>
              <a:t>read miss</a:t>
            </a:r>
            <a:r>
              <a:rPr lang="en-US" sz="1800" b="0" i="0" u="none" strike="noStrike" baseline="0" dirty="0">
                <a:solidFill>
                  <a:srgbClr val="585858"/>
                </a:solidFill>
                <a:latin typeface="Gill Sans MT" panose="020B0502020104020203" pitchFamily="34" charset="0"/>
              </a:rPr>
              <a:t>: read entire block from main memory</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writing in a </a:t>
            </a:r>
            <a:r>
              <a:rPr lang="en-US" sz="1800" b="0" i="1" u="none" strike="noStrike" baseline="0" dirty="0">
                <a:solidFill>
                  <a:srgbClr val="585858"/>
                </a:solidFill>
                <a:latin typeface="Gill Sans MT" panose="020B0502020104020203" pitchFamily="34" charset="0"/>
              </a:rPr>
              <a:t>write-</a:t>
            </a:r>
            <a:r>
              <a:rPr lang="en-US" sz="1800" b="0" i="1" u="none" strike="noStrike" baseline="0" dirty="0" err="1">
                <a:solidFill>
                  <a:srgbClr val="585858"/>
                </a:solidFill>
                <a:latin typeface="Gill Sans MT" panose="020B0502020104020203" pitchFamily="34" charset="0"/>
              </a:rPr>
              <a:t>through</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if </a:t>
            </a:r>
            <a:r>
              <a:rPr lang="en-US" sz="1800" b="0" i="1" u="none" strike="noStrike" baseline="0" dirty="0">
                <a:solidFill>
                  <a:srgbClr val="585858"/>
                </a:solidFill>
                <a:latin typeface="Gill Sans MT" panose="020B0502020104020203" pitchFamily="34" charset="0"/>
              </a:rPr>
              <a:t>write hit</a:t>
            </a:r>
            <a:r>
              <a:rPr lang="en-US" sz="1800" b="0" i="0" u="none" strike="noStrike" baseline="0" dirty="0">
                <a:solidFill>
                  <a:srgbClr val="585858"/>
                </a:solidFill>
                <a:latin typeface="Gill Sans MT" panose="020B0502020104020203" pitchFamily="34" charset="0"/>
              </a:rPr>
              <a:t>, i.e., tag of requested address and cache entry are equal, continue as for 1-word blocks by replacing word and writing block to both cache and memory</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if </a:t>
            </a:r>
            <a:r>
              <a:rPr lang="en-US" sz="1800" b="0" i="1" u="none" strike="noStrike" baseline="0" dirty="0">
                <a:solidFill>
                  <a:srgbClr val="585858"/>
                </a:solidFill>
                <a:latin typeface="Gill Sans MT" panose="020B0502020104020203" pitchFamily="34" charset="0"/>
              </a:rPr>
              <a:t>write miss</a:t>
            </a:r>
            <a:r>
              <a:rPr lang="en-US" sz="1800" b="0" i="0" u="none" strike="noStrike" baseline="0" dirty="0">
                <a:solidFill>
                  <a:srgbClr val="585858"/>
                </a:solidFill>
                <a:latin typeface="Gill Sans MT" panose="020B0502020104020203" pitchFamily="34" charset="0"/>
              </a:rPr>
              <a:t>, i.e., tags are unequal, fetch block from memory, replace word that caused miss, and write block to both cache and memory</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unlike case of 1-word blocks, a write miss with a multiword block causes a memory read </a:t>
            </a:r>
          </a:p>
        </p:txBody>
      </p:sp>
    </p:spTree>
    <p:extLst>
      <p:ext uri="{BB962C8B-B14F-4D97-AF65-F5344CB8AC3E}">
        <p14:creationId xmlns:p14="http://schemas.microsoft.com/office/powerpoint/2010/main" val="595630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913314"/>
            <a:ext cx="4156787" cy="2585323"/>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نرخ از دست دادن در ابتدا با افزایش اندازه بلوک همانطور که انتظار می‌رود کاهش می‌یابد، اما از آنجایی که اندازه بلوک به کسر بزرگی از اندازه کل حافظه پنهان تبدیل می‌شود، ممکن است نرخ از دست دادن افزایش یابد زیرا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بلوک های کمی وجود دارد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رقابت برای بلوک ها افزایش می یابد</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بلوک‌ها قبل از دسترسی به بیشتر کلماتشان خارج می‌شوند (ترش کردن در حافظه پنهان)</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3211"/>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DIRECT MAPPED CACHE: TAKING ADVANTAGE OF SPATIAL LOCALITY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8" y="636316"/>
            <a:ext cx="4576669" cy="2585323"/>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 </a:t>
            </a:r>
            <a:r>
              <a:rPr lang="en-US" sz="1800" b="0" i="0" u="none" strike="noStrike" baseline="0" dirty="0">
                <a:solidFill>
                  <a:srgbClr val="585858"/>
                </a:solidFill>
                <a:latin typeface="Gill Sans MT" panose="020B0502020104020203" pitchFamily="34" charset="0"/>
              </a:rPr>
              <a:t>Miss rate falls at first with increasing block size as expected, but, as block size becomes a large fraction of total cache size, miss rate may go up because </a:t>
            </a:r>
          </a:p>
          <a:p>
            <a:r>
              <a:rPr lang="en-US" sz="1800" b="0" i="0" u="none" strike="noStrike" baseline="0" dirty="0">
                <a:solidFill>
                  <a:srgbClr val="2A1A00"/>
                </a:solidFill>
                <a:latin typeface="Gill Sans MT" panose="020B0502020104020203" pitchFamily="34" charset="0"/>
              </a:rPr>
              <a:t>– there are few blocks </a:t>
            </a:r>
          </a:p>
          <a:p>
            <a:r>
              <a:rPr lang="en-US" sz="1800" b="0" i="0" u="none" strike="noStrike" baseline="0" dirty="0">
                <a:solidFill>
                  <a:srgbClr val="2A1A00"/>
                </a:solidFill>
                <a:latin typeface="Gill Sans MT" panose="020B0502020104020203" pitchFamily="34" charset="0"/>
              </a:rPr>
              <a:t>– competition for blocks increases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blocks get ejected before most of their words are accessed (</a:t>
            </a:r>
            <a:r>
              <a:rPr lang="en-US" sz="1800" b="0" i="1" u="none" strike="noStrike" baseline="0" dirty="0">
                <a:solidFill>
                  <a:srgbClr val="585858"/>
                </a:solidFill>
                <a:latin typeface="Gill Sans MT" panose="020B0502020104020203" pitchFamily="34" charset="0"/>
              </a:rPr>
              <a:t>thrashing </a:t>
            </a:r>
            <a:r>
              <a:rPr lang="en-US" sz="1800" b="0" i="0" u="none" strike="noStrike" baseline="0" dirty="0">
                <a:solidFill>
                  <a:srgbClr val="585858"/>
                </a:solidFill>
                <a:latin typeface="Gill Sans MT" panose="020B0502020104020203" pitchFamily="34" charset="0"/>
              </a:rPr>
              <a:t>in cache) </a:t>
            </a:r>
          </a:p>
        </p:txBody>
      </p:sp>
      <p:pic>
        <p:nvPicPr>
          <p:cNvPr id="3" name="Picture 2">
            <a:extLst>
              <a:ext uri="{FF2B5EF4-FFF2-40B4-BE49-F238E27FC236}">
                <a16:creationId xmlns:a16="http://schemas.microsoft.com/office/drawing/2014/main" id="{354FCD78-CEEB-6780-1B0E-C513CBC06FF6}"/>
              </a:ext>
            </a:extLst>
          </p:cNvPr>
          <p:cNvPicPr>
            <a:picLocks noChangeAspect="1"/>
          </p:cNvPicPr>
          <p:nvPr/>
        </p:nvPicPr>
        <p:blipFill>
          <a:blip r:embed="rId3"/>
          <a:stretch>
            <a:fillRect/>
          </a:stretch>
        </p:blipFill>
        <p:spPr>
          <a:xfrm>
            <a:off x="1995737" y="3447660"/>
            <a:ext cx="4630011" cy="3350461"/>
          </a:xfrm>
          <a:prstGeom prst="rect">
            <a:avLst/>
          </a:prstGeom>
        </p:spPr>
      </p:pic>
    </p:spTree>
    <p:extLst>
      <p:ext uri="{BB962C8B-B14F-4D97-AF65-F5344CB8AC3E}">
        <p14:creationId xmlns:p14="http://schemas.microsoft.com/office/powerpoint/2010/main" val="149152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C9E810C-9DE6-ADB8-EE0D-E2D67BE475DC}"/>
              </a:ext>
            </a:extLst>
          </p:cNvPr>
          <p:cNvSpPr txBox="1"/>
          <p:nvPr/>
        </p:nvSpPr>
        <p:spPr>
          <a:xfrm>
            <a:off x="345233" y="2167116"/>
            <a:ext cx="8798767" cy="2246769"/>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How many total bits are required for a direct-mapped cache with 128 KB of data and 1-word block size, assuming a 32-bit address?</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Cache data = 128 KB = 2</a:t>
            </a:r>
            <a:r>
              <a:rPr lang="en-US" sz="1200" b="0" i="0" u="none" strike="noStrike" baseline="0" dirty="0">
                <a:solidFill>
                  <a:srgbClr val="585858"/>
                </a:solidFill>
                <a:latin typeface="Gill Sans MT" panose="020B0502020104020203" pitchFamily="34" charset="0"/>
              </a:rPr>
              <a:t>17</a:t>
            </a:r>
            <a:r>
              <a:rPr lang="en-US" sz="1800" b="0" i="0" u="none" strike="noStrike" baseline="0" dirty="0">
                <a:solidFill>
                  <a:srgbClr val="585858"/>
                </a:solidFill>
                <a:latin typeface="Gill Sans MT" panose="020B0502020104020203" pitchFamily="34" charset="0"/>
              </a:rPr>
              <a:t>bytes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words = 2</a:t>
            </a:r>
            <a:r>
              <a:rPr lang="en-US" sz="1200" b="0" i="0" u="none" strike="noStrike" baseline="0" dirty="0">
                <a:solidFill>
                  <a:srgbClr val="585858"/>
                </a:solidFill>
                <a:latin typeface="Gill Sans MT" panose="020B0502020104020203" pitchFamily="34" charset="0"/>
              </a:rPr>
              <a:t>15 </a:t>
            </a:r>
            <a:r>
              <a:rPr lang="en-US" sz="1800" b="0" i="0" u="none" strike="noStrike" baseline="0" dirty="0">
                <a:solidFill>
                  <a:srgbClr val="585858"/>
                </a:solidFill>
                <a:latin typeface="Gill Sans MT" panose="020B0502020104020203" pitchFamily="34" charset="0"/>
              </a:rPr>
              <a:t>blocks</a:t>
            </a:r>
          </a:p>
          <a:p>
            <a:r>
              <a:rPr lang="en-US" sz="1800" b="0" i="0" u="none" strike="noStrike" baseline="0" dirty="0">
                <a:solidFill>
                  <a:srgbClr val="2A1A00"/>
                </a:solidFill>
                <a:latin typeface="Arial" panose="020B0604020202020204" pitchFamily="34" charset="0"/>
              </a:rPr>
              <a:t>•Cache entry size = block data bits + tag bits + valid bit</a:t>
            </a:r>
          </a:p>
          <a:p>
            <a:r>
              <a:rPr lang="en-US" sz="1800" b="0" i="0" u="none" strike="noStrike" baseline="0" dirty="0">
                <a:solidFill>
                  <a:srgbClr val="585858"/>
                </a:solidFill>
                <a:latin typeface="Gill Sans MT" panose="020B0502020104020203" pitchFamily="34" charset="0"/>
              </a:rPr>
              <a:t>= 32 + (32 –15 –2) + 1 = 48 bits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cache size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*48 bits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*(1.5 *32) bits = 1.5 *2^</a:t>
            </a:r>
            <a:r>
              <a:rPr lang="en-US" sz="1200" b="0" i="0" u="none" strike="noStrike" baseline="0" dirty="0">
                <a:solidFill>
                  <a:srgbClr val="585858"/>
                </a:solidFill>
                <a:latin typeface="Gill Sans MT" panose="020B0502020104020203" pitchFamily="34" charset="0"/>
              </a:rPr>
              <a:t>20</a:t>
            </a:r>
            <a:r>
              <a:rPr lang="en-US" sz="1800" b="0" i="0" u="none" strike="noStrike" baseline="0" dirty="0">
                <a:solidFill>
                  <a:srgbClr val="585858"/>
                </a:solidFill>
                <a:latin typeface="Gill Sans MT" panose="020B0502020104020203" pitchFamily="34" charset="0"/>
              </a:rPr>
              <a:t>bits = 1.5 </a:t>
            </a:r>
            <a:r>
              <a:rPr lang="en-US" sz="1800" b="0" i="0" u="none" strike="noStrike" baseline="0" dirty="0" err="1">
                <a:solidFill>
                  <a:srgbClr val="585858"/>
                </a:solidFill>
                <a:latin typeface="Gill Sans MT" panose="020B0502020104020203" pitchFamily="34" charset="0"/>
              </a:rPr>
              <a:t>Mbits</a:t>
            </a:r>
            <a:endParaRPr lang="en-US" sz="18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data bits in cache = 128 KB *8 = 1 </a:t>
            </a:r>
            <a:r>
              <a:rPr lang="en-US" sz="1600" b="0" i="0" u="none" strike="noStrike" baseline="0" dirty="0" err="1">
                <a:solidFill>
                  <a:srgbClr val="585858"/>
                </a:solidFill>
                <a:latin typeface="Gill Sans MT" panose="020B0502020104020203" pitchFamily="34" charset="0"/>
              </a:rPr>
              <a:t>Mbits</a:t>
            </a:r>
            <a:endParaRPr lang="en-US" sz="16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–total cache size/actual cache data = 1.5 </a:t>
            </a:r>
          </a:p>
        </p:txBody>
      </p:sp>
      <p:sp>
        <p:nvSpPr>
          <p:cNvPr id="16" name="TextBox 15">
            <a:extLst>
              <a:ext uri="{FF2B5EF4-FFF2-40B4-BE49-F238E27FC236}">
                <a16:creationId xmlns:a16="http://schemas.microsoft.com/office/drawing/2014/main" id="{438CCF14-D4C0-F413-4021-384BC41C5A46}"/>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206451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989527"/>
            <a:ext cx="8798767" cy="2408352"/>
          </a:xfrm>
          <a:prstGeom prst="rect">
            <a:avLst/>
          </a:prstGeom>
          <a:noFill/>
        </p:spPr>
        <p:txBody>
          <a:bodyPr wrap="square">
            <a:spAutoFit/>
          </a:bodyPr>
          <a:lstStyle/>
          <a:p>
            <a:pPr algn="l"/>
            <a:endParaRPr lang="en-US" sz="105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How many total bits are required for a direct-mapped cache with 128 KB of data and 4-word block size, assuming a 32-bit address?</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Cache size = 128 KB = 2^</a:t>
            </a:r>
            <a:r>
              <a:rPr lang="en-US" sz="1200" b="0" i="0" u="none" strike="noStrike" baseline="0" dirty="0">
                <a:solidFill>
                  <a:srgbClr val="585858"/>
                </a:solidFill>
                <a:latin typeface="Gill Sans MT" panose="020B0502020104020203" pitchFamily="34" charset="0"/>
              </a:rPr>
              <a:t>17</a:t>
            </a:r>
            <a:r>
              <a:rPr lang="en-US" sz="1800" b="0" i="0" u="none" strike="noStrike" baseline="0" dirty="0">
                <a:solidFill>
                  <a:srgbClr val="585858"/>
                </a:solidFill>
                <a:latin typeface="Gill Sans MT" panose="020B0502020104020203" pitchFamily="34" charset="0"/>
              </a:rPr>
              <a:t>bytes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words = 2^</a:t>
            </a:r>
            <a:r>
              <a:rPr lang="en-US" sz="1200" b="0" i="0" u="none" strike="noStrike" baseline="0" dirty="0">
                <a:solidFill>
                  <a:srgbClr val="585858"/>
                </a:solidFill>
                <a:latin typeface="Gill Sans MT" panose="020B0502020104020203" pitchFamily="34" charset="0"/>
              </a:rPr>
              <a:t>13 </a:t>
            </a:r>
            <a:r>
              <a:rPr lang="en-US" sz="1800" b="0" i="0" u="none" strike="noStrike" baseline="0" dirty="0">
                <a:solidFill>
                  <a:srgbClr val="585858"/>
                </a:solidFill>
                <a:latin typeface="Gill Sans MT" panose="020B0502020104020203" pitchFamily="34" charset="0"/>
              </a:rPr>
              <a:t>blocks</a:t>
            </a:r>
          </a:p>
          <a:p>
            <a:r>
              <a:rPr lang="en-US" sz="1800" b="0" i="0" u="none" strike="noStrike" baseline="0" dirty="0">
                <a:solidFill>
                  <a:srgbClr val="2A1A00"/>
                </a:solidFill>
                <a:latin typeface="Arial" panose="020B0604020202020204" pitchFamily="34" charset="0"/>
              </a:rPr>
              <a:t>•Cache entry size = block data bits + tag bits + valid bit</a:t>
            </a:r>
          </a:p>
          <a:p>
            <a:r>
              <a:rPr lang="en-US" sz="1800" b="0" i="0" u="none" strike="noStrike" baseline="0" dirty="0">
                <a:solidFill>
                  <a:srgbClr val="585858"/>
                </a:solidFill>
                <a:latin typeface="Gill Sans MT" panose="020B0502020104020203" pitchFamily="34" charset="0"/>
              </a:rPr>
              <a:t>= 128 + (32 –13 –2 –2) + 1 = 144 bits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cache size = 2^</a:t>
            </a:r>
            <a:r>
              <a:rPr lang="en-US" sz="1200" b="0" i="0" u="none" strike="noStrike" baseline="0" dirty="0">
                <a:solidFill>
                  <a:srgbClr val="585858"/>
                </a:solidFill>
                <a:latin typeface="Gill Sans MT" panose="020B0502020104020203" pitchFamily="34" charset="0"/>
              </a:rPr>
              <a:t>13</a:t>
            </a:r>
            <a:r>
              <a:rPr lang="en-US" sz="1800" b="0" i="0" u="none" strike="noStrike" baseline="0" dirty="0">
                <a:solidFill>
                  <a:srgbClr val="585858"/>
                </a:solidFill>
                <a:latin typeface="Gill Sans MT" panose="020B0502020104020203" pitchFamily="34" charset="0"/>
              </a:rPr>
              <a:t>*144 bits = 2^</a:t>
            </a:r>
            <a:r>
              <a:rPr lang="en-US" sz="1200" b="0" i="0" u="none" strike="noStrike" baseline="0" dirty="0">
                <a:solidFill>
                  <a:srgbClr val="585858"/>
                </a:solidFill>
                <a:latin typeface="Gill Sans MT" panose="020B0502020104020203" pitchFamily="34" charset="0"/>
              </a:rPr>
              <a:t>13</a:t>
            </a:r>
            <a:r>
              <a:rPr lang="en-US" sz="1800" b="0" i="0" u="none" strike="noStrike" baseline="0" dirty="0">
                <a:solidFill>
                  <a:srgbClr val="585858"/>
                </a:solidFill>
                <a:latin typeface="Gill Sans MT" panose="020B0502020104020203" pitchFamily="34" charset="0"/>
              </a:rPr>
              <a:t>*1.25 *128) bits = 1.25 *2</a:t>
            </a:r>
            <a:r>
              <a:rPr lang="en-US" sz="1200" b="0" i="0" u="none" strike="noStrike" baseline="0" dirty="0">
                <a:solidFill>
                  <a:srgbClr val="585858"/>
                </a:solidFill>
                <a:latin typeface="Gill Sans MT" panose="020B0502020104020203" pitchFamily="34" charset="0"/>
              </a:rPr>
              <a:t>20</a:t>
            </a:r>
            <a:r>
              <a:rPr lang="en-US" sz="1800" b="0" i="0" u="none" strike="noStrike" baseline="0" dirty="0">
                <a:solidFill>
                  <a:srgbClr val="585858"/>
                </a:solidFill>
                <a:latin typeface="Gill Sans MT" panose="020B0502020104020203" pitchFamily="34" charset="0"/>
              </a:rPr>
              <a:t>bits = 1.25 </a:t>
            </a:r>
            <a:r>
              <a:rPr lang="en-US" sz="1800" b="0" i="0" u="none" strike="noStrike" baseline="0" dirty="0" err="1">
                <a:solidFill>
                  <a:srgbClr val="585858"/>
                </a:solidFill>
                <a:latin typeface="Gill Sans MT" panose="020B0502020104020203" pitchFamily="34" charset="0"/>
              </a:rPr>
              <a:t>Mbits</a:t>
            </a:r>
            <a:endParaRPr lang="en-US" sz="18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data bits in cache = 128 KB *8 = 1 </a:t>
            </a:r>
            <a:r>
              <a:rPr lang="en-US" sz="1600" b="0" i="0" u="none" strike="noStrike" baseline="0" dirty="0" err="1">
                <a:solidFill>
                  <a:srgbClr val="585858"/>
                </a:solidFill>
                <a:latin typeface="Gill Sans MT" panose="020B0502020104020203" pitchFamily="34" charset="0"/>
              </a:rPr>
              <a:t>Mbits</a:t>
            </a:r>
            <a:endParaRPr lang="en-US" sz="16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–total cache size/actual cache data = 1.25 </a:t>
            </a: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2504093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989527"/>
            <a:ext cx="8798767" cy="2031325"/>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Consider a cache with 64 blocks and a block size of 16 bytes. What block number does byte address 1200 map to?</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As block size = 16 bytes:</a:t>
            </a:r>
          </a:p>
          <a:p>
            <a:r>
              <a:rPr lang="en-US" sz="1800" b="0" i="0" u="none" strike="noStrike" baseline="0" dirty="0">
                <a:solidFill>
                  <a:srgbClr val="585858"/>
                </a:solidFill>
                <a:latin typeface="Gill Sans MT" panose="020B0502020104020203" pitchFamily="34" charset="0"/>
              </a:rPr>
              <a:t>byte address 1200 *block address *1200/16 *= 75</a:t>
            </a:r>
          </a:p>
          <a:p>
            <a:r>
              <a:rPr lang="en-US" sz="1800" b="0" i="0" u="none" strike="noStrike" baseline="0" dirty="0">
                <a:solidFill>
                  <a:srgbClr val="2A1A00"/>
                </a:solidFill>
                <a:latin typeface="Arial" panose="020B0604020202020204" pitchFamily="34" charset="0"/>
              </a:rPr>
              <a:t>•As cache size = 64 blocks:</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block address 75 *cache block (75 </a:t>
            </a:r>
            <a:r>
              <a:rPr lang="en-US" sz="1800" b="0" i="1" u="none" strike="noStrike" baseline="0" dirty="0">
                <a:solidFill>
                  <a:srgbClr val="585858"/>
                </a:solidFill>
                <a:latin typeface="Gill Sans MT" panose="020B0502020104020203" pitchFamily="34" charset="0"/>
              </a:rPr>
              <a:t>mod</a:t>
            </a:r>
            <a:r>
              <a:rPr lang="en-US" sz="1800" b="0" i="0" u="none" strike="noStrike" baseline="0" dirty="0">
                <a:solidFill>
                  <a:srgbClr val="585858"/>
                </a:solidFill>
                <a:latin typeface="Gill Sans MT" panose="020B0502020104020203" pitchFamily="34" charset="0"/>
              </a:rPr>
              <a:t>64) = 11 </a:t>
            </a:r>
            <a:endParaRPr lang="en-US" sz="1600" b="0" i="0" u="none" strike="noStrike" baseline="0" dirty="0">
              <a:solidFill>
                <a:srgbClr val="2A1A00"/>
              </a:solidFill>
              <a:latin typeface="Gill Sans MT" panose="020B0502020104020203" pitchFamily="34" charset="0"/>
            </a:endParaRP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404645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2972" y="1513479"/>
            <a:ext cx="4156787"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از حافظه پنهان برای دستورالعمل ها و داده ها استفاده کنید زیرا مکان مکانی بیشتری در مراجع دستورالعمل وجود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478691" y="1248282"/>
            <a:ext cx="23327" cy="26219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923330"/>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IMPROVING CACHE PERFORMANCE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بهبود عملکرد حافظه کوتاه مدت</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7" y="1236479"/>
            <a:ext cx="4576669" cy="1200329"/>
          </a:xfrm>
          <a:prstGeom prst="rect">
            <a:avLst/>
          </a:prstGeom>
          <a:noFill/>
        </p:spPr>
        <p:txBody>
          <a:bodyPr wrap="square">
            <a:spAutoFit/>
          </a:bodyPr>
          <a:lstStyle/>
          <a:p>
            <a:pPr algn="l"/>
            <a:endParaRPr lang="en-US" sz="1800" b="0" i="0" u="none" strike="noStrike" baseline="0" dirty="0">
              <a:solidFill>
                <a:srgbClr val="000000"/>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Use split caches for instruction and data because there is more spatial locality in instruction references:</a:t>
            </a:r>
          </a:p>
        </p:txBody>
      </p:sp>
      <p:pic>
        <p:nvPicPr>
          <p:cNvPr id="3" name="Picture 2">
            <a:extLst>
              <a:ext uri="{FF2B5EF4-FFF2-40B4-BE49-F238E27FC236}">
                <a16:creationId xmlns:a16="http://schemas.microsoft.com/office/drawing/2014/main" id="{08F2860A-0FC4-234E-4B70-AB126ED576A6}"/>
              </a:ext>
            </a:extLst>
          </p:cNvPr>
          <p:cNvPicPr>
            <a:picLocks noChangeAspect="1"/>
          </p:cNvPicPr>
          <p:nvPr/>
        </p:nvPicPr>
        <p:blipFill>
          <a:blip r:embed="rId3"/>
          <a:stretch>
            <a:fillRect/>
          </a:stretch>
        </p:blipFill>
        <p:spPr>
          <a:xfrm>
            <a:off x="1434907" y="3754986"/>
            <a:ext cx="6087569" cy="2005032"/>
          </a:xfrm>
          <a:prstGeom prst="rect">
            <a:avLst/>
          </a:prstGeom>
        </p:spPr>
      </p:pic>
      <p:sp>
        <p:nvSpPr>
          <p:cNvPr id="8" name="TextBox 7">
            <a:extLst>
              <a:ext uri="{FF2B5EF4-FFF2-40B4-BE49-F238E27FC236}">
                <a16:creationId xmlns:a16="http://schemas.microsoft.com/office/drawing/2014/main" id="{5B557364-2951-E9EB-85F2-F61E098F2CB4}"/>
              </a:ext>
            </a:extLst>
          </p:cNvPr>
          <p:cNvSpPr txBox="1"/>
          <p:nvPr/>
        </p:nvSpPr>
        <p:spPr>
          <a:xfrm>
            <a:off x="2376972" y="5760019"/>
            <a:ext cx="4572000" cy="923330"/>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Miss rates for </a:t>
            </a:r>
            <a:r>
              <a:rPr lang="en-US" sz="1800" b="1" i="0" u="none" strike="noStrike" baseline="0" dirty="0" err="1">
                <a:solidFill>
                  <a:srgbClr val="000000"/>
                </a:solidFill>
                <a:latin typeface="Tahoma" panose="020B0604030504040204" pitchFamily="34" charset="0"/>
              </a:rPr>
              <a:t>gcc</a:t>
            </a:r>
            <a:r>
              <a:rPr lang="en-US" sz="1800" b="1" i="0" u="none" strike="noStrike" baseline="0" dirty="0">
                <a:solidFill>
                  <a:srgbClr val="000000"/>
                </a:solidFill>
                <a:latin typeface="Tahoma" panose="020B0604030504040204" pitchFamily="34" charset="0"/>
              </a:rPr>
              <a:t> and spice in a MIPS R2000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with one and four word block sizes </a:t>
            </a:r>
            <a:endParaRPr lang="en-US" dirty="0"/>
          </a:p>
        </p:txBody>
      </p:sp>
    </p:spTree>
    <p:extLst>
      <p:ext uri="{BB962C8B-B14F-4D97-AF65-F5344CB8AC3E}">
        <p14:creationId xmlns:p14="http://schemas.microsoft.com/office/powerpoint/2010/main" val="2083438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478691" y="1048940"/>
            <a:ext cx="4525347" cy="1754326"/>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فرض:</a:t>
            </a:r>
          </a:p>
          <a:p>
            <a:pPr algn="r" rtl="1"/>
            <a:r>
              <a:rPr lang="fa-IR" b="0" i="0" dirty="0">
                <a:solidFill>
                  <a:srgbClr val="3C4043"/>
                </a:solidFill>
                <a:effectLst/>
                <a:latin typeface="Roboto" panose="02000000000000000000" pitchFamily="2" charset="0"/>
              </a:rPr>
              <a:t>– بلوک کش 4 کلمه ای</a:t>
            </a:r>
          </a:p>
          <a:p>
            <a:pPr marL="285750" indent="-285750" algn="r" rtl="1">
              <a:buFontTx/>
              <a:buChar char="-"/>
            </a:pPr>
            <a:r>
              <a:rPr lang="fa-IR" b="0" i="0" dirty="0">
                <a:solidFill>
                  <a:srgbClr val="3C4043"/>
                </a:solidFill>
                <a:effectLst/>
                <a:latin typeface="Roboto" panose="02000000000000000000" pitchFamily="2" charset="0"/>
              </a:rPr>
              <a:t>1 چرخه ساعت برای ارسال آدرس به بافر آدرس حافظه 15 چرخه ساعت برای هر دسترسی به داده های حافظه</a:t>
            </a:r>
          </a:p>
          <a:p>
            <a:pPr marL="285750" indent="-285750" algn="r" rtl="1">
              <a:buFontTx/>
              <a:buChar char="-"/>
            </a:pPr>
            <a:r>
              <a:rPr lang="fa-IR" b="0" i="0" dirty="0">
                <a:solidFill>
                  <a:srgbClr val="3C4043"/>
                </a:solidFill>
                <a:effectLst/>
                <a:latin typeface="Roboto" panose="02000000000000000000" pitchFamily="2" charset="0"/>
              </a:rPr>
              <a:t>1 چرخه ساعت برای ارسال داده به بافر داده حافظه</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478691" y="955541"/>
            <a:ext cx="23327" cy="26219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923330"/>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IMPROVING CACHE PERFORMANCE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بهبود عملکرد حافظه کوتاه مدت</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955541"/>
            <a:ext cx="4366726" cy="2308324"/>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 Assume: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cache block of 4 words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1 clock cycle to send address to memory address buffer (1 bus trip) </a:t>
            </a:r>
          </a:p>
          <a:p>
            <a:r>
              <a:rPr lang="en-US" sz="1800" b="0" i="0" u="none" strike="noStrike" baseline="0" dirty="0">
                <a:solidFill>
                  <a:srgbClr val="2A1A00"/>
                </a:solidFill>
                <a:latin typeface="Gill Sans MT" panose="020B0502020104020203" pitchFamily="34" charset="0"/>
              </a:rPr>
              <a:t>– 15 clock cycles for each memory data access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1 clock cycle to send data to memory data buffer (1 bus trip) </a:t>
            </a:r>
          </a:p>
        </p:txBody>
      </p:sp>
      <p:pic>
        <p:nvPicPr>
          <p:cNvPr id="7" name="Picture 6">
            <a:extLst>
              <a:ext uri="{FF2B5EF4-FFF2-40B4-BE49-F238E27FC236}">
                <a16:creationId xmlns:a16="http://schemas.microsoft.com/office/drawing/2014/main" id="{E09E1E9C-09C4-2BD6-C003-260B82ADC970}"/>
              </a:ext>
            </a:extLst>
          </p:cNvPr>
          <p:cNvPicPr>
            <a:picLocks noChangeAspect="1"/>
          </p:cNvPicPr>
          <p:nvPr/>
        </p:nvPicPr>
        <p:blipFill>
          <a:blip r:embed="rId3"/>
          <a:stretch>
            <a:fillRect/>
          </a:stretch>
        </p:blipFill>
        <p:spPr>
          <a:xfrm>
            <a:off x="0" y="3135086"/>
            <a:ext cx="9144000" cy="3722913"/>
          </a:xfrm>
          <a:prstGeom prst="rect">
            <a:avLst/>
          </a:prstGeom>
        </p:spPr>
      </p:pic>
    </p:spTree>
    <p:extLst>
      <p:ext uri="{BB962C8B-B14F-4D97-AF65-F5344CB8AC3E}">
        <p14:creationId xmlns:p14="http://schemas.microsoft.com/office/powerpoint/2010/main" val="1369377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2862322"/>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a:t>
            </a:r>
            <a:r>
              <a:rPr lang="fa-IR" b="0" i="0" dirty="0">
                <a:solidFill>
                  <a:srgbClr val="3C4043"/>
                </a:solidFill>
                <a:effectLst/>
                <a:latin typeface="Roboto" panose="02000000000000000000" pitchFamily="2" charset="0"/>
              </a:rPr>
              <a:t>مدل ساده شده با فرض مساوی جریمه های اشتباه خواندن و نوشتن:</a:t>
            </a:r>
          </a:p>
          <a:p>
            <a:pPr algn="r" rtl="1"/>
            <a:r>
              <a:rPr lang="fa-IR" b="0" i="0" dirty="0">
                <a:solidFill>
                  <a:srgbClr val="3C4043"/>
                </a:solidFill>
                <a:effectLst/>
                <a:latin typeface="Roboto" panose="02000000000000000000" pitchFamily="2" charset="0"/>
              </a:rPr>
              <a:t> -زمان</a:t>
            </a:r>
            <a:r>
              <a:rPr lang="en-US" dirty="0">
                <a:solidFill>
                  <a:srgbClr val="3C4043"/>
                </a:solidFill>
                <a:latin typeface="Roboto" panose="02000000000000000000" pitchFamily="2" charset="0"/>
              </a:rPr>
              <a:t>CPU</a:t>
            </a:r>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دوره های اجرا + چرخه های توقف حافظه) </a:t>
            </a:r>
            <a:r>
              <a:rPr lang="en-US" b="0" i="0" dirty="0">
                <a:solidFill>
                  <a:srgbClr val="3C4043"/>
                </a:solidFill>
                <a:effectLst/>
                <a:latin typeface="Roboto" panose="02000000000000000000" pitchFamily="2" charset="0"/>
              </a:rPr>
              <a:t>x </a:t>
            </a:r>
            <a:r>
              <a:rPr lang="fa-IR" b="0" i="0" dirty="0">
                <a:solidFill>
                  <a:srgbClr val="3C4043"/>
                </a:solidFill>
                <a:effectLst/>
                <a:latin typeface="Roboto" panose="02000000000000000000" pitchFamily="2" charset="0"/>
              </a:rPr>
              <a:t>زمان چرخه چرخه های توقف حافظه = دسترسی به حافظه </a:t>
            </a:r>
            <a:r>
              <a:rPr lang="en-US" b="0" i="0" dirty="0">
                <a:solidFill>
                  <a:srgbClr val="3C4043"/>
                </a:solidFill>
                <a:effectLst/>
                <a:latin typeface="Roboto" panose="02000000000000000000" pitchFamily="2" charset="0"/>
              </a:rPr>
              <a:t>x </a:t>
            </a:r>
            <a:r>
              <a:rPr lang="fa-IR" b="0" i="0" dirty="0">
                <a:solidFill>
                  <a:srgbClr val="3C4043"/>
                </a:solidFill>
                <a:effectLst/>
                <a:latin typeface="Roboto" panose="02000000000000000000" pitchFamily="2" charset="0"/>
              </a:rPr>
              <a:t>نرخ از دست دادن </a:t>
            </a:r>
            <a:r>
              <a:rPr lang="en-US" b="0" i="0" dirty="0">
                <a:solidFill>
                  <a:srgbClr val="3C4043"/>
                </a:solidFill>
                <a:effectLst/>
                <a:latin typeface="Roboto" panose="02000000000000000000" pitchFamily="2" charset="0"/>
              </a:rPr>
              <a:t>x </a:t>
            </a:r>
            <a:r>
              <a:rPr lang="fa-IR" b="0" i="0" dirty="0">
                <a:solidFill>
                  <a:srgbClr val="3C4043"/>
                </a:solidFill>
                <a:effectLst/>
                <a:latin typeface="Roboto" panose="02000000000000000000" pitchFamily="2" charset="0"/>
              </a:rPr>
              <a:t>جریمه از دست دادن بنابراین، دو راه برای بهبود عملکرد در حافظه پنهان وجود دارد: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-کاهش میزان از دست دادن (مجموعه-تداعی)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-کاهش جریمه از دست دادن (کش چندسطحی)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-اگر اندازه بلوک را افزایش دهیم چه اتفاقی می افتد؟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373256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PERFORMANCE</a:t>
            </a:r>
          </a:p>
          <a:p>
            <a:pPr algn="ctr"/>
            <a:r>
              <a:rPr lang="fa-IR" dirty="0">
                <a:solidFill>
                  <a:srgbClr val="2A1A00"/>
                </a:solidFill>
                <a:latin typeface="Impact" panose="020B0806030902050204" pitchFamily="34" charset="0"/>
              </a:rPr>
              <a:t>عملکرد</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203443" cy="3416320"/>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•Simplified model assuming equal read and write miss penalties:</a:t>
            </a:r>
          </a:p>
          <a:p>
            <a:r>
              <a:rPr lang="en-US" sz="1800" b="0" i="0" u="none" strike="noStrike" baseline="0" dirty="0">
                <a:solidFill>
                  <a:srgbClr val="2A1A00"/>
                </a:solidFill>
                <a:latin typeface="Gill Sans MT" panose="020B0502020104020203" pitchFamily="34" charset="0"/>
              </a:rPr>
              <a:t>–CPU time = (execution cycles + memory stall cycles) x cycle time</a:t>
            </a:r>
          </a:p>
          <a:p>
            <a:r>
              <a:rPr lang="en-US" sz="1800" b="0" i="0" u="none" strike="noStrike" baseline="0" dirty="0">
                <a:solidFill>
                  <a:srgbClr val="2A1A00"/>
                </a:solidFill>
                <a:latin typeface="Gill Sans MT" panose="020B0502020104020203" pitchFamily="34" charset="0"/>
              </a:rPr>
              <a:t>–memory stall cycles = memory accesses x miss rate x miss penalty</a:t>
            </a:r>
          </a:p>
          <a:p>
            <a:r>
              <a:rPr lang="en-US" sz="1800" b="0" i="0" u="none" strike="noStrike" baseline="0" dirty="0">
                <a:solidFill>
                  <a:srgbClr val="2A1A00"/>
                </a:solidFill>
                <a:latin typeface="Arial" panose="020B0604020202020204" pitchFamily="34" charset="0"/>
              </a:rPr>
              <a:t>•Therefore, two ways to improve performance in cache: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decrease miss rate (set-associative)</a:t>
            </a:r>
          </a:p>
          <a:p>
            <a:r>
              <a:rPr lang="en-US" sz="1800" b="0" i="0" u="none" strike="noStrike" baseline="0" dirty="0">
                <a:solidFill>
                  <a:srgbClr val="2A1A00"/>
                </a:solidFill>
                <a:latin typeface="Gill Sans MT" panose="020B0502020104020203" pitchFamily="34" charset="0"/>
              </a:rPr>
              <a:t>–decrease miss penalty (multilevel cache) </a:t>
            </a:r>
          </a:p>
          <a:p>
            <a:r>
              <a:rPr lang="en-US" sz="1800" b="0" i="0" u="none" strike="noStrike" baseline="0" dirty="0">
                <a:solidFill>
                  <a:srgbClr val="2A1A00"/>
                </a:solidFill>
                <a:latin typeface="Gill Sans MT" panose="020B0502020104020203" pitchFamily="34" charset="0"/>
              </a:rPr>
              <a:t>–what happens if we increase block size? </a:t>
            </a:r>
          </a:p>
        </p:txBody>
      </p:sp>
    </p:spTree>
    <p:extLst>
      <p:ext uri="{BB962C8B-B14F-4D97-AF65-F5344CB8AC3E}">
        <p14:creationId xmlns:p14="http://schemas.microsoft.com/office/powerpoint/2010/main" val="1855057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970318"/>
          </a:xfrm>
          <a:prstGeom prst="rect">
            <a:avLst/>
          </a:prstGeom>
          <a:noFill/>
        </p:spPr>
        <p:txBody>
          <a:bodyPr wrap="square" rtlCol="0">
            <a:spAutoFit/>
          </a:bodyPr>
          <a:lstStyle/>
          <a:p>
            <a:pPr algn="r" rtl="1"/>
            <a:r>
              <a:rPr lang="en-US" b="0" i="0" dirty="0">
                <a:solidFill>
                  <a:srgbClr val="FFFFFF"/>
                </a:solidFill>
                <a:effectLst/>
                <a:latin typeface="Roboto" panose="02000000000000000000" pitchFamily="2" charset="0"/>
              </a:rPr>
              <a:t>Translation is too long to be saved</a:t>
            </a:r>
          </a:p>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برای یک ماشین و برنامه معین فرض کنید:</a:t>
            </a:r>
          </a:p>
          <a:p>
            <a:pPr algn="r" rtl="1"/>
            <a:r>
              <a:rPr lang="fa-IR" b="0" i="0" dirty="0">
                <a:solidFill>
                  <a:srgbClr val="3C4043"/>
                </a:solidFill>
                <a:effectLst/>
                <a:latin typeface="Roboto" panose="02000000000000000000" pitchFamily="2" charset="0"/>
              </a:rPr>
              <a:t> – نرخ از دست دادن حافظه پنهان دستورالعمل 2%</a:t>
            </a:r>
          </a:p>
          <a:p>
            <a:pPr algn="r" rtl="1"/>
            <a:r>
              <a:rPr lang="fa-IR" b="0" i="0" dirty="0">
                <a:solidFill>
                  <a:srgbClr val="3C4043"/>
                </a:solidFill>
                <a:effectLst/>
                <a:latin typeface="Roboto" panose="02000000000000000000" pitchFamily="2" charset="0"/>
              </a:rPr>
              <a:t> – نرخ از دست دادن حافظه پنهان داده 4% </a:t>
            </a:r>
          </a:p>
          <a:p>
            <a:pPr algn="r" rtl="1"/>
            <a:r>
              <a:rPr lang="fa-IR" dirty="0">
                <a:solidFill>
                  <a:srgbClr val="3C4043"/>
                </a:solidFill>
                <a:latin typeface="Roboto" panose="02000000000000000000" pitchFamily="2" charset="0"/>
              </a:rPr>
              <a:t>  </a:t>
            </a:r>
            <a:r>
              <a:rPr lang="fa-IR" b="0" i="0" dirty="0">
                <a:solidFill>
                  <a:srgbClr val="3C4043"/>
                </a:solidFill>
                <a:effectLst/>
                <a:latin typeface="Roboto" panose="02000000000000000000" pitchFamily="2" charset="0"/>
              </a:rPr>
              <a:t>- از دست دادن پنالتی همیشه 40 سیکل </a:t>
            </a:r>
          </a:p>
          <a:p>
            <a:pPr algn="r" rtl="1"/>
            <a:r>
              <a:rPr lang="fa-IR" dirty="0">
                <a:solidFill>
                  <a:srgbClr val="3C4043"/>
                </a:solidFill>
                <a:latin typeface="Roboto" panose="02000000000000000000" pitchFamily="2" charset="0"/>
              </a:rPr>
              <a:t>  </a:t>
            </a:r>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CPI 2 </a:t>
            </a:r>
            <a:r>
              <a:rPr lang="fa-IR" b="0" i="0" dirty="0">
                <a:solidFill>
                  <a:srgbClr val="3C4043"/>
                </a:solidFill>
                <a:effectLst/>
                <a:latin typeface="Roboto" panose="02000000000000000000" pitchFamily="2" charset="0"/>
              </a:rPr>
              <a:t>بدون توقف حافظه </a:t>
            </a:r>
          </a:p>
          <a:p>
            <a:pPr algn="r" rtl="1"/>
            <a:r>
              <a:rPr lang="fa-IR" dirty="0">
                <a:solidFill>
                  <a:srgbClr val="3C4043"/>
                </a:solidFill>
                <a:latin typeface="Roboto" panose="02000000000000000000" pitchFamily="2" charset="0"/>
              </a:rPr>
              <a:t>  </a:t>
            </a:r>
            <a:r>
              <a:rPr lang="fa-IR" b="0" i="0" dirty="0">
                <a:solidFill>
                  <a:srgbClr val="3C4043"/>
                </a:solidFill>
                <a:effectLst/>
                <a:latin typeface="Roboto" panose="02000000000000000000" pitchFamily="2" charset="0"/>
              </a:rPr>
              <a:t>- فرکانس بار / ذخیره 36٪ دستورالعمل</a:t>
            </a:r>
          </a:p>
          <a:p>
            <a:pPr marL="342900" indent="-342900" algn="r" rtl="1">
              <a:buAutoNum type="arabicPeriod"/>
            </a:pPr>
            <a:r>
              <a:rPr lang="fa-IR" b="0" i="0" dirty="0">
                <a:solidFill>
                  <a:srgbClr val="3C4043"/>
                </a:solidFill>
                <a:effectLst/>
                <a:latin typeface="Roboto" panose="02000000000000000000" pitchFamily="2" charset="0"/>
              </a:rPr>
              <a:t>ماشینی با حافظه نهان کامل که هرگز از دست نمی‌دهد چقدر سریع‌تر است؟</a:t>
            </a:r>
          </a:p>
          <a:p>
            <a:pPr marL="342900" indent="-342900" algn="r" rtl="1">
              <a:buAutoNum type="arabicPeriod"/>
            </a:pPr>
            <a:r>
              <a:rPr lang="fa-IR" b="0" i="0" dirty="0">
                <a:solidFill>
                  <a:srgbClr val="3C4043"/>
                </a:solidFill>
                <a:effectLst/>
                <a:latin typeface="Roboto" panose="02000000000000000000" pitchFamily="2" charset="0"/>
              </a:rPr>
              <a:t>اگر سرعت دستگاه را با کاهش </a:t>
            </a:r>
            <a:r>
              <a:rPr lang="en-US" b="0" i="0" dirty="0">
                <a:solidFill>
                  <a:srgbClr val="3C4043"/>
                </a:solidFill>
                <a:effectLst/>
                <a:latin typeface="Roboto" panose="02000000000000000000" pitchFamily="2" charset="0"/>
              </a:rPr>
              <a:t>CPI </a:t>
            </a:r>
            <a:r>
              <a:rPr lang="fa-IR" b="0" i="0" dirty="0">
                <a:solidFill>
                  <a:srgbClr val="3C4043"/>
                </a:solidFill>
                <a:effectLst/>
                <a:latin typeface="Roboto" panose="02000000000000000000" pitchFamily="2" charset="0"/>
              </a:rPr>
              <a:t>به 1 بدون تغییر نرخ ساعت افزایش دهیم، چه اتفاقی می افتد؟ </a:t>
            </a:r>
          </a:p>
          <a:p>
            <a:pPr marL="342900" indent="-342900" algn="r" rtl="1">
              <a:buAutoNum type="arabicPeriod"/>
            </a:pPr>
            <a:r>
              <a:rPr lang="fa-IR" b="0" i="0" dirty="0">
                <a:solidFill>
                  <a:srgbClr val="3C4043"/>
                </a:solidFill>
                <a:effectLst/>
                <a:latin typeface="Roboto" panose="02000000000000000000" pitchFamily="2" charset="0"/>
              </a:rPr>
              <a:t>اگر سرعت دستگاه را با دوبرابر کردن سرعت ساعت آن افزایش دهیم، اما اگر زمان مطلق پنالتی از دست رفته ثابت بماند، چه اتفاقی می‌افتد؟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EXAMPLE PROBLEMS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4524315"/>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•Assume for a given machine and program:</a:t>
            </a:r>
          </a:p>
          <a:p>
            <a:r>
              <a:rPr lang="en-US" sz="1800" b="0" i="0" u="none" strike="noStrike" baseline="0" dirty="0">
                <a:solidFill>
                  <a:srgbClr val="2A1A00"/>
                </a:solidFill>
                <a:latin typeface="Gill Sans MT" panose="020B0502020104020203" pitchFamily="34" charset="0"/>
              </a:rPr>
              <a:t>–instruction cache miss rate 2%</a:t>
            </a:r>
          </a:p>
          <a:p>
            <a:r>
              <a:rPr lang="en-US" sz="1800" b="0" i="0" u="none" strike="noStrike" baseline="0" dirty="0">
                <a:solidFill>
                  <a:srgbClr val="2A1A00"/>
                </a:solidFill>
                <a:latin typeface="Gill Sans MT" panose="020B0502020104020203" pitchFamily="34" charset="0"/>
              </a:rPr>
              <a:t>–data cache miss rate 4%</a:t>
            </a:r>
          </a:p>
          <a:p>
            <a:r>
              <a:rPr lang="en-US" sz="1800" b="0" i="0" u="none" strike="noStrike" baseline="0" dirty="0">
                <a:solidFill>
                  <a:srgbClr val="2A1A00"/>
                </a:solidFill>
                <a:latin typeface="Gill Sans MT" panose="020B0502020104020203" pitchFamily="34" charset="0"/>
              </a:rPr>
              <a:t>–miss penalty always 40 cycles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CPI of 2 without memory stalls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frequency of load/stores 36% of instructions</a:t>
            </a:r>
          </a:p>
          <a:p>
            <a:r>
              <a:rPr lang="en-US" sz="1800" b="0" i="1" u="none" strike="noStrike" baseline="0" dirty="0">
                <a:solidFill>
                  <a:srgbClr val="2A1A00"/>
                </a:solidFill>
                <a:latin typeface="Times New Roman" panose="02020603050405020304" pitchFamily="18" charset="0"/>
              </a:rPr>
              <a:t>1.How much faster is a machine with a perfect cache that never misses?</a:t>
            </a:r>
            <a:endParaRPr lang="en-US" sz="1800" b="0" i="0" u="none" strike="noStrike" baseline="0" dirty="0">
              <a:solidFill>
                <a:srgbClr val="2A1A00"/>
              </a:solidFill>
              <a:latin typeface="Times New Roman" panose="02020603050405020304" pitchFamily="18" charset="0"/>
            </a:endParaRPr>
          </a:p>
          <a:p>
            <a:r>
              <a:rPr lang="en-US" sz="1800" b="0" i="1" u="none" strike="noStrike" baseline="0" dirty="0">
                <a:solidFill>
                  <a:srgbClr val="2A1A00"/>
                </a:solidFill>
                <a:latin typeface="Times New Roman" panose="02020603050405020304" pitchFamily="18" charset="0"/>
              </a:rPr>
              <a:t>2.</a:t>
            </a:r>
            <a:r>
              <a:rPr lang="en-US" sz="1800" b="0" i="1" u="none" strike="noStrike" baseline="0" dirty="0">
                <a:solidFill>
                  <a:srgbClr val="585858"/>
                </a:solidFill>
                <a:latin typeface="Times New Roman" panose="02020603050405020304" pitchFamily="18" charset="0"/>
              </a:rPr>
              <a:t>What happens if we speed up the machine by reducing its CPI to 1 without changing the clock rate?</a:t>
            </a:r>
            <a:endParaRPr lang="en-US" sz="1800" b="0" i="0" u="none" strike="noStrike" baseline="0" dirty="0">
              <a:solidFill>
                <a:srgbClr val="585858"/>
              </a:solidFill>
              <a:latin typeface="Times New Roman" panose="02020603050405020304" pitchFamily="18" charset="0"/>
            </a:endParaRPr>
          </a:p>
          <a:p>
            <a:r>
              <a:rPr lang="en-US" sz="1800" b="0" i="1" u="none" strike="noStrike" baseline="0" dirty="0">
                <a:solidFill>
                  <a:srgbClr val="2A1A00"/>
                </a:solidFill>
                <a:latin typeface="Times New Roman" panose="02020603050405020304" pitchFamily="18" charset="0"/>
              </a:rPr>
              <a:t>3.</a:t>
            </a:r>
            <a:r>
              <a:rPr lang="en-US" sz="1800" b="0" i="1" u="none" strike="noStrike" baseline="0" dirty="0">
                <a:solidFill>
                  <a:srgbClr val="585858"/>
                </a:solidFill>
                <a:latin typeface="Times New Roman" panose="02020603050405020304" pitchFamily="18" charset="0"/>
              </a:rPr>
              <a:t>What happens if we speed up the machine by doubling its clock rate, but if the absolute time for a miss penalty remains same? </a:t>
            </a:r>
            <a:endParaRPr lang="en-US" sz="1800" b="0" i="0" u="none" strike="noStrike" baseline="0" dirty="0">
              <a:solidFill>
                <a:srgbClr val="585858"/>
              </a:solidFill>
              <a:latin typeface="Times New Roman" panose="02020603050405020304" pitchFamily="18" charset="0"/>
            </a:endParaRPr>
          </a:p>
        </p:txBody>
      </p:sp>
    </p:spTree>
    <p:extLst>
      <p:ext uri="{BB962C8B-B14F-4D97-AF65-F5344CB8AC3E}">
        <p14:creationId xmlns:p14="http://schemas.microsoft.com/office/powerpoint/2010/main" val="124072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416320"/>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a:t>
            </a:r>
            <a:r>
              <a:rPr lang="fa-IR" b="0" i="0" dirty="0">
                <a:solidFill>
                  <a:srgbClr val="3C4043"/>
                </a:solidFill>
                <a:effectLst/>
                <a:latin typeface="Roboto" panose="02000000000000000000" pitchFamily="2" charset="0"/>
              </a:rPr>
              <a:t>تعداد دستورات را فرض کنید = </a:t>
            </a:r>
            <a:r>
              <a:rPr lang="en-US" b="0" i="0" dirty="0">
                <a:solidFill>
                  <a:srgbClr val="3C4043"/>
                </a:solidFill>
                <a:effectLst/>
                <a:latin typeface="Roboto" panose="02000000000000000000" pitchFamily="2" charset="0"/>
              </a:rPr>
              <a:t>I </a:t>
            </a:r>
          </a:p>
          <a:p>
            <a:pPr algn="r" rtl="1"/>
            <a:r>
              <a:rPr lang="fa-IR" b="0" i="0" dirty="0">
                <a:solidFill>
                  <a:srgbClr val="3C4043"/>
                </a:solidFill>
                <a:effectLst/>
                <a:latin typeface="Roboto" panose="02000000000000000000" pitchFamily="2" charset="0"/>
              </a:rPr>
              <a:t>چرخه‌های اشتباه دستورالعمل = </a:t>
            </a:r>
            <a:r>
              <a:rPr lang="en-US" b="0" i="0" dirty="0">
                <a:solidFill>
                  <a:srgbClr val="3C4043"/>
                </a:solidFill>
                <a:effectLst/>
                <a:latin typeface="Roboto" panose="02000000000000000000" pitchFamily="2" charset="0"/>
              </a:rPr>
              <a:t>I *2% 40 = 0.8 *I </a:t>
            </a:r>
            <a:r>
              <a:rPr lang="fa-IR" b="0" i="0" dirty="0">
                <a:solidFill>
                  <a:srgbClr val="3C4043"/>
                </a:solidFill>
                <a:effectLst/>
                <a:latin typeface="Roboto" panose="02000000000000000000" pitchFamily="2" charset="0"/>
              </a:rPr>
              <a:t>چرخه های از دست دادن داده = </a:t>
            </a:r>
            <a:r>
              <a:rPr lang="en-US" b="0" i="0" dirty="0">
                <a:solidFill>
                  <a:srgbClr val="3C4043"/>
                </a:solidFill>
                <a:effectLst/>
                <a:latin typeface="Roboto" panose="02000000000000000000" pitchFamily="2" charset="0"/>
              </a:rPr>
              <a:t>I *36% *4% *40 = 0.576 I </a:t>
            </a:r>
            <a:r>
              <a:rPr lang="fa-IR" b="0" i="0" dirty="0">
                <a:solidFill>
                  <a:srgbClr val="3C4043"/>
                </a:solidFill>
                <a:effectLst/>
                <a:latin typeface="Roboto" panose="02000000000000000000" pitchFamily="2" charset="0"/>
              </a:rPr>
              <a:t>بنابراین، کل چرخه های توقف حافظه = 0.8 </a:t>
            </a:r>
            <a:r>
              <a:rPr lang="en-US" b="0" i="0" dirty="0">
                <a:solidFill>
                  <a:srgbClr val="3C4043"/>
                </a:solidFill>
                <a:effectLst/>
                <a:latin typeface="Roboto" panose="02000000000000000000" pitchFamily="2" charset="0"/>
              </a:rPr>
              <a:t>I + 0.576 *I = 1.376I </a:t>
            </a:r>
            <a:r>
              <a:rPr lang="fa-IR" b="0" i="0" dirty="0">
                <a:solidFill>
                  <a:srgbClr val="3C4043"/>
                </a:solidFill>
                <a:effectLst/>
                <a:latin typeface="Roboto" panose="02000000000000000000" pitchFamily="2" charset="0"/>
              </a:rPr>
              <a:t>به عبارت دیگر، 1.376 چرخه استال در هر دستورالعمل بنابراین، </a:t>
            </a:r>
            <a:r>
              <a:rPr lang="en-US" b="0" i="0" dirty="0">
                <a:solidFill>
                  <a:srgbClr val="3C4043"/>
                </a:solidFill>
                <a:effectLst/>
                <a:latin typeface="Roboto" panose="02000000000000000000" pitchFamily="2" charset="0"/>
              </a:rPr>
              <a:t>CPI </a:t>
            </a:r>
            <a:r>
              <a:rPr lang="fa-IR" b="0" i="0" dirty="0">
                <a:solidFill>
                  <a:srgbClr val="3C4043"/>
                </a:solidFill>
                <a:effectLst/>
                <a:latin typeface="Roboto" panose="02000000000000000000" pitchFamily="2" charset="0"/>
              </a:rPr>
              <a:t>با توقف حافظه = 2 + 1.376 = 3.376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•با فرض اینکه تعداد دستورات و نرخ ساعت برای یک حافظه پنهان کامل و حافظه پنهانی که از دست می‌دهد یکسان باقی می‌مانند: زمان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با </a:t>
            </a:r>
            <a:r>
              <a:rPr lang="en-US" b="0" i="0" dirty="0">
                <a:solidFill>
                  <a:srgbClr val="3C4043"/>
                </a:solidFill>
                <a:effectLst/>
                <a:latin typeface="Roboto" panose="02000000000000000000" pitchFamily="2" charset="0"/>
              </a:rPr>
              <a:t>Stall / </a:t>
            </a:r>
            <a:r>
              <a:rPr lang="fa-IR" b="0" i="0" dirty="0">
                <a:solidFill>
                  <a:srgbClr val="3C4043"/>
                </a:solidFill>
                <a:effectLst/>
                <a:latin typeface="Roboto" panose="02000000000000000000" pitchFamily="2" charset="0"/>
              </a:rPr>
              <a:t>زمان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با کش کامل = 3.376 / 2 = 1.688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•عملکرد با کش کامل با ضریب 1.688 بهتر است</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SOLUTION</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5632311"/>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•Assume instruction count = I</a:t>
            </a:r>
          </a:p>
          <a:p>
            <a:r>
              <a:rPr lang="en-US" sz="1800" b="0" i="0" u="none" strike="noStrike" baseline="0" dirty="0">
                <a:solidFill>
                  <a:srgbClr val="2A1A00"/>
                </a:solidFill>
                <a:latin typeface="Arial" panose="020B0604020202020204" pitchFamily="34" charset="0"/>
              </a:rPr>
              <a:t>•Instruction miss cycles = I *2% *40 = 0.8 *I</a:t>
            </a:r>
          </a:p>
          <a:p>
            <a:r>
              <a:rPr lang="en-US" sz="1800" b="0" i="0" u="none" strike="noStrike" baseline="0" dirty="0">
                <a:solidFill>
                  <a:srgbClr val="2A1A00"/>
                </a:solidFill>
                <a:latin typeface="Arial" panose="020B0604020202020204" pitchFamily="34" charset="0"/>
              </a:rPr>
              <a:t>•Data miss cycles = I *36% *4% *40 = 0.576 *I</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So, total memory-stall cycles = 0.8 *I + 0.576 *I = 1.376*I</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in other words, 1.376 stall cycles per instruction</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CPI with memory stalls = 2 + 1.376 = 3.376</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Assuming instruction count and clock rate remain same for a perfect cache and a cache that misses:</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CPU time with stalls / CPU time with perfect cache</a:t>
            </a:r>
          </a:p>
          <a:p>
            <a:r>
              <a:rPr lang="en-US" sz="1800" b="0" i="0" u="none" strike="noStrike" baseline="0" dirty="0">
                <a:solidFill>
                  <a:srgbClr val="585858"/>
                </a:solidFill>
                <a:latin typeface="Gill Sans MT" panose="020B0502020104020203" pitchFamily="34" charset="0"/>
              </a:rPr>
              <a:t>= 3.376 / 2 = 1.688</a:t>
            </a:r>
          </a:p>
          <a:p>
            <a:r>
              <a:rPr lang="en-US" sz="1800" b="0" i="0" u="none" strike="noStrike" baseline="0" dirty="0">
                <a:solidFill>
                  <a:srgbClr val="2A1A00"/>
                </a:solidFill>
                <a:latin typeface="Arial" panose="020B0604020202020204" pitchFamily="34" charset="0"/>
              </a:rPr>
              <a:t>•Performance with a perfect cache is better by a factor of 1.688 </a:t>
            </a:r>
          </a:p>
        </p:txBody>
      </p:sp>
    </p:spTree>
    <p:extLst>
      <p:ext uri="{BB962C8B-B14F-4D97-AF65-F5344CB8AC3E}">
        <p14:creationId xmlns:p14="http://schemas.microsoft.com/office/powerpoint/2010/main" val="191984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B10AB-BC6D-A188-386D-062E4BDDA5FE}"/>
              </a:ext>
            </a:extLst>
          </p:cNvPr>
          <p:cNvPicPr>
            <a:picLocks noChangeAspect="1"/>
          </p:cNvPicPr>
          <p:nvPr/>
        </p:nvPicPr>
        <p:blipFill>
          <a:blip r:embed="rId3"/>
          <a:stretch>
            <a:fillRect/>
          </a:stretch>
        </p:blipFill>
        <p:spPr>
          <a:xfrm>
            <a:off x="-1504" y="215661"/>
            <a:ext cx="9145504" cy="6269115"/>
          </a:xfrm>
          <a:prstGeom prst="rect">
            <a:avLst/>
          </a:prstGeom>
        </p:spPr>
      </p:pic>
    </p:spTree>
    <p:extLst>
      <p:ext uri="{BB962C8B-B14F-4D97-AF65-F5344CB8AC3E}">
        <p14:creationId xmlns:p14="http://schemas.microsoft.com/office/powerpoint/2010/main" val="1033161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90330-D035-07AB-7E21-89E8D2C3658D}"/>
              </a:ext>
            </a:extLst>
          </p:cNvPr>
          <p:cNvSpPr txBox="1"/>
          <p:nvPr/>
        </p:nvSpPr>
        <p:spPr>
          <a:xfrm>
            <a:off x="144624" y="290738"/>
            <a:ext cx="8854751" cy="4893647"/>
          </a:xfrm>
          <a:prstGeom prst="rect">
            <a:avLst/>
          </a:prstGeom>
          <a:noFill/>
        </p:spPr>
        <p:txBody>
          <a:bodyPr wrap="square">
            <a:spAutoFit/>
          </a:bodyPr>
          <a:lstStyle/>
          <a:p>
            <a:r>
              <a:rPr lang="en-US" sz="4800" b="0" i="0" u="none" strike="noStrike" baseline="0" dirty="0">
                <a:solidFill>
                  <a:srgbClr val="2A1A00"/>
                </a:solidFill>
                <a:latin typeface="Impact" panose="020B0806030902050204" pitchFamily="34" charset="0"/>
              </a:rPr>
              <a:t>SOLUTION (CONT.)</a:t>
            </a:r>
          </a:p>
          <a:p>
            <a:r>
              <a:rPr lang="en-US" sz="2400" b="0" i="0" u="none" strike="noStrike" baseline="0" dirty="0">
                <a:solidFill>
                  <a:srgbClr val="A36593"/>
                </a:solidFill>
                <a:latin typeface="Gill Sans MT" panose="020B0502020104020203" pitchFamily="34" charset="0"/>
              </a:rPr>
              <a:t>2.</a:t>
            </a:r>
          </a:p>
          <a:p>
            <a:r>
              <a:rPr lang="en-US" sz="2400" b="0" i="0" u="none" strike="noStrike" baseline="0" dirty="0">
                <a:solidFill>
                  <a:srgbClr val="2A1A00"/>
                </a:solidFill>
                <a:latin typeface="Arial" panose="020B0604020202020204" pitchFamily="34" charset="0"/>
              </a:rPr>
              <a:t>•CPI without stall = 1</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CPI with stall = 1 + 1.376 = 2.376 (clock has not changed so stall cycles per instruction remains same)</a:t>
            </a:r>
          </a:p>
          <a:p>
            <a:r>
              <a:rPr lang="en-US" sz="2400" b="0" i="0" u="none" strike="noStrike" baseline="0" dirty="0">
                <a:solidFill>
                  <a:srgbClr val="2A1A00"/>
                </a:solidFill>
                <a:latin typeface="Arial" panose="020B0604020202020204" pitchFamily="34" charset="0"/>
              </a:rPr>
              <a:t>•CPU time with stalls / CPU time with perfect cache</a:t>
            </a:r>
          </a:p>
          <a:p>
            <a:endParaRPr lang="en-US" sz="2400" b="0" i="0" u="none" strike="noStrike" baseline="0" dirty="0">
              <a:solidFill>
                <a:srgbClr val="2A1A00"/>
              </a:solidFill>
              <a:latin typeface="Arial" panose="020B0604020202020204" pitchFamily="34" charset="0"/>
            </a:endParaRPr>
          </a:p>
          <a:p>
            <a:r>
              <a:rPr lang="en-US" sz="2400" b="0" i="0" u="none" strike="noStrike" baseline="0" dirty="0">
                <a:solidFill>
                  <a:srgbClr val="585858"/>
                </a:solidFill>
                <a:latin typeface="Gill Sans MT" panose="020B0502020104020203" pitchFamily="34" charset="0"/>
              </a:rPr>
              <a:t>= CPI with stall / CPI without stall </a:t>
            </a:r>
          </a:p>
          <a:p>
            <a:r>
              <a:rPr lang="en-US" sz="2400" b="0" i="0" u="none" strike="noStrike" baseline="0" dirty="0">
                <a:solidFill>
                  <a:srgbClr val="585858"/>
                </a:solidFill>
                <a:latin typeface="Gill Sans MT" panose="020B0502020104020203" pitchFamily="34" charset="0"/>
              </a:rPr>
              <a:t>= 2.376</a:t>
            </a:r>
          </a:p>
          <a:p>
            <a:r>
              <a:rPr lang="en-US" sz="2400" b="0" i="0" u="none" strike="noStrike" baseline="0" dirty="0">
                <a:solidFill>
                  <a:srgbClr val="2A1A00"/>
                </a:solidFill>
                <a:latin typeface="Arial" panose="020B0604020202020204" pitchFamily="34" charset="0"/>
              </a:rPr>
              <a:t>•Performance with a perfect cache is better by a factor of 2.376</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Conclusion: with lower CPI cache misses “hurt more” than with higher CPI </a:t>
            </a:r>
          </a:p>
        </p:txBody>
      </p:sp>
    </p:spTree>
    <p:extLst>
      <p:ext uri="{BB962C8B-B14F-4D97-AF65-F5344CB8AC3E}">
        <p14:creationId xmlns:p14="http://schemas.microsoft.com/office/powerpoint/2010/main" val="2886161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90330-D035-07AB-7E21-89E8D2C3658D}"/>
              </a:ext>
            </a:extLst>
          </p:cNvPr>
          <p:cNvSpPr txBox="1"/>
          <p:nvPr/>
        </p:nvSpPr>
        <p:spPr>
          <a:xfrm>
            <a:off x="144624" y="290738"/>
            <a:ext cx="8854751" cy="6309420"/>
          </a:xfrm>
          <a:prstGeom prst="rect">
            <a:avLst/>
          </a:prstGeom>
          <a:noFill/>
        </p:spPr>
        <p:txBody>
          <a:bodyPr wrap="square">
            <a:spAutoFit/>
          </a:bodyPr>
          <a:lstStyle/>
          <a:p>
            <a:r>
              <a:rPr lang="en-US" sz="4800" b="0" i="0" u="none" strike="noStrike" baseline="0" dirty="0">
                <a:solidFill>
                  <a:srgbClr val="2A1A00"/>
                </a:solidFill>
                <a:latin typeface="Impact" panose="020B0806030902050204" pitchFamily="34" charset="0"/>
              </a:rPr>
              <a:t>SOLUTION (CONT.)</a:t>
            </a:r>
          </a:p>
          <a:p>
            <a:r>
              <a:rPr lang="en-US" sz="2400" b="0" i="0" u="none" strike="noStrike" baseline="0" dirty="0">
                <a:solidFill>
                  <a:srgbClr val="A36593"/>
                </a:solidFill>
                <a:latin typeface="Gill Sans MT" panose="020B0502020104020203" pitchFamily="34" charset="0"/>
              </a:rPr>
              <a:t>3.</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With doubled clock rate, miss penalty = 2 40 = 80 clock cycles</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Stall cycles per instruction = (I 2% 80) + (I 36% 4% 80)</a:t>
            </a:r>
          </a:p>
          <a:p>
            <a:endParaRPr lang="en-US" sz="2400" b="0" i="0" u="none" strike="noStrike" baseline="0" dirty="0">
              <a:solidFill>
                <a:srgbClr val="585858"/>
              </a:solidFill>
              <a:latin typeface="Gill Sans MT" panose="020B0502020104020203" pitchFamily="34" charset="0"/>
            </a:endParaRPr>
          </a:p>
          <a:p>
            <a:r>
              <a:rPr lang="en-US" sz="2400" b="0" i="0" u="none" strike="noStrike" baseline="0" dirty="0">
                <a:solidFill>
                  <a:srgbClr val="585858"/>
                </a:solidFill>
                <a:latin typeface="Gill Sans MT" panose="020B0502020104020203" pitchFamily="34" charset="0"/>
              </a:rPr>
              <a:t>= 2.752 I</a:t>
            </a:r>
          </a:p>
          <a:p>
            <a:r>
              <a:rPr lang="en-US" sz="2400" b="0" i="0" u="none" strike="noStrike" baseline="0" dirty="0">
                <a:solidFill>
                  <a:srgbClr val="2A1A00"/>
                </a:solidFill>
                <a:latin typeface="Arial" panose="020B0604020202020204" pitchFamily="34" charset="0"/>
              </a:rPr>
              <a:t>•So, faster machine with cache miss has CPI = 2 + 2.752 = 4.752</a:t>
            </a:r>
          </a:p>
          <a:p>
            <a:r>
              <a:rPr lang="en-US" sz="2400" b="0" i="0" u="none" strike="noStrike" baseline="0" dirty="0">
                <a:solidFill>
                  <a:srgbClr val="2A1A00"/>
                </a:solidFill>
                <a:latin typeface="Arial" panose="020B0604020202020204" pitchFamily="34" charset="0"/>
              </a:rPr>
              <a:t>•CPU time with stalls / CPU time with perfect cache</a:t>
            </a:r>
          </a:p>
          <a:p>
            <a:endParaRPr lang="en-US" sz="2400" b="0" i="0" u="none" strike="noStrike" baseline="0" dirty="0">
              <a:solidFill>
                <a:srgbClr val="2A1A00"/>
              </a:solidFill>
              <a:latin typeface="Arial" panose="020B0604020202020204" pitchFamily="34" charset="0"/>
            </a:endParaRPr>
          </a:p>
          <a:p>
            <a:r>
              <a:rPr lang="en-US" sz="2400" b="0" i="0" u="none" strike="noStrike" baseline="0" dirty="0">
                <a:solidFill>
                  <a:srgbClr val="585858"/>
                </a:solidFill>
                <a:latin typeface="Gill Sans MT" panose="020B0502020104020203" pitchFamily="34" charset="0"/>
              </a:rPr>
              <a:t>= CPI with stall / CPI without stall </a:t>
            </a:r>
          </a:p>
          <a:p>
            <a:r>
              <a:rPr lang="en-US" sz="2400" b="0" i="0" u="none" strike="noStrike" baseline="0" dirty="0">
                <a:solidFill>
                  <a:srgbClr val="585858"/>
                </a:solidFill>
                <a:latin typeface="Gill Sans MT" panose="020B0502020104020203" pitchFamily="34" charset="0"/>
              </a:rPr>
              <a:t>= 4.752 / 2 = 2.376</a:t>
            </a:r>
          </a:p>
          <a:p>
            <a:r>
              <a:rPr lang="en-US" sz="2400" b="0" i="0" u="none" strike="noStrike" baseline="0" dirty="0">
                <a:solidFill>
                  <a:srgbClr val="2A1A00"/>
                </a:solidFill>
                <a:latin typeface="Arial" panose="020B0604020202020204" pitchFamily="34" charset="0"/>
              </a:rPr>
              <a:t>•Performance with a perfect cache is better by a factor of 2.376</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Conclusion: with higher clock rate cache misses “hurt more” than with lower clock rate </a:t>
            </a:r>
          </a:p>
          <a:p>
            <a:endParaRPr lang="en-US" sz="2400" b="0" i="0" u="none" strike="noStrike" baseline="0" dirty="0">
              <a:solidFill>
                <a:srgbClr val="585858"/>
              </a:solidFill>
              <a:latin typeface="Gill Sans MT" panose="020B0502020104020203" pitchFamily="34" charset="0"/>
            </a:endParaRPr>
          </a:p>
        </p:txBody>
      </p:sp>
    </p:spTree>
    <p:extLst>
      <p:ext uri="{BB962C8B-B14F-4D97-AF65-F5344CB8AC3E}">
        <p14:creationId xmlns:p14="http://schemas.microsoft.com/office/powerpoint/2010/main" val="2300256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5355312"/>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نقشه برداری مستقیم: یک مکان کش منحصر به فرد برای هر بلوک حافظه</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-آدرس بلوک کش = آدرس بلوک حافظه اندازه مود کش</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 کاملاً ارتباطی: هر بلوک حافظه می تواند هر جایی را در حافظه پنهان قرار دهد</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ورودی های حافظه پنهان (به صورت موازی) برای تعیین مکان بلوک جستجو می شوند</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Set associative: </a:t>
            </a:r>
            <a:r>
              <a:rPr lang="fa-IR" b="0" i="0" dirty="0">
                <a:solidFill>
                  <a:srgbClr val="3C4043"/>
                </a:solidFill>
                <a:effectLst/>
                <a:latin typeface="Roboto" panose="02000000000000000000" pitchFamily="2" charset="0"/>
              </a:rPr>
              <a:t>هر بلوک حافظه می تواند در یک مجموعه از مکان های کش منحصر به فرد قرار گیرد</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 اگر مجموعه به اندازه </a:t>
            </a:r>
            <a:r>
              <a:rPr lang="en-US" b="0" i="0" dirty="0">
                <a:solidFill>
                  <a:srgbClr val="3C4043"/>
                </a:solidFill>
                <a:effectLst/>
                <a:latin typeface="Roboto" panose="02000000000000000000" pitchFamily="2" charset="0"/>
              </a:rPr>
              <a:t>n </a:t>
            </a:r>
            <a:r>
              <a:rPr lang="fa-IR" b="0" i="0" dirty="0">
                <a:solidFill>
                  <a:srgbClr val="3C4043"/>
                </a:solidFill>
                <a:effectLst/>
                <a:latin typeface="Roboto" panose="02000000000000000000" pitchFamily="2" charset="0"/>
              </a:rPr>
              <a:t>باشد، </a:t>
            </a:r>
            <a:r>
              <a:rPr lang="en-US" b="0" i="0" dirty="0">
                <a:solidFill>
                  <a:srgbClr val="3C4043"/>
                </a:solidFill>
                <a:effectLst/>
                <a:latin typeface="Roboto" panose="02000000000000000000" pitchFamily="2" charset="0"/>
              </a:rPr>
              <a:t>n-way set-associative </a:t>
            </a:r>
            <a:r>
              <a:rPr lang="fa-IR" b="0" i="0" dirty="0">
                <a:solidFill>
                  <a:srgbClr val="3C4043"/>
                </a:solidFill>
                <a:effectLst/>
                <a:latin typeface="Roboto" panose="02000000000000000000" pitchFamily="2" charset="0"/>
              </a:rPr>
              <a:t>است.-آدرس مجموعه کش = آدرس بلوک حافظه تعداد مجموعه های موجود در کش- تمام ورودی های کش در مجموعه مربوطه جستجو می شوند (به صورت موازی) برای تعیین محل بلوک</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a:t>
            </a:r>
            <a:r>
              <a:rPr lang="fa-IR" b="1" i="0" dirty="0">
                <a:solidFill>
                  <a:srgbClr val="3C4043"/>
                </a:solidFill>
                <a:effectLst/>
                <a:latin typeface="Roboto" panose="02000000000000000000" pitchFamily="2" charset="0"/>
              </a:rPr>
              <a:t>افزایش درجه انجمنی</a:t>
            </a:r>
            <a:endParaRPr lang="en-US" b="1"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میزان از دست دادن را کاهش می دهد</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زمان ضربه را به دلیل جستجوی موازی افزایش می دهد و سپس واکشی می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5632311"/>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646A58"/>
                </a:solidFill>
                <a:latin typeface="Gill Sans MT" panose="020B0502020104020203" pitchFamily="34" charset="0"/>
              </a:rPr>
              <a:t>Direct mapped</a:t>
            </a:r>
            <a:r>
              <a:rPr lang="en-US" sz="1800" b="0" i="0" u="none" strike="noStrike" baseline="0" dirty="0">
                <a:solidFill>
                  <a:srgbClr val="585858"/>
                </a:solidFill>
                <a:latin typeface="Gill Sans MT" panose="020B0502020104020203" pitchFamily="34" charset="0"/>
              </a:rPr>
              <a:t>: one </a:t>
            </a:r>
            <a:r>
              <a:rPr lang="en-US" sz="1800" b="0" i="1" u="none" strike="noStrike" baseline="0" dirty="0" err="1">
                <a:solidFill>
                  <a:srgbClr val="585858"/>
                </a:solidFill>
                <a:latin typeface="Gill Sans MT" panose="020B0502020104020203" pitchFamily="34" charset="0"/>
              </a:rPr>
              <a:t>unique</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 location for each memory block</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cache block address = memory block address </a:t>
            </a:r>
            <a:r>
              <a:rPr lang="en-US" sz="1800" b="0" i="1" u="none" strike="noStrike" baseline="0" dirty="0" err="1">
                <a:solidFill>
                  <a:srgbClr val="585858"/>
                </a:solidFill>
                <a:latin typeface="Gill Sans MT" panose="020B0502020104020203" pitchFamily="34" charset="0"/>
              </a:rPr>
              <a:t>mod</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 size </a:t>
            </a: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646A58"/>
                </a:solidFill>
                <a:latin typeface="Gill Sans MT" panose="020B0502020104020203" pitchFamily="34" charset="0"/>
              </a:rPr>
              <a:t>Fully associative</a:t>
            </a:r>
            <a:r>
              <a:rPr lang="en-US" sz="1800" b="0" i="0" u="none" strike="noStrike" baseline="0" dirty="0">
                <a:solidFill>
                  <a:srgbClr val="585858"/>
                </a:solidFill>
                <a:latin typeface="Gill Sans MT" panose="020B0502020104020203" pitchFamily="34" charset="0"/>
              </a:rPr>
              <a:t>: each memory block can locate </a:t>
            </a:r>
            <a:r>
              <a:rPr lang="en-US" sz="1800" b="0" i="1" u="none" strike="noStrike" baseline="0" dirty="0" err="1">
                <a:solidFill>
                  <a:srgbClr val="585858"/>
                </a:solidFill>
                <a:latin typeface="Gill Sans MT" panose="020B0502020104020203" pitchFamily="34" charset="0"/>
              </a:rPr>
              <a:t>anywhere</a:t>
            </a:r>
            <a:r>
              <a:rPr lang="en-US" sz="1800" b="0" i="0" u="none" strike="noStrike" baseline="0" dirty="0" err="1">
                <a:solidFill>
                  <a:srgbClr val="585858"/>
                </a:solidFill>
                <a:latin typeface="Gill Sans MT" panose="020B0502020104020203" pitchFamily="34" charset="0"/>
              </a:rPr>
              <a:t>in</a:t>
            </a:r>
            <a:r>
              <a:rPr lang="en-US" sz="1800" b="0" i="0" u="none" strike="noStrike" baseline="0" dirty="0">
                <a:solidFill>
                  <a:srgbClr val="585858"/>
                </a:solidFill>
                <a:latin typeface="Gill Sans MT" panose="020B0502020104020203" pitchFamily="34" charset="0"/>
              </a:rPr>
              <a:t> cache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err="1">
                <a:solidFill>
                  <a:srgbClr val="2A1A00"/>
                </a:solidFill>
                <a:latin typeface="Gill Sans MT" panose="020B0502020104020203" pitchFamily="34" charset="0"/>
              </a:rPr>
              <a:t>allcache</a:t>
            </a:r>
            <a:r>
              <a:rPr lang="en-US" sz="1800" b="0" i="0" u="none" strike="noStrike" baseline="0" dirty="0">
                <a:solidFill>
                  <a:srgbClr val="2A1A00"/>
                </a:solidFill>
                <a:latin typeface="Gill Sans MT" panose="020B0502020104020203" pitchFamily="34" charset="0"/>
              </a:rPr>
              <a:t> entries are searched (in parallel) to locate block</a:t>
            </a: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646A58"/>
                </a:solidFill>
                <a:latin typeface="Gill Sans MT" panose="020B0502020104020203" pitchFamily="34" charset="0"/>
              </a:rPr>
              <a:t>Set associative</a:t>
            </a:r>
            <a:r>
              <a:rPr lang="en-US" sz="1800" b="0" i="0" u="none" strike="noStrike" baseline="0" dirty="0">
                <a:solidFill>
                  <a:srgbClr val="585858"/>
                </a:solidFill>
                <a:latin typeface="Gill Sans MT" panose="020B0502020104020203" pitchFamily="34" charset="0"/>
              </a:rPr>
              <a:t>: each memory block can place in a </a:t>
            </a:r>
            <a:r>
              <a:rPr lang="en-US" sz="1800" b="0" i="1" u="none" strike="noStrike" baseline="0" dirty="0">
                <a:solidFill>
                  <a:srgbClr val="585858"/>
                </a:solidFill>
                <a:latin typeface="Gill Sans MT" panose="020B0502020104020203" pitchFamily="34" charset="0"/>
              </a:rPr>
              <a:t>unique </a:t>
            </a:r>
            <a:r>
              <a:rPr lang="en-US" sz="1800" b="0" i="1" u="none" strike="noStrike" baseline="0" dirty="0" err="1">
                <a:solidFill>
                  <a:srgbClr val="585858"/>
                </a:solidFill>
                <a:latin typeface="Gill Sans MT" panose="020B0502020104020203" pitchFamily="34" charset="0"/>
              </a:rPr>
              <a:t>set</a:t>
            </a:r>
            <a:r>
              <a:rPr lang="en-US" sz="1800" b="0" i="0" u="none" strike="noStrike" baseline="0" dirty="0" err="1">
                <a:solidFill>
                  <a:srgbClr val="585858"/>
                </a:solidFill>
                <a:latin typeface="Gill Sans MT" panose="020B0502020104020203" pitchFamily="34" charset="0"/>
              </a:rPr>
              <a:t>of</a:t>
            </a:r>
            <a:r>
              <a:rPr lang="en-US" sz="1800" b="0" i="0" u="none" strike="noStrike" baseline="0" dirty="0">
                <a:solidFill>
                  <a:srgbClr val="585858"/>
                </a:solidFill>
                <a:latin typeface="Gill Sans MT" panose="020B0502020104020203" pitchFamily="34" charset="0"/>
              </a:rPr>
              <a:t> cache locations –if the set is of size n it is n-way set-associative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cache set address = memory block address </a:t>
            </a:r>
            <a:r>
              <a:rPr lang="en-US" sz="1800" b="0" i="1" u="none" strike="noStrike" baseline="0" dirty="0" err="1">
                <a:solidFill>
                  <a:srgbClr val="585858"/>
                </a:solidFill>
                <a:latin typeface="Gill Sans MT" panose="020B0502020104020203" pitchFamily="34" charset="0"/>
              </a:rPr>
              <a:t>mod</a:t>
            </a:r>
            <a:r>
              <a:rPr lang="en-US" sz="1800" b="0" i="0" u="none" strike="noStrike" baseline="0" dirty="0" err="1">
                <a:solidFill>
                  <a:srgbClr val="585858"/>
                </a:solidFill>
                <a:latin typeface="Gill Sans MT" panose="020B0502020104020203" pitchFamily="34" charset="0"/>
              </a:rPr>
              <a:t>number</a:t>
            </a:r>
            <a:r>
              <a:rPr lang="en-US" sz="1800" b="0" i="0" u="none" strike="noStrike" baseline="0" dirty="0">
                <a:solidFill>
                  <a:srgbClr val="585858"/>
                </a:solidFill>
                <a:latin typeface="Gill Sans MT" panose="020B0502020104020203" pitchFamily="34" charset="0"/>
              </a:rPr>
              <a:t> of sets in cache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all cache entries in the corresponding set are searched (</a:t>
            </a:r>
            <a:r>
              <a:rPr lang="en-US" sz="1800" b="0" i="1" u="none" strike="noStrike" baseline="0" dirty="0">
                <a:solidFill>
                  <a:srgbClr val="585858"/>
                </a:solidFill>
                <a:latin typeface="Gill Sans MT" panose="020B0502020104020203" pitchFamily="34" charset="0"/>
              </a:rPr>
              <a:t>in parallel</a:t>
            </a:r>
            <a:r>
              <a:rPr lang="en-US" sz="1800" b="0" i="0" u="none" strike="noStrike" baseline="0" dirty="0">
                <a:solidFill>
                  <a:srgbClr val="585858"/>
                </a:solidFill>
                <a:latin typeface="Gill Sans MT" panose="020B0502020104020203" pitchFamily="34" charset="0"/>
              </a:rPr>
              <a:t>) to locate block</a:t>
            </a:r>
          </a:p>
          <a:p>
            <a:r>
              <a:rPr lang="en-US" sz="1800" b="0" i="0" u="none" strike="noStrike" baseline="0" dirty="0">
                <a:solidFill>
                  <a:srgbClr val="2A1A00"/>
                </a:solidFill>
                <a:latin typeface="Arial" panose="020B0604020202020204" pitchFamily="34" charset="0"/>
              </a:rPr>
              <a:t>•Increasing degree of associativity</a:t>
            </a:r>
          </a:p>
          <a:p>
            <a:r>
              <a:rPr lang="en-US" sz="1800" b="0" i="0" u="none" strike="noStrike" baseline="0" dirty="0">
                <a:solidFill>
                  <a:srgbClr val="2A1A00"/>
                </a:solidFill>
                <a:latin typeface="Gill Sans MT" panose="020B0502020104020203" pitchFamily="34" charset="0"/>
              </a:rPr>
              <a:t>–reduces miss rate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increases hit </a:t>
            </a:r>
            <a:r>
              <a:rPr lang="en-US" sz="1800" b="0" i="1" u="none" strike="noStrike" baseline="0" dirty="0" err="1">
                <a:solidFill>
                  <a:srgbClr val="585858"/>
                </a:solidFill>
                <a:latin typeface="Gill Sans MT" panose="020B0502020104020203" pitchFamily="34" charset="0"/>
              </a:rPr>
              <a:t>time</a:t>
            </a:r>
            <a:r>
              <a:rPr lang="en-US" sz="1800" b="0" i="0" u="none" strike="noStrike" baseline="0" dirty="0" err="1">
                <a:solidFill>
                  <a:srgbClr val="585858"/>
                </a:solidFill>
                <a:latin typeface="Gill Sans MT" panose="020B0502020104020203" pitchFamily="34" charset="0"/>
              </a:rPr>
              <a:t>because</a:t>
            </a:r>
            <a:r>
              <a:rPr lang="en-US" sz="1800" b="0" i="0" u="none" strike="noStrike" baseline="0" dirty="0">
                <a:solidFill>
                  <a:srgbClr val="585858"/>
                </a:solidFill>
                <a:latin typeface="Gill Sans MT" panose="020B0502020104020203" pitchFamily="34" charset="0"/>
              </a:rPr>
              <a:t> of the parallel search and then fetch</a:t>
            </a:r>
          </a:p>
        </p:txBody>
      </p:sp>
    </p:spTree>
    <p:extLst>
      <p:ext uri="{BB962C8B-B14F-4D97-AF65-F5344CB8AC3E}">
        <p14:creationId xmlns:p14="http://schemas.microsoft.com/office/powerpoint/2010/main" val="3605389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pic>
        <p:nvPicPr>
          <p:cNvPr id="3" name="Picture 2">
            <a:extLst>
              <a:ext uri="{FF2B5EF4-FFF2-40B4-BE49-F238E27FC236}">
                <a16:creationId xmlns:a16="http://schemas.microsoft.com/office/drawing/2014/main" id="{7C58BEB5-A6A2-F7FA-D8F3-86B890DCDFE6}"/>
              </a:ext>
            </a:extLst>
          </p:cNvPr>
          <p:cNvPicPr>
            <a:picLocks noChangeAspect="1"/>
          </p:cNvPicPr>
          <p:nvPr/>
        </p:nvPicPr>
        <p:blipFill>
          <a:blip r:embed="rId3"/>
          <a:stretch>
            <a:fillRect/>
          </a:stretch>
        </p:blipFill>
        <p:spPr>
          <a:xfrm>
            <a:off x="0" y="743531"/>
            <a:ext cx="9143999" cy="3817271"/>
          </a:xfrm>
          <a:prstGeom prst="rect">
            <a:avLst/>
          </a:prstGeom>
        </p:spPr>
      </p:pic>
      <p:sp>
        <p:nvSpPr>
          <p:cNvPr id="6" name="TextBox 5">
            <a:extLst>
              <a:ext uri="{FF2B5EF4-FFF2-40B4-BE49-F238E27FC236}">
                <a16:creationId xmlns:a16="http://schemas.microsoft.com/office/drawing/2014/main" id="{CE29E2B2-AC4D-EDFC-E81E-30F6C0BA0C8D}"/>
              </a:ext>
            </a:extLst>
          </p:cNvPr>
          <p:cNvSpPr txBox="1"/>
          <p:nvPr/>
        </p:nvSpPr>
        <p:spPr>
          <a:xfrm>
            <a:off x="1" y="4560802"/>
            <a:ext cx="9143998" cy="646331"/>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rPr>
              <a:t>Location of a memory block with address 12 in a cache with 8 blocks </a:t>
            </a:r>
          </a:p>
          <a:p>
            <a:r>
              <a:rPr lang="en-US" sz="1800" i="0" u="none" strike="noStrike" baseline="0" dirty="0">
                <a:solidFill>
                  <a:srgbClr val="000000"/>
                </a:solidFill>
                <a:latin typeface="Tahoma" panose="020B0604030504040204" pitchFamily="34" charset="0"/>
              </a:rPr>
              <a:t>with different degrees of associativity </a:t>
            </a:r>
            <a:endParaRPr lang="en-US" dirty="0"/>
          </a:p>
        </p:txBody>
      </p:sp>
      <p:sp>
        <p:nvSpPr>
          <p:cNvPr id="8" name="TextBox 7">
            <a:extLst>
              <a:ext uri="{FF2B5EF4-FFF2-40B4-BE49-F238E27FC236}">
                <a16:creationId xmlns:a16="http://schemas.microsoft.com/office/drawing/2014/main" id="{14FC0D14-2372-92B7-61A9-738B302F56D4}"/>
              </a:ext>
            </a:extLst>
          </p:cNvPr>
          <p:cNvSpPr txBox="1"/>
          <p:nvPr/>
        </p:nvSpPr>
        <p:spPr>
          <a:xfrm>
            <a:off x="0" y="5484132"/>
            <a:ext cx="9143999" cy="400110"/>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rPr>
              <a:t>محل یک بلوک حافظه با آدرس 12 در یک کش با 8 بلوک با درجات مختلف انجمن</a:t>
            </a:r>
          </a:p>
        </p:txBody>
      </p:sp>
    </p:spTree>
    <p:extLst>
      <p:ext uri="{BB962C8B-B14F-4D97-AF65-F5344CB8AC3E}">
        <p14:creationId xmlns:p14="http://schemas.microsoft.com/office/powerpoint/2010/main" val="51808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sp>
        <p:nvSpPr>
          <p:cNvPr id="6" name="TextBox 5">
            <a:extLst>
              <a:ext uri="{FF2B5EF4-FFF2-40B4-BE49-F238E27FC236}">
                <a16:creationId xmlns:a16="http://schemas.microsoft.com/office/drawing/2014/main" id="{CE29E2B2-AC4D-EDFC-E81E-30F6C0BA0C8D}"/>
              </a:ext>
            </a:extLst>
          </p:cNvPr>
          <p:cNvSpPr txBox="1"/>
          <p:nvPr/>
        </p:nvSpPr>
        <p:spPr>
          <a:xfrm>
            <a:off x="2" y="5542784"/>
            <a:ext cx="9143998" cy="369332"/>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rPr>
              <a:t>Configurations of an 8-block cache with different degrees of associativity </a:t>
            </a:r>
            <a:endParaRPr lang="en-US" dirty="0"/>
          </a:p>
        </p:txBody>
      </p:sp>
      <p:sp>
        <p:nvSpPr>
          <p:cNvPr id="8" name="TextBox 7">
            <a:extLst>
              <a:ext uri="{FF2B5EF4-FFF2-40B4-BE49-F238E27FC236}">
                <a16:creationId xmlns:a16="http://schemas.microsoft.com/office/drawing/2014/main" id="{14FC0D14-2372-92B7-61A9-738B302F56D4}"/>
              </a:ext>
            </a:extLst>
          </p:cNvPr>
          <p:cNvSpPr txBox="1"/>
          <p:nvPr/>
        </p:nvSpPr>
        <p:spPr>
          <a:xfrm>
            <a:off x="-23328" y="6067416"/>
            <a:ext cx="9143999" cy="400110"/>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rPr>
              <a:t>پیکربندی یک کش 8 بلوکی با درجات مختلف ارتباط</a:t>
            </a:r>
          </a:p>
        </p:txBody>
      </p:sp>
      <p:pic>
        <p:nvPicPr>
          <p:cNvPr id="4" name="Picture 3">
            <a:extLst>
              <a:ext uri="{FF2B5EF4-FFF2-40B4-BE49-F238E27FC236}">
                <a16:creationId xmlns:a16="http://schemas.microsoft.com/office/drawing/2014/main" id="{0D051F55-1A99-5852-90F6-213C7D57BE43}"/>
              </a:ext>
            </a:extLst>
          </p:cNvPr>
          <p:cNvPicPr>
            <a:picLocks noChangeAspect="1"/>
          </p:cNvPicPr>
          <p:nvPr/>
        </p:nvPicPr>
        <p:blipFill>
          <a:blip r:embed="rId3"/>
          <a:stretch>
            <a:fillRect/>
          </a:stretch>
        </p:blipFill>
        <p:spPr>
          <a:xfrm>
            <a:off x="0" y="668885"/>
            <a:ext cx="9144000" cy="4826846"/>
          </a:xfrm>
          <a:prstGeom prst="rect">
            <a:avLst/>
          </a:prstGeom>
        </p:spPr>
      </p:pic>
    </p:spTree>
    <p:extLst>
      <p:ext uri="{BB962C8B-B14F-4D97-AF65-F5344CB8AC3E}">
        <p14:creationId xmlns:p14="http://schemas.microsoft.com/office/powerpoint/2010/main" val="94197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970318"/>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با توجه به ترتیب زیر از دسترسی های بلوک حافظه، تعداد موارد از دست دادن حافظه نهان با بلوک های چهار1 کلمه ای را بیابید:</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 0، 8، 0، 6، 8،•برای هر یک از پیکربندی های کش زیر</a:t>
            </a:r>
            <a:endParaRPr lang="en-US" b="0" i="0" dirty="0">
              <a:solidFill>
                <a:srgbClr val="3C4043"/>
              </a:solidFill>
              <a:effectLst/>
              <a:latin typeface="Roboto" panose="02000000000000000000" pitchFamily="2" charset="0"/>
            </a:endParaRPr>
          </a:p>
          <a:p>
            <a:pPr marL="342900" indent="-342900" algn="r" rtl="1">
              <a:buAutoNum type="arabicPeriod"/>
            </a:pPr>
            <a:r>
              <a:rPr lang="fa-IR" b="0" i="0" dirty="0">
                <a:solidFill>
                  <a:srgbClr val="3C4043"/>
                </a:solidFill>
                <a:effectLst/>
                <a:latin typeface="Roboto" panose="02000000000000000000" pitchFamily="2" charset="0"/>
              </a:rPr>
              <a:t>مستقیم نقشه برداریمجموعه </a:t>
            </a:r>
            <a:endParaRPr lang="en-US" b="0" i="0" dirty="0">
              <a:solidFill>
                <a:srgbClr val="3C4043"/>
              </a:solidFill>
              <a:effectLst/>
              <a:latin typeface="Roboto" panose="02000000000000000000" pitchFamily="2" charset="0"/>
            </a:endParaRPr>
          </a:p>
          <a:p>
            <a:pPr marL="342900" indent="-342900" algn="r" rtl="1">
              <a:buAutoNum type="arabicPeriod"/>
            </a:pPr>
            <a:r>
              <a:rPr lang="fa-IR" b="0" i="0" dirty="0">
                <a:solidFill>
                  <a:srgbClr val="3C4043"/>
                </a:solidFill>
                <a:effectLst/>
                <a:latin typeface="Roboto" panose="02000000000000000000" pitchFamily="2" charset="0"/>
              </a:rPr>
              <a:t>2.2 طرفه انجمنی (از خط مشی جایگزینی </a:t>
            </a:r>
            <a:r>
              <a:rPr lang="en-US" b="0" i="0" dirty="0">
                <a:solidFill>
                  <a:srgbClr val="3C4043"/>
                </a:solidFill>
                <a:effectLst/>
                <a:latin typeface="Roboto" panose="02000000000000000000" pitchFamily="2" charset="0"/>
              </a:rPr>
              <a:t>LRU </a:t>
            </a:r>
            <a:r>
              <a:rPr lang="fa-IR" b="0" i="0" dirty="0">
                <a:solidFill>
                  <a:srgbClr val="3C4043"/>
                </a:solidFill>
                <a:effectLst/>
                <a:latin typeface="Roboto" panose="02000000000000000000" pitchFamily="2" charset="0"/>
              </a:rPr>
              <a:t>استفاده کنید)</a:t>
            </a:r>
            <a:endParaRPr lang="en-US" b="0" i="0" dirty="0">
              <a:solidFill>
                <a:srgbClr val="3C4043"/>
              </a:solidFill>
              <a:effectLst/>
              <a:latin typeface="Roboto" panose="02000000000000000000" pitchFamily="2" charset="0"/>
            </a:endParaRPr>
          </a:p>
          <a:p>
            <a:pPr marL="342900" indent="-342900" algn="r" rtl="1">
              <a:buAutoNum type="arabicPeriod"/>
            </a:pPr>
            <a:r>
              <a:rPr lang="fa-IR" b="0" i="0" dirty="0">
                <a:solidFill>
                  <a:srgbClr val="3C4043"/>
                </a:solidFill>
                <a:effectLst/>
                <a:latin typeface="Roboto" panose="02000000000000000000" pitchFamily="2" charset="0"/>
              </a:rPr>
              <a:t>کاملا انجمنی• در مورد جایگزینی </a:t>
            </a:r>
            <a:r>
              <a:rPr lang="en-US" b="0" i="0" dirty="0">
                <a:solidFill>
                  <a:srgbClr val="3C4043"/>
                </a:solidFill>
                <a:effectLst/>
                <a:latin typeface="Roboto" panose="02000000000000000000" pitchFamily="2" charset="0"/>
              </a:rPr>
              <a:t>LRU (</a:t>
            </a:r>
            <a:r>
              <a:rPr lang="fa-IR" b="0" i="0" dirty="0">
                <a:solidFill>
                  <a:srgbClr val="3C4043"/>
                </a:solidFill>
                <a:effectLst/>
                <a:latin typeface="Roboto" panose="02000000000000000000" pitchFamily="2" charset="0"/>
              </a:rPr>
              <a:t>کمترین استفاده اخیر)</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 توجه داشته باشید-در یک مجموعه دو طرفه انجمنی کش جایگزین </a:t>
            </a:r>
            <a:r>
              <a:rPr lang="en-US" b="0" i="0" dirty="0">
                <a:solidFill>
                  <a:srgbClr val="3C4043"/>
                </a:solidFill>
                <a:effectLst/>
                <a:latin typeface="Roboto" panose="02000000000000000000" pitchFamily="2" charset="0"/>
              </a:rPr>
              <a:t>LRU </a:t>
            </a:r>
            <a:r>
              <a:rPr lang="fa-IR" b="0" i="0" dirty="0">
                <a:solidFill>
                  <a:srgbClr val="3C4043"/>
                </a:solidFill>
                <a:effectLst/>
                <a:latin typeface="Roboto" panose="02000000000000000000" pitchFamily="2" charset="0"/>
              </a:rPr>
              <a:t>را می توان با یک بیت در هر مجموعه پیاده سازی کرد که مقدار آن نشان دهنده بلوک اخیراً ارجاع شده است.</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4801314"/>
          </a:xfrm>
          <a:prstGeom prst="rect">
            <a:avLst/>
          </a:prstGeom>
          <a:noFill/>
        </p:spPr>
        <p:txBody>
          <a:bodyPr wrap="square">
            <a:spAutoFit/>
          </a:bodyPr>
          <a:lstStyle/>
          <a:p>
            <a:pPr algn="l"/>
            <a:endParaRPr lang="en-US" sz="1800" b="0" i="0" u="none" strike="noStrike" baseline="0" dirty="0">
              <a:solidFill>
                <a:schemeClr val="tx1">
                  <a:lumMod val="95000"/>
                  <a:lumOff val="5000"/>
                </a:schemeClr>
              </a:solidFill>
              <a:latin typeface="Arial" panose="020B0604020202020204" pitchFamily="34" charset="0"/>
            </a:endParaRPr>
          </a:p>
          <a:p>
            <a:r>
              <a:rPr lang="en-US" sz="1800" b="0" i="0" u="none" strike="noStrike" baseline="0" dirty="0">
                <a:solidFill>
                  <a:schemeClr val="tx1">
                    <a:lumMod val="95000"/>
                    <a:lumOff val="5000"/>
                  </a:schemeClr>
                </a:solidFill>
                <a:latin typeface="Arial" panose="020B0604020202020204" pitchFamily="34" charset="0"/>
              </a:rPr>
              <a:t>•</a:t>
            </a:r>
            <a:r>
              <a:rPr lang="en-US" sz="1800" b="0" i="1" u="none" strike="noStrike" baseline="0" dirty="0">
                <a:solidFill>
                  <a:schemeClr val="tx1">
                    <a:lumMod val="95000"/>
                    <a:lumOff val="5000"/>
                  </a:schemeClr>
                </a:solidFill>
                <a:latin typeface="Times New Roman" panose="02020603050405020304" pitchFamily="18" charset="0"/>
              </a:rPr>
              <a:t>Find the number of misses for a cache with four1-word </a:t>
            </a:r>
            <a:r>
              <a:rPr lang="en-US" sz="1800" b="0" i="1" u="none" strike="noStrike" baseline="0" dirty="0" err="1">
                <a:solidFill>
                  <a:schemeClr val="tx1">
                    <a:lumMod val="95000"/>
                    <a:lumOff val="5000"/>
                  </a:schemeClr>
                </a:solidFill>
                <a:latin typeface="Times New Roman" panose="02020603050405020304" pitchFamily="18" charset="0"/>
              </a:rPr>
              <a:t>blocksgiven</a:t>
            </a:r>
            <a:r>
              <a:rPr lang="en-US" sz="1800" b="0" i="1" u="none" strike="noStrike" baseline="0" dirty="0">
                <a:solidFill>
                  <a:schemeClr val="tx1">
                    <a:lumMod val="95000"/>
                    <a:lumOff val="5000"/>
                  </a:schemeClr>
                </a:solidFill>
                <a:latin typeface="Times New Roman" panose="02020603050405020304" pitchFamily="18" charset="0"/>
              </a:rPr>
              <a:t> the following sequence of memory block accesses: 0, 8, 0, 6, 8, </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0" u="none" strike="noStrike" baseline="0" dirty="0">
                <a:solidFill>
                  <a:schemeClr val="tx1">
                    <a:lumMod val="95000"/>
                    <a:lumOff val="5000"/>
                  </a:schemeClr>
                </a:solidFill>
                <a:latin typeface="Arial" panose="020B0604020202020204" pitchFamily="34" charset="0"/>
              </a:rPr>
              <a:t>•for each of the following cache configurations</a:t>
            </a:r>
          </a:p>
          <a:p>
            <a:r>
              <a:rPr lang="en-US" sz="1800" b="0" i="1" u="none" strike="noStrike" baseline="0" dirty="0">
                <a:solidFill>
                  <a:schemeClr val="tx1">
                    <a:lumMod val="95000"/>
                    <a:lumOff val="5000"/>
                  </a:schemeClr>
                </a:solidFill>
                <a:latin typeface="Times New Roman" panose="02020603050405020304" pitchFamily="18" charset="0"/>
              </a:rPr>
              <a:t>1.direct mapped</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1" u="none" strike="noStrike" baseline="0" dirty="0">
                <a:solidFill>
                  <a:schemeClr val="tx1">
                    <a:lumMod val="95000"/>
                    <a:lumOff val="5000"/>
                  </a:schemeClr>
                </a:solidFill>
                <a:latin typeface="Times New Roman" panose="02020603050405020304" pitchFamily="18" charset="0"/>
              </a:rPr>
              <a:t>2.2-way set associative (use LRU replacement policy)</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1" u="none" strike="noStrike" baseline="0" dirty="0">
                <a:solidFill>
                  <a:schemeClr val="tx1">
                    <a:lumMod val="95000"/>
                    <a:lumOff val="5000"/>
                  </a:schemeClr>
                </a:solidFill>
                <a:latin typeface="Times New Roman" panose="02020603050405020304" pitchFamily="18" charset="0"/>
              </a:rPr>
              <a:t>3.fully associative</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0" u="none" strike="noStrike" baseline="0" dirty="0">
                <a:solidFill>
                  <a:schemeClr val="tx1">
                    <a:lumMod val="95000"/>
                    <a:lumOff val="5000"/>
                  </a:schemeClr>
                </a:solidFill>
                <a:latin typeface="Arial" panose="020B0604020202020204" pitchFamily="34" charset="0"/>
              </a:rPr>
              <a:t>•Note about LRU (Least Recently Used) replacement</a:t>
            </a:r>
          </a:p>
          <a:p>
            <a:r>
              <a:rPr lang="en-US" sz="1800" b="0" i="0" u="none" strike="noStrike" baseline="0" dirty="0">
                <a:solidFill>
                  <a:schemeClr val="tx1">
                    <a:lumMod val="95000"/>
                    <a:lumOff val="5000"/>
                  </a:schemeClr>
                </a:solidFill>
                <a:latin typeface="Gill Sans MT" panose="020B0502020104020203" pitchFamily="34" charset="0"/>
              </a:rPr>
              <a:t>–in a 2-way set associative cache LRU replacement can be implemented with one bit at each set whose value indicates the mostly recently referenced block </a:t>
            </a:r>
          </a:p>
        </p:txBody>
      </p:sp>
    </p:spTree>
    <p:extLst>
      <p:ext uri="{BB962C8B-B14F-4D97-AF65-F5344CB8AC3E}">
        <p14:creationId xmlns:p14="http://schemas.microsoft.com/office/powerpoint/2010/main" val="1751974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A09C3-ED7D-62E7-9124-9EED1A6CD238}"/>
              </a:ext>
            </a:extLst>
          </p:cNvPr>
          <p:cNvSpPr txBox="1"/>
          <p:nvPr/>
        </p:nvSpPr>
        <p:spPr>
          <a:xfrm>
            <a:off x="0" y="0"/>
            <a:ext cx="9069355" cy="6001643"/>
          </a:xfrm>
          <a:prstGeom prst="rect">
            <a:avLst/>
          </a:prstGeom>
          <a:noFill/>
        </p:spPr>
        <p:txBody>
          <a:bodyPr wrap="square">
            <a:spAutoFit/>
          </a:bodyPr>
          <a:lstStyle/>
          <a:p>
            <a:r>
              <a:rPr lang="en-US" sz="6000" b="0" i="0" u="none" strike="noStrike" baseline="0" dirty="0">
                <a:solidFill>
                  <a:srgbClr val="2A1A00"/>
                </a:solidFill>
                <a:latin typeface="Impact" panose="020B0806030902050204" pitchFamily="34" charset="0"/>
              </a:rPr>
              <a:t>SOLUTION</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A36593"/>
                </a:solidFill>
                <a:latin typeface="Gill Sans MT" panose="020B0502020104020203" pitchFamily="34" charset="0"/>
              </a:rPr>
              <a:t>1 (direct-mapped)</a:t>
            </a:r>
          </a:p>
          <a:p>
            <a:endParaRPr lang="en-US" sz="2400" b="0" i="0" u="none" strike="noStrike" baseline="0" dirty="0">
              <a:solidFill>
                <a:srgbClr val="A36593"/>
              </a:solidFill>
              <a:latin typeface="Gill Sans MT" panose="020B0502020104020203" pitchFamily="34" charset="0"/>
            </a:endParaRPr>
          </a:p>
          <a:p>
            <a:endParaRPr lang="en-US" sz="2400" b="0" i="0" u="none" strike="noStrike" baseline="0" dirty="0">
              <a:solidFill>
                <a:srgbClr val="2A1A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Block address 	Cache block</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0	 	0 (= 0 mod4)</a:t>
            </a:r>
          </a:p>
          <a:p>
            <a:r>
              <a:rPr lang="en-US" sz="1800" b="0" i="0" u="none" strike="noStrike" baseline="0" dirty="0">
                <a:solidFill>
                  <a:srgbClr val="000000"/>
                </a:solidFill>
                <a:latin typeface="Tahoma" panose="020B0604030504040204" pitchFamily="34" charset="0"/>
              </a:rPr>
              <a:t>6	 	2 (= 6 mod4)</a:t>
            </a:r>
          </a:p>
          <a:p>
            <a:r>
              <a:rPr lang="en-US" sz="1800" b="0" i="0" u="none" strike="noStrike" baseline="0" dirty="0">
                <a:solidFill>
                  <a:srgbClr val="000000"/>
                </a:solidFill>
                <a:latin typeface="Tahoma" panose="020B0604030504040204" pitchFamily="34" charset="0"/>
              </a:rPr>
              <a:t>8	 	0 (= 8 mod4)</a:t>
            </a:r>
          </a:p>
          <a:p>
            <a:r>
              <a:rPr lang="en-US" sz="1800" b="1" i="0" u="none" strike="noStrike" baseline="0" dirty="0">
                <a:solidFill>
                  <a:srgbClr val="000000"/>
                </a:solidFill>
                <a:latin typeface="Arial" panose="020B0604020202020204" pitchFamily="34" charset="0"/>
              </a:rPr>
              <a:t>Address of memory    Hit or	Contents of cache blocks after reference</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block accessed	      miss	      	        0 		1 	2 	3</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0		     miss 	   	 </a:t>
            </a:r>
            <a:r>
              <a:rPr lang="en-US" sz="1800" b="0" i="0" u="none" strike="noStrike" baseline="0" dirty="0">
                <a:solidFill>
                  <a:srgbClr val="46B1B5"/>
                </a:solidFill>
                <a:latin typeface="Tahoma" panose="020B0604030504040204" pitchFamily="34" charset="0"/>
              </a:rPr>
              <a:t>Memory[0]</a:t>
            </a:r>
          </a:p>
          <a:p>
            <a:r>
              <a:rPr lang="en-US" sz="1800" b="0" i="0" u="none" strike="noStrike" baseline="0" dirty="0">
                <a:solidFill>
                  <a:srgbClr val="000000"/>
                </a:solidFill>
                <a:latin typeface="Tahoma" panose="020B0604030504040204" pitchFamily="34" charset="0"/>
              </a:rPr>
              <a:t>8	 	     miss 	   	 </a:t>
            </a:r>
            <a:r>
              <a:rPr lang="en-US" sz="1800" b="0" i="0" u="none" strike="noStrike" baseline="0" dirty="0">
                <a:solidFill>
                  <a:srgbClr val="46B1B5"/>
                </a:solidFill>
                <a:latin typeface="Tahoma" panose="020B0604030504040204" pitchFamily="34" charset="0"/>
              </a:rPr>
              <a:t>Memory[8]</a:t>
            </a:r>
          </a:p>
          <a:p>
            <a:r>
              <a:rPr lang="en-US" sz="1800" b="0" i="0" u="none" strike="noStrike" baseline="0" dirty="0">
                <a:solidFill>
                  <a:srgbClr val="000000"/>
                </a:solidFill>
                <a:latin typeface="Tahoma" panose="020B0604030504040204" pitchFamily="34" charset="0"/>
              </a:rPr>
              <a:t>0	 	     miss 	  	 </a:t>
            </a:r>
            <a:r>
              <a:rPr lang="en-US" sz="1800" b="0" i="0" u="none" strike="noStrike" baseline="0" dirty="0">
                <a:solidFill>
                  <a:srgbClr val="46B1B5"/>
                </a:solidFill>
                <a:latin typeface="Tahoma" panose="020B0604030504040204" pitchFamily="34" charset="0"/>
              </a:rPr>
              <a:t>Memory[0]</a:t>
            </a:r>
          </a:p>
          <a:p>
            <a:r>
              <a:rPr lang="en-US" sz="1800" b="0" i="0" u="none" strike="noStrike" baseline="0" dirty="0">
                <a:solidFill>
                  <a:srgbClr val="000000"/>
                </a:solidFill>
                <a:latin typeface="Tahoma" panose="020B0604030504040204" pitchFamily="34" charset="0"/>
              </a:rPr>
              <a:t>6	 	     miss 	  	 Memory[0] 	        </a:t>
            </a:r>
            <a:r>
              <a:rPr lang="en-US" sz="1800" b="0" i="0" u="none" strike="noStrike" baseline="0" dirty="0">
                <a:solidFill>
                  <a:srgbClr val="46B1B5"/>
                </a:solidFill>
                <a:latin typeface="Tahoma" panose="020B0604030504040204" pitchFamily="34" charset="0"/>
              </a:rPr>
              <a:t>Memory[6]</a:t>
            </a:r>
          </a:p>
          <a:p>
            <a:r>
              <a:rPr lang="en-US" sz="1800" b="0" i="0" u="none" strike="noStrike" baseline="0" dirty="0">
                <a:solidFill>
                  <a:srgbClr val="000000"/>
                </a:solidFill>
                <a:latin typeface="Tahoma" panose="020B0604030504040204" pitchFamily="34" charset="0"/>
              </a:rPr>
              <a:t>8	 	     miss 	  	 </a:t>
            </a:r>
            <a:r>
              <a:rPr lang="en-US" sz="1800" b="0" i="0" u="none" strike="noStrike" baseline="0" dirty="0">
                <a:solidFill>
                  <a:srgbClr val="46B1B5"/>
                </a:solidFill>
                <a:latin typeface="Tahoma" panose="020B0604030504040204" pitchFamily="34" charset="0"/>
              </a:rPr>
              <a:t>Memory[8]	        </a:t>
            </a:r>
            <a:r>
              <a:rPr lang="en-US" sz="1800" b="0" i="0" u="none" strike="noStrike" baseline="0" dirty="0">
                <a:solidFill>
                  <a:srgbClr val="000000"/>
                </a:solidFill>
                <a:latin typeface="Tahoma" panose="020B0604030504040204" pitchFamily="34" charset="0"/>
              </a:rPr>
              <a:t>Memory[6]</a:t>
            </a:r>
          </a:p>
          <a:p>
            <a:r>
              <a:rPr lang="en-US" sz="1800" b="1" i="0" u="none" strike="noStrike" baseline="0" dirty="0">
                <a:solidFill>
                  <a:srgbClr val="000000"/>
                </a:solidFill>
                <a:latin typeface="Tahoma" panose="020B0604030504040204" pitchFamily="34" charset="0"/>
              </a:rPr>
              <a:t>Block address translation in direct-mapped cache</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Cache contents after each reference –blue indicates new entry added </a:t>
            </a:r>
          </a:p>
          <a:p>
            <a:r>
              <a:rPr lang="en-US" sz="1800" b="0" i="0" u="none" strike="noStrike" baseline="0" dirty="0">
                <a:solidFill>
                  <a:srgbClr val="2A1A00"/>
                </a:solidFill>
                <a:latin typeface="Arial" panose="020B0604020202020204" pitchFamily="34" charset="0"/>
              </a:rPr>
              <a:t>•5 misses</a:t>
            </a:r>
          </a:p>
        </p:txBody>
      </p:sp>
    </p:spTree>
    <p:extLst>
      <p:ext uri="{BB962C8B-B14F-4D97-AF65-F5344CB8AC3E}">
        <p14:creationId xmlns:p14="http://schemas.microsoft.com/office/powerpoint/2010/main" val="1053392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D12BFA-9286-44F1-77D1-1C40D49C31A0}"/>
              </a:ext>
            </a:extLst>
          </p:cNvPr>
          <p:cNvPicPr>
            <a:picLocks noChangeAspect="1"/>
          </p:cNvPicPr>
          <p:nvPr/>
        </p:nvPicPr>
        <p:blipFill>
          <a:blip r:embed="rId3"/>
          <a:stretch>
            <a:fillRect/>
          </a:stretch>
        </p:blipFill>
        <p:spPr>
          <a:xfrm>
            <a:off x="0" y="-1"/>
            <a:ext cx="9144000" cy="6475445"/>
          </a:xfrm>
          <a:prstGeom prst="rect">
            <a:avLst/>
          </a:prstGeom>
        </p:spPr>
      </p:pic>
    </p:spTree>
    <p:extLst>
      <p:ext uri="{BB962C8B-B14F-4D97-AF65-F5344CB8AC3E}">
        <p14:creationId xmlns:p14="http://schemas.microsoft.com/office/powerpoint/2010/main" val="50473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88906D-14B9-3A5D-6C96-4246B584245B}"/>
              </a:ext>
            </a:extLst>
          </p:cNvPr>
          <p:cNvPicPr>
            <a:picLocks noChangeAspect="1"/>
          </p:cNvPicPr>
          <p:nvPr/>
        </p:nvPicPr>
        <p:blipFill>
          <a:blip r:embed="rId3"/>
          <a:stretch>
            <a:fillRect/>
          </a:stretch>
        </p:blipFill>
        <p:spPr>
          <a:xfrm>
            <a:off x="0" y="111966"/>
            <a:ext cx="9144000" cy="6410131"/>
          </a:xfrm>
          <a:prstGeom prst="rect">
            <a:avLst/>
          </a:prstGeom>
        </p:spPr>
      </p:pic>
    </p:spTree>
    <p:extLst>
      <p:ext uri="{BB962C8B-B14F-4D97-AF65-F5344CB8AC3E}">
        <p14:creationId xmlns:p14="http://schemas.microsoft.com/office/powerpoint/2010/main" val="3865936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IMPLEMENTATION OF A SET-ASSOCIATIVE CACHE </a:t>
            </a:r>
            <a:endParaRPr lang="en-US" dirty="0"/>
          </a:p>
        </p:txBody>
      </p:sp>
      <p:sp>
        <p:nvSpPr>
          <p:cNvPr id="6" name="TextBox 5">
            <a:extLst>
              <a:ext uri="{FF2B5EF4-FFF2-40B4-BE49-F238E27FC236}">
                <a16:creationId xmlns:a16="http://schemas.microsoft.com/office/drawing/2014/main" id="{CE29E2B2-AC4D-EDFC-E81E-30F6C0BA0C8D}"/>
              </a:ext>
            </a:extLst>
          </p:cNvPr>
          <p:cNvSpPr txBox="1"/>
          <p:nvPr/>
        </p:nvSpPr>
        <p:spPr>
          <a:xfrm>
            <a:off x="-23327" y="5277303"/>
            <a:ext cx="9143998" cy="646331"/>
          </a:xfrm>
          <a:prstGeom prst="rect">
            <a:avLst/>
          </a:prstGeom>
          <a:noFill/>
        </p:spPr>
        <p:txBody>
          <a:bodyPr wrap="square">
            <a:spAutoFit/>
          </a:bodyPr>
          <a:lstStyle/>
          <a:p>
            <a:r>
              <a:rPr lang="en-US" sz="1800" i="0" u="none" strike="noStrike" baseline="0" dirty="0">
                <a:latin typeface="Tahoma" panose="020B0604030504040204" pitchFamily="34" charset="0"/>
              </a:rPr>
              <a:t>4-way set-associative cache with 4 comparators and one 4-to-1 multiplexor: </a:t>
            </a:r>
          </a:p>
          <a:p>
            <a:r>
              <a:rPr lang="en-US" sz="1800" i="0" u="none" strike="noStrike" baseline="0" dirty="0">
                <a:latin typeface="Tahoma" panose="020B0604030504040204" pitchFamily="34" charset="0"/>
              </a:rPr>
              <a:t>size of cache is 1K blocks = 256 sets * 4-block set size </a:t>
            </a:r>
            <a:endParaRPr lang="en-US" dirty="0"/>
          </a:p>
        </p:txBody>
      </p:sp>
      <p:sp>
        <p:nvSpPr>
          <p:cNvPr id="8" name="TextBox 7">
            <a:extLst>
              <a:ext uri="{FF2B5EF4-FFF2-40B4-BE49-F238E27FC236}">
                <a16:creationId xmlns:a16="http://schemas.microsoft.com/office/drawing/2014/main" id="{14FC0D14-2372-92B7-61A9-738B302F56D4}"/>
              </a:ext>
            </a:extLst>
          </p:cNvPr>
          <p:cNvSpPr txBox="1"/>
          <p:nvPr/>
        </p:nvSpPr>
        <p:spPr>
          <a:xfrm>
            <a:off x="37321" y="5862522"/>
            <a:ext cx="9143999" cy="707886"/>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rPr>
              <a:t>حافظه پنهان مجموعه ای 4 طرفه با 4 مقایسه کننده و یک مالتی پلکسور 4 به 1:اندازه کش 1</a:t>
            </a:r>
            <a:r>
              <a:rPr lang="en-US" sz="2000" b="0" i="0" dirty="0">
                <a:solidFill>
                  <a:srgbClr val="3C4043"/>
                </a:solidFill>
                <a:effectLst/>
                <a:latin typeface="Roboto" panose="02000000000000000000" pitchFamily="2" charset="0"/>
              </a:rPr>
              <a:t>K </a:t>
            </a:r>
            <a:r>
              <a:rPr lang="fa-IR" sz="2000" b="0" i="0" dirty="0">
                <a:solidFill>
                  <a:srgbClr val="3C4043"/>
                </a:solidFill>
                <a:effectLst/>
                <a:latin typeface="Roboto" panose="02000000000000000000" pitchFamily="2" charset="0"/>
              </a:rPr>
              <a:t>بلوک = 256 مجموعه * اندازه مجموعه 4 بلوکی است</a:t>
            </a:r>
          </a:p>
        </p:txBody>
      </p:sp>
      <p:pic>
        <p:nvPicPr>
          <p:cNvPr id="4" name="Picture 3">
            <a:extLst>
              <a:ext uri="{FF2B5EF4-FFF2-40B4-BE49-F238E27FC236}">
                <a16:creationId xmlns:a16="http://schemas.microsoft.com/office/drawing/2014/main" id="{5C08E242-3642-1720-B9F9-689D21F73EF1}"/>
              </a:ext>
            </a:extLst>
          </p:cNvPr>
          <p:cNvPicPr>
            <a:picLocks noChangeAspect="1"/>
          </p:cNvPicPr>
          <p:nvPr/>
        </p:nvPicPr>
        <p:blipFill>
          <a:blip r:embed="rId3"/>
          <a:stretch>
            <a:fillRect/>
          </a:stretch>
        </p:blipFill>
        <p:spPr>
          <a:xfrm>
            <a:off x="37321" y="698441"/>
            <a:ext cx="9106679" cy="4498710"/>
          </a:xfrm>
          <a:prstGeom prst="rect">
            <a:avLst/>
          </a:prstGeom>
        </p:spPr>
      </p:pic>
    </p:spTree>
    <p:extLst>
      <p:ext uri="{BB962C8B-B14F-4D97-AF65-F5344CB8AC3E}">
        <p14:creationId xmlns:p14="http://schemas.microsoft.com/office/powerpoint/2010/main" val="245547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6625" y="1149641"/>
            <a:ext cx="4156787" cy="4801314"/>
          </a:xfrm>
          <a:prstGeom prst="rect">
            <a:avLst/>
          </a:prstGeom>
          <a:noFill/>
        </p:spPr>
        <p:txBody>
          <a:bodyPr wrap="square" rtlCol="0">
            <a:spAutoFit/>
          </a:bodyPr>
          <a:lstStyle/>
          <a:p>
            <a:pPr algn="r" rtl="1"/>
            <a:r>
              <a:rPr lang="fa-IR" dirty="0"/>
              <a:t>سازمان حافظه</a:t>
            </a:r>
          </a:p>
          <a:p>
            <a:pPr algn="r" rtl="1"/>
            <a:r>
              <a:rPr lang="fa-IR" dirty="0"/>
              <a:t>▪ رجیسترهای پردازشگر</a:t>
            </a:r>
          </a:p>
          <a:p>
            <a:pPr algn="r" rtl="1"/>
            <a:r>
              <a:rPr lang="fa-IR" dirty="0"/>
              <a:t>سلسله مراتبی حافظه</a:t>
            </a:r>
          </a:p>
          <a:p>
            <a:pPr algn="r" rtl="1"/>
            <a:r>
              <a:rPr lang="fa-IR" dirty="0"/>
              <a:t>تعداد کمتر (معمولاً 16/32/128)</a:t>
            </a:r>
          </a:p>
          <a:p>
            <a:pPr algn="r" rtl="1"/>
            <a:r>
              <a:rPr lang="fa-IR" dirty="0"/>
              <a:t>زمان دسترسی به چرخه فرعی (1 </a:t>
            </a:r>
            <a:r>
              <a:rPr lang="en-US" dirty="0" err="1"/>
              <a:t>nSec</a:t>
            </a:r>
            <a:r>
              <a:rPr lang="en-US" dirty="0"/>
              <a:t>)</a:t>
            </a:r>
          </a:p>
          <a:p>
            <a:pPr algn="r" rtl="1"/>
            <a:r>
              <a:rPr lang="en-US" dirty="0"/>
              <a:t>➤ </a:t>
            </a:r>
            <a:r>
              <a:rPr lang="fa-IR" dirty="0"/>
              <a:t>حافظه پنهان (</a:t>
            </a:r>
            <a:r>
              <a:rPr lang="en-US" dirty="0"/>
              <a:t>L1، L2، L3، ...)</a:t>
            </a:r>
          </a:p>
          <a:p>
            <a:pPr algn="r" rtl="1"/>
            <a:r>
              <a:rPr lang="fa-IR" dirty="0"/>
              <a:t>حافظه روی تراشه</a:t>
            </a:r>
          </a:p>
          <a:p>
            <a:pPr algn="r" rtl="1"/>
            <a:r>
              <a:rPr lang="fa-IR" dirty="0"/>
              <a:t>10 کیلوبایت (تا چند مگابایت) مکان.</a:t>
            </a:r>
          </a:p>
          <a:p>
            <a:pPr algn="r" rtl="1"/>
            <a:r>
              <a:rPr lang="fa-IR" dirty="0"/>
              <a:t>• زمان دسترسی: </a:t>
            </a:r>
            <a:r>
              <a:rPr lang="en-US" dirty="0"/>
              <a:t>L1:1-2; L2: 2-5; L3: 5-10 </a:t>
            </a:r>
            <a:r>
              <a:rPr lang="fa-IR" dirty="0"/>
              <a:t>چرخه.</a:t>
            </a:r>
          </a:p>
          <a:p>
            <a:pPr algn="r" rtl="1"/>
            <a:r>
              <a:rPr lang="fa-IR" dirty="0"/>
              <a:t>حافظه اصلی</a:t>
            </a:r>
          </a:p>
          <a:p>
            <a:pPr algn="r" rtl="1"/>
            <a:r>
              <a:rPr lang="fa-IR" dirty="0"/>
              <a:t>100 مگابایت فضای ذخیره سازی</a:t>
            </a:r>
          </a:p>
          <a:p>
            <a:pPr algn="r" rtl="1"/>
            <a:r>
              <a:rPr lang="fa-IR" dirty="0"/>
              <a:t>▪ زمان دسترسی 10 سیکل</a:t>
            </a:r>
          </a:p>
          <a:p>
            <a:pPr algn="r" rtl="1"/>
            <a:r>
              <a:rPr lang="fa-IR" dirty="0"/>
              <a:t>ذخیره سازی ثانویه</a:t>
            </a:r>
          </a:p>
          <a:p>
            <a:pPr algn="r" rtl="1"/>
            <a:r>
              <a:rPr lang="fa-IR" dirty="0"/>
              <a:t>100 گیگا بایت ذخیره سازی، زمان دسترسی ~ 10 میلی</a:t>
            </a:r>
          </a:p>
          <a:p>
            <a:pPr algn="r" rtl="1"/>
            <a:r>
              <a:rPr lang="fa-IR" dirty="0"/>
              <a:t>ثانیه /</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53651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MEMORIES: REVIEW</a:t>
            </a:r>
            <a:endParaRPr lang="en-US" dirty="0"/>
          </a:p>
        </p:txBody>
      </p:sp>
      <p:pic>
        <p:nvPicPr>
          <p:cNvPr id="3" name="Picture 2">
            <a:extLst>
              <a:ext uri="{FF2B5EF4-FFF2-40B4-BE49-F238E27FC236}">
                <a16:creationId xmlns:a16="http://schemas.microsoft.com/office/drawing/2014/main" id="{D6EE79F1-59F8-814E-5C38-8F1169CF5BDE}"/>
              </a:ext>
            </a:extLst>
          </p:cNvPr>
          <p:cNvPicPr>
            <a:picLocks noChangeAspect="1"/>
          </p:cNvPicPr>
          <p:nvPr/>
        </p:nvPicPr>
        <p:blipFill>
          <a:blip r:embed="rId3"/>
          <a:stretch>
            <a:fillRect/>
          </a:stretch>
        </p:blipFill>
        <p:spPr>
          <a:xfrm>
            <a:off x="0" y="979714"/>
            <a:ext cx="4427376" cy="4282751"/>
          </a:xfrm>
          <a:prstGeom prst="rect">
            <a:avLst/>
          </a:prstGeom>
        </p:spPr>
      </p:pic>
    </p:spTree>
    <p:extLst>
      <p:ext uri="{BB962C8B-B14F-4D97-AF65-F5344CB8AC3E}">
        <p14:creationId xmlns:p14="http://schemas.microsoft.com/office/powerpoint/2010/main" val="2264095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329405" y="1297529"/>
            <a:ext cx="4674633"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نرخ از دست دادن برای هر یک از هشت اندازه حافظه پنهانبا افزایش مشارکت:داده های تولید شده از معیارهای </a:t>
            </a:r>
            <a:r>
              <a:rPr lang="en-US" b="0" i="0" dirty="0">
                <a:solidFill>
                  <a:srgbClr val="3C4043"/>
                </a:solidFill>
                <a:effectLst/>
                <a:latin typeface="Roboto" panose="02000000000000000000" pitchFamily="2" charset="0"/>
              </a:rPr>
              <a:t>SPEC92</a:t>
            </a:r>
            <a:r>
              <a:rPr lang="fa-IR" b="0" i="0" dirty="0">
                <a:solidFill>
                  <a:srgbClr val="3C4043"/>
                </a:solidFill>
                <a:effectLst/>
                <a:latin typeface="Roboto" panose="02000000000000000000" pitchFamily="2" charset="0"/>
              </a:rPr>
              <a:t>با اندازه بلوک 32 بایت برای همه کش ها</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1175657"/>
            <a:ext cx="0" cy="251926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1200329"/>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PERFORMANCE WITH SET-ASSOCIATIVE CACHES </a:t>
            </a:r>
          </a:p>
          <a:p>
            <a:pPr algn="l" rtl="1"/>
            <a:r>
              <a:rPr lang="fa-IR" b="0" i="0" dirty="0">
                <a:solidFill>
                  <a:srgbClr val="3C4043"/>
                </a:solidFill>
                <a:effectLst/>
                <a:latin typeface="Roboto" panose="02000000000000000000" pitchFamily="2" charset="0"/>
              </a:rPr>
              <a:t>عملکرد با حافظه پنهان مجموعه ای</a:t>
            </a:r>
          </a:p>
          <a:p>
            <a:pPr algn="ct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1259309"/>
            <a:ext cx="4217439" cy="1477328"/>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rPr>
              <a:t>Miss rates for each of eight cache sizes </a:t>
            </a:r>
          </a:p>
          <a:p>
            <a:r>
              <a:rPr lang="en-US" sz="1800" i="0" u="none" strike="noStrike" baseline="0" dirty="0">
                <a:solidFill>
                  <a:srgbClr val="000000"/>
                </a:solidFill>
                <a:latin typeface="Tahoma" panose="020B0604030504040204" pitchFamily="34" charset="0"/>
              </a:rPr>
              <a:t>with increasing associativity: </a:t>
            </a:r>
          </a:p>
          <a:p>
            <a:r>
              <a:rPr lang="en-US" sz="1800" i="0" u="none" strike="noStrike" baseline="0" dirty="0">
                <a:solidFill>
                  <a:srgbClr val="000000"/>
                </a:solidFill>
                <a:latin typeface="Tahoma" panose="020B0604030504040204" pitchFamily="34" charset="0"/>
              </a:rPr>
              <a:t>data generated from SPEC92 benchmarks </a:t>
            </a:r>
          </a:p>
          <a:p>
            <a:r>
              <a:rPr lang="en-US" sz="1800" i="0" u="none" strike="noStrike" baseline="0" dirty="0">
                <a:solidFill>
                  <a:srgbClr val="000000"/>
                </a:solidFill>
                <a:latin typeface="Tahoma" panose="020B0604030504040204" pitchFamily="34" charset="0"/>
              </a:rPr>
              <a:t>with 32 byte block size for all caches </a:t>
            </a:r>
            <a:endParaRPr lang="en-US" sz="1800" i="0" u="none" strike="noStrike" baseline="0" dirty="0">
              <a:solidFill>
                <a:schemeClr val="tx1">
                  <a:lumMod val="95000"/>
                  <a:lumOff val="5000"/>
                </a:schemeClr>
              </a:solidFill>
              <a:latin typeface="Gill Sans MT" panose="020B0502020104020203" pitchFamily="34" charset="0"/>
            </a:endParaRPr>
          </a:p>
        </p:txBody>
      </p:sp>
      <p:pic>
        <p:nvPicPr>
          <p:cNvPr id="6" name="Picture 5">
            <a:extLst>
              <a:ext uri="{FF2B5EF4-FFF2-40B4-BE49-F238E27FC236}">
                <a16:creationId xmlns:a16="http://schemas.microsoft.com/office/drawing/2014/main" id="{17DE0CDC-0EB9-6A87-0E9C-DA2BE948D205}"/>
              </a:ext>
            </a:extLst>
          </p:cNvPr>
          <p:cNvPicPr>
            <a:picLocks noChangeAspect="1"/>
          </p:cNvPicPr>
          <p:nvPr/>
        </p:nvPicPr>
        <p:blipFill>
          <a:blip r:embed="rId3"/>
          <a:stretch>
            <a:fillRect/>
          </a:stretch>
        </p:blipFill>
        <p:spPr>
          <a:xfrm>
            <a:off x="0" y="2736637"/>
            <a:ext cx="9143999" cy="4121363"/>
          </a:xfrm>
          <a:prstGeom prst="rect">
            <a:avLst/>
          </a:prstGeom>
        </p:spPr>
      </p:pic>
    </p:spTree>
    <p:extLst>
      <p:ext uri="{BB962C8B-B14F-4D97-AF65-F5344CB8AC3E}">
        <p14:creationId xmlns:p14="http://schemas.microsoft.com/office/powerpoint/2010/main" val="343551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0" y="646331"/>
            <a:ext cx="4362054" cy="5632311"/>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یک کش سطح دوم اضافه کنید</a:t>
            </a:r>
          </a:p>
          <a:p>
            <a:pPr algn="r" rtl="1"/>
            <a:r>
              <a:rPr lang="fa-IR" b="0" i="0" dirty="0">
                <a:solidFill>
                  <a:srgbClr val="3C4043"/>
                </a:solidFill>
                <a:effectLst/>
                <a:latin typeface="Roboto" panose="02000000000000000000" pitchFamily="2" charset="0"/>
              </a:rPr>
              <a:t>- کش اصلی روی همان تراشه پردازنده قرار دارد</a:t>
            </a:r>
          </a:p>
          <a:p>
            <a:pPr algn="r" rtl="1"/>
            <a:r>
              <a:rPr lang="fa-IR" b="0" i="0" dirty="0">
                <a:solidFill>
                  <a:srgbClr val="3C4043"/>
                </a:solidFill>
                <a:effectLst/>
                <a:latin typeface="Roboto" panose="02000000000000000000" pitchFamily="2" charset="0"/>
              </a:rPr>
              <a:t>استفاده از </a:t>
            </a:r>
            <a:r>
              <a:rPr lang="en-US" b="0" i="0" dirty="0">
                <a:solidFill>
                  <a:srgbClr val="3C4043"/>
                </a:solidFill>
                <a:effectLst/>
                <a:latin typeface="Roboto" panose="02000000000000000000" pitchFamily="2" charset="0"/>
              </a:rPr>
              <a:t>SRAM </a:t>
            </a:r>
            <a:r>
              <a:rPr lang="fa-IR" b="0" i="0" dirty="0">
                <a:solidFill>
                  <a:srgbClr val="3C4043"/>
                </a:solidFill>
                <a:effectLst/>
                <a:latin typeface="Roboto" panose="02000000000000000000" pitchFamily="2" charset="0"/>
              </a:rPr>
              <a:t>برای افزودن یک کش سطح دوم، گاهی اوقات خارج از تراشه، بین حافظه اصلی و کش سطح اول</a:t>
            </a:r>
          </a:p>
          <a:p>
            <a:pPr algn="r" rtl="1"/>
            <a:r>
              <a:rPr lang="fa-IR" b="0" i="0" dirty="0">
                <a:solidFill>
                  <a:srgbClr val="3C4043"/>
                </a:solidFill>
                <a:effectLst/>
                <a:latin typeface="Roboto" panose="02000000000000000000" pitchFamily="2" charset="0"/>
              </a:rPr>
              <a:t>-اگر از دست دادن در حافظه پنهان اولیه رخ دهد، حافظه نهان سطح دوم قابل دسترسی است</a:t>
            </a:r>
          </a:p>
          <a:p>
            <a:pPr algn="r" rtl="1"/>
            <a:r>
              <a:rPr lang="fa-IR" b="0" i="0" dirty="0">
                <a:solidFill>
                  <a:srgbClr val="3C4043"/>
                </a:solidFill>
                <a:effectLst/>
                <a:latin typeface="Roboto" panose="02000000000000000000" pitchFamily="2" charset="0"/>
              </a:rPr>
              <a:t>-اگر داده در حافظه نهان سطح دوم یافت شود، جریمه از دست دادن زمان دسترسی به کش سطح دوم است که بسیار کمتر از زمان دسترسی به حافظه اصلی است.</a:t>
            </a:r>
          </a:p>
          <a:p>
            <a:pPr algn="r" rtl="1"/>
            <a:r>
              <a:rPr lang="fa-IR" b="0" i="0" dirty="0">
                <a:solidFill>
                  <a:srgbClr val="3C4043"/>
                </a:solidFill>
                <a:effectLst/>
                <a:latin typeface="Roboto" panose="02000000000000000000" pitchFamily="2" charset="0"/>
              </a:rPr>
              <a:t>-اگر از دست دادن دوباره در سطح دوم رخ دهد، دسترسی به حافظه اصلی مورد نیاز است و جریمه اشتباه بزرگی متحمل می شود</a:t>
            </a:r>
          </a:p>
          <a:p>
            <a:pPr algn="r" rtl="1"/>
            <a:r>
              <a:rPr lang="fa-IR" b="0" i="0" dirty="0">
                <a:solidFill>
                  <a:srgbClr val="3C4043"/>
                </a:solidFill>
                <a:effectLst/>
                <a:latin typeface="Roboto" panose="02000000000000000000" pitchFamily="2" charset="0"/>
              </a:rPr>
              <a:t>ملاحظات طراحی با استفاده از دو سطح حافظه پنهان:</a:t>
            </a:r>
          </a:p>
          <a:p>
            <a:pPr algn="r" rtl="1"/>
            <a:r>
              <a:rPr lang="fa-IR" b="0" i="0" dirty="0">
                <a:solidFill>
                  <a:srgbClr val="3C4043"/>
                </a:solidFill>
                <a:effectLst/>
                <a:latin typeface="Roboto" panose="02000000000000000000" pitchFamily="2" charset="0"/>
              </a:rPr>
              <a:t>-برای کاهش چرخه ساعت، زمان ضربه را در 1</a:t>
            </a:r>
            <a:r>
              <a:rPr lang="en-US" b="0" i="0" dirty="0" err="1">
                <a:solidFill>
                  <a:srgbClr val="3C4043"/>
                </a:solidFill>
                <a:effectLst/>
                <a:latin typeface="Roboto" panose="02000000000000000000" pitchFamily="2" charset="0"/>
              </a:rPr>
              <a:t>stlevelcache</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بهینه سازی کنید</a:t>
            </a:r>
          </a:p>
          <a:p>
            <a:pPr algn="r" rtl="1"/>
            <a:r>
              <a:rPr lang="fa-IR" b="0" i="0" dirty="0">
                <a:solidFill>
                  <a:srgbClr val="3C4043"/>
                </a:solidFill>
                <a:effectLst/>
                <a:latin typeface="Roboto" panose="02000000000000000000" pitchFamily="2" charset="0"/>
              </a:rPr>
              <a:t>- برای کاهش جریمه‌های دسترسی به حافظه، نرخ از دست دادن را در حافظه نهان سطح 2 بهینه کنید</a:t>
            </a:r>
          </a:p>
          <a:p>
            <a:pPr algn="r" rtl="1"/>
            <a:r>
              <a:rPr lang="fa-IR" b="0" i="0" dirty="0">
                <a:solidFill>
                  <a:srgbClr val="3C4043"/>
                </a:solidFill>
                <a:effectLst/>
                <a:latin typeface="Roboto" panose="02000000000000000000" pitchFamily="2" charset="0"/>
              </a:rPr>
              <a:t>-به عبارت دیگر، سطح دوم به سطح اول اجازه می دهد تا بدون نگرانی از شکست، سرعت را دنبال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606522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27476" y="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PENALTY WITH MULTILEVEL CACHES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 y="378550"/>
            <a:ext cx="4571997" cy="6463308"/>
          </a:xfrm>
          <a:prstGeom prst="rect">
            <a:avLst/>
          </a:prstGeom>
          <a:noFill/>
        </p:spPr>
        <p:txBody>
          <a:bodyPr wrap="square">
            <a:spAutoFit/>
          </a:bodyPr>
          <a:lstStyle/>
          <a:p>
            <a:r>
              <a:rPr lang="en-US" b="0" i="0" u="none" strike="noStrike" baseline="0" dirty="0">
                <a:solidFill>
                  <a:srgbClr val="2A1A00"/>
                </a:solidFill>
                <a:latin typeface="Arial" panose="020B0604020202020204" pitchFamily="34" charset="0"/>
              </a:rPr>
              <a:t>•</a:t>
            </a:r>
            <a:r>
              <a:rPr lang="en-US" b="0" i="0" u="none" strike="noStrike" baseline="0" dirty="0">
                <a:solidFill>
                  <a:srgbClr val="585858"/>
                </a:solidFill>
                <a:latin typeface="Gill Sans MT" panose="020B0502020104020203" pitchFamily="34" charset="0"/>
              </a:rPr>
              <a:t>Add a </a:t>
            </a:r>
            <a:r>
              <a:rPr lang="en-US" b="0" i="1" u="none" strike="noStrike" baseline="0" dirty="0">
                <a:solidFill>
                  <a:srgbClr val="585858"/>
                </a:solidFill>
                <a:latin typeface="Gill Sans MT" panose="020B0502020104020203" pitchFamily="34" charset="0"/>
              </a:rPr>
              <a:t>second-</a:t>
            </a:r>
            <a:r>
              <a:rPr lang="en-US" b="0" i="1" u="none" strike="noStrike" baseline="0" dirty="0" err="1">
                <a:solidFill>
                  <a:srgbClr val="585858"/>
                </a:solidFill>
                <a:latin typeface="Gill Sans MT" panose="020B0502020104020203" pitchFamily="34" charset="0"/>
              </a:rPr>
              <a:t>level</a:t>
            </a:r>
            <a:r>
              <a:rPr lang="en-US" b="0" i="0" u="none" strike="noStrike" baseline="0" dirty="0" err="1">
                <a:solidFill>
                  <a:srgbClr val="585858"/>
                </a:solidFill>
                <a:latin typeface="Gill Sans MT" panose="020B0502020104020203" pitchFamily="34" charset="0"/>
              </a:rPr>
              <a:t>cache</a:t>
            </a:r>
            <a:endParaRPr lang="en-US" b="0" i="0" u="none" strike="noStrike" baseline="0" dirty="0">
              <a:solidFill>
                <a:srgbClr val="585858"/>
              </a:solidFill>
              <a:latin typeface="Gill Sans MT" panose="020B0502020104020203" pitchFamily="34" charset="0"/>
            </a:endParaRPr>
          </a:p>
          <a:p>
            <a:r>
              <a:rPr lang="en-US" b="0" i="0" u="none" strike="noStrike" baseline="0" dirty="0">
                <a:solidFill>
                  <a:srgbClr val="2A1A00"/>
                </a:solidFill>
                <a:latin typeface="Gill Sans MT" panose="020B0502020104020203" pitchFamily="34" charset="0"/>
              </a:rPr>
              <a:t>–primary cache is on the same chip as the processor</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use SRAMs to add a second-level cache, sometimes off-chip, </a:t>
            </a:r>
            <a:r>
              <a:rPr lang="en-US" b="0" i="1" u="none" strike="noStrike" baseline="0" dirty="0">
                <a:solidFill>
                  <a:srgbClr val="585858"/>
                </a:solidFill>
                <a:latin typeface="Gill Sans MT" panose="020B0502020104020203" pitchFamily="34" charset="0"/>
              </a:rPr>
              <a:t>between main memory and the first-level cache</a:t>
            </a:r>
            <a:endParaRPr lang="en-US" b="0" i="0" u="none" strike="noStrike" baseline="0" dirty="0">
              <a:solidFill>
                <a:srgbClr val="585858"/>
              </a:solidFill>
              <a:latin typeface="Gill Sans MT" panose="020B0502020104020203" pitchFamily="34" charset="0"/>
            </a:endParaRP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if miss occurs in primary cache second-level cache is accessed</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if data is found in second-level cache miss penalty is access time of second-level cache which is much less than main memory access time</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if miss occurs again at second-level then main memory access is required and large miss penalty is incurred</a:t>
            </a:r>
          </a:p>
          <a:p>
            <a:r>
              <a:rPr lang="en-US" b="0" i="0" u="none" strike="noStrike" baseline="0" dirty="0">
                <a:solidFill>
                  <a:srgbClr val="2A1A00"/>
                </a:solidFill>
                <a:latin typeface="Arial" panose="020B0604020202020204" pitchFamily="34" charset="0"/>
              </a:rPr>
              <a:t>•Design considerations using two levels of caches:</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try and optimize the </a:t>
            </a:r>
            <a:r>
              <a:rPr lang="en-US" b="0" i="1" u="none" strike="noStrike" baseline="0" dirty="0">
                <a:solidFill>
                  <a:srgbClr val="585858"/>
                </a:solidFill>
                <a:latin typeface="Gill Sans MT" panose="020B0502020104020203" pitchFamily="34" charset="0"/>
              </a:rPr>
              <a:t>hit time on the 1stlevelcache</a:t>
            </a:r>
            <a:r>
              <a:rPr lang="en-US" b="0" i="0" u="none" strike="noStrike" baseline="0" dirty="0">
                <a:solidFill>
                  <a:srgbClr val="585858"/>
                </a:solidFill>
                <a:latin typeface="Gill Sans MT" panose="020B0502020104020203" pitchFamily="34" charset="0"/>
              </a:rPr>
              <a:t>to reduce clock cycle</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try and optimize the </a:t>
            </a:r>
            <a:r>
              <a:rPr lang="en-US" b="0" i="1" u="none" strike="noStrike" baseline="0" dirty="0">
                <a:solidFill>
                  <a:srgbClr val="585858"/>
                </a:solidFill>
                <a:latin typeface="Gill Sans MT" panose="020B0502020104020203" pitchFamily="34" charset="0"/>
              </a:rPr>
              <a:t>miss rate on the 2ndlevel cache </a:t>
            </a:r>
            <a:r>
              <a:rPr lang="en-US" b="0" i="0" u="none" strike="noStrike" baseline="0" dirty="0">
                <a:solidFill>
                  <a:srgbClr val="585858"/>
                </a:solidFill>
                <a:latin typeface="Gill Sans MT" panose="020B0502020104020203" pitchFamily="34" charset="0"/>
              </a:rPr>
              <a:t>to reduce memory access penalties</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In other words, 2ndlevel allows 1stlevel to go for speed without “worrying” about failure… </a:t>
            </a:r>
          </a:p>
        </p:txBody>
      </p:sp>
    </p:spTree>
    <p:extLst>
      <p:ext uri="{BB962C8B-B14F-4D97-AF65-F5344CB8AC3E}">
        <p14:creationId xmlns:p14="http://schemas.microsoft.com/office/powerpoint/2010/main" val="1517802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2308324"/>
          </a:xfrm>
          <a:prstGeom prst="rect">
            <a:avLst/>
          </a:prstGeom>
          <a:noFill/>
        </p:spPr>
        <p:txBody>
          <a:bodyPr wrap="square" rtlCol="0">
            <a:spAutoFit/>
          </a:bodyPr>
          <a:lstStyle/>
          <a:p>
            <a:pPr algn="r" rtl="1"/>
            <a:r>
              <a:rPr lang="fa-IR" dirty="0"/>
              <a:t>مثال مشکل</a:t>
            </a:r>
          </a:p>
          <a:p>
            <a:pPr algn="r" rtl="1"/>
            <a:r>
              <a:rPr lang="fa-IR" dirty="0"/>
              <a:t>• فرض کنید یک ماشین 500 مگاهرتز با</a:t>
            </a:r>
          </a:p>
          <a:p>
            <a:pPr algn="r" rtl="1"/>
            <a:r>
              <a:rPr lang="fa-IR" dirty="0"/>
              <a:t>– پایه </a:t>
            </a:r>
            <a:r>
              <a:rPr lang="en-US" dirty="0"/>
              <a:t>CPI 1.0</a:t>
            </a:r>
          </a:p>
          <a:p>
            <a:pPr algn="r" rtl="1"/>
            <a:r>
              <a:rPr lang="en-US" dirty="0"/>
              <a:t>– </a:t>
            </a:r>
            <a:r>
              <a:rPr lang="fa-IR" dirty="0"/>
              <a:t>زمان دسترسی به حافظه اصلی 200 </a:t>
            </a:r>
            <a:r>
              <a:rPr lang="en-US" dirty="0"/>
              <a:t>ns</a:t>
            </a:r>
          </a:p>
          <a:p>
            <a:pPr algn="r" rtl="1"/>
            <a:r>
              <a:rPr lang="en-US" dirty="0"/>
              <a:t>– </a:t>
            </a:r>
            <a:r>
              <a:rPr lang="fa-IR" dirty="0"/>
              <a:t>نرخ از دست دادن 5%</a:t>
            </a:r>
          </a:p>
          <a:p>
            <a:pPr algn="r" rtl="1"/>
            <a:r>
              <a:rPr lang="fa-IR" dirty="0"/>
              <a:t>•اگر یک حافظه نهان سطح دوم با زمان دسترسی 20 ثانیه اضافه کنیم که میزان خطا را به 2% کاهش می دهد، ماشین چقدر سریعتر خواهد بود؟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EXAMPLE PROBLEMS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39962" y="1048940"/>
            <a:ext cx="4390052" cy="2031325"/>
          </a:xfrm>
          <a:prstGeom prst="rect">
            <a:avLst/>
          </a:prstGeom>
          <a:noFill/>
        </p:spPr>
        <p:txBody>
          <a:bodyPr wrap="square">
            <a:spAutoFit/>
          </a:bodyPr>
          <a:lstStyle/>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Assume a 500 MHz machine with</a:t>
            </a:r>
          </a:p>
          <a:p>
            <a:r>
              <a:rPr lang="en-US" sz="1800" b="0" i="0" u="none" strike="noStrike" baseline="0" dirty="0">
                <a:latin typeface="Gill Sans MT" panose="020B0502020104020203" pitchFamily="34" charset="0"/>
              </a:rPr>
              <a:t>–base CPI 1.0</a:t>
            </a:r>
          </a:p>
          <a:p>
            <a:r>
              <a:rPr lang="en-US" sz="1800" b="0" i="0" u="none" strike="noStrike" baseline="0" dirty="0">
                <a:latin typeface="Gill Sans MT" panose="020B0502020104020203" pitchFamily="34" charset="0"/>
              </a:rPr>
              <a:t>–main memory access time 200 ns.</a:t>
            </a:r>
          </a:p>
          <a:p>
            <a:r>
              <a:rPr lang="en-US" sz="1800" b="0" i="0" u="none" strike="noStrike" baseline="0" dirty="0">
                <a:latin typeface="Gill Sans MT" panose="020B0502020104020203" pitchFamily="34" charset="0"/>
              </a:rPr>
              <a:t>–miss rate 5%</a:t>
            </a:r>
          </a:p>
          <a:p>
            <a:r>
              <a:rPr lang="en-US" sz="1800" b="0" i="0" u="none" strike="noStrike" baseline="0" dirty="0">
                <a:latin typeface="Arial" panose="020B0604020202020204" pitchFamily="34" charset="0"/>
              </a:rPr>
              <a:t>•</a:t>
            </a:r>
            <a:r>
              <a:rPr lang="en-US" sz="1800" b="0" i="1" u="none" strike="noStrike" baseline="0" dirty="0">
                <a:latin typeface="Times New Roman" panose="02020603050405020304" pitchFamily="18" charset="0"/>
              </a:rPr>
              <a:t>How much faster will the machine be if we add a second-level cache with 20ns access time that decreases the miss rate to 2%? </a:t>
            </a:r>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4223666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616302"/>
            <a:ext cx="8798767" cy="4524315"/>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Miss penalty to main = 200 ns / (2 ns / clock cycle) = 100 clock cycles</a:t>
            </a:r>
          </a:p>
          <a:p>
            <a:r>
              <a:rPr lang="en-US" sz="1800" b="0" i="0" u="none" strike="noStrike" baseline="0" dirty="0">
                <a:solidFill>
                  <a:srgbClr val="2A1A00"/>
                </a:solidFill>
                <a:latin typeface="Arial" panose="020B0604020202020204" pitchFamily="34" charset="0"/>
              </a:rPr>
              <a:t>•Effective CPI with one level of cache</a:t>
            </a:r>
          </a:p>
          <a:p>
            <a:r>
              <a:rPr lang="en-US" sz="1800" b="0" i="0" u="none" strike="noStrike" baseline="0" dirty="0">
                <a:solidFill>
                  <a:srgbClr val="585858"/>
                </a:solidFill>
                <a:latin typeface="Gill Sans MT" panose="020B0502020104020203" pitchFamily="34" charset="0"/>
              </a:rPr>
              <a:t>= Base CPI + Memory-stall cycles per instruction</a:t>
            </a:r>
          </a:p>
          <a:p>
            <a:r>
              <a:rPr lang="en-US" sz="1800" b="0" i="0" u="none" strike="noStrike" baseline="0" dirty="0">
                <a:solidFill>
                  <a:srgbClr val="585858"/>
                </a:solidFill>
                <a:latin typeface="Gill Sans MT" panose="020B0502020104020203" pitchFamily="34" charset="0"/>
              </a:rPr>
              <a:t>= 1.0 + 5% 100 = 6.0</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With two levels of cache, miss penalty to second-level cache</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 20 ns / (2 ns / clock cycle) = 10 clock cycles</a:t>
            </a:r>
          </a:p>
          <a:p>
            <a:r>
              <a:rPr lang="en-US" sz="1800" b="0" i="0" u="none" strike="noStrike" baseline="0" dirty="0">
                <a:solidFill>
                  <a:srgbClr val="2A1A00"/>
                </a:solidFill>
                <a:latin typeface="Arial" panose="020B0604020202020204" pitchFamily="34" charset="0"/>
              </a:rPr>
              <a:t>•Effective CPI with two levels of cache</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 Base CPI + Primary stalls per instruction </a:t>
            </a:r>
          </a:p>
          <a:p>
            <a:r>
              <a:rPr lang="en-US" sz="1800" b="0" i="0" u="none" strike="noStrike" baseline="0" dirty="0">
                <a:solidFill>
                  <a:srgbClr val="585858"/>
                </a:solidFill>
                <a:latin typeface="Gill Sans MT" panose="020B0502020104020203" pitchFamily="34" charset="0"/>
              </a:rPr>
              <a:t>+ Secondary stall per instruction</a:t>
            </a:r>
          </a:p>
          <a:p>
            <a:r>
              <a:rPr lang="en-US" sz="1800" b="0" i="0" u="none" strike="noStrike" baseline="0" dirty="0">
                <a:solidFill>
                  <a:srgbClr val="585858"/>
                </a:solidFill>
                <a:latin typeface="Gill Sans MT" panose="020B0502020104020203" pitchFamily="34" charset="0"/>
              </a:rPr>
              <a:t>= 1 + 3% 10 + 2% 110 = 3.5</a:t>
            </a:r>
          </a:p>
          <a:p>
            <a:r>
              <a:rPr lang="en-US" sz="1800" b="0" i="0" u="none" strike="noStrike" baseline="0" dirty="0">
                <a:solidFill>
                  <a:srgbClr val="2A1A00"/>
                </a:solidFill>
                <a:latin typeface="Arial" panose="020B0604020202020204" pitchFamily="34" charset="0"/>
              </a:rPr>
              <a:t>•Therefore, machine with secondary cache is faster by a factor of</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6.0 / 3.5 = 1.71 </a:t>
            </a:r>
            <a:endParaRPr lang="en-US" sz="1600" b="0" i="0" u="none" strike="noStrike" baseline="0" dirty="0">
              <a:solidFill>
                <a:srgbClr val="2A1A00"/>
              </a:solidFill>
              <a:latin typeface="Gill Sans MT" panose="020B0502020104020203" pitchFamily="34" charset="0"/>
            </a:endParaRP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923330"/>
          </a:xfrm>
          <a:prstGeom prst="rect">
            <a:avLst/>
          </a:prstGeom>
          <a:noFill/>
        </p:spPr>
        <p:txBody>
          <a:bodyPr wrap="square">
            <a:spAutoFit/>
          </a:bodyPr>
          <a:lstStyle/>
          <a:p>
            <a:pPr algn="ctr"/>
            <a:r>
              <a:rPr lang="en-US" sz="5400" b="0" i="0" u="none" strike="noStrike" baseline="0" dirty="0">
                <a:solidFill>
                  <a:srgbClr val="2A1A00"/>
                </a:solidFill>
                <a:latin typeface="Impact" panose="020B0806030902050204" pitchFamily="34" charset="0"/>
              </a:rPr>
              <a:t>SOLUTION</a:t>
            </a:r>
            <a:endParaRPr lang="en-US" sz="8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3792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61249" y="867747"/>
            <a:ext cx="4156787" cy="2031325"/>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کاربران حافظه های بزرگ و سریع می خواهند…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گران است و دوست ندارند پول بدهند…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 کاری کنید که به نظر برسد آنچه را که می خواهند…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سلسله مراتب حافظه - سلسله مراتب فراگیر است، هر سطح زیرمجموعه سطح پایین تر است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 عملکرد به نرخ ضربه بستگی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2799184"/>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MEMORY HIERARCHY </a:t>
            </a:r>
          </a:p>
          <a:p>
            <a:pPr algn="ctr"/>
            <a:r>
              <a:rPr lang="fa-IR" dirty="0">
                <a:solidFill>
                  <a:srgbClr val="2A1A00"/>
                </a:solidFill>
                <a:latin typeface="Impact" panose="020B0806030902050204" pitchFamily="34" charset="0"/>
              </a:rPr>
              <a:t>سلسه مراتب حافظه</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25964" y="867747"/>
            <a:ext cx="4572000" cy="2893100"/>
          </a:xfrm>
          <a:prstGeom prst="rect">
            <a:avLst/>
          </a:prstGeom>
          <a:noFill/>
        </p:spPr>
        <p:txBody>
          <a:bodyPr wrap="square">
            <a:spAutoFit/>
          </a:bodyPr>
          <a:lstStyle/>
          <a:p>
            <a:pPr algn="l"/>
            <a:endParaRPr lang="en-US" sz="1200" b="0" i="0" u="none" strike="noStrike" baseline="0" dirty="0">
              <a:solidFill>
                <a:srgbClr val="000000"/>
              </a:solidFill>
              <a:latin typeface="Arial" panose="020B0604020202020204" pitchFamily="34" charset="0"/>
            </a:endParaRPr>
          </a:p>
          <a:p>
            <a:r>
              <a:rPr lang="en-US" sz="2000" b="0" i="0" u="none" strike="noStrike" baseline="0" dirty="0">
                <a:solidFill>
                  <a:srgbClr val="2A1A00"/>
                </a:solidFill>
                <a:latin typeface="Arial" panose="020B0604020202020204" pitchFamily="34" charset="0"/>
              </a:rPr>
              <a:t>• Users want large and fast memories…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expensive and they don’t like to pay… </a:t>
            </a:r>
          </a:p>
          <a:p>
            <a:r>
              <a:rPr lang="en-US" sz="2000" b="0" i="0" u="none" strike="noStrike" baseline="0" dirty="0">
                <a:solidFill>
                  <a:srgbClr val="2A1A00"/>
                </a:solidFill>
                <a:latin typeface="Arial" panose="020B0604020202020204" pitchFamily="34" charset="0"/>
              </a:rPr>
              <a:t>• Make it seem like they have what they want… </a:t>
            </a:r>
          </a:p>
          <a:p>
            <a:r>
              <a:rPr lang="en-US" sz="1800" b="0" i="0" u="none" strike="noStrike" baseline="0" dirty="0">
                <a:solidFill>
                  <a:srgbClr val="2A1A00"/>
                </a:solidFill>
                <a:latin typeface="Gill Sans MT" panose="020B0502020104020203" pitchFamily="34" charset="0"/>
              </a:rPr>
              <a:t>– memory hierarchy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hierarchy is </a:t>
            </a:r>
            <a:r>
              <a:rPr lang="en-US" sz="1800" b="0" i="1" u="none" strike="noStrike" baseline="0" dirty="0">
                <a:solidFill>
                  <a:srgbClr val="585858"/>
                </a:solidFill>
                <a:latin typeface="Gill Sans MT" panose="020B0502020104020203" pitchFamily="34" charset="0"/>
              </a:rPr>
              <a:t>inclusive</a:t>
            </a:r>
            <a:r>
              <a:rPr lang="en-US" sz="1800" b="0" i="0" u="none" strike="noStrike" baseline="0" dirty="0">
                <a:solidFill>
                  <a:srgbClr val="585858"/>
                </a:solidFill>
                <a:latin typeface="Gill Sans MT" panose="020B0502020104020203" pitchFamily="34" charset="0"/>
              </a:rPr>
              <a:t>, every level is </a:t>
            </a:r>
            <a:r>
              <a:rPr lang="en-US" sz="1800" b="0" i="1" u="none" strike="noStrike" baseline="0" dirty="0">
                <a:solidFill>
                  <a:srgbClr val="585858"/>
                </a:solidFill>
                <a:latin typeface="Gill Sans MT" panose="020B0502020104020203" pitchFamily="34" charset="0"/>
              </a:rPr>
              <a:t>subset </a:t>
            </a:r>
            <a:r>
              <a:rPr lang="en-US" sz="1800" b="0" i="0" u="none" strike="noStrike" baseline="0" dirty="0">
                <a:solidFill>
                  <a:srgbClr val="585858"/>
                </a:solidFill>
                <a:latin typeface="Gill Sans MT" panose="020B0502020104020203" pitchFamily="34" charset="0"/>
              </a:rPr>
              <a:t>of lower level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performance depends on </a:t>
            </a:r>
            <a:r>
              <a:rPr lang="en-US" sz="1800" b="0" i="1" u="none" strike="noStrike" baseline="0" dirty="0">
                <a:solidFill>
                  <a:srgbClr val="585858"/>
                </a:solidFill>
                <a:latin typeface="Gill Sans MT" panose="020B0502020104020203" pitchFamily="34" charset="0"/>
              </a:rPr>
              <a:t>hit rates </a:t>
            </a:r>
            <a:endParaRPr lang="en-US" sz="1800" b="0" i="0" u="none" strike="noStrike" baseline="0" dirty="0">
              <a:solidFill>
                <a:srgbClr val="585858"/>
              </a:solidFill>
              <a:latin typeface="Gill Sans MT" panose="020B0502020104020203" pitchFamily="34" charset="0"/>
            </a:endParaRPr>
          </a:p>
        </p:txBody>
      </p:sp>
      <p:pic>
        <p:nvPicPr>
          <p:cNvPr id="6" name="Picture 5">
            <a:extLst>
              <a:ext uri="{FF2B5EF4-FFF2-40B4-BE49-F238E27FC236}">
                <a16:creationId xmlns:a16="http://schemas.microsoft.com/office/drawing/2014/main" id="{1833259E-7C05-6078-E543-862DD4BC0DD4}"/>
              </a:ext>
            </a:extLst>
          </p:cNvPr>
          <p:cNvPicPr>
            <a:picLocks noChangeAspect="1"/>
          </p:cNvPicPr>
          <p:nvPr/>
        </p:nvPicPr>
        <p:blipFill>
          <a:blip r:embed="rId3"/>
          <a:stretch>
            <a:fillRect/>
          </a:stretch>
        </p:blipFill>
        <p:spPr>
          <a:xfrm>
            <a:off x="902652" y="4059426"/>
            <a:ext cx="7338696" cy="2682472"/>
          </a:xfrm>
          <a:prstGeom prst="rect">
            <a:avLst/>
          </a:prstGeom>
        </p:spPr>
      </p:pic>
    </p:spTree>
    <p:extLst>
      <p:ext uri="{BB962C8B-B14F-4D97-AF65-F5344CB8AC3E}">
        <p14:creationId xmlns:p14="http://schemas.microsoft.com/office/powerpoint/2010/main" val="97234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75246" y="1331449"/>
            <a:ext cx="4156787"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کجا می توان یک بلوک قرار داد</a:t>
            </a:r>
          </a:p>
          <a:p>
            <a:pPr algn="r" rtl="1"/>
            <a:r>
              <a:rPr lang="fa-IR" b="0" i="0" dirty="0">
                <a:solidFill>
                  <a:srgbClr val="3C4043"/>
                </a:solidFill>
                <a:effectLst/>
                <a:latin typeface="Roboto" panose="02000000000000000000" pitchFamily="2" charset="0"/>
              </a:rPr>
              <a:t>• نحوه شناسایی یک بلوک در کش</a:t>
            </a:r>
          </a:p>
          <a:p>
            <a:pPr algn="r" rtl="1"/>
            <a:r>
              <a:rPr lang="fa-IR" b="0" i="0" dirty="0">
                <a:solidFill>
                  <a:srgbClr val="3C4043"/>
                </a:solidFill>
                <a:effectLst/>
                <a:latin typeface="Roboto" panose="02000000000000000000" pitchFamily="2" charset="0"/>
              </a:rPr>
              <a:t>• سیاست تعویض</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1998" y="978500"/>
            <a:ext cx="0" cy="330702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 ISSUES</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اشکال حافظه موقت (کش)</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95941" y="978500"/>
            <a:ext cx="4572000" cy="1200329"/>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•Where can a block be placed</a:t>
            </a:r>
          </a:p>
          <a:p>
            <a:r>
              <a:rPr lang="en-US" sz="1800" b="0" i="0" u="none" strike="noStrike" baseline="0" dirty="0">
                <a:solidFill>
                  <a:srgbClr val="2A1A00"/>
                </a:solidFill>
                <a:latin typeface="Arial" panose="020B0604020202020204" pitchFamily="34" charset="0"/>
              </a:rPr>
              <a:t>•How to identify a block in a cache</a:t>
            </a:r>
          </a:p>
          <a:p>
            <a:r>
              <a:rPr lang="en-US" sz="1800" b="0" i="0" u="none" strike="noStrike" baseline="0" dirty="0">
                <a:solidFill>
                  <a:srgbClr val="2A1A00"/>
                </a:solidFill>
                <a:latin typeface="Arial" panose="020B0604020202020204" pitchFamily="34" charset="0"/>
              </a:rPr>
              <a:t>•Replacement policy </a:t>
            </a:r>
          </a:p>
        </p:txBody>
      </p:sp>
      <p:pic>
        <p:nvPicPr>
          <p:cNvPr id="3" name="Picture 2">
            <a:extLst>
              <a:ext uri="{FF2B5EF4-FFF2-40B4-BE49-F238E27FC236}">
                <a16:creationId xmlns:a16="http://schemas.microsoft.com/office/drawing/2014/main" id="{F46704C6-E9E5-C342-664D-8D1B924BDBE3}"/>
              </a:ext>
            </a:extLst>
          </p:cNvPr>
          <p:cNvPicPr>
            <a:picLocks noChangeAspect="1"/>
          </p:cNvPicPr>
          <p:nvPr/>
        </p:nvPicPr>
        <p:blipFill>
          <a:blip r:embed="rId3"/>
          <a:stretch>
            <a:fillRect/>
          </a:stretch>
        </p:blipFill>
        <p:spPr>
          <a:xfrm>
            <a:off x="3826885" y="4417862"/>
            <a:ext cx="1490225" cy="1427611"/>
          </a:xfrm>
          <a:prstGeom prst="rect">
            <a:avLst/>
          </a:prstGeom>
        </p:spPr>
      </p:pic>
    </p:spTree>
    <p:extLst>
      <p:ext uri="{BB962C8B-B14F-4D97-AF65-F5344CB8AC3E}">
        <p14:creationId xmlns:p14="http://schemas.microsoft.com/office/powerpoint/2010/main" val="205670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75246" y="1331449"/>
            <a:ext cx="4156787" cy="2031325"/>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محلی بودن یک اصل است که داشتن سلسله مراتب حافظه را ایده خوبی می کند • اگر به یک آیتم ارجاع داده شده است، به دلیل -محل زمانی (مکان در زمان): همان مکان حافظه که دوباره به آن دسترسی پیدا کرد. مثال</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حلقه ها -موقعیت مکانی (محلی در فضا): موارد نزدیک به زودی ارجاع داده خواهند شد. دستورالعمل ها معمولاً به صورت متوالی قابل دسترسی هستند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90659" y="978500"/>
            <a:ext cx="2" cy="418132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LOCALITY</a:t>
            </a:r>
          </a:p>
          <a:p>
            <a:pPr algn="ctr"/>
            <a:r>
              <a:rPr lang="fa-IR" dirty="0">
                <a:solidFill>
                  <a:srgbClr val="2A1A00"/>
                </a:solidFill>
                <a:latin typeface="Impact" panose="020B0806030902050204" pitchFamily="34" charset="0"/>
              </a:rPr>
              <a:t>محلی</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95941" y="978500"/>
            <a:ext cx="4264092" cy="3139321"/>
          </a:xfrm>
          <a:prstGeom prst="rect">
            <a:avLst/>
          </a:prstGeom>
          <a:noFill/>
        </p:spPr>
        <p:txBody>
          <a:bodyPr wrap="square">
            <a:spAutoFit/>
          </a:bodyPr>
          <a:lstStyle/>
          <a:p>
            <a:pPr algn="l"/>
            <a:endParaRPr lang="en-US" sz="1800" b="0" i="0" u="none" strike="noStrike" baseline="0" dirty="0">
              <a:solidFill>
                <a:srgbClr val="000000"/>
              </a:solidFill>
              <a:latin typeface="Gill Sans MT" panose="020B0502020104020203" pitchFamily="34" charset="0"/>
            </a:endParaRPr>
          </a:p>
          <a:p>
            <a:r>
              <a:rPr lang="en-US" sz="1800" b="0" i="1" u="none" strike="noStrike" baseline="0" dirty="0" err="1">
                <a:solidFill>
                  <a:srgbClr val="585858"/>
                </a:solidFill>
                <a:latin typeface="Gill Sans MT" panose="020B0502020104020203" pitchFamily="34" charset="0"/>
              </a:rPr>
              <a:t>Locality</a:t>
            </a:r>
            <a:r>
              <a:rPr lang="en-US" sz="1800" b="0" i="0" u="none" strike="noStrike" baseline="0" dirty="0" err="1">
                <a:solidFill>
                  <a:srgbClr val="585858"/>
                </a:solidFill>
                <a:latin typeface="Gill Sans MT" panose="020B0502020104020203" pitchFamily="34" charset="0"/>
              </a:rPr>
              <a:t>is</a:t>
            </a:r>
            <a:r>
              <a:rPr lang="en-US" sz="1800" b="0" i="0" u="none" strike="noStrike" baseline="0" dirty="0">
                <a:solidFill>
                  <a:srgbClr val="585858"/>
                </a:solidFill>
                <a:latin typeface="Gill Sans MT" panose="020B0502020104020203" pitchFamily="34" charset="0"/>
              </a:rPr>
              <a:t> a principle that makes having a memory hierarchy a good idea</a:t>
            </a:r>
          </a:p>
          <a:p>
            <a:r>
              <a:rPr lang="en-US" sz="1800" b="0" i="0" u="none" strike="noStrike" baseline="0" dirty="0">
                <a:solidFill>
                  <a:srgbClr val="2A1A00"/>
                </a:solidFill>
                <a:latin typeface="Arial" panose="020B0604020202020204" pitchFamily="34" charset="0"/>
              </a:rPr>
              <a:t>•If an item is referenced then because of</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temporal locality (locality in time)</a:t>
            </a:r>
            <a:r>
              <a:rPr lang="en-US" sz="1800" b="0" i="0" u="none" strike="noStrike" baseline="0" dirty="0">
                <a:solidFill>
                  <a:srgbClr val="585858"/>
                </a:solidFill>
                <a:latin typeface="Gill Sans MT" panose="020B0502020104020203" pitchFamily="34" charset="0"/>
              </a:rPr>
              <a:t>: Same memory location accessed again. EX: loops </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spatial locality (locality in space)</a:t>
            </a:r>
            <a:r>
              <a:rPr lang="en-US" sz="1800" b="0" i="0" u="none" strike="noStrike" baseline="0" dirty="0">
                <a:solidFill>
                  <a:srgbClr val="585858"/>
                </a:solidFill>
                <a:latin typeface="Gill Sans MT" panose="020B0502020104020203" pitchFamily="34" charset="0"/>
              </a:rPr>
              <a:t>: </a:t>
            </a:r>
            <a:r>
              <a:rPr lang="en-US" sz="1800" b="0" i="1" u="none" strike="noStrike" baseline="0" dirty="0">
                <a:solidFill>
                  <a:srgbClr val="585858"/>
                </a:solidFill>
                <a:latin typeface="Gill Sans MT" panose="020B0502020104020203" pitchFamily="34" charset="0"/>
              </a:rPr>
              <a:t>nearby </a:t>
            </a:r>
            <a:r>
              <a:rPr lang="en-US" sz="1800" b="0" i="1" u="none" strike="noStrike" baseline="0" dirty="0" err="1">
                <a:solidFill>
                  <a:srgbClr val="585858"/>
                </a:solidFill>
                <a:latin typeface="Gill Sans MT" panose="020B0502020104020203" pitchFamily="34" charset="0"/>
              </a:rPr>
              <a:t>items</a:t>
            </a:r>
            <a:r>
              <a:rPr lang="en-US" sz="1800" b="0" i="0" u="none" strike="noStrike" baseline="0" dirty="0" err="1">
                <a:solidFill>
                  <a:srgbClr val="585858"/>
                </a:solidFill>
                <a:latin typeface="Gill Sans MT" panose="020B0502020104020203" pitchFamily="34" charset="0"/>
              </a:rPr>
              <a:t>will</a:t>
            </a:r>
            <a:r>
              <a:rPr lang="en-US" sz="1800" b="0" i="0" u="none" strike="noStrike" baseline="0" dirty="0">
                <a:solidFill>
                  <a:srgbClr val="585858"/>
                </a:solidFill>
                <a:latin typeface="Gill Sans MT" panose="020B0502020104020203" pitchFamily="34" charset="0"/>
              </a:rPr>
              <a:t> tend to be referenced soon. Instructions are normally accessed sequentially </a:t>
            </a:r>
          </a:p>
        </p:txBody>
      </p:sp>
    </p:spTree>
    <p:extLst>
      <p:ext uri="{BB962C8B-B14F-4D97-AF65-F5344CB8AC3E}">
        <p14:creationId xmlns:p14="http://schemas.microsoft.com/office/powerpoint/2010/main" val="369000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1961" y="846167"/>
            <a:ext cx="4156787" cy="5078313"/>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در سلسله مراتب حافظه روی هر دو سطح مجاور - به نام های بالا (نزدیک به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و پایین تر (دورتر از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تمرکز کنید، زیرا هر بلوک کپی همیشه بین دو سطح مجاور قرار دارد.</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•واژه شناسی:-</a:t>
            </a:r>
            <a:r>
              <a:rPr lang="en-US" b="0" i="0" dirty="0">
                <a:solidFill>
                  <a:srgbClr val="3C4043"/>
                </a:solidFill>
                <a:effectLst/>
                <a:latin typeface="Roboto" panose="02000000000000000000" pitchFamily="2" charset="0"/>
              </a:rPr>
              <a:t>block: </a:t>
            </a:r>
            <a:r>
              <a:rPr lang="fa-IR" b="0" i="0" dirty="0">
                <a:solidFill>
                  <a:srgbClr val="3C4043"/>
                </a:solidFill>
                <a:effectLst/>
                <a:latin typeface="Roboto" panose="02000000000000000000" pitchFamily="2" charset="0"/>
              </a:rPr>
              <a:t>حداقل واحد داده برای جابجایی بین سطوح–</a:t>
            </a:r>
            <a:r>
              <a:rPr lang="en-US" b="0" i="0" dirty="0">
                <a:solidFill>
                  <a:srgbClr val="3C4043"/>
                </a:solidFill>
                <a:effectLst/>
                <a:latin typeface="Roboto" panose="02000000000000000000" pitchFamily="2" charset="0"/>
              </a:rPr>
              <a:t>hit: </a:t>
            </a:r>
            <a:r>
              <a:rPr lang="fa-IR" b="0" i="0" dirty="0">
                <a:solidFill>
                  <a:srgbClr val="3C4043"/>
                </a:solidFill>
                <a:effectLst/>
                <a:latin typeface="Roboto" panose="02000000000000000000" pitchFamily="2" charset="0"/>
              </a:rPr>
              <a:t>داده های درخواستی در حافظه پنهان هستند– </a:t>
            </a:r>
            <a:r>
              <a:rPr lang="en-US" b="0" i="0" dirty="0">
                <a:solidFill>
                  <a:srgbClr val="3C4043"/>
                </a:solidFill>
                <a:effectLst/>
                <a:latin typeface="Roboto" panose="02000000000000000000" pitchFamily="2" charset="0"/>
              </a:rPr>
              <a:t>miss: </a:t>
            </a:r>
            <a:r>
              <a:rPr lang="fa-IR" b="0" i="0" dirty="0">
                <a:solidFill>
                  <a:srgbClr val="3C4043"/>
                </a:solidFill>
                <a:effectLst/>
                <a:latin typeface="Roboto" panose="02000000000000000000" pitchFamily="2" charset="0"/>
              </a:rPr>
              <a:t>داده های درخواستی در حافظه پنهان نیستند– نرخ ضربه: کسری از دسترسی‌های حافظه‌ای که بازدید دارند (یعنی در حافظه پنهان یافت می‌شوند)– </a:t>
            </a:r>
            <a:r>
              <a:rPr lang="en-US" b="0" i="0" dirty="0">
                <a:solidFill>
                  <a:srgbClr val="3C4043"/>
                </a:solidFill>
                <a:effectLst/>
                <a:latin typeface="Roboto" panose="02000000000000000000" pitchFamily="2" charset="0"/>
              </a:rPr>
              <a:t>miss rate: </a:t>
            </a:r>
            <a:r>
              <a:rPr lang="fa-IR" b="0" i="0" dirty="0">
                <a:solidFill>
                  <a:srgbClr val="3C4043"/>
                </a:solidFill>
                <a:effectLst/>
                <a:latin typeface="Roboto" panose="02000000000000000000" pitchFamily="2" charset="0"/>
              </a:rPr>
              <a:t>کسری از دسترسی‌های حافظه‌ای که بازدید ندارند• نرخ از دست دادن = 1 - نرخ ضربه–</a:t>
            </a:r>
            <a:r>
              <a:rPr lang="en-US" b="0" i="0" dirty="0">
                <a:solidFill>
                  <a:srgbClr val="3C4043"/>
                </a:solidFill>
                <a:effectLst/>
                <a:latin typeface="Roboto" panose="02000000000000000000" pitchFamily="2" charset="0"/>
              </a:rPr>
              <a:t>hit time: </a:t>
            </a:r>
            <a:r>
              <a:rPr lang="fa-IR" b="0" i="0" dirty="0">
                <a:solidFill>
                  <a:srgbClr val="3C4043"/>
                </a:solidFill>
                <a:effectLst/>
                <a:latin typeface="Roboto" panose="02000000000000000000" pitchFamily="2" charset="0"/>
              </a:rPr>
              <a:t>زمان تعیین اینکه آیا دسترسی واقعاً یک ضربه است + زمان دسترسی و تحویل داده ها از حافظه پنهان به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پنالتی از دست دادن: زمان تعیین اینکه آیا دسترسی یک خطا است + زمان جایگزینی بلوک در سطح بالا با بلوک مربوطه در سطح پایین تر + زمان تحویل بلوک به </a:t>
            </a:r>
            <a:r>
              <a:rPr lang="en-US" b="0" i="0" dirty="0">
                <a:solidFill>
                  <a:srgbClr val="3C4043"/>
                </a:solidFill>
                <a:effectLst/>
                <a:latin typeface="Roboto" panose="02000000000000000000" pitchFamily="2" charset="0"/>
              </a:rPr>
              <a:t>CPU</a:t>
            </a:r>
            <a:endParaRPr lang="fa-IR" b="0" i="0" dirty="0">
              <a:solidFill>
                <a:srgbClr val="3C4043"/>
              </a:solidFill>
              <a:effectLst/>
              <a:latin typeface="Roboto" panose="02000000000000000000" pitchFamily="2" charset="0"/>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1013346"/>
            <a:ext cx="0" cy="564481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HIT AND MISS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8660" y="523001"/>
            <a:ext cx="4366727" cy="6632585"/>
          </a:xfrm>
          <a:prstGeom prst="rect">
            <a:avLst/>
          </a:prstGeom>
          <a:noFill/>
        </p:spPr>
        <p:txBody>
          <a:bodyPr wrap="square">
            <a:spAutoFit/>
          </a:bodyPr>
          <a:lstStyle/>
          <a:p>
            <a:pPr algn="l"/>
            <a:endParaRPr lang="en-US" sz="1700" b="0" i="0" u="none" strike="noStrike" baseline="0" dirty="0">
              <a:solidFill>
                <a:srgbClr val="000000"/>
              </a:solidFill>
              <a:latin typeface="Arial" panose="020B0604020202020204" pitchFamily="34" charset="0"/>
            </a:endParaRPr>
          </a:p>
          <a:p>
            <a:r>
              <a:rPr lang="en-US" sz="1700" b="0" i="0" u="none" strike="noStrike" baseline="0" dirty="0">
                <a:solidFill>
                  <a:srgbClr val="2A1A00"/>
                </a:solidFill>
                <a:latin typeface="Arial" panose="020B0604020202020204" pitchFamily="34" charset="0"/>
              </a:rPr>
              <a:t>•</a:t>
            </a:r>
            <a:r>
              <a:rPr lang="en-US" sz="1700" b="0" i="0" u="none" strike="noStrike" baseline="0" dirty="0">
                <a:solidFill>
                  <a:srgbClr val="585858"/>
                </a:solidFill>
                <a:latin typeface="Gill Sans MT" panose="020B0502020104020203" pitchFamily="34" charset="0"/>
              </a:rPr>
              <a:t>Focus on </a:t>
            </a:r>
            <a:r>
              <a:rPr lang="en-US" sz="1700" b="0" i="1" u="none" strike="noStrike" baseline="0" dirty="0" err="1">
                <a:solidFill>
                  <a:srgbClr val="585858"/>
                </a:solidFill>
                <a:latin typeface="Gill Sans MT" panose="020B0502020104020203" pitchFamily="34" charset="0"/>
              </a:rPr>
              <a:t>anytwo</a:t>
            </a:r>
            <a:r>
              <a:rPr lang="en-US" sz="1700" b="0" i="1" u="none" strike="noStrike" baseline="0" dirty="0">
                <a:solidFill>
                  <a:srgbClr val="585858"/>
                </a:solidFill>
                <a:latin typeface="Gill Sans MT" panose="020B0502020104020203" pitchFamily="34" charset="0"/>
              </a:rPr>
              <a:t> </a:t>
            </a:r>
            <a:r>
              <a:rPr lang="en-US" sz="1700" b="0" i="1" u="none" strike="noStrike" baseline="0" dirty="0" err="1">
                <a:solidFill>
                  <a:srgbClr val="585858"/>
                </a:solidFill>
                <a:latin typeface="Gill Sans MT" panose="020B0502020104020203" pitchFamily="34" charset="0"/>
              </a:rPr>
              <a:t>adjacent</a:t>
            </a:r>
            <a:r>
              <a:rPr lang="en-US" sz="1700" b="0" i="0" u="none" strike="noStrike" baseline="0" dirty="0" err="1">
                <a:solidFill>
                  <a:srgbClr val="585858"/>
                </a:solidFill>
                <a:latin typeface="Gill Sans MT" panose="020B0502020104020203" pitchFamily="34" charset="0"/>
              </a:rPr>
              <a:t>levels</a:t>
            </a:r>
            <a:r>
              <a:rPr lang="en-US" sz="1700" b="0" i="0" u="none" strike="noStrike" baseline="0" dirty="0">
                <a:solidFill>
                  <a:srgbClr val="585858"/>
                </a:solidFill>
                <a:latin typeface="Gill Sans MT" panose="020B0502020104020203" pitchFamily="34" charset="0"/>
              </a:rPr>
              <a:t> –called, </a:t>
            </a:r>
            <a:r>
              <a:rPr lang="en-US" sz="1700" b="0" i="1" u="none" strike="noStrike" baseline="0" dirty="0">
                <a:solidFill>
                  <a:srgbClr val="585858"/>
                </a:solidFill>
                <a:latin typeface="Gill Sans MT" panose="020B0502020104020203" pitchFamily="34" charset="0"/>
              </a:rPr>
              <a:t>upper</a:t>
            </a:r>
            <a:r>
              <a:rPr lang="en-US" sz="1700" b="0" i="0" u="none" strike="noStrike" baseline="0" dirty="0">
                <a:solidFill>
                  <a:srgbClr val="585858"/>
                </a:solidFill>
                <a:latin typeface="Gill Sans MT" panose="020B0502020104020203" pitchFamily="34" charset="0"/>
              </a:rPr>
              <a:t>(closer to CPU) </a:t>
            </a:r>
            <a:r>
              <a:rPr lang="en-US" sz="1700" b="0" i="0" u="none" strike="noStrike" baseline="0" dirty="0" err="1">
                <a:solidFill>
                  <a:srgbClr val="585858"/>
                </a:solidFill>
                <a:latin typeface="Gill Sans MT" panose="020B0502020104020203" pitchFamily="34" charset="0"/>
              </a:rPr>
              <a:t>and</a:t>
            </a:r>
            <a:r>
              <a:rPr lang="en-US" sz="1700" b="0" i="1" u="none" strike="noStrike" baseline="0" dirty="0" err="1">
                <a:solidFill>
                  <a:srgbClr val="585858"/>
                </a:solidFill>
                <a:latin typeface="Gill Sans MT" panose="020B0502020104020203" pitchFamily="34" charset="0"/>
              </a:rPr>
              <a:t>lower</a:t>
            </a:r>
            <a:r>
              <a:rPr lang="en-US" sz="1700" b="0" i="1" u="none" strike="noStrike" baseline="0" dirty="0">
                <a:solidFill>
                  <a:srgbClr val="585858"/>
                </a:solidFill>
                <a:latin typeface="Gill Sans MT" panose="020B0502020104020203" pitchFamily="34" charset="0"/>
              </a:rPr>
              <a:t> </a:t>
            </a:r>
            <a:r>
              <a:rPr lang="en-US" sz="1700" b="0" i="0" u="none" strike="noStrike" baseline="0" dirty="0">
                <a:solidFill>
                  <a:srgbClr val="585858"/>
                </a:solidFill>
                <a:latin typeface="Gill Sans MT" panose="020B0502020104020203" pitchFamily="34" charset="0"/>
              </a:rPr>
              <a:t>(farther from CPU) –in the memory hierarchy, because each block copy is always between two adjacent levels</a:t>
            </a:r>
          </a:p>
          <a:p>
            <a:pPr algn="l"/>
            <a:endParaRPr lang="en-US" sz="1700" b="0" i="0" u="none" strike="noStrike" baseline="0" dirty="0">
              <a:solidFill>
                <a:srgbClr val="000000"/>
              </a:solidFill>
              <a:latin typeface="Arial" panose="020B0604020202020204" pitchFamily="34" charset="0"/>
            </a:endParaRPr>
          </a:p>
          <a:p>
            <a:r>
              <a:rPr lang="en-US" sz="1700" b="0" i="0" u="none" strike="noStrike" baseline="0" dirty="0">
                <a:solidFill>
                  <a:srgbClr val="2A1A00"/>
                </a:solidFill>
                <a:latin typeface="Arial" panose="020B0604020202020204" pitchFamily="34" charset="0"/>
              </a:rPr>
              <a:t>•Terminology: </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block</a:t>
            </a:r>
            <a:r>
              <a:rPr lang="en-US" sz="1700" b="0" i="0" u="none" strike="noStrike" baseline="0" dirty="0">
                <a:solidFill>
                  <a:srgbClr val="585858"/>
                </a:solidFill>
                <a:latin typeface="Gill Sans MT" panose="020B0502020104020203" pitchFamily="34" charset="0"/>
              </a:rPr>
              <a:t>: minimum unit of data to move between levels</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hit</a:t>
            </a:r>
            <a:r>
              <a:rPr lang="en-US" sz="1700" b="0" i="0" u="none" strike="noStrike" baseline="0" dirty="0">
                <a:solidFill>
                  <a:srgbClr val="585858"/>
                </a:solidFill>
                <a:latin typeface="Gill Sans MT" panose="020B0502020104020203" pitchFamily="34" charset="0"/>
              </a:rPr>
              <a:t>: data requested is in cache</a:t>
            </a:r>
          </a:p>
          <a:p>
            <a:r>
              <a:rPr lang="en-US" sz="1700" b="0" i="0" u="none" strike="noStrike" baseline="0" dirty="0">
                <a:solidFill>
                  <a:srgbClr val="2A1A00"/>
                </a:solidFill>
                <a:latin typeface="Gill Sans MT" panose="020B0502020104020203" pitchFamily="34" charset="0"/>
              </a:rPr>
              <a:t>–miss: data requested is not in cache</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hit rate</a:t>
            </a:r>
            <a:r>
              <a:rPr lang="en-US" sz="1700" b="0" i="0" u="none" strike="noStrike" baseline="0" dirty="0">
                <a:solidFill>
                  <a:srgbClr val="585858"/>
                </a:solidFill>
                <a:latin typeface="Gill Sans MT" panose="020B0502020104020203" pitchFamily="34" charset="0"/>
              </a:rPr>
              <a:t>: fraction of memory accesses that are hits (i.e., found at cache)</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miss rate</a:t>
            </a:r>
            <a:r>
              <a:rPr lang="en-US" sz="1700" b="0" i="0" u="none" strike="noStrike" baseline="0" dirty="0">
                <a:solidFill>
                  <a:srgbClr val="585858"/>
                </a:solidFill>
                <a:latin typeface="Gill Sans MT" panose="020B0502020104020203" pitchFamily="34" charset="0"/>
              </a:rPr>
              <a:t>: fraction of memory accesses that are not hits</a:t>
            </a:r>
          </a:p>
          <a:p>
            <a:r>
              <a:rPr lang="en-US" sz="1700" b="0" i="0" u="none" strike="noStrike" baseline="0" dirty="0">
                <a:solidFill>
                  <a:srgbClr val="2A1A00"/>
                </a:solidFill>
                <a:latin typeface="Arial" panose="020B0604020202020204" pitchFamily="34" charset="0"/>
              </a:rPr>
              <a:t>•</a:t>
            </a:r>
            <a:r>
              <a:rPr lang="en-US" sz="1700" b="0" i="0" u="none" strike="noStrike" baseline="0" dirty="0">
                <a:solidFill>
                  <a:srgbClr val="585858"/>
                </a:solidFill>
                <a:latin typeface="Gill Sans MT" panose="020B0502020104020203" pitchFamily="34" charset="0"/>
              </a:rPr>
              <a:t>miss rate = 1 –hit rate</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hit time</a:t>
            </a:r>
            <a:r>
              <a:rPr lang="en-US" sz="1700" b="0" i="0" u="none" strike="noStrike" baseline="0" dirty="0">
                <a:solidFill>
                  <a:srgbClr val="585858"/>
                </a:solidFill>
                <a:latin typeface="Gill Sans MT" panose="020B0502020104020203" pitchFamily="34" charset="0"/>
              </a:rPr>
              <a:t>: time to determine if the access is indeed a hit + time to access and deliver the data from the cache to the CPU</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miss penalty</a:t>
            </a:r>
            <a:r>
              <a:rPr lang="en-US" sz="1700" b="0" i="0" u="none" strike="noStrike" baseline="0" dirty="0">
                <a:solidFill>
                  <a:srgbClr val="585858"/>
                </a:solidFill>
                <a:latin typeface="Gill Sans MT" panose="020B0502020104020203" pitchFamily="34" charset="0"/>
              </a:rPr>
              <a:t>: time to determine if the access is a miss + time to replace block at upper level with corresponding block at lower level + time to deliver the block to the CPU </a:t>
            </a:r>
          </a:p>
          <a:p>
            <a:endParaRPr lang="en-US" sz="1700" b="0" i="0" u="none" strike="noStrike" baseline="0" dirty="0">
              <a:solidFill>
                <a:srgbClr val="585858"/>
              </a:solidFill>
              <a:latin typeface="Gill Sans MT" panose="020B0502020104020203" pitchFamily="34" charset="0"/>
            </a:endParaRPr>
          </a:p>
        </p:txBody>
      </p:sp>
    </p:spTree>
    <p:extLst>
      <p:ext uri="{BB962C8B-B14F-4D97-AF65-F5344CB8AC3E}">
        <p14:creationId xmlns:p14="http://schemas.microsoft.com/office/powerpoint/2010/main" val="288435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1962" y="1013346"/>
            <a:ext cx="4156787" cy="1754326"/>
          </a:xfrm>
          <a:prstGeom prst="rect">
            <a:avLst/>
          </a:prstGeom>
          <a:noFill/>
        </p:spPr>
        <p:txBody>
          <a:bodyPr wrap="square" rtlCol="0">
            <a:spAutoFit/>
          </a:bodyPr>
          <a:lstStyle/>
          <a:p>
            <a:pPr algn="r" rtl="1"/>
            <a:r>
              <a:rPr lang="en-US" b="0" i="0" dirty="0">
                <a:solidFill>
                  <a:srgbClr val="FFFFFF"/>
                </a:solidFill>
                <a:effectLst/>
                <a:latin typeface="Roboto" panose="02000000000000000000" pitchFamily="2" charset="0"/>
              </a:rPr>
              <a:t>S</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با مثال ساده – فرض کنید اندازه بلوک = یک کلمه داده</a:t>
            </a:r>
          </a:p>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مسائل: - چگونه بفهمیم که یک آیتم داده در حافظه پنهان است؟ - اگر هست، چگونه آن را پیدا کنیم؟ - اگر نه، چه کار کنیم؟ • راه حل به طرح آدرس دهی کش بستگی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8673" y="846167"/>
            <a:ext cx="23327" cy="310068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a:t>
            </a:r>
          </a:p>
          <a:p>
            <a:pPr algn="ctr"/>
            <a:r>
              <a:rPr lang="fa-IR" dirty="0">
                <a:solidFill>
                  <a:srgbClr val="2A1A00"/>
                </a:solidFill>
                <a:latin typeface="Impact" panose="020B0806030902050204" pitchFamily="34" charset="0"/>
              </a:rPr>
              <a:t>حافظه کوتاه مدت</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2862322"/>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 By simple example </a:t>
            </a:r>
          </a:p>
          <a:p>
            <a:r>
              <a:rPr lang="en-US" sz="1800" b="0" i="0" u="none" strike="noStrike" baseline="0" dirty="0">
                <a:solidFill>
                  <a:srgbClr val="2A1A00"/>
                </a:solidFill>
                <a:latin typeface="Gill Sans MT" panose="020B0502020104020203" pitchFamily="34" charset="0"/>
              </a:rPr>
              <a:t>– assume block size = one word of data </a:t>
            </a:r>
          </a:p>
          <a:p>
            <a:r>
              <a:rPr lang="en-US" sz="1800" b="0" i="0" u="none" strike="noStrike" baseline="0" dirty="0">
                <a:solidFill>
                  <a:srgbClr val="2A1A00"/>
                </a:solidFill>
                <a:latin typeface="Gill Sans MT" panose="020B0502020104020203" pitchFamily="34" charset="0"/>
              </a:rPr>
              <a:t>• Issues:</a:t>
            </a:r>
          </a:p>
          <a:p>
            <a:r>
              <a:rPr lang="en-US" sz="1800" b="0" i="0" u="none" strike="noStrike" baseline="0" dirty="0">
                <a:solidFill>
                  <a:srgbClr val="2A1A00"/>
                </a:solidFill>
                <a:latin typeface="Gill Sans MT" panose="020B0502020104020203" pitchFamily="34" charset="0"/>
              </a:rPr>
              <a:t>– how do we know if a data item is in the cache?</a:t>
            </a:r>
          </a:p>
          <a:p>
            <a:r>
              <a:rPr lang="en-US" sz="1800" b="0" i="0" u="none" strike="noStrike" baseline="0" dirty="0">
                <a:solidFill>
                  <a:srgbClr val="2A1A00"/>
                </a:solidFill>
                <a:latin typeface="Gill Sans MT" panose="020B0502020104020203" pitchFamily="34" charset="0"/>
              </a:rPr>
              <a:t>– if it is, how do we find it?</a:t>
            </a:r>
          </a:p>
          <a:p>
            <a:r>
              <a:rPr lang="en-US" sz="1800" b="0" i="0" u="none" strike="noStrike" baseline="0" dirty="0">
                <a:solidFill>
                  <a:srgbClr val="2A1A00"/>
                </a:solidFill>
                <a:latin typeface="Gill Sans MT" panose="020B0502020104020203" pitchFamily="34" charset="0"/>
              </a:rPr>
              <a:t>– if not, what do we do?</a:t>
            </a:r>
          </a:p>
          <a:p>
            <a:r>
              <a:rPr lang="en-US" sz="1800" b="0" i="0" u="none" strike="noStrike" baseline="0" dirty="0">
                <a:solidFill>
                  <a:srgbClr val="2A1A00"/>
                </a:solidFill>
                <a:latin typeface="Gill Sans MT" panose="020B0502020104020203" pitchFamily="34" charset="0"/>
              </a:rPr>
              <a:t>• Solution depends on cache addressing scheme…</a:t>
            </a:r>
          </a:p>
        </p:txBody>
      </p:sp>
      <p:pic>
        <p:nvPicPr>
          <p:cNvPr id="3" name="Picture 2">
            <a:extLst>
              <a:ext uri="{FF2B5EF4-FFF2-40B4-BE49-F238E27FC236}">
                <a16:creationId xmlns:a16="http://schemas.microsoft.com/office/drawing/2014/main" id="{F16E001A-4DE1-0DEA-E4F1-33901528785C}"/>
              </a:ext>
            </a:extLst>
          </p:cNvPr>
          <p:cNvPicPr>
            <a:picLocks noChangeAspect="1"/>
          </p:cNvPicPr>
          <p:nvPr/>
        </p:nvPicPr>
        <p:blipFill>
          <a:blip r:embed="rId3"/>
          <a:stretch>
            <a:fillRect/>
          </a:stretch>
        </p:blipFill>
        <p:spPr>
          <a:xfrm>
            <a:off x="1886183" y="4060733"/>
            <a:ext cx="5418290" cy="2324301"/>
          </a:xfrm>
          <a:prstGeom prst="rect">
            <a:avLst/>
          </a:prstGeom>
        </p:spPr>
      </p:pic>
    </p:spTree>
    <p:extLst>
      <p:ext uri="{BB962C8B-B14F-4D97-AF65-F5344CB8AC3E}">
        <p14:creationId xmlns:p14="http://schemas.microsoft.com/office/powerpoint/2010/main" val="53986500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167</TotalTime>
  <Words>5499</Words>
  <Application>Microsoft Office PowerPoint</Application>
  <PresentationFormat>On-screen Show (4:3)</PresentationFormat>
  <Paragraphs>510</Paragraphs>
  <Slides>43</Slides>
  <Notes>37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Calibri</vt:lpstr>
      <vt:lpstr>Calibri Light</vt:lpstr>
      <vt:lpstr>Courier New</vt:lpstr>
      <vt:lpstr>Garamond</vt:lpstr>
      <vt:lpstr>Gill Sans MT</vt:lpstr>
      <vt:lpstr>Impact</vt:lpstr>
      <vt:lpstr>Roboto</vt:lpstr>
      <vt:lpstr>Tahoma</vt:lpstr>
      <vt:lpstr>Times New Roman</vt:lpstr>
      <vt:lpstr>Wingdings</vt:lpstr>
      <vt:lpstr>Office Theme</vt:lpstr>
      <vt:lpstr>  MEMORY HIERARCHY  سلسه مراتب حافظه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مثال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farzin</dc:creator>
  <cp:lastModifiedBy>farzin</cp:lastModifiedBy>
  <cp:revision>10</cp:revision>
  <dcterms:created xsi:type="dcterms:W3CDTF">2023-06-10T17:44:25Z</dcterms:created>
  <dcterms:modified xsi:type="dcterms:W3CDTF">2023-06-15T09:07:56Z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