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charts/chart1.xml" ContentType="application/vnd.openxmlformats-officedocument.drawingml.chart+xml"/>
  <Override PartName="/ppt/embeddings/oleObject1.bin" ContentType="application/vnd.openxmlformats-officedocument.oleObject"/>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charts/chart2.xml" ContentType="application/vnd.openxmlformats-officedocument.drawingml.chart+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9" r:id="rId14"/>
    <p:sldId id="270" r:id="rId15"/>
    <p:sldId id="263"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8" d="100"/>
          <a:sy n="98"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flotfi:Documents:speedupCha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flotfi:Documents:speedup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Matrix Multiply Speedup</a:t>
            </a:r>
          </a:p>
        </c:rich>
      </c:tx>
      <c:layout/>
    </c:title>
    <c:plotArea>
      <c:layout>
        <c:manualLayout>
          <c:layoutTarget val="inner"/>
          <c:xMode val="edge"/>
          <c:yMode val="edge"/>
          <c:x val="0.0900347769028871"/>
          <c:y val="0.0509259259259259"/>
          <c:w val="0.703557961504812"/>
          <c:h val="0.799648950131234"/>
        </c:manualLayout>
      </c:layout>
      <c:lineChart>
        <c:grouping val="standard"/>
        <c:ser>
          <c:idx val="0"/>
          <c:order val="0"/>
          <c:tx>
            <c:v>Phtread</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Sheet1!$B$14:$B$23</c:f>
              <c:numCache>
                <c:formatCode>General</c:formatCode>
                <c:ptCount val="10"/>
                <c:pt idx="0">
                  <c:v>1.936583057264553</c:v>
                </c:pt>
                <c:pt idx="1">
                  <c:v>3.225146510388918</c:v>
                </c:pt>
                <c:pt idx="2">
                  <c:v>2.632698395068584</c:v>
                </c:pt>
                <c:pt idx="3">
                  <c:v>2.915892749143202</c:v>
                </c:pt>
                <c:pt idx="4">
                  <c:v>3.178266638913462</c:v>
                </c:pt>
                <c:pt idx="5">
                  <c:v>3.44664592831109</c:v>
                </c:pt>
                <c:pt idx="6">
                  <c:v>3.6701177205636</c:v>
                </c:pt>
                <c:pt idx="7">
                  <c:v>3.792357833080628</c:v>
                </c:pt>
                <c:pt idx="8">
                  <c:v>3.788279236049131</c:v>
                </c:pt>
                <c:pt idx="9">
                  <c:v>3.863826613224935</c:v>
                </c:pt>
              </c:numCache>
            </c:numRef>
          </c:val>
        </c:ser>
        <c:ser>
          <c:idx val="1"/>
          <c:order val="1"/>
          <c:tx>
            <c:v>OpenMP</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Sheet1!$C$14:$C$23</c:f>
              <c:numCache>
                <c:formatCode>General</c:formatCode>
                <c:ptCount val="10"/>
                <c:pt idx="0">
                  <c:v>1.825970548862115</c:v>
                </c:pt>
                <c:pt idx="1">
                  <c:v>2.4121772394007</c:v>
                </c:pt>
                <c:pt idx="2">
                  <c:v>2.954167315781275</c:v>
                </c:pt>
                <c:pt idx="3">
                  <c:v>3.084009722952707</c:v>
                </c:pt>
                <c:pt idx="4">
                  <c:v>3.297413298601035</c:v>
                </c:pt>
                <c:pt idx="5">
                  <c:v>3.165245398602074</c:v>
                </c:pt>
                <c:pt idx="6">
                  <c:v>3.615379284666407</c:v>
                </c:pt>
                <c:pt idx="7">
                  <c:v>3.761959059438437</c:v>
                </c:pt>
                <c:pt idx="8">
                  <c:v>3.746083811976216</c:v>
                </c:pt>
                <c:pt idx="9">
                  <c:v>3.867566069882956</c:v>
                </c:pt>
              </c:numCache>
            </c:numRef>
          </c:val>
        </c:ser>
        <c:ser>
          <c:idx val="2"/>
          <c:order val="2"/>
          <c:tx>
            <c:v>CUDA</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Sheet1!$D$14:$D$23</c:f>
              <c:numCache>
                <c:formatCode>General</c:formatCode>
                <c:ptCount val="10"/>
                <c:pt idx="0">
                  <c:v>0.0316808993287551</c:v>
                </c:pt>
                <c:pt idx="1">
                  <c:v>0.228769235420383</c:v>
                </c:pt>
                <c:pt idx="2">
                  <c:v>0.668678989794983</c:v>
                </c:pt>
                <c:pt idx="3">
                  <c:v>1.557178436340408</c:v>
                </c:pt>
                <c:pt idx="4">
                  <c:v>2.75015196884076</c:v>
                </c:pt>
                <c:pt idx="5">
                  <c:v>9.3136901248333</c:v>
                </c:pt>
                <c:pt idx="6">
                  <c:v>12.42720853335056</c:v>
                </c:pt>
                <c:pt idx="7">
                  <c:v>24.29493633550464</c:v>
                </c:pt>
                <c:pt idx="8">
                  <c:v>23.0072818832386</c:v>
                </c:pt>
                <c:pt idx="9">
                  <c:v>35.90614073688842</c:v>
                </c:pt>
              </c:numCache>
            </c:numRef>
          </c:val>
        </c:ser>
        <c:marker val="1"/>
        <c:axId val="548603624"/>
        <c:axId val="548610888"/>
      </c:lineChart>
      <c:catAx>
        <c:axId val="548603624"/>
        <c:scaling>
          <c:orientation val="minMax"/>
        </c:scaling>
        <c:axPos val="b"/>
        <c:title>
          <c:tx>
            <c:rich>
              <a:bodyPr/>
              <a:lstStyle/>
              <a:p>
                <a:pPr>
                  <a:defRPr/>
                </a:pPr>
                <a:r>
                  <a:rPr lang="en-US"/>
                  <a:t>Edge length of square matrix</a:t>
                </a:r>
              </a:p>
            </c:rich>
          </c:tx>
          <c:layout/>
        </c:title>
        <c:numFmt formatCode="General" sourceLinked="1"/>
        <c:tickLblPos val="nextTo"/>
        <c:crossAx val="548610888"/>
        <c:crosses val="autoZero"/>
        <c:auto val="1"/>
        <c:lblAlgn val="ctr"/>
        <c:lblOffset val="100"/>
      </c:catAx>
      <c:valAx>
        <c:axId val="548610888"/>
        <c:scaling>
          <c:orientation val="minMax"/>
        </c:scaling>
        <c:axPos val="l"/>
        <c:majorGridlines/>
        <c:title>
          <c:tx>
            <c:rich>
              <a:bodyPr/>
              <a:lstStyle/>
              <a:p>
                <a:pPr>
                  <a:defRPr/>
                </a:pPr>
                <a:r>
                  <a:rPr lang="en-US"/>
                  <a:t>speed-up</a:t>
                </a:r>
              </a:p>
            </c:rich>
          </c:tx>
          <c:layout/>
        </c:title>
        <c:numFmt formatCode="General" sourceLinked="1"/>
        <c:tickLblPos val="nextTo"/>
        <c:crossAx val="54860362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CPU TO GPU Comparison</a:t>
            </a:r>
          </a:p>
        </c:rich>
      </c:tx>
      <c:layout/>
    </c:title>
    <c:plotArea>
      <c:layout/>
      <c:lineChart>
        <c:grouping val="standard"/>
        <c:ser>
          <c:idx val="0"/>
          <c:order val="0"/>
          <c:tx>
            <c:v>SEQ Matrix Multiply</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Sheet1!$B$2:$B$11</c:f>
              <c:numCache>
                <c:formatCode>General</c:formatCode>
                <c:ptCount val="10"/>
                <c:pt idx="0">
                  <c:v>0.001364</c:v>
                </c:pt>
                <c:pt idx="1">
                  <c:v>0.0100893333333333</c:v>
                </c:pt>
                <c:pt idx="2">
                  <c:v>0.0316046666666667</c:v>
                </c:pt>
                <c:pt idx="3">
                  <c:v>0.072319</c:v>
                </c:pt>
                <c:pt idx="4">
                  <c:v>0.162871333333333</c:v>
                </c:pt>
                <c:pt idx="5">
                  <c:v>0.568023333333333</c:v>
                </c:pt>
                <c:pt idx="6">
                  <c:v>1.026019333333333</c:v>
                </c:pt>
                <c:pt idx="7">
                  <c:v>1.619929666666667</c:v>
                </c:pt>
                <c:pt idx="8">
                  <c:v>2.991015666666666</c:v>
                </c:pt>
                <c:pt idx="9">
                  <c:v>4.487729</c:v>
                </c:pt>
              </c:numCache>
            </c:numRef>
          </c:val>
        </c:ser>
        <c:ser>
          <c:idx val="1"/>
          <c:order val="1"/>
          <c:tx>
            <c:v>Pthread Matrix Multiply</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Sheet1!$C$2:$C$11</c:f>
              <c:numCache>
                <c:formatCode>General</c:formatCode>
                <c:ptCount val="10"/>
                <c:pt idx="0">
                  <c:v>0.000704333333333333</c:v>
                </c:pt>
                <c:pt idx="1">
                  <c:v>0.00312833333333333</c:v>
                </c:pt>
                <c:pt idx="2">
                  <c:v>0.0120046666666667</c:v>
                </c:pt>
                <c:pt idx="3">
                  <c:v>0.0248016666666667</c:v>
                </c:pt>
                <c:pt idx="4">
                  <c:v>0.0512453333333333</c:v>
                </c:pt>
                <c:pt idx="5">
                  <c:v>0.164804666666667</c:v>
                </c:pt>
                <c:pt idx="6">
                  <c:v>0.279560333333333</c:v>
                </c:pt>
                <c:pt idx="7">
                  <c:v>0.427156333333333</c:v>
                </c:pt>
                <c:pt idx="8">
                  <c:v>0.789544666666667</c:v>
                </c:pt>
                <c:pt idx="9">
                  <c:v>1.161472666666667</c:v>
                </c:pt>
              </c:numCache>
            </c:numRef>
          </c:val>
        </c:ser>
        <c:ser>
          <c:idx val="2"/>
          <c:order val="2"/>
          <c:tx>
            <c:v>OpenMP</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Sheet1!$D$2:$D$11</c:f>
              <c:numCache>
                <c:formatCode>General</c:formatCode>
                <c:ptCount val="10"/>
                <c:pt idx="0">
                  <c:v>0.000747</c:v>
                </c:pt>
                <c:pt idx="1">
                  <c:v>0.00418266666666667</c:v>
                </c:pt>
                <c:pt idx="2">
                  <c:v>0.0106983333333333</c:v>
                </c:pt>
                <c:pt idx="3">
                  <c:v>0.0234496666666667</c:v>
                </c:pt>
                <c:pt idx="4">
                  <c:v>0.0493936666666667</c:v>
                </c:pt>
                <c:pt idx="5">
                  <c:v>0.179456333333333</c:v>
                </c:pt>
                <c:pt idx="6">
                  <c:v>0.283793</c:v>
                </c:pt>
                <c:pt idx="7">
                  <c:v>0.430608</c:v>
                </c:pt>
                <c:pt idx="8">
                  <c:v>0.798438</c:v>
                </c:pt>
                <c:pt idx="9">
                  <c:v>1.160349666666667</c:v>
                </c:pt>
              </c:numCache>
            </c:numRef>
          </c:val>
        </c:ser>
        <c:ser>
          <c:idx val="3"/>
          <c:order val="3"/>
          <c:tx>
            <c:v>CUDA</c:v>
          </c:tx>
          <c:cat>
            <c:numRef>
              <c:f>Sheet1!$A$14:$A$23</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Sheet1!$E$2:$E$11</c:f>
              <c:numCache>
                <c:formatCode>General</c:formatCode>
                <c:ptCount val="10"/>
                <c:pt idx="0">
                  <c:v>0.0430543333333333</c:v>
                </c:pt>
                <c:pt idx="1">
                  <c:v>0.0441026666666667</c:v>
                </c:pt>
                <c:pt idx="2">
                  <c:v>0.0472643333333333</c:v>
                </c:pt>
                <c:pt idx="3">
                  <c:v>0.0464423333333333</c:v>
                </c:pt>
                <c:pt idx="4">
                  <c:v>0.0592226666666667</c:v>
                </c:pt>
                <c:pt idx="5">
                  <c:v>0.060988</c:v>
                </c:pt>
                <c:pt idx="6">
                  <c:v>0.0825623333333333</c:v>
                </c:pt>
                <c:pt idx="7">
                  <c:v>0.0666776666666667</c:v>
                </c:pt>
                <c:pt idx="8">
                  <c:v>0.130003</c:v>
                </c:pt>
                <c:pt idx="9">
                  <c:v>0.124985</c:v>
                </c:pt>
              </c:numCache>
            </c:numRef>
          </c:val>
        </c:ser>
        <c:marker val="1"/>
        <c:axId val="548463752"/>
        <c:axId val="504109368"/>
      </c:lineChart>
      <c:catAx>
        <c:axId val="548463752"/>
        <c:scaling>
          <c:orientation val="minMax"/>
        </c:scaling>
        <c:axPos val="b"/>
        <c:title>
          <c:tx>
            <c:rich>
              <a:bodyPr/>
              <a:lstStyle/>
              <a:p>
                <a:pPr>
                  <a:defRPr/>
                </a:pPr>
                <a:r>
                  <a:rPr lang="en-US"/>
                  <a:t>Edge length of square matrix</a:t>
                </a:r>
              </a:p>
            </c:rich>
          </c:tx>
          <c:layout/>
        </c:title>
        <c:numFmt formatCode="General" sourceLinked="1"/>
        <c:tickLblPos val="nextTo"/>
        <c:crossAx val="504109368"/>
        <c:crosses val="autoZero"/>
        <c:auto val="1"/>
        <c:lblAlgn val="ctr"/>
        <c:lblOffset val="100"/>
        <c:tickLblSkip val="1"/>
        <c:tickMarkSkip val="1"/>
      </c:catAx>
      <c:valAx>
        <c:axId val="504109368"/>
        <c:scaling>
          <c:orientation val="minMax"/>
        </c:scaling>
        <c:axPos val="l"/>
        <c:majorGridlines/>
        <c:title>
          <c:tx>
            <c:rich>
              <a:bodyPr/>
              <a:lstStyle/>
              <a:p>
                <a:pPr>
                  <a:defRPr/>
                </a:pPr>
                <a:r>
                  <a:rPr lang="en-US"/>
                  <a:t>Time in Seconds</a:t>
                </a:r>
              </a:p>
            </c:rich>
          </c:tx>
          <c:layout/>
        </c:title>
        <c:numFmt formatCode="General" sourceLinked="1"/>
        <c:tickLblPos val="nextTo"/>
        <c:crossAx val="548463752"/>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367AA-4BBF-844D-882B-B93A43CC8E2E}" type="datetimeFigureOut">
              <a:rPr lang="en-US" smtClean="0"/>
              <a:t>7/29/11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42781-C702-1340-A775-90B7E9EEBFC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E102AA-31FE-874B-9C46-DE1CBA8C5FC0}" type="slidenum">
              <a:rPr lang="en-US"/>
              <a:pPr/>
              <a:t>9</a:t>
            </a:fld>
            <a:endParaRPr lang="en-US"/>
          </a:p>
        </p:txBody>
      </p:sp>
      <p:sp>
        <p:nvSpPr>
          <p:cNvPr id="9217" name="Text Box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9218"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1735C5-28C9-E644-A20F-5A0ADC23E2DA}" type="slidenum">
              <a:rPr lang="en-US"/>
              <a:pPr/>
              <a:t>10</a:t>
            </a:fld>
            <a:endParaRPr lang="en-US"/>
          </a:p>
        </p:txBody>
      </p:sp>
      <p:sp>
        <p:nvSpPr>
          <p:cNvPr id="10241" name="Text Box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0242"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7E50A13-DE95-EA4C-B44C-590178AA53B8}" type="slidenum">
              <a:rPr lang="en-US"/>
              <a:pPr/>
              <a:t>11</a:t>
            </a:fld>
            <a:endParaRPr lang="en-US"/>
          </a:p>
        </p:txBody>
      </p:sp>
      <p:sp>
        <p:nvSpPr>
          <p:cNvPr id="11265" name="Text Box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1266"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813EB6-3906-5D44-BA2E-00DFF23F80D5}" type="slidenum">
              <a:rPr lang="en-US"/>
              <a:pPr/>
              <a:t>12</a:t>
            </a:fld>
            <a:endParaRPr lang="en-US"/>
          </a:p>
        </p:txBody>
      </p:sp>
      <p:sp>
        <p:nvSpPr>
          <p:cNvPr id="12289" name="Text Box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2290"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8ACC56-CD80-B445-9D1C-597A79264023}" type="slidenum">
              <a:rPr lang="en-US"/>
              <a:pPr/>
              <a:t>13</a:t>
            </a:fld>
            <a:endParaRPr lang="en-US"/>
          </a:p>
        </p:txBody>
      </p:sp>
      <p:sp>
        <p:nvSpPr>
          <p:cNvPr id="13313" name="Text Box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3314"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AD70DB-4976-EB4D-AC47-218528B984D7}" type="slidenum">
              <a:rPr lang="en-US"/>
              <a:pPr/>
              <a:t>14</a:t>
            </a:fld>
            <a:endParaRPr lang="en-US"/>
          </a:p>
        </p:txBody>
      </p:sp>
      <p:sp>
        <p:nvSpPr>
          <p:cNvPr id="14337" name="Text Box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4338" name="Text Box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E9CA1C5-75B9-4247-9006-6F52DBA16732}" type="slidenum">
              <a:rPr lang="en-US"/>
              <a:pPr/>
              <a:t>16</a:t>
            </a:fld>
            <a:endParaRPr lang="en-US"/>
          </a:p>
        </p:txBody>
      </p:sp>
      <p:sp>
        <p:nvSpPr>
          <p:cNvPr id="11265" name="Text Box 1"/>
          <p:cNvSpPr txBox="1">
            <a:spLocks noChangeArrowheads="1"/>
          </p:cNvSpPr>
          <p:nvPr>
            <p:ph type="sldImg"/>
          </p:nvPr>
        </p:nvSpPr>
        <p:spPr bwMode="auto">
          <a:xfrm>
            <a:off x="1210236" y="694171"/>
            <a:ext cx="4436129" cy="3427556"/>
          </a:xfrm>
          <a:prstGeom prst="rect">
            <a:avLst/>
          </a:prstGeom>
          <a:solidFill>
            <a:srgbClr val="FFFFFF"/>
          </a:solidFill>
          <a:ln>
            <a:solidFill>
              <a:srgbClr val="000000"/>
            </a:solidFill>
            <a:miter lim="800000"/>
            <a:headEnd/>
            <a:tailEnd/>
          </a:ln>
        </p:spPr>
      </p:sp>
      <p:sp>
        <p:nvSpPr>
          <p:cNvPr id="11266" name="Text Box 2"/>
          <p:cNvSpPr txBox="1">
            <a:spLocks noChangeArrowheads="1"/>
          </p:cNvSpPr>
          <p:nvPr>
            <p:ph type="body" idx="1"/>
          </p:nvPr>
        </p:nvSpPr>
        <p:spPr bwMode="auto">
          <a:xfrm>
            <a:off x="686361" y="4342535"/>
            <a:ext cx="5485279" cy="4113068"/>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89DFDC9-2BE7-6348-9C55-F7A07CB116E9}" type="slidenum">
              <a:rPr lang="en-US"/>
              <a:pPr/>
              <a:t>17</a:t>
            </a:fld>
            <a:endParaRPr lang="en-US"/>
          </a:p>
        </p:txBody>
      </p:sp>
      <p:sp>
        <p:nvSpPr>
          <p:cNvPr id="12289" name="Text Box 1"/>
          <p:cNvSpPr txBox="1">
            <a:spLocks noChangeArrowheads="1"/>
          </p:cNvSpPr>
          <p:nvPr>
            <p:ph type="sldImg"/>
          </p:nvPr>
        </p:nvSpPr>
        <p:spPr bwMode="auto">
          <a:xfrm>
            <a:off x="1210236" y="694171"/>
            <a:ext cx="4436129" cy="3427556"/>
          </a:xfrm>
          <a:prstGeom prst="rect">
            <a:avLst/>
          </a:prstGeom>
          <a:solidFill>
            <a:srgbClr val="FFFFFF"/>
          </a:solidFill>
          <a:ln>
            <a:solidFill>
              <a:srgbClr val="000000"/>
            </a:solidFill>
            <a:miter lim="800000"/>
            <a:headEnd/>
            <a:tailEnd/>
          </a:ln>
        </p:spPr>
      </p:sp>
      <p:sp>
        <p:nvSpPr>
          <p:cNvPr id="12290" name="Text Box 2"/>
          <p:cNvSpPr txBox="1">
            <a:spLocks noChangeArrowheads="1"/>
          </p:cNvSpPr>
          <p:nvPr>
            <p:ph type="body" idx="1"/>
          </p:nvPr>
        </p:nvSpPr>
        <p:spPr bwMode="auto">
          <a:xfrm>
            <a:off x="686361" y="4342535"/>
            <a:ext cx="5485279" cy="4113068"/>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B376E6-3E40-354E-BDED-2642B4AD56E8}" type="datetimeFigureOut">
              <a:rPr lang="en-US" smtClean="0"/>
              <a:pPr/>
              <a:t>7/29/11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376E6-3E40-354E-BDED-2642B4AD56E8}" type="datetimeFigureOut">
              <a:rPr lang="en-US" smtClean="0"/>
              <a:pPr/>
              <a:t>7/29/11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376E6-3E40-354E-BDED-2642B4AD56E8}" type="datetimeFigureOut">
              <a:rPr lang="en-US" smtClean="0"/>
              <a:pPr/>
              <a:t>7/29/11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smtClean="0"/>
            </a:lvl1pPr>
          </a:lstStyle>
          <a:p>
            <a:fld id="{13CAC6B2-5AD4-9F41-9926-20783F9E3F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376E6-3E40-354E-BDED-2642B4AD56E8}" type="datetimeFigureOut">
              <a:rPr lang="en-US" smtClean="0"/>
              <a:pPr/>
              <a:t>7/29/11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376E6-3E40-354E-BDED-2642B4AD56E8}" type="datetimeFigureOut">
              <a:rPr lang="en-US" smtClean="0"/>
              <a:pPr/>
              <a:t>7/29/11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B376E6-3E40-354E-BDED-2642B4AD56E8}" type="datetimeFigureOut">
              <a:rPr lang="en-US" smtClean="0"/>
              <a:pPr/>
              <a:t>7/29/11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B376E6-3E40-354E-BDED-2642B4AD56E8}" type="datetimeFigureOut">
              <a:rPr lang="en-US" smtClean="0"/>
              <a:pPr/>
              <a:t>7/29/11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376E6-3E40-354E-BDED-2642B4AD56E8}" type="datetimeFigureOut">
              <a:rPr lang="en-US" smtClean="0"/>
              <a:pPr/>
              <a:t>7/29/11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376E6-3E40-354E-BDED-2642B4AD56E8}" type="datetimeFigureOut">
              <a:rPr lang="en-US" smtClean="0"/>
              <a:pPr/>
              <a:t>7/29/11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376E6-3E40-354E-BDED-2642B4AD56E8}" type="datetimeFigureOut">
              <a:rPr lang="en-US" smtClean="0"/>
              <a:pPr/>
              <a:t>7/29/11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376E6-3E40-354E-BDED-2642B4AD56E8}" type="datetimeFigureOut">
              <a:rPr lang="en-US" smtClean="0"/>
              <a:pPr/>
              <a:t>7/29/11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716A9-D513-8E49-BB82-C6862F4A7C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376E6-3E40-354E-BDED-2642B4AD56E8}" type="datetimeFigureOut">
              <a:rPr lang="en-US" smtClean="0"/>
              <a:pPr/>
              <a:t>7/29/11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716A9-D513-8E49-BB82-C6862F4A7C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CUDA Optimizations</a:t>
            </a:r>
            <a:endParaRPr lang="en-US" dirty="0"/>
          </a:p>
        </p:txBody>
      </p:sp>
      <p:sp>
        <p:nvSpPr>
          <p:cNvPr id="3" name="Subtitle 2"/>
          <p:cNvSpPr>
            <a:spLocks noGrp="1"/>
          </p:cNvSpPr>
          <p:nvPr>
            <p:ph type="subTitle" idx="1"/>
          </p:nvPr>
        </p:nvSpPr>
        <p:spPr/>
        <p:txBody>
          <a:bodyPr/>
          <a:lstStyle/>
          <a:p>
            <a:r>
              <a:rPr lang="en-US" dirty="0" smtClean="0"/>
              <a:t>Farzon Lotfi</a:t>
            </a:r>
          </a:p>
          <a:p>
            <a:r>
              <a:rPr lang="en-US" dirty="0" smtClean="0"/>
              <a:t>&amp;</a:t>
            </a:r>
          </a:p>
          <a:p>
            <a:r>
              <a:rPr lang="en-US" dirty="0" err="1" smtClean="0"/>
              <a:t>Arin</a:t>
            </a:r>
            <a:r>
              <a:rPr lang="en-US" dirty="0" smtClean="0"/>
              <a:t> </a:t>
            </a:r>
            <a:r>
              <a:rPr lang="en-US" dirty="0" err="1" smtClean="0"/>
              <a:t>Baris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Single Point</a:t>
            </a:r>
          </a:p>
        </p:txBody>
      </p:sp>
      <p:pic>
        <p:nvPicPr>
          <p:cNvPr id="4098" name="Picture 2"/>
          <p:cNvPicPr>
            <a:picLocks noChangeAspect="1" noChangeArrowheads="1"/>
          </p:cNvPicPr>
          <p:nvPr/>
        </p:nvPicPr>
        <p:blipFill>
          <a:blip r:embed="rId3"/>
          <a:srcRect/>
          <a:stretch>
            <a:fillRect/>
          </a:stretch>
        </p:blipFill>
        <p:spPr bwMode="auto">
          <a:xfrm>
            <a:off x="708480" y="1604329"/>
            <a:ext cx="7724160" cy="452639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Double Precision G80</a:t>
            </a:r>
          </a:p>
        </p:txBody>
      </p:sp>
      <p:pic>
        <p:nvPicPr>
          <p:cNvPr id="5123" name="Picture 3"/>
          <p:cNvPicPr>
            <a:picLocks noChangeAspect="1" noChangeArrowheads="1"/>
          </p:cNvPicPr>
          <p:nvPr/>
        </p:nvPicPr>
        <p:blipFill>
          <a:blip r:embed="rId3"/>
          <a:srcRect/>
          <a:stretch>
            <a:fillRect/>
          </a:stretch>
        </p:blipFill>
        <p:spPr bwMode="auto">
          <a:xfrm>
            <a:off x="414720" y="1659054"/>
            <a:ext cx="7464960" cy="4355017"/>
          </a:xfrm>
          <a:prstGeom prst="rect">
            <a:avLst/>
          </a:prstGeom>
          <a:noFill/>
          <a:ln w="9525">
            <a:noFill/>
            <a:round/>
            <a:headEnd/>
            <a:tailEnd/>
          </a:ln>
          <a:effectLst/>
        </p:spPr>
      </p:pic>
      <p:pic>
        <p:nvPicPr>
          <p:cNvPr id="5124" name="Picture 4"/>
          <p:cNvPicPr>
            <a:picLocks noChangeAspect="1" noChangeArrowheads="1"/>
          </p:cNvPicPr>
          <p:nvPr/>
        </p:nvPicPr>
        <p:blipFill>
          <a:blip r:embed="rId4"/>
          <a:srcRect/>
          <a:stretch>
            <a:fillRect/>
          </a:stretch>
        </p:blipFill>
        <p:spPr bwMode="auto">
          <a:xfrm>
            <a:off x="7879680" y="2073818"/>
            <a:ext cx="829440" cy="3318108"/>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Single Point (300)</a:t>
            </a:r>
          </a:p>
        </p:txBody>
      </p:sp>
      <p:pic>
        <p:nvPicPr>
          <p:cNvPr id="6147" name="Picture 3"/>
          <p:cNvPicPr>
            <a:picLocks noChangeAspect="1" noChangeArrowheads="1"/>
          </p:cNvPicPr>
          <p:nvPr/>
        </p:nvPicPr>
        <p:blipFill>
          <a:blip r:embed="rId3"/>
          <a:srcRect/>
          <a:stretch>
            <a:fillRect/>
          </a:stretch>
        </p:blipFill>
        <p:spPr bwMode="auto">
          <a:xfrm>
            <a:off x="414720" y="1659054"/>
            <a:ext cx="8087040" cy="435501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Fermi Single Precision </a:t>
            </a:r>
          </a:p>
        </p:txBody>
      </p:sp>
      <p:pic>
        <p:nvPicPr>
          <p:cNvPr id="7171" name="Picture 3"/>
          <p:cNvPicPr>
            <a:picLocks noChangeAspect="1" noChangeArrowheads="1"/>
          </p:cNvPicPr>
          <p:nvPr/>
        </p:nvPicPr>
        <p:blipFill>
          <a:blip r:embed="rId3"/>
          <a:srcRect/>
          <a:stretch>
            <a:fillRect/>
          </a:stretch>
        </p:blipFill>
        <p:spPr bwMode="auto">
          <a:xfrm>
            <a:off x="414720" y="1659054"/>
            <a:ext cx="7464960" cy="4355017"/>
          </a:xfrm>
          <a:prstGeom prst="rect">
            <a:avLst/>
          </a:prstGeom>
          <a:noFill/>
          <a:ln w="9525">
            <a:noFill/>
            <a:round/>
            <a:headEnd/>
            <a:tailEnd/>
          </a:ln>
          <a:effectLst/>
        </p:spPr>
      </p:pic>
      <p:pic>
        <p:nvPicPr>
          <p:cNvPr id="7172" name="Picture 4"/>
          <p:cNvPicPr>
            <a:picLocks noChangeAspect="1" noChangeArrowheads="1"/>
          </p:cNvPicPr>
          <p:nvPr/>
        </p:nvPicPr>
        <p:blipFill>
          <a:blip r:embed="rId4"/>
          <a:srcRect/>
          <a:stretch>
            <a:fillRect/>
          </a:stretch>
        </p:blipFill>
        <p:spPr bwMode="auto">
          <a:xfrm>
            <a:off x="8087040" y="2073818"/>
            <a:ext cx="524160" cy="3318108"/>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Fermi Double Precision</a:t>
            </a:r>
          </a:p>
        </p:txBody>
      </p:sp>
      <p:pic>
        <p:nvPicPr>
          <p:cNvPr id="8195" name="Picture 3"/>
          <p:cNvPicPr>
            <a:picLocks noChangeAspect="1" noChangeArrowheads="1"/>
          </p:cNvPicPr>
          <p:nvPr/>
        </p:nvPicPr>
        <p:blipFill>
          <a:blip r:embed="rId3"/>
          <a:srcRect/>
          <a:stretch>
            <a:fillRect/>
          </a:stretch>
        </p:blipFill>
        <p:spPr bwMode="auto">
          <a:xfrm>
            <a:off x="622080" y="1659054"/>
            <a:ext cx="7050240" cy="4355017"/>
          </a:xfrm>
          <a:prstGeom prst="rect">
            <a:avLst/>
          </a:prstGeom>
          <a:noFill/>
          <a:ln w="9525">
            <a:noFill/>
            <a:round/>
            <a:headEnd/>
            <a:tailEnd/>
          </a:ln>
          <a:effectLst/>
        </p:spPr>
      </p:pic>
      <p:pic>
        <p:nvPicPr>
          <p:cNvPr id="8196" name="Picture 4"/>
          <p:cNvPicPr>
            <a:picLocks noChangeAspect="1" noChangeArrowheads="1"/>
          </p:cNvPicPr>
          <p:nvPr/>
        </p:nvPicPr>
        <p:blipFill>
          <a:blip r:embed="rId4"/>
          <a:srcRect/>
          <a:stretch>
            <a:fillRect/>
          </a:stretch>
        </p:blipFill>
        <p:spPr bwMode="auto">
          <a:xfrm>
            <a:off x="7879680" y="2073818"/>
            <a:ext cx="622080" cy="311072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709"/>
            <a:ext cx="8229600" cy="1143000"/>
          </a:xfrm>
        </p:spPr>
        <p:txBody>
          <a:bodyPr/>
          <a:lstStyle/>
          <a:p>
            <a:r>
              <a:rPr lang="en-US" dirty="0" smtClean="0"/>
              <a:t>Matrix Demo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6720" cy="114348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Convolution Small Input</a:t>
            </a:r>
          </a:p>
        </p:txBody>
      </p:sp>
      <p:sp>
        <p:nvSpPr>
          <p:cNvPr id="3074" name="Rectangle 2"/>
          <p:cNvSpPr>
            <a:spLocks noGrp="1" noChangeArrowheads="1"/>
          </p:cNvSpPr>
          <p:nvPr>
            <p:ph type="body" idx="1"/>
          </p:nvPr>
        </p:nvSpPr>
        <p:spPr>
          <a:xfrm>
            <a:off x="456481" y="1604329"/>
            <a:ext cx="8226720" cy="4524955"/>
          </a:xfrm>
          <a:ln/>
        </p:spPr>
        <p:txBody>
          <a:bodyPr/>
          <a:lstStyle/>
          <a:p>
            <a:endParaRPr lang="en-US"/>
          </a:p>
        </p:txBody>
      </p:sp>
      <p:pic>
        <p:nvPicPr>
          <p:cNvPr id="3075" name="Picture 3"/>
          <p:cNvPicPr>
            <a:picLocks noChangeAspect="1" noChangeArrowheads="1"/>
          </p:cNvPicPr>
          <p:nvPr/>
        </p:nvPicPr>
        <p:blipFill>
          <a:blip r:embed="rId3"/>
          <a:srcRect/>
          <a:stretch>
            <a:fillRect/>
          </a:stretch>
        </p:blipFill>
        <p:spPr bwMode="auto">
          <a:xfrm>
            <a:off x="414720" y="1659054"/>
            <a:ext cx="8087040" cy="435501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6720" cy="114348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Convolution Large Input</a:t>
            </a:r>
          </a:p>
        </p:txBody>
      </p:sp>
      <p:sp>
        <p:nvSpPr>
          <p:cNvPr id="4098" name="Rectangle 2"/>
          <p:cNvSpPr>
            <a:spLocks noGrp="1" noChangeArrowheads="1"/>
          </p:cNvSpPr>
          <p:nvPr>
            <p:ph type="body" idx="1"/>
          </p:nvPr>
        </p:nvSpPr>
        <p:spPr>
          <a:xfrm>
            <a:off x="456481" y="1604329"/>
            <a:ext cx="8226720" cy="4524955"/>
          </a:xfrm>
          <a:ln/>
        </p:spPr>
        <p:txBody>
          <a:bodyPr/>
          <a:lstStyle/>
          <a:p>
            <a:endParaRPr lang="en-US"/>
          </a:p>
        </p:txBody>
      </p:sp>
      <p:pic>
        <p:nvPicPr>
          <p:cNvPr id="4099" name="Picture 3"/>
          <p:cNvPicPr>
            <a:picLocks noChangeAspect="1" noChangeArrowheads="1"/>
          </p:cNvPicPr>
          <p:nvPr/>
        </p:nvPicPr>
        <p:blipFill>
          <a:blip r:embed="rId3"/>
          <a:srcRect/>
          <a:stretch>
            <a:fillRect/>
          </a:stretch>
        </p:blipFill>
        <p:spPr bwMode="auto">
          <a:xfrm>
            <a:off x="414720" y="1659054"/>
            <a:ext cx="8294400" cy="4562399"/>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platforms</a:t>
            </a:r>
            <a:endParaRPr lang="en-US" dirty="0"/>
          </a:p>
        </p:txBody>
      </p:sp>
      <p:sp>
        <p:nvSpPr>
          <p:cNvPr id="3" name="Content Placeholder 2"/>
          <p:cNvSpPr>
            <a:spLocks noGrp="1"/>
          </p:cNvSpPr>
          <p:nvPr>
            <p:ph idx="1"/>
          </p:nvPr>
        </p:nvSpPr>
        <p:spPr/>
        <p:txBody>
          <a:bodyPr>
            <a:normAutofit/>
          </a:bodyPr>
          <a:lstStyle/>
          <a:p>
            <a:r>
              <a:rPr lang="en-US" sz="2600" dirty="0" smtClean="0"/>
              <a:t>Intel Core 2 Quad 3.0 </a:t>
            </a:r>
            <a:r>
              <a:rPr lang="en-US" sz="2600" dirty="0" err="1" smtClean="0"/>
              <a:t>Ghz</a:t>
            </a:r>
            <a:r>
              <a:rPr lang="en-US" sz="2600" dirty="0" smtClean="0"/>
              <a:t> with an </a:t>
            </a:r>
            <a:r>
              <a:rPr lang="en-US" sz="2600" dirty="0" err="1" smtClean="0"/>
              <a:t>Nvidia</a:t>
            </a:r>
            <a:r>
              <a:rPr lang="en-US" sz="2600" dirty="0" smtClean="0"/>
              <a:t> </a:t>
            </a:r>
            <a:r>
              <a:rPr lang="en-US" sz="2600" dirty="0" err="1" smtClean="0"/>
              <a:t>GeForce</a:t>
            </a:r>
            <a:r>
              <a:rPr lang="en-US" sz="2600" dirty="0" smtClean="0"/>
              <a:t> 8800 GT 512MB (Linux OS)</a:t>
            </a:r>
          </a:p>
          <a:p>
            <a:pPr lvl="1"/>
            <a:r>
              <a:rPr lang="en-US" sz="2600" dirty="0"/>
              <a:t>Core:</a:t>
            </a:r>
            <a:r>
              <a:rPr lang="en-US" sz="2600" dirty="0" smtClean="0"/>
              <a:t> frequency</a:t>
            </a:r>
            <a:r>
              <a:rPr lang="en-US" sz="2600" dirty="0"/>
              <a:t>: </a:t>
            </a:r>
            <a:r>
              <a:rPr lang="en-US" sz="2600" dirty="0" smtClean="0"/>
              <a:t>1.65 </a:t>
            </a:r>
            <a:r>
              <a:rPr lang="en-US" sz="2600" dirty="0"/>
              <a:t>GHz, </a:t>
            </a:r>
            <a:r>
              <a:rPr lang="en-US" sz="2600" dirty="0" err="1"/>
              <a:t>Mem</a:t>
            </a:r>
            <a:r>
              <a:rPr lang="en-US" sz="2600" dirty="0"/>
              <a:t> frequency: </a:t>
            </a:r>
            <a:r>
              <a:rPr lang="en-US" sz="2600" dirty="0" smtClean="0"/>
              <a:t>950  MHz</a:t>
            </a:r>
          </a:p>
          <a:p>
            <a:r>
              <a:rPr lang="en-US" sz="2600" dirty="0" smtClean="0"/>
              <a:t>Intel Core 2 Duo  2.53 </a:t>
            </a:r>
            <a:r>
              <a:rPr lang="en-US" sz="2600" dirty="0" err="1" smtClean="0"/>
              <a:t>Ghz</a:t>
            </a:r>
            <a:r>
              <a:rPr lang="en-US" sz="2600" dirty="0" smtClean="0"/>
              <a:t> with an </a:t>
            </a:r>
            <a:r>
              <a:rPr lang="en-US" sz="2600" dirty="0" err="1" smtClean="0"/>
              <a:t>Nvidia</a:t>
            </a:r>
            <a:r>
              <a:rPr lang="en-US" sz="2600" dirty="0" smtClean="0"/>
              <a:t> </a:t>
            </a:r>
            <a:r>
              <a:rPr lang="en-US" sz="2600" dirty="0" err="1" smtClean="0"/>
              <a:t>GeForce</a:t>
            </a:r>
            <a:r>
              <a:rPr lang="en-US" sz="2600" dirty="0" smtClean="0"/>
              <a:t> 9400M  (Mac OS)</a:t>
            </a:r>
            <a:endParaRPr lang="en-US" sz="2600" dirty="0" smtClean="0"/>
          </a:p>
          <a:p>
            <a:r>
              <a:rPr lang="en-US" sz="2600" dirty="0" smtClean="0"/>
              <a:t>AMD </a:t>
            </a:r>
            <a:r>
              <a:rPr lang="en-US" sz="2600" dirty="0" err="1" smtClean="0"/>
              <a:t>Phenom</a:t>
            </a:r>
            <a:r>
              <a:rPr lang="en-US" sz="2600" dirty="0" smtClean="0"/>
              <a:t> 9950 2.6 </a:t>
            </a:r>
            <a:r>
              <a:rPr lang="en-US" sz="2600" dirty="0" err="1" smtClean="0"/>
              <a:t>Ghz</a:t>
            </a:r>
            <a:r>
              <a:rPr lang="en-US" sz="2600" dirty="0" smtClean="0"/>
              <a:t>  </a:t>
            </a:r>
            <a:r>
              <a:rPr lang="en-US" sz="2600" dirty="0" err="1" smtClean="0"/>
              <a:t>Nvida</a:t>
            </a:r>
            <a:r>
              <a:rPr lang="en-US" sz="2600" dirty="0" smtClean="0"/>
              <a:t> GTS 450 </a:t>
            </a:r>
          </a:p>
          <a:p>
            <a:pPr lvl="1"/>
            <a:r>
              <a:rPr lang="en-US" sz="2400" dirty="0" smtClean="0"/>
              <a:t>Core: frequency: 783 </a:t>
            </a:r>
            <a:r>
              <a:rPr lang="en-US" sz="2400" dirty="0" err="1" smtClean="0"/>
              <a:t>Mhz</a:t>
            </a:r>
            <a:r>
              <a:rPr lang="en-US" sz="2400" dirty="0" smtClean="0"/>
              <a:t>, </a:t>
            </a:r>
            <a:r>
              <a:rPr lang="en-US" sz="2400" dirty="0" err="1" smtClean="0"/>
              <a:t>Mem</a:t>
            </a:r>
            <a:r>
              <a:rPr lang="en-US" sz="2400" dirty="0" smtClean="0"/>
              <a:t> frequency 3.6 </a:t>
            </a:r>
            <a:r>
              <a:rPr lang="en-US" sz="2400" dirty="0" err="1" smtClean="0"/>
              <a:t>Ghz</a:t>
            </a:r>
            <a:endParaRPr lang="en-US" sz="2200" dirty="0" smtClean="0"/>
          </a:p>
          <a:p>
            <a:r>
              <a:rPr lang="en-US" sz="2600" dirty="0" smtClean="0"/>
              <a:t>Intel Core 2 Dup 2.20 </a:t>
            </a:r>
            <a:r>
              <a:rPr lang="en-US" sz="2600" dirty="0" err="1" smtClean="0"/>
              <a:t>Ghz</a:t>
            </a:r>
            <a:r>
              <a:rPr lang="en-US" sz="2600" dirty="0" smtClean="0"/>
              <a:t> with an </a:t>
            </a:r>
            <a:r>
              <a:rPr lang="en-US" sz="2600" dirty="0" err="1" smtClean="0"/>
              <a:t>Nvidia</a:t>
            </a:r>
            <a:r>
              <a:rPr lang="en-US" sz="2600" dirty="0" smtClean="0"/>
              <a:t> 9500M</a:t>
            </a:r>
          </a:p>
          <a:p>
            <a:pPr lvl="1"/>
            <a:r>
              <a:rPr lang="en-US" sz="2200" dirty="0" smtClean="0"/>
              <a:t>Core: frequency: 625 </a:t>
            </a:r>
            <a:r>
              <a:rPr lang="en-US" sz="2200" dirty="0" err="1" smtClean="0"/>
              <a:t>Mhz</a:t>
            </a:r>
            <a:r>
              <a:rPr lang="en-US" sz="2200" dirty="0" smtClean="0"/>
              <a:t> , </a:t>
            </a:r>
            <a:r>
              <a:rPr lang="en-US" sz="2200" dirty="0" err="1" smtClean="0"/>
              <a:t>Mem</a:t>
            </a:r>
            <a:r>
              <a:rPr lang="en-US" sz="2200" dirty="0" smtClean="0"/>
              <a:t> frequency 1.6 </a:t>
            </a:r>
            <a:r>
              <a:rPr lang="en-US" sz="2200" dirty="0" err="1" smtClean="0"/>
              <a:t>Ghz</a:t>
            </a:r>
            <a:endParaRPr lang="en-US" sz="2200" dirty="0" smtClean="0"/>
          </a:p>
          <a:p>
            <a:endParaRPr lang="en-US" sz="2600" dirty="0" smtClean="0"/>
          </a:p>
          <a:p>
            <a:pPr>
              <a:buNone/>
            </a:pPr>
            <a:endParaRPr lang="en-US"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CuDA</a:t>
            </a:r>
            <a:r>
              <a:rPr lang="en-US" dirty="0" smtClean="0"/>
              <a:t> Optimization Techniques</a:t>
            </a:r>
            <a:endParaRPr lang="en-US" dirty="0"/>
          </a:p>
        </p:txBody>
      </p:sp>
      <p:sp>
        <p:nvSpPr>
          <p:cNvPr id="3" name="Content Placeholder 2"/>
          <p:cNvSpPr>
            <a:spLocks noGrp="1"/>
          </p:cNvSpPr>
          <p:nvPr>
            <p:ph idx="1"/>
          </p:nvPr>
        </p:nvSpPr>
        <p:spPr/>
        <p:txBody>
          <a:bodyPr/>
          <a:lstStyle/>
          <a:p>
            <a:r>
              <a:rPr lang="en-US" dirty="0" smtClean="0"/>
              <a:t>Block size manipulation </a:t>
            </a:r>
          </a:p>
          <a:p>
            <a:pPr lvl="1"/>
            <a:r>
              <a:rPr lang="en-US" dirty="0" smtClean="0"/>
              <a:t>found a 16x16 block to be fastest 8x8 was a close second</a:t>
            </a:r>
          </a:p>
          <a:p>
            <a:r>
              <a:rPr lang="en-US" dirty="0" smtClean="0"/>
              <a:t>Added Shared Memory</a:t>
            </a:r>
          </a:p>
          <a:p>
            <a:r>
              <a:rPr lang="en-US" dirty="0" smtClean="0"/>
              <a:t>Added Loop unrolling </a:t>
            </a:r>
          </a:p>
          <a:p>
            <a:pPr lvl="1"/>
            <a:r>
              <a:rPr lang="en-US" dirty="0" smtClean="0"/>
              <a:t>Fastest when you only unroll a fourth to a half of the loop (data on preceding slides does not account for this)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1/4</a:t>
            </a:r>
            <a:endParaRPr lang="en-US" dirty="0"/>
          </a:p>
        </p:txBody>
      </p:sp>
      <p:sp>
        <p:nvSpPr>
          <p:cNvPr id="3" name="Content Placeholder 2"/>
          <p:cNvSpPr>
            <a:spLocks noGrp="1"/>
          </p:cNvSpPr>
          <p:nvPr>
            <p:ph idx="1"/>
          </p:nvPr>
        </p:nvSpPr>
        <p:spPr>
          <a:xfrm>
            <a:off x="457200" y="1600201"/>
            <a:ext cx="8229599" cy="1346200"/>
          </a:xfrm>
        </p:spPr>
        <p:txBody>
          <a:bodyPr>
            <a:normAutofit fontScale="92500" lnSpcReduction="10000"/>
          </a:bodyPr>
          <a:lstStyle/>
          <a:p>
            <a:r>
              <a:rPr lang="en-US" dirty="0" smtClean="0"/>
              <a:t>Benchmark ran on Core 2 Quad with 8800 GT. CUDA compared against </a:t>
            </a:r>
            <a:r>
              <a:rPr lang="en-US" dirty="0" err="1" smtClean="0"/>
              <a:t>OpenMP</a:t>
            </a:r>
            <a:r>
              <a:rPr lang="en-US" dirty="0" smtClean="0"/>
              <a:t> and </a:t>
            </a:r>
            <a:r>
              <a:rPr lang="en-US" dirty="0" err="1" smtClean="0"/>
              <a:t>Ptheads</a:t>
            </a:r>
            <a:r>
              <a:rPr lang="en-US" dirty="0" smtClean="0"/>
              <a:t> each using 4 threads</a:t>
            </a:r>
            <a:endParaRPr lang="en-US" dirty="0"/>
          </a:p>
        </p:txBody>
      </p:sp>
      <p:graphicFrame>
        <p:nvGraphicFramePr>
          <p:cNvPr id="4" name="Chart 3"/>
          <p:cNvGraphicFramePr/>
          <p:nvPr/>
        </p:nvGraphicFramePr>
        <p:xfrm>
          <a:off x="3606800" y="2946400"/>
          <a:ext cx="5537200" cy="391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07340" y="2946400"/>
            <a:ext cx="3399460" cy="3539430"/>
          </a:xfrm>
          <a:prstGeom prst="rect">
            <a:avLst/>
          </a:prstGeom>
          <a:noFill/>
        </p:spPr>
        <p:txBody>
          <a:bodyPr wrap="square" rtlCol="0">
            <a:spAutoFit/>
          </a:bodyPr>
          <a:lstStyle/>
          <a:p>
            <a:r>
              <a:rPr lang="en-US" sz="1600" dirty="0" err="1" smtClean="0"/>
              <a:t>OPenMP</a:t>
            </a:r>
            <a:r>
              <a:rPr lang="en-US" sz="1600" dirty="0" smtClean="0"/>
              <a:t> Optimizations:</a:t>
            </a:r>
          </a:p>
          <a:p>
            <a:pPr>
              <a:buFont typeface="Arial"/>
              <a:buChar char="•"/>
            </a:pPr>
            <a:r>
              <a:rPr lang="en-US" sz="1600" dirty="0" smtClean="0"/>
              <a:t>Used the rule of N Threads on a N CPU machine</a:t>
            </a:r>
          </a:p>
          <a:p>
            <a:pPr>
              <a:buFont typeface="Arial"/>
              <a:buChar char="•"/>
            </a:pPr>
            <a:r>
              <a:rPr lang="en-US" sz="1600" dirty="0" smtClean="0"/>
              <a:t>Loop level parallelism to cut the process time of a loop of </a:t>
            </a:r>
            <a:r>
              <a:rPr lang="en-US" sz="1600" dirty="0" err="1" smtClean="0"/>
              <a:t>m</a:t>
            </a:r>
            <a:r>
              <a:rPr lang="en-US" sz="1600" dirty="0" smtClean="0"/>
              <a:t> elements by N threads i.e. (</a:t>
            </a:r>
            <a:r>
              <a:rPr lang="en-US" sz="1600" dirty="0" err="1" smtClean="0"/>
              <a:t>m</a:t>
            </a:r>
            <a:r>
              <a:rPr lang="en-US" sz="1600" dirty="0" smtClean="0"/>
              <a:t>/N)</a:t>
            </a:r>
          </a:p>
          <a:p>
            <a:pPr>
              <a:buFont typeface="Arial"/>
              <a:buChar char="•"/>
            </a:pPr>
            <a:r>
              <a:rPr lang="en-US" sz="1600" dirty="0" smtClean="0"/>
              <a:t>Threads share row iterations according to a predefined chunk size.</a:t>
            </a:r>
          </a:p>
          <a:p>
            <a:pPr>
              <a:buFont typeface="Arial"/>
              <a:buChar char="•"/>
            </a:pPr>
            <a:r>
              <a:rPr lang="en-US" sz="1600" dirty="0" smtClean="0"/>
              <a:t>Thread safe use of shared and private memory</a:t>
            </a:r>
          </a:p>
          <a:p>
            <a:pPr>
              <a:buFont typeface="Arial"/>
              <a:buChar char="•"/>
            </a:pPr>
            <a:r>
              <a:rPr lang="en-US" sz="1600" dirty="0" smtClean="0"/>
              <a:t>Static scheduling of threads to remove the cost of dynamic scheduling (benchmarks run with out the variable of other user programs running).</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2/4</a:t>
            </a:r>
            <a:endParaRPr lang="en-US" dirty="0"/>
          </a:p>
        </p:txBody>
      </p:sp>
      <p:sp>
        <p:nvSpPr>
          <p:cNvPr id="3" name="Content Placeholder 2"/>
          <p:cNvSpPr>
            <a:spLocks noGrp="1"/>
          </p:cNvSpPr>
          <p:nvPr>
            <p:ph idx="1"/>
          </p:nvPr>
        </p:nvSpPr>
        <p:spPr>
          <a:xfrm>
            <a:off x="457200" y="1600200"/>
            <a:ext cx="3093491" cy="1872533"/>
          </a:xfrm>
        </p:spPr>
        <p:txBody>
          <a:bodyPr>
            <a:normAutofit/>
          </a:bodyPr>
          <a:lstStyle/>
          <a:p>
            <a:pPr>
              <a:buNone/>
            </a:pPr>
            <a:r>
              <a:rPr lang="en-US" sz="1400" dirty="0" smtClean="0"/>
              <a:t>Compiler optimizations:</a:t>
            </a:r>
          </a:p>
          <a:p>
            <a:r>
              <a:rPr lang="en-US" sz="1400" dirty="0" smtClean="0"/>
              <a:t>O2 and O3 compiler optimizations</a:t>
            </a:r>
          </a:p>
          <a:p>
            <a:r>
              <a:rPr lang="en-US" sz="1400" dirty="0" smtClean="0"/>
              <a:t>-mach </a:t>
            </a:r>
            <a:r>
              <a:rPr lang="en-US" sz="1400" dirty="0" err="1" smtClean="0"/>
              <a:t>gcc</a:t>
            </a:r>
            <a:r>
              <a:rPr lang="en-US" sz="1400" dirty="0" smtClean="0"/>
              <a:t> flag for architecture based optimizations</a:t>
            </a:r>
          </a:p>
          <a:p>
            <a:r>
              <a:rPr lang="en-US" sz="1400" dirty="0" smtClean="0"/>
              <a:t>-</a:t>
            </a:r>
            <a:r>
              <a:rPr lang="en-US" sz="1400" dirty="0" err="1" smtClean="0"/>
              <a:t>use_fast_math</a:t>
            </a:r>
            <a:r>
              <a:rPr lang="en-US" sz="1400" dirty="0" smtClean="0"/>
              <a:t> (speedup for floating point arithmetic)</a:t>
            </a:r>
          </a:p>
        </p:txBody>
      </p:sp>
      <p:graphicFrame>
        <p:nvGraphicFramePr>
          <p:cNvPr id="4" name="Chart 3"/>
          <p:cNvGraphicFramePr/>
          <p:nvPr/>
        </p:nvGraphicFramePr>
        <p:xfrm>
          <a:off x="457200" y="3265407"/>
          <a:ext cx="8686800" cy="359259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3/4</a:t>
            </a:r>
            <a:endParaRPr lang="en-US" dirty="0"/>
          </a:p>
        </p:txBody>
      </p:sp>
      <p:sp>
        <p:nvSpPr>
          <p:cNvPr id="3" name="Content Placeholder 2"/>
          <p:cNvSpPr>
            <a:spLocks noGrp="1"/>
          </p:cNvSpPr>
          <p:nvPr>
            <p:ph idx="1"/>
          </p:nvPr>
        </p:nvSpPr>
        <p:spPr>
          <a:xfrm>
            <a:off x="457200" y="1600201"/>
            <a:ext cx="8229600" cy="809980"/>
          </a:xfrm>
        </p:spPr>
        <p:txBody>
          <a:bodyPr>
            <a:normAutofit fontScale="85000" lnSpcReduction="20000"/>
          </a:bodyPr>
          <a:lstStyle/>
          <a:p>
            <a:pPr algn="ctr">
              <a:buNone/>
            </a:pPr>
            <a:r>
              <a:rPr lang="en-US" dirty="0" smtClean="0"/>
              <a:t>The Data</a:t>
            </a:r>
            <a:endParaRPr lang="en-US" sz="1400" dirty="0" smtClean="0"/>
          </a:p>
          <a:p>
            <a:pPr algn="ctr">
              <a:buNone/>
            </a:pPr>
            <a:r>
              <a:rPr lang="en-US" sz="1600" dirty="0" smtClean="0"/>
              <a:t>The time is represented in seconds and shows the averages over three runs of the most optimized versions of the algorithm</a:t>
            </a:r>
            <a:endParaRPr lang="en-US" sz="1600" dirty="0"/>
          </a:p>
        </p:txBody>
      </p:sp>
      <p:graphicFrame>
        <p:nvGraphicFramePr>
          <p:cNvPr id="5" name="Table 4"/>
          <p:cNvGraphicFramePr>
            <a:graphicFrameLocks noGrp="1"/>
          </p:cNvGraphicFramePr>
          <p:nvPr/>
        </p:nvGraphicFramePr>
        <p:xfrm>
          <a:off x="457200" y="2526802"/>
          <a:ext cx="8229600" cy="1968500"/>
        </p:xfrm>
        <a:graphic>
          <a:graphicData uri="http://schemas.openxmlformats.org/drawingml/2006/table">
            <a:tbl>
              <a:tblPr/>
              <a:tblGrid>
                <a:gridCol w="1313234"/>
                <a:gridCol w="1996116"/>
                <a:gridCol w="2031135"/>
                <a:gridCol w="1575881"/>
                <a:gridCol w="1313234"/>
              </a:tblGrid>
              <a:tr h="282149">
                <a:tc>
                  <a:txBody>
                    <a:bodyPr/>
                    <a:lstStyle/>
                    <a:p>
                      <a:pPr algn="l" fontAlgn="b"/>
                      <a:r>
                        <a:rPr lang="en-US" sz="1000" b="1" i="0" u="none" strike="noStrike" dirty="0">
                          <a:latin typeface="Verdana"/>
                        </a:rPr>
                        <a:t>Edge length of square </a:t>
                      </a:r>
                      <a:r>
                        <a:rPr lang="en-US" sz="1000" b="1" i="0" u="none" strike="noStrike" dirty="0" smtClean="0">
                          <a:latin typeface="Verdana"/>
                        </a:rPr>
                        <a:t>matrix</a:t>
                      </a:r>
                      <a:endParaRPr lang="en-US" sz="1000" b="1" i="0" u="none" strike="noStrike" dirty="0">
                        <a:latin typeface="Verdana"/>
                      </a:endParaRPr>
                    </a:p>
                  </a:txBody>
                  <a:tcPr marL="12700" marR="12700" marT="12700" marB="0" anchor="b">
                    <a:lnL>
                      <a:noFill/>
                    </a:lnL>
                    <a:lnR>
                      <a:noFill/>
                    </a:lnR>
                    <a:lnT>
                      <a:noFill/>
                    </a:lnT>
                    <a:lnB>
                      <a:noFill/>
                    </a:lnB>
                  </a:tcPr>
                </a:tc>
                <a:tc>
                  <a:txBody>
                    <a:bodyPr/>
                    <a:lstStyle/>
                    <a:p>
                      <a:pPr algn="l" fontAlgn="b"/>
                      <a:r>
                        <a:rPr lang="en-US" sz="1000" b="1" i="0" u="none" strike="noStrike" dirty="0">
                          <a:latin typeface="Verdana"/>
                        </a:rPr>
                        <a:t>SEQ </a:t>
                      </a:r>
                      <a:r>
                        <a:rPr lang="en-US" sz="1000" b="1" i="0" u="none" strike="noStrike" dirty="0" err="1">
                          <a:latin typeface="Verdana"/>
                        </a:rPr>
                        <a:t>avg</a:t>
                      </a:r>
                      <a:endParaRPr lang="en-US" sz="1000" b="1" i="0" u="none" strike="noStrike" dirty="0">
                        <a:latin typeface="Verdana"/>
                      </a:endParaRPr>
                    </a:p>
                  </a:txBody>
                  <a:tcPr marL="12700" marR="12700" marT="12700" marB="0" anchor="b">
                    <a:lnL>
                      <a:noFill/>
                    </a:lnL>
                    <a:lnR>
                      <a:noFill/>
                    </a:lnR>
                    <a:lnT>
                      <a:noFill/>
                    </a:lnT>
                    <a:lnB>
                      <a:noFill/>
                    </a:lnB>
                  </a:tcPr>
                </a:tc>
                <a:tc>
                  <a:txBody>
                    <a:bodyPr/>
                    <a:lstStyle/>
                    <a:p>
                      <a:pPr algn="l" fontAlgn="b"/>
                      <a:r>
                        <a:rPr lang="en-US" sz="1000" b="1" i="0" u="none" strike="noStrike" dirty="0" err="1">
                          <a:latin typeface="Verdana"/>
                        </a:rPr>
                        <a:t>Pthread</a:t>
                      </a:r>
                      <a:r>
                        <a:rPr lang="en-US" sz="1000" b="1" i="0" u="none" strike="noStrike" dirty="0">
                          <a:latin typeface="Verdana"/>
                        </a:rPr>
                        <a:t> </a:t>
                      </a:r>
                      <a:r>
                        <a:rPr lang="en-US" sz="1000" b="1" i="0" u="none" strike="noStrike" dirty="0" err="1">
                          <a:latin typeface="Verdana"/>
                        </a:rPr>
                        <a:t>avg</a:t>
                      </a:r>
                      <a:endParaRPr lang="en-US" sz="1000" b="1" i="0" u="none" strike="noStrike" dirty="0">
                        <a:latin typeface="Verdana"/>
                      </a:endParaRPr>
                    </a:p>
                  </a:txBody>
                  <a:tcPr marL="12700" marR="12700" marT="12700" marB="0" anchor="b">
                    <a:lnL>
                      <a:noFill/>
                    </a:lnL>
                    <a:lnR>
                      <a:noFill/>
                    </a:lnR>
                    <a:lnT>
                      <a:noFill/>
                    </a:lnT>
                    <a:lnB>
                      <a:noFill/>
                    </a:lnB>
                  </a:tcPr>
                </a:tc>
                <a:tc>
                  <a:txBody>
                    <a:bodyPr/>
                    <a:lstStyle/>
                    <a:p>
                      <a:pPr algn="l" fontAlgn="b"/>
                      <a:r>
                        <a:rPr lang="en-US" sz="1000" b="1" i="0" u="none" strike="noStrike" dirty="0" err="1">
                          <a:latin typeface="Verdana"/>
                        </a:rPr>
                        <a:t>OpenMP</a:t>
                      </a:r>
                      <a:r>
                        <a:rPr lang="en-US" sz="1000" b="1" i="0" u="none" strike="noStrike" dirty="0">
                          <a:latin typeface="Verdana"/>
                        </a:rPr>
                        <a:t> </a:t>
                      </a:r>
                      <a:r>
                        <a:rPr lang="en-US" sz="1000" b="1" i="0" u="none" strike="noStrike" dirty="0" err="1" smtClean="0">
                          <a:latin typeface="Verdana"/>
                        </a:rPr>
                        <a:t>avg</a:t>
                      </a:r>
                      <a:endParaRPr lang="en-US" sz="1000" b="1" i="0" u="none" strike="noStrike" dirty="0">
                        <a:latin typeface="Verdana"/>
                      </a:endParaRPr>
                    </a:p>
                  </a:txBody>
                  <a:tcPr marL="12700" marR="12700" marT="12700" marB="0" anchor="b">
                    <a:lnL>
                      <a:noFill/>
                    </a:lnL>
                    <a:lnR>
                      <a:noFill/>
                    </a:lnR>
                    <a:lnT>
                      <a:noFill/>
                    </a:lnT>
                    <a:lnB>
                      <a:noFill/>
                    </a:lnB>
                  </a:tcPr>
                </a:tc>
                <a:tc>
                  <a:txBody>
                    <a:bodyPr/>
                    <a:lstStyle/>
                    <a:p>
                      <a:pPr algn="l" fontAlgn="b"/>
                      <a:r>
                        <a:rPr lang="en-US" sz="1000" b="1" i="0" u="none" strike="noStrike" dirty="0" smtClean="0">
                          <a:latin typeface="Verdana"/>
                        </a:rPr>
                        <a:t>CUDA </a:t>
                      </a:r>
                      <a:r>
                        <a:rPr lang="en-US" sz="1000" b="1" i="0" u="none" strike="noStrike" dirty="0" err="1" smtClean="0">
                          <a:latin typeface="Verdana"/>
                        </a:rPr>
                        <a:t>avg</a:t>
                      </a:r>
                      <a:endParaRPr lang="en-US" sz="1000" b="1" i="0" u="none" strike="noStrike" dirty="0">
                        <a:latin typeface="Verdana"/>
                      </a:endParaRP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100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0.001364</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0.000704333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0.000747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0.043054333</a:t>
                      </a:r>
                    </a:p>
                  </a:txBody>
                  <a:tcPr marL="12700" marR="12700" marT="12700" marB="0" anchor="b">
                    <a:lnL>
                      <a:noFill/>
                    </a:lnL>
                    <a:lnR>
                      <a:noFill/>
                    </a:lnR>
                    <a:lnT>
                      <a:noFill/>
                    </a:lnT>
                    <a:lnB>
                      <a:noFill/>
                    </a:lnB>
                  </a:tcPr>
                </a:tc>
              </a:tr>
              <a:tr h="146717">
                <a:tc>
                  <a:txBody>
                    <a:bodyPr/>
                    <a:lstStyle/>
                    <a:p>
                      <a:pPr algn="l" fontAlgn="b"/>
                      <a:r>
                        <a:rPr lang="en-US" sz="1000" b="0" i="0" u="none" strike="noStrike" dirty="0">
                          <a:latin typeface="Verdana"/>
                        </a:rPr>
                        <a:t>200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0.010089333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0.003128333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0.004182667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0.044102667</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300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0.031604667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0.012004667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0.010698333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0.047264333</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400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0.072319</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0.024801667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0.023449667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0.046442333</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500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0.162871333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0.051245333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0.049393667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0.059222667</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600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0.568023333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0.164804667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0.179456333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0.060988</a:t>
                      </a:r>
                    </a:p>
                  </a:txBody>
                  <a:tcPr marL="12700" marR="12700" marT="12700" marB="0" anchor="b">
                    <a:lnL>
                      <a:noFill/>
                    </a:lnL>
                    <a:lnR>
                      <a:noFill/>
                    </a:lnR>
                    <a:lnT>
                      <a:noFill/>
                    </a:lnT>
                    <a:lnB>
                      <a:noFill/>
                    </a:lnB>
                  </a:tcPr>
                </a:tc>
              </a:tr>
              <a:tr h="146717">
                <a:tc>
                  <a:txBody>
                    <a:bodyPr/>
                    <a:lstStyle/>
                    <a:p>
                      <a:pPr algn="l" fontAlgn="b"/>
                      <a:r>
                        <a:rPr lang="en-US" sz="1000" b="0" i="0" u="none" strike="noStrike" dirty="0">
                          <a:latin typeface="Verdana"/>
                        </a:rPr>
                        <a:t>700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1.026019333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0.279560333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0.283793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0.082562333</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800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1.619929667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0.427156333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0.430608</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0.066677667</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900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2.991015667</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0.789544667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0.798438</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0.130003</a:t>
                      </a:r>
                    </a:p>
                  </a:txBody>
                  <a:tcPr marL="12700" marR="12700" marT="12700" marB="0" anchor="b">
                    <a:lnL>
                      <a:noFill/>
                    </a:lnL>
                    <a:lnR>
                      <a:noFill/>
                    </a:lnR>
                    <a:lnT>
                      <a:noFill/>
                    </a:lnT>
                    <a:lnB>
                      <a:noFill/>
                    </a:lnB>
                  </a:tcPr>
                </a:tc>
              </a:tr>
              <a:tr h="146717">
                <a:tc>
                  <a:txBody>
                    <a:bodyPr/>
                    <a:lstStyle/>
                    <a:p>
                      <a:pPr algn="l" fontAlgn="b"/>
                      <a:r>
                        <a:rPr lang="en-US" sz="1000" b="0" i="0" u="none" strike="noStrike">
                          <a:latin typeface="Verdana"/>
                        </a:rPr>
                        <a:t>1000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4.487729</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1.161472667</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1.160349667</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0.124985</a:t>
                      </a:r>
                    </a:p>
                  </a:txBody>
                  <a:tcPr marL="12700" marR="12700" marT="12700" marB="0" anchor="b">
                    <a:lnL>
                      <a:noFill/>
                    </a:lnL>
                    <a:lnR>
                      <a:noFill/>
                    </a:lnR>
                    <a:lnT>
                      <a:noFill/>
                    </a:lnT>
                    <a:lnB>
                      <a:noFill/>
                    </a:lnB>
                  </a:tcPr>
                </a:tc>
              </a:tr>
            </a:tbl>
          </a:graphicData>
        </a:graphic>
      </p:graphicFrame>
      <p:graphicFrame>
        <p:nvGraphicFramePr>
          <p:cNvPr id="6" name="Table 5"/>
          <p:cNvGraphicFramePr>
            <a:graphicFrameLocks noGrp="1"/>
          </p:cNvGraphicFramePr>
          <p:nvPr/>
        </p:nvGraphicFramePr>
        <p:xfrm>
          <a:off x="457200" y="4889500"/>
          <a:ext cx="8229600" cy="1968500"/>
        </p:xfrm>
        <a:graphic>
          <a:graphicData uri="http://schemas.openxmlformats.org/drawingml/2006/table">
            <a:tbl>
              <a:tblPr/>
              <a:tblGrid>
                <a:gridCol w="1562582"/>
                <a:gridCol w="2375125"/>
                <a:gridCol w="2416794"/>
                <a:gridCol w="1875099"/>
              </a:tblGrid>
              <a:tr h="165100">
                <a:tc>
                  <a:txBody>
                    <a:bodyPr/>
                    <a:lstStyle/>
                    <a:p>
                      <a:pPr algn="l" fontAlgn="b"/>
                      <a:r>
                        <a:rPr lang="en-US" sz="1000" b="1" i="0" u="none" strike="noStrike">
                          <a:latin typeface="Verdana"/>
                        </a:rPr>
                        <a:t>Edge length of square matrix</a:t>
                      </a:r>
                    </a:p>
                  </a:txBody>
                  <a:tcPr marL="12700" marR="12700" marT="12700" marB="0" anchor="b">
                    <a:lnL>
                      <a:noFill/>
                    </a:lnL>
                    <a:lnR>
                      <a:noFill/>
                    </a:lnR>
                    <a:lnT>
                      <a:noFill/>
                    </a:lnT>
                    <a:lnB>
                      <a:noFill/>
                    </a:lnB>
                  </a:tcPr>
                </a:tc>
                <a:tc>
                  <a:txBody>
                    <a:bodyPr/>
                    <a:lstStyle/>
                    <a:p>
                      <a:pPr algn="l" fontAlgn="b"/>
                      <a:r>
                        <a:rPr lang="en-US" sz="1000" b="1" i="0" u="none" strike="noStrike" dirty="0" err="1">
                          <a:latin typeface="Verdana"/>
                        </a:rPr>
                        <a:t>avg</a:t>
                      </a:r>
                      <a:r>
                        <a:rPr lang="en-US" sz="1000" b="1" i="0" u="none" strike="noStrike" dirty="0">
                          <a:latin typeface="Verdana"/>
                        </a:rPr>
                        <a:t> </a:t>
                      </a:r>
                      <a:r>
                        <a:rPr lang="en-US" sz="1000" b="1" i="0" u="none" strike="noStrike" dirty="0" err="1">
                          <a:latin typeface="Verdana"/>
                        </a:rPr>
                        <a:t>Pthread</a:t>
                      </a:r>
                      <a:r>
                        <a:rPr lang="en-US" sz="1000" b="1" i="0" u="none" strike="noStrike" dirty="0">
                          <a:latin typeface="Verdana"/>
                        </a:rPr>
                        <a:t> speedup</a:t>
                      </a:r>
                    </a:p>
                  </a:txBody>
                  <a:tcPr marL="12700" marR="12700" marT="12700" marB="0" anchor="b">
                    <a:lnL>
                      <a:noFill/>
                    </a:lnL>
                    <a:lnR>
                      <a:noFill/>
                    </a:lnR>
                    <a:lnT>
                      <a:noFill/>
                    </a:lnT>
                    <a:lnB>
                      <a:noFill/>
                    </a:lnB>
                  </a:tcPr>
                </a:tc>
                <a:tc>
                  <a:txBody>
                    <a:bodyPr/>
                    <a:lstStyle/>
                    <a:p>
                      <a:pPr algn="l" fontAlgn="b"/>
                      <a:r>
                        <a:rPr lang="en-US" sz="1000" b="1" i="0" u="none" strike="noStrike">
                          <a:latin typeface="Verdana"/>
                        </a:rPr>
                        <a:t>avg OpenMP speedup</a:t>
                      </a:r>
                    </a:p>
                  </a:txBody>
                  <a:tcPr marL="12700" marR="12700" marT="12700" marB="0" anchor="b">
                    <a:lnL>
                      <a:noFill/>
                    </a:lnL>
                    <a:lnR>
                      <a:noFill/>
                    </a:lnR>
                    <a:lnT>
                      <a:noFill/>
                    </a:lnT>
                    <a:lnB>
                      <a:noFill/>
                    </a:lnB>
                  </a:tcPr>
                </a:tc>
                <a:tc>
                  <a:txBody>
                    <a:bodyPr/>
                    <a:lstStyle/>
                    <a:p>
                      <a:pPr algn="l" fontAlgn="b"/>
                      <a:r>
                        <a:rPr lang="en-US" sz="1000" b="1" i="0" u="none" strike="noStrike" dirty="0">
                          <a:latin typeface="Verdana"/>
                        </a:rPr>
                        <a:t>CUDA Speedup</a:t>
                      </a:r>
                    </a:p>
                  </a:txBody>
                  <a:tcPr marL="12700" marR="12700" marT="12700" marB="0" anchor="b">
                    <a:lnL>
                      <a:noFill/>
                    </a:lnL>
                    <a:lnR>
                      <a:noFill/>
                    </a:lnR>
                    <a:lnT>
                      <a:noFill/>
                    </a:lnT>
                    <a:lnB>
                      <a:noFill/>
                    </a:lnB>
                  </a:tcPr>
                </a:tc>
              </a:tr>
              <a:tr h="165100">
                <a:tc>
                  <a:txBody>
                    <a:bodyPr/>
                    <a:lstStyle/>
                    <a:p>
                      <a:pPr algn="l" fontAlgn="b"/>
                      <a:r>
                        <a:rPr lang="en-US" sz="1000" b="0" i="0" u="none" strike="noStrike" dirty="0">
                          <a:latin typeface="Verdana"/>
                        </a:rPr>
                        <a:t>100</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1.936583057</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1.825970549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0.031680899</a:t>
                      </a:r>
                    </a:p>
                  </a:txBody>
                  <a:tcPr marL="12700" marR="12700" marT="12700" marB="0" anchor="b">
                    <a:lnL>
                      <a:noFill/>
                    </a:lnL>
                    <a:lnR>
                      <a:noFill/>
                    </a:lnR>
                    <a:lnT>
                      <a:noFill/>
                    </a:lnT>
                    <a:lnB>
                      <a:noFill/>
                    </a:lnB>
                  </a:tcPr>
                </a:tc>
              </a:tr>
              <a:tr h="165100">
                <a:tc>
                  <a:txBody>
                    <a:bodyPr/>
                    <a:lstStyle/>
                    <a:p>
                      <a:pPr algn="l" fontAlgn="b"/>
                      <a:r>
                        <a:rPr lang="en-US" sz="1000" b="0" i="0" u="none" strike="noStrike" dirty="0">
                          <a:latin typeface="Verdana"/>
                        </a:rPr>
                        <a:t>200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3.22514651</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2.412177239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0.228769235</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300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2.632698395</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2.954167316</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0.66867899</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400</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2.915892749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3.084009723</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1.557178436</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500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3.178266639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3.297413299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2.750151969</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600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3.446645928</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3.165245399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9.313690125</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700</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3.670117721</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3.615379285</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12.42720853</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800</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3.792357833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3.761959059</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24.29493634</a:t>
                      </a:r>
                    </a:p>
                  </a:txBody>
                  <a:tcPr marL="12700" marR="12700" marT="12700" marB="0" anchor="b">
                    <a:lnL>
                      <a:noFill/>
                    </a:lnL>
                    <a:lnR>
                      <a:noFill/>
                    </a:lnR>
                    <a:lnT>
                      <a:noFill/>
                    </a:lnT>
                    <a:lnB>
                      <a:noFill/>
                    </a:lnB>
                  </a:tcPr>
                </a:tc>
              </a:tr>
              <a:tr h="165100">
                <a:tc>
                  <a:txBody>
                    <a:bodyPr/>
                    <a:lstStyle/>
                    <a:p>
                      <a:pPr algn="l" fontAlgn="b"/>
                      <a:r>
                        <a:rPr lang="en-US" sz="1000" b="0" i="0" u="none" strike="noStrike">
                          <a:latin typeface="Verdana"/>
                        </a:rPr>
                        <a:t>900</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3.788279236</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3.746083812</a:t>
                      </a:r>
                    </a:p>
                  </a:txBody>
                  <a:tcPr marL="12700" marR="12700" marT="12700" marB="0" anchor="b">
                    <a:lnL>
                      <a:noFill/>
                    </a:lnL>
                    <a:lnR>
                      <a:noFill/>
                    </a:lnR>
                    <a:lnT>
                      <a:noFill/>
                    </a:lnT>
                    <a:lnB>
                      <a:noFill/>
                    </a:lnB>
                  </a:tcPr>
                </a:tc>
                <a:tc>
                  <a:txBody>
                    <a:bodyPr/>
                    <a:lstStyle/>
                    <a:p>
                      <a:pPr algn="l" fontAlgn="b"/>
                      <a:r>
                        <a:rPr lang="en-US" sz="1000" b="0" i="0" u="none" strike="noStrike">
                          <a:latin typeface="Verdana"/>
                        </a:rPr>
                        <a:t>23.00728188</a:t>
                      </a:r>
                    </a:p>
                  </a:txBody>
                  <a:tcPr marL="12700" marR="12700" marT="12700" marB="0" anchor="b">
                    <a:lnL>
                      <a:noFill/>
                    </a:lnL>
                    <a:lnR>
                      <a:noFill/>
                    </a:lnR>
                    <a:lnT>
                      <a:noFill/>
                    </a:lnT>
                    <a:lnB>
                      <a:noFill/>
                    </a:lnB>
                  </a:tcPr>
                </a:tc>
              </a:tr>
              <a:tr h="165100">
                <a:tc>
                  <a:txBody>
                    <a:bodyPr/>
                    <a:lstStyle/>
                    <a:p>
                      <a:pPr algn="l" fontAlgn="b"/>
                      <a:r>
                        <a:rPr lang="en-US" sz="1000" b="0" i="0" u="none" strike="noStrike" dirty="0">
                          <a:latin typeface="Verdana"/>
                        </a:rPr>
                        <a:t>1000</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3.863826613</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3.86756607</a:t>
                      </a:r>
                    </a:p>
                  </a:txBody>
                  <a:tcPr marL="12700" marR="12700" marT="12700" marB="0" anchor="b">
                    <a:lnL>
                      <a:noFill/>
                    </a:lnL>
                    <a:lnR>
                      <a:noFill/>
                    </a:lnR>
                    <a:lnT>
                      <a:noFill/>
                    </a:lnT>
                    <a:lnB>
                      <a:noFill/>
                    </a:lnB>
                  </a:tcPr>
                </a:tc>
                <a:tc>
                  <a:txBody>
                    <a:bodyPr/>
                    <a:lstStyle/>
                    <a:p>
                      <a:pPr algn="l" fontAlgn="b"/>
                      <a:r>
                        <a:rPr lang="en-US" sz="1000" b="0" i="0" u="none" strike="noStrike" dirty="0">
                          <a:latin typeface="Verdana"/>
                        </a:rPr>
                        <a:t>35.90614074</a:t>
                      </a:r>
                    </a:p>
                  </a:txBody>
                  <a:tcPr marL="12700" marR="12700" marT="12700" marB="0" anchor="b">
                    <a:lnL>
                      <a:noFill/>
                    </a:lnL>
                    <a:lnR>
                      <a:noFill/>
                    </a:lnR>
                    <a:lnT>
                      <a:noFill/>
                    </a:lnT>
                    <a:lnB>
                      <a:noFill/>
                    </a:lnB>
                  </a:tcPr>
                </a:tc>
              </a:tr>
            </a:tbl>
          </a:graphicData>
        </a:graphic>
      </p:graphicFrame>
      <p:sp>
        <p:nvSpPr>
          <p:cNvPr id="7" name="TextBox 6"/>
          <p:cNvSpPr txBox="1"/>
          <p:nvPr/>
        </p:nvSpPr>
        <p:spPr>
          <a:xfrm>
            <a:off x="457200" y="4495303"/>
            <a:ext cx="8229600" cy="338554"/>
          </a:xfrm>
          <a:prstGeom prst="rect">
            <a:avLst/>
          </a:prstGeom>
          <a:noFill/>
        </p:spPr>
        <p:txBody>
          <a:bodyPr wrap="square" rtlCol="0">
            <a:spAutoFit/>
          </a:bodyPr>
          <a:lstStyle/>
          <a:p>
            <a:pPr algn="ctr"/>
            <a:r>
              <a:rPr lang="en-US" sz="1600" dirty="0" smtClean="0"/>
              <a:t>Data shows the Speed up of the graphs of the previous slides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Multiply 4/</a:t>
            </a:r>
            <a:r>
              <a:rPr lang="en-US" dirty="0"/>
              <a:t>4</a:t>
            </a:r>
          </a:p>
        </p:txBody>
      </p:sp>
      <p:sp>
        <p:nvSpPr>
          <p:cNvPr id="3" name="Content Placeholder 2"/>
          <p:cNvSpPr>
            <a:spLocks noGrp="1"/>
          </p:cNvSpPr>
          <p:nvPr>
            <p:ph idx="1"/>
          </p:nvPr>
        </p:nvSpPr>
        <p:spPr/>
        <p:txBody>
          <a:bodyPr/>
          <a:lstStyle/>
          <a:p>
            <a:r>
              <a:rPr lang="en-US" dirty="0" smtClean="0"/>
              <a:t>Analysis of the Data</a:t>
            </a:r>
          </a:p>
          <a:p>
            <a:pPr lvl="1"/>
            <a:r>
              <a:rPr lang="en-US" sz="2000" dirty="0" smtClean="0"/>
              <a:t>The striking thing I notices is that it takes a matrix size of 300x300 before we start to see speed up gains faster than the CPU and a matrix size of 600x600 for it to be faster than other forms of parallelism</a:t>
            </a:r>
          </a:p>
          <a:p>
            <a:pPr lvl="1"/>
            <a:r>
              <a:rPr lang="en-US" sz="2000" dirty="0" smtClean="0"/>
              <a:t>My conclusion is that the speed-up in computation does not overcome the overhead of copying data to and from the device coupled with loading the kernel binary to the device</a:t>
            </a:r>
          </a:p>
          <a:p>
            <a:pPr lvl="1"/>
            <a:r>
              <a:rPr lang="en-US" sz="2000" dirty="0" smtClean="0"/>
              <a:t>Furthermore There is a large limiting factor on the speedup on threading for the CPU. At best I could only see a speedup just under 4x for a quad core machine. My conclusion is that speedup vs. sequential algorithms on the CPU will always be less than the number of cores because of OS level processes and Cache misses.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583"/>
            <a:ext cx="8229600" cy="1143000"/>
          </a:xfrm>
        </p:spPr>
        <p:txBody>
          <a:bodyPr/>
          <a:lstStyle/>
          <a:p>
            <a:r>
              <a:rPr lang="en-US" dirty="0" smtClean="0"/>
              <a:t>Block Matrix Multiply on FERMI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Single Precision G80</a:t>
            </a:r>
          </a:p>
        </p:txBody>
      </p:sp>
      <p:sp>
        <p:nvSpPr>
          <p:cNvPr id="3074" name="Rectangle 2"/>
          <p:cNvSpPr>
            <a:spLocks noGrp="1" noChangeArrowheads="1"/>
          </p:cNvSpPr>
          <p:nvPr>
            <p:ph type="subTitle" idx="4294967295"/>
          </p:nvPr>
        </p:nvSpPr>
        <p:spPr bwMode="auto">
          <a:xfrm>
            <a:off x="456481" y="1604329"/>
            <a:ext cx="8228160" cy="4526396"/>
          </a:xfrm>
          <a:prstGeom prst="rect">
            <a:avLst/>
          </a:prstGeom>
          <a:noFill/>
          <a:ln/>
        </p:spPr>
        <p:txBody>
          <a:bodyPr lIns="0" tIns="25602" rIns="0" bIns="0" anchor="ctr">
            <a:prstTxWarp prst="textNoShape">
              <a:avLst/>
            </a:prstTxWarp>
          </a:bodyPr>
          <a:lstStyle/>
          <a:p>
            <a:endParaRPr lang="en-US"/>
          </a:p>
        </p:txBody>
      </p:sp>
      <p:graphicFrame>
        <p:nvGraphicFramePr>
          <p:cNvPr id="3075" name="Object 3"/>
          <p:cNvGraphicFramePr>
            <a:graphicFrameLocks noChangeAspect="1"/>
          </p:cNvGraphicFramePr>
          <p:nvPr/>
        </p:nvGraphicFramePr>
        <p:xfrm>
          <a:off x="622080" y="1659054"/>
          <a:ext cx="8087040" cy="4562399"/>
        </p:xfrm>
        <a:graphic>
          <a:graphicData uri="http://schemas.openxmlformats.org/presentationml/2006/ole">
            <p:oleObj spid="_x0000_s23554" r:id="rId4" imgW="8915760" imgH="5029560" progId="">
              <p:embed/>
            </p:oleObj>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469</TotalTime>
  <Words>645</Words>
  <Application>Microsoft Macintosh PowerPoint</Application>
  <PresentationFormat>On-screen Show (4:3)</PresentationFormat>
  <Paragraphs>163</Paragraphs>
  <Slides>17</Slides>
  <Notes>8</Notes>
  <HiddenSlides>0</HiddenSlides>
  <MMClips>0</MMClips>
  <ScaleCrop>false</ScaleCrop>
  <HeadingPairs>
    <vt:vector size="6" baseType="variant">
      <vt:variant>
        <vt:lpstr>Design Template</vt:lpstr>
      </vt:variant>
      <vt:variant>
        <vt:i4>1</vt:i4>
      </vt:variant>
      <vt:variant>
        <vt:lpstr>Embedded OLE Servers</vt:lpstr>
      </vt:variant>
      <vt:variant>
        <vt:i4>0</vt:i4>
      </vt:variant>
      <vt:variant>
        <vt:lpstr>Slide Titles</vt:lpstr>
      </vt:variant>
      <vt:variant>
        <vt:i4>17</vt:i4>
      </vt:variant>
    </vt:vector>
  </HeadingPairs>
  <TitlesOfParts>
    <vt:vector size="18" baseType="lpstr">
      <vt:lpstr>Office Theme</vt:lpstr>
      <vt:lpstr>CUDA Optimizations</vt:lpstr>
      <vt:lpstr>Development platforms</vt:lpstr>
      <vt:lpstr>CuDA Optimization Techniques</vt:lpstr>
      <vt:lpstr>Matrix multiplication 1/4</vt:lpstr>
      <vt:lpstr>Matrix Multiplication 2/4</vt:lpstr>
      <vt:lpstr>Matrix Multiplication 3/4</vt:lpstr>
      <vt:lpstr>Matrix Multiply 4/4</vt:lpstr>
      <vt:lpstr>Block Matrix Multiply on FERMI </vt:lpstr>
      <vt:lpstr>Single Precision G80</vt:lpstr>
      <vt:lpstr>A Single Point</vt:lpstr>
      <vt:lpstr>Double Precision G80</vt:lpstr>
      <vt:lpstr>A Single Point (300)</vt:lpstr>
      <vt:lpstr>Fermi Single Precision </vt:lpstr>
      <vt:lpstr>Fermi Double Precision</vt:lpstr>
      <vt:lpstr>Matrix Demo</vt:lpstr>
      <vt:lpstr>Convolution Small Input</vt:lpstr>
      <vt:lpstr>Convolution Large Input</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 Optimizations</dc:title>
  <dc:creator>Farzon Lotfi</dc:creator>
  <cp:lastModifiedBy>Farzon Lotfi</cp:lastModifiedBy>
  <cp:revision>3</cp:revision>
  <dcterms:created xsi:type="dcterms:W3CDTF">2011-07-29T08:43:55Z</dcterms:created>
  <dcterms:modified xsi:type="dcterms:W3CDTF">2011-07-29T13:42:30Z</dcterms:modified>
</cp:coreProperties>
</file>