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5"/>
  </p:sldMasterIdLst>
  <p:notesMasterIdLst>
    <p:notesMasterId r:id="rId7"/>
  </p:notesMasterIdLst>
  <p:handoutMasterIdLst>
    <p:handoutMasterId r:id="rId8"/>
  </p:handoutMasterIdLst>
  <p:sldIdLst>
    <p:sldId id="258" r:id="rId6"/>
  </p:sldIdLst>
  <p:sldSz cx="20116800" cy="25603200"/>
  <p:notesSz cx="6934200" cy="9232900"/>
  <p:custDataLst>
    <p:tags r:id="rId9"/>
  </p:custDataLst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Neo Sans Int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B2B2"/>
    <a:srgbClr val="FF0000"/>
    <a:srgbClr val="FFEA8F"/>
    <a:srgbClr val="99CCFF"/>
    <a:srgbClr val="FFFFCC"/>
    <a:srgbClr val="66CC33"/>
    <a:srgbClr val="99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89" autoAdjust="0"/>
    <p:restoredTop sz="86674" autoAdjust="0"/>
  </p:normalViewPr>
  <p:slideViewPr>
    <p:cSldViewPr snapToGrid="0">
      <p:cViewPr>
        <p:scale>
          <a:sx n="20" d="100"/>
          <a:sy n="20" d="100"/>
        </p:scale>
        <p:origin x="-907" y="-5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80" y="-108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F36BAF-5847-4EB3-95C1-C26B20B5A1C4}" type="datetimeFigureOut">
              <a:rPr lang="en-US"/>
              <a:pPr>
                <a:defRPr/>
              </a:pPr>
              <a:t>8/9/2013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2B8F58-C5D6-437C-92FA-2BA6404C66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67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8200" y="692150"/>
            <a:ext cx="271780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1EFFD51-041F-4A9B-A8CE-D29355AC4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29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5" y="7953375"/>
            <a:ext cx="17100550" cy="5487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838" y="14508163"/>
            <a:ext cx="14081125" cy="6543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2775" y="1019175"/>
            <a:ext cx="4541838" cy="2031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675" y="1019175"/>
            <a:ext cx="13474700" cy="2031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3" y="1019175"/>
            <a:ext cx="18122900" cy="2746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5675" y="4435475"/>
            <a:ext cx="18122900" cy="837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675" y="12961938"/>
            <a:ext cx="18122900" cy="837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16452850"/>
            <a:ext cx="17098962" cy="508476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10852150"/>
            <a:ext cx="17098962" cy="56007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675" y="4435475"/>
            <a:ext cx="8985250" cy="16900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3325" y="4435475"/>
            <a:ext cx="8985250" cy="16900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5" y="1025525"/>
            <a:ext cx="18103850" cy="426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475" y="5730875"/>
            <a:ext cx="8888413" cy="2389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6475" y="8120063"/>
            <a:ext cx="8888413" cy="14751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8738" y="5730875"/>
            <a:ext cx="8891587" cy="2389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8738" y="8120063"/>
            <a:ext cx="8891587" cy="14751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5" y="1019175"/>
            <a:ext cx="6618288" cy="43386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475" y="1019175"/>
            <a:ext cx="11245850" cy="218519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6475" y="5357813"/>
            <a:ext cx="6618288" cy="17513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0" y="17922875"/>
            <a:ext cx="12069763" cy="2114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350" y="2287588"/>
            <a:ext cx="12069763" cy="1536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350" y="20037425"/>
            <a:ext cx="12069763" cy="3005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white">
          <a:xfrm>
            <a:off x="6350" y="22901275"/>
            <a:ext cx="20110450" cy="27019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1713" y="1019175"/>
            <a:ext cx="181229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Project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5675" y="4435475"/>
            <a:ext cx="18122900" cy="169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955675" y="24361775"/>
            <a:ext cx="15925800" cy="8239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2439988">
              <a:spcBef>
                <a:spcPct val="0"/>
              </a:spcBef>
              <a:defRPr/>
            </a:pPr>
            <a:endParaRPr lang="en-US" sz="1800" dirty="0">
              <a:solidFill>
                <a:schemeClr val="bg1"/>
              </a:solidFill>
              <a:latin typeface="Arial" charset="0"/>
            </a:endParaRPr>
          </a:p>
          <a:p>
            <a:pPr defTabSz="2439988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</a:rPr>
              <a:t>Intel and the Intel logo are trademarks or registered trademarks of Intel Corporation or its subsidiaries in the United States and other countries. 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*Other names and brands may be claimed as the property of others. Copyright © 2006, Intel Corporation.  All rights reserved.</a:t>
            </a:r>
            <a:r>
              <a:rPr lang="en-US" sz="180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17420" name="Rectangle 12"/>
          <p:cNvSpPr>
            <a:spLocks noChangeArrowheads="1"/>
          </p:cNvSpPr>
          <p:nvPr userDrawn="1"/>
        </p:nvSpPr>
        <p:spPr bwMode="auto">
          <a:xfrm>
            <a:off x="15765463" y="22994938"/>
            <a:ext cx="4152900" cy="2419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1031" name="Picture 20" descr="Intel_whi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506700" y="18292763"/>
            <a:ext cx="2444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3" descr="Intel_whi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737013" y="23401338"/>
            <a:ext cx="2744787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3" name="Text Box 25"/>
          <p:cNvSpPr txBox="1">
            <a:spLocks noChangeArrowheads="1"/>
          </p:cNvSpPr>
          <p:nvPr userDrawn="1"/>
        </p:nvSpPr>
        <p:spPr bwMode="auto">
          <a:xfrm>
            <a:off x="955675" y="22847300"/>
            <a:ext cx="18973800" cy="15240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2439988">
              <a:spcBef>
                <a:spcPct val="0"/>
              </a:spcBef>
              <a:defRPr/>
            </a:pPr>
            <a:endParaRPr lang="en-US" sz="1900" dirty="0">
              <a:solidFill>
                <a:schemeClr val="bg1"/>
              </a:solidFill>
              <a:latin typeface="Arial" charset="0"/>
            </a:endParaRPr>
          </a:p>
          <a:p>
            <a:pPr defTabSz="2439988">
              <a:spcBef>
                <a:spcPct val="0"/>
              </a:spcBef>
              <a:defRPr/>
            </a:pPr>
            <a:r>
              <a:rPr lang="en-US" sz="8100" dirty="0" smtClean="0">
                <a:solidFill>
                  <a:schemeClr val="bg1"/>
                </a:solidFill>
              </a:rPr>
              <a:t>Intel Collaborators 2013</a:t>
            </a:r>
            <a:endParaRPr lang="en-US" sz="8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ctr" defTabSz="2439988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439988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2pPr>
      <a:lvl3pPr algn="ctr" defTabSz="2439988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3pPr>
      <a:lvl4pPr algn="ctr" defTabSz="2439988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4pPr>
      <a:lvl5pPr algn="ctr" defTabSz="2439988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5pPr>
      <a:lvl6pPr marL="457200" algn="ctr" defTabSz="2439988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6pPr>
      <a:lvl7pPr marL="914400" algn="ctr" defTabSz="2439988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7pPr>
      <a:lvl8pPr marL="1371600" algn="ctr" defTabSz="2439988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8pPr>
      <a:lvl9pPr marL="1828800" algn="ctr" defTabSz="2439988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Neo Sans Intel" pitchFamily="34" charset="0"/>
        </a:defRPr>
      </a:lvl9pPr>
    </p:titleStyle>
    <p:bodyStyle>
      <a:lvl1pPr marL="342900" indent="-342900" algn="l" defTabSz="2439988" rtl="0" eaLnBrk="0" fontAlgn="base" hangingPunct="0">
        <a:spcBef>
          <a:spcPct val="60000"/>
        </a:spcBef>
        <a:spcAft>
          <a:spcPct val="0"/>
        </a:spcAft>
        <a:defRPr sz="4700">
          <a:solidFill>
            <a:schemeClr val="tx1"/>
          </a:solidFill>
          <a:latin typeface="+mn-lt"/>
          <a:ea typeface="+mn-ea"/>
          <a:cs typeface="+mn-cs"/>
        </a:defRPr>
      </a:lvl1pPr>
      <a:lvl2pPr marL="655638" indent="-652463" algn="l" defTabSz="2439988" rtl="0" eaLnBrk="0" fontAlgn="base" hangingPunct="0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 sz="4700">
          <a:solidFill>
            <a:schemeClr val="tx1"/>
          </a:solidFill>
          <a:latin typeface="+mn-lt"/>
        </a:defRPr>
      </a:lvl2pPr>
      <a:lvl3pPr marL="1524000" indent="-862013" algn="l" defTabSz="2439988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3pPr>
      <a:lvl4pPr marL="1935163" indent="-407988" algn="l" defTabSz="24399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4300">
          <a:solidFill>
            <a:schemeClr val="tx1"/>
          </a:solidFill>
          <a:latin typeface="+mn-lt"/>
        </a:defRPr>
      </a:lvl4pPr>
      <a:lvl5pPr marL="3032125" indent="-1092200" algn="l" defTabSz="2439988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5pPr>
      <a:lvl6pPr marL="3489325" indent="-1092200" algn="l" defTabSz="2439988" rtl="0" fontAlgn="base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6pPr>
      <a:lvl7pPr marL="3946525" indent="-1092200" algn="l" defTabSz="2439988" rtl="0" fontAlgn="base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7pPr>
      <a:lvl8pPr marL="4403725" indent="-1092200" algn="l" defTabSz="2439988" rtl="0" fontAlgn="base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8pPr>
      <a:lvl9pPr marL="4860925" indent="-1092200" algn="l" defTabSz="2439988" rtl="0" fontAlgn="base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30188" r="50715" b="19901"/>
          <a:stretch/>
        </p:blipFill>
        <p:spPr bwMode="auto">
          <a:xfrm>
            <a:off x="2632850" y="10989403"/>
            <a:ext cx="13026249" cy="41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652463"/>
            <a:ext cx="18122900" cy="28765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Minecraft</a:t>
            </a:r>
            <a:r>
              <a:rPr lang="en-US" dirty="0" smtClean="0"/>
              <a:t> + Intel® Media SDK</a:t>
            </a:r>
            <a:br>
              <a:rPr lang="en-US" dirty="0" smtClean="0"/>
            </a:br>
            <a:r>
              <a:rPr lang="en-US" sz="6000" dirty="0" smtClean="0"/>
              <a:t>HW Accelerated Video Game Streaming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41338" y="14623714"/>
            <a:ext cx="19169062" cy="8485822"/>
          </a:xfrm>
          <a:prstGeom prst="roundRect">
            <a:avLst>
              <a:gd name="adj" fmla="val 3546"/>
            </a:avLst>
          </a:prstGeom>
          <a:noFill/>
          <a:ln w="76200">
            <a:noFill/>
            <a:round/>
            <a:headEnd/>
            <a:tailEnd/>
          </a:ln>
        </p:spPr>
        <p:txBody>
          <a:bodyPr lIns="365760" tIns="365760" rIns="365760" bIns="0"/>
          <a:lstStyle/>
          <a:p>
            <a:pPr marL="406400" indent="-406400" defTabSz="2439988">
              <a:spcBef>
                <a:spcPct val="60000"/>
              </a:spcBef>
              <a:buFontTx/>
              <a:buChar char="•"/>
            </a:pPr>
            <a:r>
              <a:rPr lang="en-US" sz="4800" dirty="0"/>
              <a:t>S</a:t>
            </a:r>
            <a:r>
              <a:rPr lang="en-US" sz="4800" dirty="0" smtClean="0"/>
              <a:t>oftware uses a layered and pipeline architecture.  The layered approach allows for abstraction of individual components . The pipeline approach takes advantage of instruction level parallelism.</a:t>
            </a:r>
          </a:p>
          <a:p>
            <a:pPr marL="406400" indent="-406400" defTabSz="2439988">
              <a:spcBef>
                <a:spcPct val="60000"/>
              </a:spcBef>
              <a:buFontTx/>
              <a:buChar char="•"/>
            </a:pPr>
            <a:r>
              <a:rPr lang="en-US" sz="4800" b="1" u="sng" dirty="0" smtClean="0"/>
              <a:t>4.2x </a:t>
            </a:r>
            <a:r>
              <a:rPr lang="en-US" sz="4800" dirty="0" smtClean="0"/>
              <a:t>higher FPS with Hardware </a:t>
            </a:r>
            <a:r>
              <a:rPr lang="en-US" sz="4800" smtClean="0"/>
              <a:t>encoding vs. </a:t>
            </a:r>
            <a:r>
              <a:rPr lang="en-US" sz="4800" dirty="0" smtClean="0"/>
              <a:t>Software </a:t>
            </a:r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12595229" y="22046496"/>
            <a:ext cx="3689215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439988"/>
            <a:r>
              <a:rPr lang="en-US" sz="2800" i="1" dirty="0" smtClean="0"/>
              <a:t>Software Architecture</a:t>
            </a:r>
            <a:endParaRPr lang="en-US" sz="2800" i="1" dirty="0"/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4095916" y="22046496"/>
            <a:ext cx="1784591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439988"/>
            <a:r>
              <a:rPr lang="en-US" sz="2800" i="1" dirty="0" smtClean="0"/>
              <a:t>Game play</a:t>
            </a:r>
            <a:endParaRPr lang="en-US" sz="2800" i="1" dirty="0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6903712" y="3143250"/>
            <a:ext cx="7269426" cy="14003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439988"/>
            <a:r>
              <a:rPr lang="en-US" b="1" dirty="0" smtClean="0"/>
              <a:t>Farzon Lotfi &amp; Shardul Golwalkar</a:t>
            </a:r>
          </a:p>
          <a:p>
            <a:pPr defTabSz="2439988">
              <a:spcBef>
                <a:spcPts val="600"/>
              </a:spcBef>
            </a:pPr>
            <a:r>
              <a:rPr lang="en-US" b="1" dirty="0" smtClean="0"/>
              <a:t>Visual Computing Products (VCP)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07" y="18497639"/>
            <a:ext cx="10413757" cy="343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owenjonesgames.files.wordpress.com/2012/08/minecraft_610x33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 r="2580"/>
          <a:stretch/>
        </p:blipFill>
        <p:spPr bwMode="auto">
          <a:xfrm>
            <a:off x="1630696" y="18610087"/>
            <a:ext cx="6541753" cy="34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3"/>
          <p:cNvSpPr txBox="1">
            <a:spLocks noChangeArrowheads="1"/>
          </p:cNvSpPr>
          <p:nvPr/>
        </p:nvSpPr>
        <p:spPr bwMode="auto">
          <a:xfrm>
            <a:off x="541338" y="3857604"/>
            <a:ext cx="19169062" cy="9094404"/>
          </a:xfrm>
          <a:prstGeom prst="roundRect">
            <a:avLst>
              <a:gd name="adj" fmla="val 938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0" rIns="36576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2439988" rtl="0" eaLnBrk="0" fontAlgn="base" hangingPunct="0">
              <a:spcBef>
                <a:spcPct val="6000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5638" indent="-652463" algn="l" defTabSz="2439988" rtl="0" eaLnBrk="0" fontAlgn="base" hangingPunct="0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sz="4700">
                <a:solidFill>
                  <a:schemeClr val="tx1"/>
                </a:solidFill>
                <a:latin typeface="+mn-lt"/>
              </a:defRPr>
            </a:lvl2pPr>
            <a:lvl3pPr marL="1524000" indent="-862013" algn="l" defTabSz="2439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3pPr>
            <a:lvl4pPr marL="1935163" indent="-407988" algn="l" defTabSz="2439988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4300">
                <a:solidFill>
                  <a:schemeClr val="tx1"/>
                </a:solidFill>
                <a:latin typeface="+mn-lt"/>
              </a:defRPr>
            </a:lvl4pPr>
            <a:lvl5pPr marL="3032125" indent="-1092200" algn="l" defTabSz="2439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5pPr>
            <a:lvl6pPr marL="3489325" indent="-1092200" algn="l" defTabSz="2439988" rtl="0" fontAlgn="base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6pPr>
            <a:lvl7pPr marL="3946525" indent="-1092200" algn="l" defTabSz="2439988" rtl="0" fontAlgn="base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7pPr>
            <a:lvl8pPr marL="4403725" indent="-1092200" algn="l" defTabSz="2439988" rtl="0" fontAlgn="base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8pPr>
            <a:lvl9pPr marL="4860925" indent="-1092200" algn="l" defTabSz="2439988" rtl="0" fontAlgn="base">
              <a:spcBef>
                <a:spcPct val="20000"/>
              </a:spcBef>
              <a:spcAft>
                <a:spcPct val="0"/>
              </a:spcAft>
              <a:buChar char="–"/>
              <a:defRPr sz="4300">
                <a:solidFill>
                  <a:schemeClr val="tx1"/>
                </a:solidFill>
                <a:latin typeface="+mn-lt"/>
              </a:defRPr>
            </a:lvl9pPr>
          </a:lstStyle>
          <a:p>
            <a:pPr marL="406400" indent="-406400" eaLnBrk="1" hangingPunct="1">
              <a:spcBef>
                <a:spcPct val="30000"/>
              </a:spcBef>
              <a:buFontTx/>
              <a:buChar char="•"/>
            </a:pPr>
            <a:r>
              <a:rPr lang="en-US" sz="4800" kern="1200" dirty="0" smtClean="0">
                <a:latin typeface="Neo Sans Intel" pitchFamily="34" charset="0"/>
              </a:rPr>
              <a:t>Take a game with +20M downloads and +81M YouTube videos and show developers ease of integrating Intel Media SDK and unleashing the full power of Intel hardware!</a:t>
            </a:r>
          </a:p>
          <a:p>
            <a:pPr marL="406400" indent="-406400" eaLnBrk="1" hangingPunct="1">
              <a:spcBef>
                <a:spcPct val="30000"/>
              </a:spcBef>
              <a:buFontTx/>
              <a:buChar char="•"/>
            </a:pPr>
            <a:r>
              <a:rPr lang="en-US" sz="4800" kern="1200" dirty="0" smtClean="0">
                <a:latin typeface="Neo Sans Intel" pitchFamily="34" charset="0"/>
              </a:rPr>
              <a:t>Without QSV, real-time streaming is limited in quality and uses 100% CPU performance .  With QSV, real-time streaming uses 15% CPU.</a:t>
            </a:r>
          </a:p>
          <a:p>
            <a:pPr marL="406400" indent="-406400" eaLnBrk="1" hangingPunct="1">
              <a:spcBef>
                <a:spcPct val="30000"/>
              </a:spcBef>
              <a:buFontTx/>
              <a:buChar char="•"/>
            </a:pPr>
            <a:r>
              <a:rPr lang="en-US" sz="4800" kern="1200" dirty="0" smtClean="0">
                <a:latin typeface="Neo Sans Intel" pitchFamily="34" charset="0"/>
              </a:rPr>
              <a:t>Asynchronously grab audio and video frames and encode to an H.264 compatible video container (.mp4)</a:t>
            </a:r>
          </a:p>
          <a:p>
            <a:pPr marL="406400" indent="-406400" eaLnBrk="1" hangingPunct="1">
              <a:spcBef>
                <a:spcPct val="30000"/>
              </a:spcBef>
              <a:buFontTx/>
              <a:buChar char="•"/>
            </a:pPr>
            <a:endParaRPr lang="en-US" sz="4800" kern="1200" dirty="0">
              <a:latin typeface="Neo Sans Int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y Project Title (96pt)&amp;#x0D;&amp;#x0A;Descriptive Subtitle (60pt)&amp;quot;&quot;/&gt;&lt;property id=&quot;20307&quot; value=&quot;258&quot;/&gt;&lt;/object&gt;&lt;/object&gt;&lt;/object&gt;&lt;/database&gt;"/>
</p:tagLst>
</file>

<file path=ppt/theme/theme1.xml><?xml version="1.0" encoding="utf-8"?>
<a:theme xmlns:a="http://schemas.openxmlformats.org/drawingml/2006/main" name="white_intel_only">
  <a:themeElements>
    <a:clrScheme name="white_intel_only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white_intel_only">
      <a:majorFont>
        <a:latin typeface="Neo Sans Inte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2439988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2439988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</a:defRPr>
        </a:defPPr>
      </a:lstStyle>
    </a:lnDef>
  </a:objectDefaults>
  <a:extraClrSchemeLst>
    <a:extraClrScheme>
      <a:clrScheme name="white_intel_only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D24EB07FC8E4C95DEB7633E8915B8" ma:contentTypeVersion="1" ma:contentTypeDescription="Create a new document." ma:contentTypeScope="" ma:versionID="daff6f1eb6e8e9eb7109acf4cc39b9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2AAAE-25EB-4CBC-8FC7-505FE5292AE8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6FF11D-2D57-4F2A-8C6B-56613C1600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68627-E831-4B5D-9A22-1F15172603B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F0F9BDF-3D50-4F72-9019-991BB06D0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</TotalTime>
  <Words>131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white_intel_only</vt:lpstr>
      <vt:lpstr>Minecraft + Intel® Media SDK HW Accelerated Video Game Streaming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Fair Poster Template</dc:title>
  <dc:creator>Name</dc:creator>
  <cp:lastModifiedBy>Lotfi, Farzon</cp:lastModifiedBy>
  <cp:revision>127</cp:revision>
  <dcterms:created xsi:type="dcterms:W3CDTF">2004-02-26T23:05:32Z</dcterms:created>
  <dcterms:modified xsi:type="dcterms:W3CDTF">2013-08-09T21:57:50Z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Bartlett, Nancy</vt:lpwstr>
  </property>
  <property fmtid="{D5CDD505-2E9C-101B-9397-08002B2CF9AE}" pid="4" name="display_urn:schemas-microsoft-com:office:office#Author">
    <vt:lpwstr>Bartlett, Nancy</vt:lpwstr>
  </property>
  <property fmtid="{D5CDD505-2E9C-101B-9397-08002B2CF9AE}" pid="5" name="ContentTypeId">
    <vt:lpwstr>0x010100694D24EB07FC8E4C95DEB7633E8915B8</vt:lpwstr>
  </property>
  <property fmtid="{D5CDD505-2E9C-101B-9397-08002B2CF9AE}" pid="6" name="Order">
    <vt:r8>1200</vt:r8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TemplateUrl">
    <vt:lpwstr/>
  </property>
  <property fmtid="{D5CDD505-2E9C-101B-9397-08002B2CF9AE}" pid="10" name="_SharedFileIndex">
    <vt:lpwstr/>
  </property>
</Properties>
</file>