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6" r:id="rId6"/>
    <p:sldId id="267" r:id="rId7"/>
    <p:sldId id="258" r:id="rId8"/>
    <p:sldId id="259" r:id="rId9"/>
    <p:sldId id="268" r:id="rId10"/>
    <p:sldId id="262" r:id="rId11"/>
    <p:sldId id="269" r:id="rId12"/>
    <p:sldId id="260" r:id="rId13"/>
    <p:sldId id="261"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118" d="100"/>
          <a:sy n="118" d="100"/>
        </p:scale>
        <p:origin x="12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E1496-6B3F-43AF-A589-36210118A2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EF26085-9BDC-47FF-B180-022BA958DC49}">
      <dgm:prSet/>
      <dgm:spPr/>
      <dgm:t>
        <a:bodyPr/>
        <a:lstStyle/>
        <a:p>
          <a:r>
            <a:rPr lang="en-MY"/>
            <a:t>What is the industry involve in Information and Communication Section?</a:t>
          </a:r>
          <a:endParaRPr lang="en-US"/>
        </a:p>
      </dgm:t>
    </dgm:pt>
    <dgm:pt modelId="{AEAD097F-3831-4BCB-B941-383D6ED8CC1A}" type="parTrans" cxnId="{AEB7BD3C-2E40-47C9-971B-AD2862BB064D}">
      <dgm:prSet/>
      <dgm:spPr/>
      <dgm:t>
        <a:bodyPr/>
        <a:lstStyle/>
        <a:p>
          <a:endParaRPr lang="en-US"/>
        </a:p>
      </dgm:t>
    </dgm:pt>
    <dgm:pt modelId="{A95CEEE1-C0B7-4176-8D15-805BD62EBB7E}" type="sibTrans" cxnId="{AEB7BD3C-2E40-47C9-971B-AD2862BB064D}">
      <dgm:prSet/>
      <dgm:spPr/>
      <dgm:t>
        <a:bodyPr/>
        <a:lstStyle/>
        <a:p>
          <a:endParaRPr lang="en-US"/>
        </a:p>
      </dgm:t>
    </dgm:pt>
    <dgm:pt modelId="{58740E23-11EC-4243-8462-A3B6C859BBFA}">
      <dgm:prSet/>
      <dgm:spPr/>
      <dgm:t>
        <a:bodyPr/>
        <a:lstStyle/>
        <a:p>
          <a:r>
            <a:rPr lang="en-MY"/>
            <a:t>What is the pattern growth rate of each industry of above from 2015 to 2019?</a:t>
          </a:r>
          <a:endParaRPr lang="en-US"/>
        </a:p>
      </dgm:t>
    </dgm:pt>
    <dgm:pt modelId="{06DC55DF-EC37-4C89-9DDD-57B46A676E49}" type="parTrans" cxnId="{54969A4D-6BCA-4912-90B2-8D0662D3D17C}">
      <dgm:prSet/>
      <dgm:spPr/>
      <dgm:t>
        <a:bodyPr/>
        <a:lstStyle/>
        <a:p>
          <a:endParaRPr lang="en-US"/>
        </a:p>
      </dgm:t>
    </dgm:pt>
    <dgm:pt modelId="{F38DD70B-682C-4C7B-B04E-5A63D7BA6657}" type="sibTrans" cxnId="{54969A4D-6BCA-4912-90B2-8D0662D3D17C}">
      <dgm:prSet/>
      <dgm:spPr/>
      <dgm:t>
        <a:bodyPr/>
        <a:lstStyle/>
        <a:p>
          <a:endParaRPr lang="en-US"/>
        </a:p>
      </dgm:t>
    </dgm:pt>
    <dgm:pt modelId="{52D3CEC3-EE8C-435C-B3EF-31FA081F1601}">
      <dgm:prSet/>
      <dgm:spPr/>
      <dgm:t>
        <a:bodyPr/>
        <a:lstStyle/>
        <a:p>
          <a:r>
            <a:rPr lang="en-MY"/>
            <a:t>What is the pattern of growth rate of Information and Communication section in Malaysia from 2015 to 2019?</a:t>
          </a:r>
          <a:endParaRPr lang="en-US"/>
        </a:p>
      </dgm:t>
    </dgm:pt>
    <dgm:pt modelId="{FA43841B-BB9E-4282-B580-C5105555BE7B}" type="parTrans" cxnId="{122A848C-435D-4A37-A516-00387D4FD24F}">
      <dgm:prSet/>
      <dgm:spPr/>
      <dgm:t>
        <a:bodyPr/>
        <a:lstStyle/>
        <a:p>
          <a:endParaRPr lang="en-US"/>
        </a:p>
      </dgm:t>
    </dgm:pt>
    <dgm:pt modelId="{3E1F9D6D-E7D1-44A9-84D9-3D2F9CBC95AC}" type="sibTrans" cxnId="{122A848C-435D-4A37-A516-00387D4FD24F}">
      <dgm:prSet/>
      <dgm:spPr/>
      <dgm:t>
        <a:bodyPr/>
        <a:lstStyle/>
        <a:p>
          <a:endParaRPr lang="en-US"/>
        </a:p>
      </dgm:t>
    </dgm:pt>
    <dgm:pt modelId="{636A7365-8036-4336-B4DC-597C7329231B}">
      <dgm:prSet/>
      <dgm:spPr/>
      <dgm:t>
        <a:bodyPr/>
        <a:lstStyle/>
        <a:p>
          <a:r>
            <a:rPr lang="en-MY"/>
            <a:t>What is the pattern of growth rate of each industry of above from 2015 to 2019 in Malaysia only?</a:t>
          </a:r>
          <a:endParaRPr lang="en-US"/>
        </a:p>
      </dgm:t>
    </dgm:pt>
    <dgm:pt modelId="{4F61A268-02E3-4C3B-B6D9-41ACB905483B}" type="parTrans" cxnId="{B38D2321-7D31-4289-BED7-10B1BA8ACDDD}">
      <dgm:prSet/>
      <dgm:spPr/>
      <dgm:t>
        <a:bodyPr/>
        <a:lstStyle/>
        <a:p>
          <a:endParaRPr lang="en-US"/>
        </a:p>
      </dgm:t>
    </dgm:pt>
    <dgm:pt modelId="{CF74ABB3-57F9-4307-8EBF-4512EA36692F}" type="sibTrans" cxnId="{B38D2321-7D31-4289-BED7-10B1BA8ACDDD}">
      <dgm:prSet/>
      <dgm:spPr/>
      <dgm:t>
        <a:bodyPr/>
        <a:lstStyle/>
        <a:p>
          <a:endParaRPr lang="en-US"/>
        </a:p>
      </dgm:t>
    </dgm:pt>
    <dgm:pt modelId="{DBE87FB2-999E-4A61-8836-6D1006BAE28B}" type="pres">
      <dgm:prSet presAssocID="{996E1496-6B3F-43AF-A589-36210118A2F5}" presName="linear" presStyleCnt="0">
        <dgm:presLayoutVars>
          <dgm:animLvl val="lvl"/>
          <dgm:resizeHandles val="exact"/>
        </dgm:presLayoutVars>
      </dgm:prSet>
      <dgm:spPr/>
    </dgm:pt>
    <dgm:pt modelId="{70228EF3-0CB6-48E1-8E5B-4255B2BB4EA9}" type="pres">
      <dgm:prSet presAssocID="{FEF26085-9BDC-47FF-B180-022BA958DC49}" presName="parentText" presStyleLbl="node1" presStyleIdx="0" presStyleCnt="4">
        <dgm:presLayoutVars>
          <dgm:chMax val="0"/>
          <dgm:bulletEnabled val="1"/>
        </dgm:presLayoutVars>
      </dgm:prSet>
      <dgm:spPr/>
    </dgm:pt>
    <dgm:pt modelId="{942C04CE-9789-4E4A-B89E-97A6853D2962}" type="pres">
      <dgm:prSet presAssocID="{A95CEEE1-C0B7-4176-8D15-805BD62EBB7E}" presName="spacer" presStyleCnt="0"/>
      <dgm:spPr/>
    </dgm:pt>
    <dgm:pt modelId="{988045BC-C33C-4499-8ECE-60FAF5CCC836}" type="pres">
      <dgm:prSet presAssocID="{58740E23-11EC-4243-8462-A3B6C859BBFA}" presName="parentText" presStyleLbl="node1" presStyleIdx="1" presStyleCnt="4">
        <dgm:presLayoutVars>
          <dgm:chMax val="0"/>
          <dgm:bulletEnabled val="1"/>
        </dgm:presLayoutVars>
      </dgm:prSet>
      <dgm:spPr/>
    </dgm:pt>
    <dgm:pt modelId="{DF335AA5-082A-4C38-9325-42A26A642BB0}" type="pres">
      <dgm:prSet presAssocID="{F38DD70B-682C-4C7B-B04E-5A63D7BA6657}" presName="spacer" presStyleCnt="0"/>
      <dgm:spPr/>
    </dgm:pt>
    <dgm:pt modelId="{AE941C91-D005-4C70-9871-1C4F603C0C4A}" type="pres">
      <dgm:prSet presAssocID="{52D3CEC3-EE8C-435C-B3EF-31FA081F1601}" presName="parentText" presStyleLbl="node1" presStyleIdx="2" presStyleCnt="4">
        <dgm:presLayoutVars>
          <dgm:chMax val="0"/>
          <dgm:bulletEnabled val="1"/>
        </dgm:presLayoutVars>
      </dgm:prSet>
      <dgm:spPr/>
    </dgm:pt>
    <dgm:pt modelId="{E0140132-5FF0-4374-B950-E29EBD1A163C}" type="pres">
      <dgm:prSet presAssocID="{3E1F9D6D-E7D1-44A9-84D9-3D2F9CBC95AC}" presName="spacer" presStyleCnt="0"/>
      <dgm:spPr/>
    </dgm:pt>
    <dgm:pt modelId="{F843EDED-7EF2-49D7-8C7E-161FC548C59C}" type="pres">
      <dgm:prSet presAssocID="{636A7365-8036-4336-B4DC-597C7329231B}" presName="parentText" presStyleLbl="node1" presStyleIdx="3" presStyleCnt="4">
        <dgm:presLayoutVars>
          <dgm:chMax val="0"/>
          <dgm:bulletEnabled val="1"/>
        </dgm:presLayoutVars>
      </dgm:prSet>
      <dgm:spPr/>
    </dgm:pt>
  </dgm:ptLst>
  <dgm:cxnLst>
    <dgm:cxn modelId="{788A580F-8AF7-4437-9067-4BC47267A2DC}" type="presOf" srcId="{996E1496-6B3F-43AF-A589-36210118A2F5}" destId="{DBE87FB2-999E-4A61-8836-6D1006BAE28B}" srcOrd="0" destOrd="0" presId="urn:microsoft.com/office/officeart/2005/8/layout/vList2"/>
    <dgm:cxn modelId="{B38D2321-7D31-4289-BED7-10B1BA8ACDDD}" srcId="{996E1496-6B3F-43AF-A589-36210118A2F5}" destId="{636A7365-8036-4336-B4DC-597C7329231B}" srcOrd="3" destOrd="0" parTransId="{4F61A268-02E3-4C3B-B6D9-41ACB905483B}" sibTransId="{CF74ABB3-57F9-4307-8EBF-4512EA36692F}"/>
    <dgm:cxn modelId="{AEB7BD3C-2E40-47C9-971B-AD2862BB064D}" srcId="{996E1496-6B3F-43AF-A589-36210118A2F5}" destId="{FEF26085-9BDC-47FF-B180-022BA958DC49}" srcOrd="0" destOrd="0" parTransId="{AEAD097F-3831-4BCB-B941-383D6ED8CC1A}" sibTransId="{A95CEEE1-C0B7-4176-8D15-805BD62EBB7E}"/>
    <dgm:cxn modelId="{284F503D-CC37-4BA8-A04E-A307BB0DA01C}" type="presOf" srcId="{636A7365-8036-4336-B4DC-597C7329231B}" destId="{F843EDED-7EF2-49D7-8C7E-161FC548C59C}" srcOrd="0" destOrd="0" presId="urn:microsoft.com/office/officeart/2005/8/layout/vList2"/>
    <dgm:cxn modelId="{54969A4D-6BCA-4912-90B2-8D0662D3D17C}" srcId="{996E1496-6B3F-43AF-A589-36210118A2F5}" destId="{58740E23-11EC-4243-8462-A3B6C859BBFA}" srcOrd="1" destOrd="0" parTransId="{06DC55DF-EC37-4C89-9DDD-57B46A676E49}" sibTransId="{F38DD70B-682C-4C7B-B04E-5A63D7BA6657}"/>
    <dgm:cxn modelId="{B987E87F-1BC0-4C64-BEDA-C99636351CEA}" type="presOf" srcId="{52D3CEC3-EE8C-435C-B3EF-31FA081F1601}" destId="{AE941C91-D005-4C70-9871-1C4F603C0C4A}" srcOrd="0" destOrd="0" presId="urn:microsoft.com/office/officeart/2005/8/layout/vList2"/>
    <dgm:cxn modelId="{122A848C-435D-4A37-A516-00387D4FD24F}" srcId="{996E1496-6B3F-43AF-A589-36210118A2F5}" destId="{52D3CEC3-EE8C-435C-B3EF-31FA081F1601}" srcOrd="2" destOrd="0" parTransId="{FA43841B-BB9E-4282-B580-C5105555BE7B}" sibTransId="{3E1F9D6D-E7D1-44A9-84D9-3D2F9CBC95AC}"/>
    <dgm:cxn modelId="{AEA07AB5-5514-4D89-9140-8BAAA6CB52BD}" type="presOf" srcId="{58740E23-11EC-4243-8462-A3B6C859BBFA}" destId="{988045BC-C33C-4499-8ECE-60FAF5CCC836}" srcOrd="0" destOrd="0" presId="urn:microsoft.com/office/officeart/2005/8/layout/vList2"/>
    <dgm:cxn modelId="{AE8BE7C4-04C2-46C7-86E4-09789FFA757B}" type="presOf" srcId="{FEF26085-9BDC-47FF-B180-022BA958DC49}" destId="{70228EF3-0CB6-48E1-8E5B-4255B2BB4EA9}" srcOrd="0" destOrd="0" presId="urn:microsoft.com/office/officeart/2005/8/layout/vList2"/>
    <dgm:cxn modelId="{2B8422F4-0A7D-48A2-A47B-67F12B1153DC}" type="presParOf" srcId="{DBE87FB2-999E-4A61-8836-6D1006BAE28B}" destId="{70228EF3-0CB6-48E1-8E5B-4255B2BB4EA9}" srcOrd="0" destOrd="0" presId="urn:microsoft.com/office/officeart/2005/8/layout/vList2"/>
    <dgm:cxn modelId="{927EE28E-F3A2-4011-84F0-5F88C3CF27FC}" type="presParOf" srcId="{DBE87FB2-999E-4A61-8836-6D1006BAE28B}" destId="{942C04CE-9789-4E4A-B89E-97A6853D2962}" srcOrd="1" destOrd="0" presId="urn:microsoft.com/office/officeart/2005/8/layout/vList2"/>
    <dgm:cxn modelId="{02AAA3B5-8940-474D-BCB0-ED77A4328876}" type="presParOf" srcId="{DBE87FB2-999E-4A61-8836-6D1006BAE28B}" destId="{988045BC-C33C-4499-8ECE-60FAF5CCC836}" srcOrd="2" destOrd="0" presId="urn:microsoft.com/office/officeart/2005/8/layout/vList2"/>
    <dgm:cxn modelId="{5F6511FF-3EE8-4945-9200-B14D0041C304}" type="presParOf" srcId="{DBE87FB2-999E-4A61-8836-6D1006BAE28B}" destId="{DF335AA5-082A-4C38-9325-42A26A642BB0}" srcOrd="3" destOrd="0" presId="urn:microsoft.com/office/officeart/2005/8/layout/vList2"/>
    <dgm:cxn modelId="{771263EC-C3A6-4C00-879A-1B0E91067710}" type="presParOf" srcId="{DBE87FB2-999E-4A61-8836-6D1006BAE28B}" destId="{AE941C91-D005-4C70-9871-1C4F603C0C4A}" srcOrd="4" destOrd="0" presId="urn:microsoft.com/office/officeart/2005/8/layout/vList2"/>
    <dgm:cxn modelId="{C3FA09E6-2BC5-465C-B04E-C315ECB6814D}" type="presParOf" srcId="{DBE87FB2-999E-4A61-8836-6D1006BAE28B}" destId="{E0140132-5FF0-4374-B950-E29EBD1A163C}" srcOrd="5" destOrd="0" presId="urn:microsoft.com/office/officeart/2005/8/layout/vList2"/>
    <dgm:cxn modelId="{E2441015-9507-447A-90E4-9111AA03E43A}" type="presParOf" srcId="{DBE87FB2-999E-4A61-8836-6D1006BAE28B}" destId="{F843EDED-7EF2-49D7-8C7E-161FC548C5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3DAB6-57DB-4FD8-877A-FFA9B49E39D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E1B9E7-222B-4D44-8D1E-4D2B5E1C601F}">
      <dgm:prSet/>
      <dgm:spPr/>
      <dgm:t>
        <a:bodyPr/>
        <a:lstStyle/>
        <a:p>
          <a:r>
            <a:rPr lang="en-MY"/>
            <a:t>To analyse the validity of the sectors in the world</a:t>
          </a:r>
          <a:endParaRPr lang="en-US"/>
        </a:p>
      </dgm:t>
    </dgm:pt>
    <dgm:pt modelId="{C997DA87-35B3-4933-B07E-3CFC7835500A}" type="parTrans" cxnId="{71FAC369-CD17-44F8-9E5C-EB38C48283F6}">
      <dgm:prSet/>
      <dgm:spPr/>
      <dgm:t>
        <a:bodyPr/>
        <a:lstStyle/>
        <a:p>
          <a:endParaRPr lang="en-US"/>
        </a:p>
      </dgm:t>
    </dgm:pt>
    <dgm:pt modelId="{FEBF86ED-6118-4D7F-8D3F-1A5C415DA1B1}" type="sibTrans" cxnId="{71FAC369-CD17-44F8-9E5C-EB38C48283F6}">
      <dgm:prSet/>
      <dgm:spPr/>
      <dgm:t>
        <a:bodyPr/>
        <a:lstStyle/>
        <a:p>
          <a:endParaRPr lang="en-US"/>
        </a:p>
      </dgm:t>
    </dgm:pt>
    <dgm:pt modelId="{23920B29-44BB-4FEF-9108-84CB10B0D59C}">
      <dgm:prSet/>
      <dgm:spPr/>
      <dgm:t>
        <a:bodyPr/>
        <a:lstStyle/>
        <a:p>
          <a:r>
            <a:rPr lang="en-MY"/>
            <a:t>To identify the most needed industry of the sector in the world</a:t>
          </a:r>
          <a:endParaRPr lang="en-US"/>
        </a:p>
      </dgm:t>
    </dgm:pt>
    <dgm:pt modelId="{C9D83066-406B-4B35-8F1D-1FAB9A3EFC68}" type="parTrans" cxnId="{4202F684-1B3B-482D-A153-57DC1E1B1F6B}">
      <dgm:prSet/>
      <dgm:spPr/>
      <dgm:t>
        <a:bodyPr/>
        <a:lstStyle/>
        <a:p>
          <a:endParaRPr lang="en-US"/>
        </a:p>
      </dgm:t>
    </dgm:pt>
    <dgm:pt modelId="{874123D0-96ED-4693-9207-A398FA2E038E}" type="sibTrans" cxnId="{4202F684-1B3B-482D-A153-57DC1E1B1F6B}">
      <dgm:prSet/>
      <dgm:spPr/>
      <dgm:t>
        <a:bodyPr/>
        <a:lstStyle/>
        <a:p>
          <a:endParaRPr lang="en-US"/>
        </a:p>
      </dgm:t>
    </dgm:pt>
    <dgm:pt modelId="{CA65E779-4651-4F5A-A8AF-783979114748}">
      <dgm:prSet/>
      <dgm:spPr/>
      <dgm:t>
        <a:bodyPr/>
        <a:lstStyle/>
        <a:p>
          <a:r>
            <a:rPr lang="en-MY"/>
            <a:t>To know which industry in the sector is the most requested in Malaysia</a:t>
          </a:r>
          <a:endParaRPr lang="en-US"/>
        </a:p>
      </dgm:t>
    </dgm:pt>
    <dgm:pt modelId="{EE22E7F5-C086-4226-B15C-E3472D968904}" type="parTrans" cxnId="{5DD1989C-5449-4CB8-8C7D-8976522A1E6E}">
      <dgm:prSet/>
      <dgm:spPr/>
      <dgm:t>
        <a:bodyPr/>
        <a:lstStyle/>
        <a:p>
          <a:endParaRPr lang="en-US"/>
        </a:p>
      </dgm:t>
    </dgm:pt>
    <dgm:pt modelId="{F176BB40-7473-408A-B62A-BFDCAFB3B996}" type="sibTrans" cxnId="{5DD1989C-5449-4CB8-8C7D-8976522A1E6E}">
      <dgm:prSet/>
      <dgm:spPr/>
      <dgm:t>
        <a:bodyPr/>
        <a:lstStyle/>
        <a:p>
          <a:endParaRPr lang="en-US"/>
        </a:p>
      </dgm:t>
    </dgm:pt>
    <dgm:pt modelId="{BB602474-E97B-43D8-BE5D-BAFDC752478D}">
      <dgm:prSet/>
      <dgm:spPr/>
      <dgm:t>
        <a:bodyPr/>
        <a:lstStyle/>
        <a:p>
          <a:r>
            <a:rPr lang="en-MY"/>
            <a:t>To analyse the pattern of growth of the sector in Malaysia</a:t>
          </a:r>
          <a:endParaRPr lang="en-US"/>
        </a:p>
      </dgm:t>
    </dgm:pt>
    <dgm:pt modelId="{D098CE42-BA1C-446C-A105-41D7530B0FE3}" type="parTrans" cxnId="{1FF25E6D-57B5-4F63-BEFF-40E073050B43}">
      <dgm:prSet/>
      <dgm:spPr/>
      <dgm:t>
        <a:bodyPr/>
        <a:lstStyle/>
        <a:p>
          <a:endParaRPr lang="en-US"/>
        </a:p>
      </dgm:t>
    </dgm:pt>
    <dgm:pt modelId="{3D70EF9F-11AF-4223-AC21-9683663DCE2F}" type="sibTrans" cxnId="{1FF25E6D-57B5-4F63-BEFF-40E073050B43}">
      <dgm:prSet/>
      <dgm:spPr/>
      <dgm:t>
        <a:bodyPr/>
        <a:lstStyle/>
        <a:p>
          <a:endParaRPr lang="en-US"/>
        </a:p>
      </dgm:t>
    </dgm:pt>
    <dgm:pt modelId="{5FDF990A-5C9B-44E0-8D23-37535A605734}" type="pres">
      <dgm:prSet presAssocID="{9533DAB6-57DB-4FD8-877A-FFA9B49E39D4}" presName="linear" presStyleCnt="0">
        <dgm:presLayoutVars>
          <dgm:animLvl val="lvl"/>
          <dgm:resizeHandles val="exact"/>
        </dgm:presLayoutVars>
      </dgm:prSet>
      <dgm:spPr/>
    </dgm:pt>
    <dgm:pt modelId="{E2FD1123-9C01-483C-B9FD-AB88F695647B}" type="pres">
      <dgm:prSet presAssocID="{D9E1B9E7-222B-4D44-8D1E-4D2B5E1C601F}" presName="parentText" presStyleLbl="node1" presStyleIdx="0" presStyleCnt="4">
        <dgm:presLayoutVars>
          <dgm:chMax val="0"/>
          <dgm:bulletEnabled val="1"/>
        </dgm:presLayoutVars>
      </dgm:prSet>
      <dgm:spPr/>
    </dgm:pt>
    <dgm:pt modelId="{27ED41EB-AE76-4E23-ACA3-CE99581874F0}" type="pres">
      <dgm:prSet presAssocID="{FEBF86ED-6118-4D7F-8D3F-1A5C415DA1B1}" presName="spacer" presStyleCnt="0"/>
      <dgm:spPr/>
    </dgm:pt>
    <dgm:pt modelId="{CB5FE533-30DB-4446-AC60-1CDC9F719EA8}" type="pres">
      <dgm:prSet presAssocID="{23920B29-44BB-4FEF-9108-84CB10B0D59C}" presName="parentText" presStyleLbl="node1" presStyleIdx="1" presStyleCnt="4">
        <dgm:presLayoutVars>
          <dgm:chMax val="0"/>
          <dgm:bulletEnabled val="1"/>
        </dgm:presLayoutVars>
      </dgm:prSet>
      <dgm:spPr/>
    </dgm:pt>
    <dgm:pt modelId="{F10FBAE3-7E7A-4606-AABC-74D3EB660D59}" type="pres">
      <dgm:prSet presAssocID="{874123D0-96ED-4693-9207-A398FA2E038E}" presName="spacer" presStyleCnt="0"/>
      <dgm:spPr/>
    </dgm:pt>
    <dgm:pt modelId="{F909283B-177E-4B32-9C52-71F7AE727935}" type="pres">
      <dgm:prSet presAssocID="{CA65E779-4651-4F5A-A8AF-783979114748}" presName="parentText" presStyleLbl="node1" presStyleIdx="2" presStyleCnt="4">
        <dgm:presLayoutVars>
          <dgm:chMax val="0"/>
          <dgm:bulletEnabled val="1"/>
        </dgm:presLayoutVars>
      </dgm:prSet>
      <dgm:spPr/>
    </dgm:pt>
    <dgm:pt modelId="{ACBA900B-230E-4A50-ADAB-485E5E697F79}" type="pres">
      <dgm:prSet presAssocID="{F176BB40-7473-408A-B62A-BFDCAFB3B996}" presName="spacer" presStyleCnt="0"/>
      <dgm:spPr/>
    </dgm:pt>
    <dgm:pt modelId="{8FFCD093-0254-4C67-9D66-7075B29FBE24}" type="pres">
      <dgm:prSet presAssocID="{BB602474-E97B-43D8-BE5D-BAFDC752478D}" presName="parentText" presStyleLbl="node1" presStyleIdx="3" presStyleCnt="4">
        <dgm:presLayoutVars>
          <dgm:chMax val="0"/>
          <dgm:bulletEnabled val="1"/>
        </dgm:presLayoutVars>
      </dgm:prSet>
      <dgm:spPr/>
    </dgm:pt>
  </dgm:ptLst>
  <dgm:cxnLst>
    <dgm:cxn modelId="{3BEE830E-257B-4EF5-8CE2-F3E890F77070}" type="presOf" srcId="{9533DAB6-57DB-4FD8-877A-FFA9B49E39D4}" destId="{5FDF990A-5C9B-44E0-8D23-37535A605734}" srcOrd="0" destOrd="0" presId="urn:microsoft.com/office/officeart/2005/8/layout/vList2"/>
    <dgm:cxn modelId="{D3E65042-C289-4EA4-BC1E-B4726B025AC4}" type="presOf" srcId="{BB602474-E97B-43D8-BE5D-BAFDC752478D}" destId="{8FFCD093-0254-4C67-9D66-7075B29FBE24}" srcOrd="0" destOrd="0" presId="urn:microsoft.com/office/officeart/2005/8/layout/vList2"/>
    <dgm:cxn modelId="{71FAC369-CD17-44F8-9E5C-EB38C48283F6}" srcId="{9533DAB6-57DB-4FD8-877A-FFA9B49E39D4}" destId="{D9E1B9E7-222B-4D44-8D1E-4D2B5E1C601F}" srcOrd="0" destOrd="0" parTransId="{C997DA87-35B3-4933-B07E-3CFC7835500A}" sibTransId="{FEBF86ED-6118-4D7F-8D3F-1A5C415DA1B1}"/>
    <dgm:cxn modelId="{1FF25E6D-57B5-4F63-BEFF-40E073050B43}" srcId="{9533DAB6-57DB-4FD8-877A-FFA9B49E39D4}" destId="{BB602474-E97B-43D8-BE5D-BAFDC752478D}" srcOrd="3" destOrd="0" parTransId="{D098CE42-BA1C-446C-A105-41D7530B0FE3}" sibTransId="{3D70EF9F-11AF-4223-AC21-9683663DCE2F}"/>
    <dgm:cxn modelId="{2FC48E75-2F9A-4799-8524-054B3C833B8D}" type="presOf" srcId="{CA65E779-4651-4F5A-A8AF-783979114748}" destId="{F909283B-177E-4B32-9C52-71F7AE727935}" srcOrd="0" destOrd="0" presId="urn:microsoft.com/office/officeart/2005/8/layout/vList2"/>
    <dgm:cxn modelId="{4202F684-1B3B-482D-A153-57DC1E1B1F6B}" srcId="{9533DAB6-57DB-4FD8-877A-FFA9B49E39D4}" destId="{23920B29-44BB-4FEF-9108-84CB10B0D59C}" srcOrd="1" destOrd="0" parTransId="{C9D83066-406B-4B35-8F1D-1FAB9A3EFC68}" sibTransId="{874123D0-96ED-4693-9207-A398FA2E038E}"/>
    <dgm:cxn modelId="{53A09293-86E7-481C-A0C2-E186F7D33E8B}" type="presOf" srcId="{23920B29-44BB-4FEF-9108-84CB10B0D59C}" destId="{CB5FE533-30DB-4446-AC60-1CDC9F719EA8}" srcOrd="0" destOrd="0" presId="urn:microsoft.com/office/officeart/2005/8/layout/vList2"/>
    <dgm:cxn modelId="{5DD1989C-5449-4CB8-8C7D-8976522A1E6E}" srcId="{9533DAB6-57DB-4FD8-877A-FFA9B49E39D4}" destId="{CA65E779-4651-4F5A-A8AF-783979114748}" srcOrd="2" destOrd="0" parTransId="{EE22E7F5-C086-4226-B15C-E3472D968904}" sibTransId="{F176BB40-7473-408A-B62A-BFDCAFB3B996}"/>
    <dgm:cxn modelId="{2AF2C1CB-3A6E-4FFE-9ECE-0E4573922BC6}" type="presOf" srcId="{D9E1B9E7-222B-4D44-8D1E-4D2B5E1C601F}" destId="{E2FD1123-9C01-483C-B9FD-AB88F695647B}" srcOrd="0" destOrd="0" presId="urn:microsoft.com/office/officeart/2005/8/layout/vList2"/>
    <dgm:cxn modelId="{FE4D9326-8080-44C8-B728-27AE38B0A9B4}" type="presParOf" srcId="{5FDF990A-5C9B-44E0-8D23-37535A605734}" destId="{E2FD1123-9C01-483C-B9FD-AB88F695647B}" srcOrd="0" destOrd="0" presId="urn:microsoft.com/office/officeart/2005/8/layout/vList2"/>
    <dgm:cxn modelId="{1FB5B2AB-BF0E-4090-B5C3-591EFB40A850}" type="presParOf" srcId="{5FDF990A-5C9B-44E0-8D23-37535A605734}" destId="{27ED41EB-AE76-4E23-ACA3-CE99581874F0}" srcOrd="1" destOrd="0" presId="urn:microsoft.com/office/officeart/2005/8/layout/vList2"/>
    <dgm:cxn modelId="{86C6BCBD-78FB-4DCF-8ABA-9D25B23180DE}" type="presParOf" srcId="{5FDF990A-5C9B-44E0-8D23-37535A605734}" destId="{CB5FE533-30DB-4446-AC60-1CDC9F719EA8}" srcOrd="2" destOrd="0" presId="urn:microsoft.com/office/officeart/2005/8/layout/vList2"/>
    <dgm:cxn modelId="{16F20CF7-6E61-44E7-A041-41D0E45CB57B}" type="presParOf" srcId="{5FDF990A-5C9B-44E0-8D23-37535A605734}" destId="{F10FBAE3-7E7A-4606-AABC-74D3EB660D59}" srcOrd="3" destOrd="0" presId="urn:microsoft.com/office/officeart/2005/8/layout/vList2"/>
    <dgm:cxn modelId="{7B6C2FFB-C57A-400A-B533-3F99D1558313}" type="presParOf" srcId="{5FDF990A-5C9B-44E0-8D23-37535A605734}" destId="{F909283B-177E-4B32-9C52-71F7AE727935}" srcOrd="4" destOrd="0" presId="urn:microsoft.com/office/officeart/2005/8/layout/vList2"/>
    <dgm:cxn modelId="{3D0316CB-1B75-4DEA-96EF-5D444B50E44F}" type="presParOf" srcId="{5FDF990A-5C9B-44E0-8D23-37535A605734}" destId="{ACBA900B-230E-4A50-ADAB-485E5E697F79}" srcOrd="5" destOrd="0" presId="urn:microsoft.com/office/officeart/2005/8/layout/vList2"/>
    <dgm:cxn modelId="{06AA4009-6102-4603-8B07-9F2FAEFA366F}" type="presParOf" srcId="{5FDF990A-5C9B-44E0-8D23-37535A605734}" destId="{8FFCD093-0254-4C67-9D66-7075B29FBE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28EF3-0CB6-48E1-8E5B-4255B2BB4EA9}">
      <dsp:nvSpPr>
        <dsp:cNvPr id="0" name=""/>
        <dsp:cNvSpPr/>
      </dsp:nvSpPr>
      <dsp:spPr>
        <a:xfrm>
          <a:off x="0" y="65372"/>
          <a:ext cx="6367912" cy="15103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industry involve in Information and Communication Section?</a:t>
          </a:r>
          <a:endParaRPr lang="en-US" sz="2700" kern="1200"/>
        </a:p>
      </dsp:txBody>
      <dsp:txXfrm>
        <a:off x="73731" y="139103"/>
        <a:ext cx="6220450" cy="1362934"/>
      </dsp:txXfrm>
    </dsp:sp>
    <dsp:sp modelId="{988045BC-C33C-4499-8ECE-60FAF5CCC836}">
      <dsp:nvSpPr>
        <dsp:cNvPr id="0" name=""/>
        <dsp:cNvSpPr/>
      </dsp:nvSpPr>
      <dsp:spPr>
        <a:xfrm>
          <a:off x="0" y="1653529"/>
          <a:ext cx="6367912" cy="151039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growth rate of each industry of above from 2015 to 2019?</a:t>
          </a:r>
          <a:endParaRPr lang="en-US" sz="2700" kern="1200"/>
        </a:p>
      </dsp:txBody>
      <dsp:txXfrm>
        <a:off x="73731" y="1727260"/>
        <a:ext cx="6220450" cy="1362934"/>
      </dsp:txXfrm>
    </dsp:sp>
    <dsp:sp modelId="{AE941C91-D005-4C70-9871-1C4F603C0C4A}">
      <dsp:nvSpPr>
        <dsp:cNvPr id="0" name=""/>
        <dsp:cNvSpPr/>
      </dsp:nvSpPr>
      <dsp:spPr>
        <a:xfrm>
          <a:off x="0" y="3241686"/>
          <a:ext cx="6367912" cy="151039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of growth rate of Information and Communication section in Malaysia from 2015 to 2019?</a:t>
          </a:r>
          <a:endParaRPr lang="en-US" sz="2700" kern="1200"/>
        </a:p>
      </dsp:txBody>
      <dsp:txXfrm>
        <a:off x="73731" y="3315417"/>
        <a:ext cx="6220450" cy="1362934"/>
      </dsp:txXfrm>
    </dsp:sp>
    <dsp:sp modelId="{F843EDED-7EF2-49D7-8C7E-161FC548C59C}">
      <dsp:nvSpPr>
        <dsp:cNvPr id="0" name=""/>
        <dsp:cNvSpPr/>
      </dsp:nvSpPr>
      <dsp:spPr>
        <a:xfrm>
          <a:off x="0" y="4829843"/>
          <a:ext cx="6367912" cy="151039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of growth rate of each industry of above from 2015 to 2019 in Malaysia only?</a:t>
          </a:r>
          <a:endParaRPr lang="en-US" sz="2700" kern="1200"/>
        </a:p>
      </dsp:txBody>
      <dsp:txXfrm>
        <a:off x="73731" y="4903574"/>
        <a:ext cx="6220450" cy="1362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D1123-9C01-483C-B9FD-AB88F695647B}">
      <dsp:nvSpPr>
        <dsp:cNvPr id="0" name=""/>
        <dsp:cNvSpPr/>
      </dsp:nvSpPr>
      <dsp:spPr>
        <a:xfrm>
          <a:off x="0" y="602526"/>
          <a:ext cx="6367912"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analyse the validity of the sectors in the world</a:t>
          </a:r>
          <a:endParaRPr lang="en-US" sz="3100" kern="1200"/>
        </a:p>
      </dsp:txBody>
      <dsp:txXfrm>
        <a:off x="60199" y="662725"/>
        <a:ext cx="6247514" cy="1112781"/>
      </dsp:txXfrm>
    </dsp:sp>
    <dsp:sp modelId="{CB5FE533-30DB-4446-AC60-1CDC9F719EA8}">
      <dsp:nvSpPr>
        <dsp:cNvPr id="0" name=""/>
        <dsp:cNvSpPr/>
      </dsp:nvSpPr>
      <dsp:spPr>
        <a:xfrm>
          <a:off x="0" y="1924986"/>
          <a:ext cx="6367912" cy="123317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identify the most needed industry of the sector in the world</a:t>
          </a:r>
          <a:endParaRPr lang="en-US" sz="3100" kern="1200"/>
        </a:p>
      </dsp:txBody>
      <dsp:txXfrm>
        <a:off x="60199" y="1985185"/>
        <a:ext cx="6247514" cy="1112781"/>
      </dsp:txXfrm>
    </dsp:sp>
    <dsp:sp modelId="{F909283B-177E-4B32-9C52-71F7AE727935}">
      <dsp:nvSpPr>
        <dsp:cNvPr id="0" name=""/>
        <dsp:cNvSpPr/>
      </dsp:nvSpPr>
      <dsp:spPr>
        <a:xfrm>
          <a:off x="0" y="3247446"/>
          <a:ext cx="6367912" cy="123317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know which industry in the sector is the most requested in Malaysia</a:t>
          </a:r>
          <a:endParaRPr lang="en-US" sz="3100" kern="1200"/>
        </a:p>
      </dsp:txBody>
      <dsp:txXfrm>
        <a:off x="60199" y="3307645"/>
        <a:ext cx="6247514" cy="1112781"/>
      </dsp:txXfrm>
    </dsp:sp>
    <dsp:sp modelId="{8FFCD093-0254-4C67-9D66-7075B29FBE24}">
      <dsp:nvSpPr>
        <dsp:cNvPr id="0" name=""/>
        <dsp:cNvSpPr/>
      </dsp:nvSpPr>
      <dsp:spPr>
        <a:xfrm>
          <a:off x="0" y="4569906"/>
          <a:ext cx="6367912"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analyse the pattern of growth of the sector in Malaysia</a:t>
          </a:r>
          <a:endParaRPr lang="en-US" sz="3100" kern="1200"/>
        </a:p>
      </dsp:txBody>
      <dsp:txXfrm>
        <a:off x="60199" y="4630105"/>
        <a:ext cx="6247514" cy="11127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22B0-E3F0-4D00-89A1-49F95AAD4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AAF7D452-2D30-46A2-98B1-BCD7D95FC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6B987EC-59EA-4CE3-8E5D-4C6E64E8E7BD}"/>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0EB3CC4F-C942-4E91-8184-9DE7F1996E4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F00A910-85F3-4140-A5F9-6D796597F8B2}"/>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71767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E639-DCDD-498F-92A9-D1EAD15F181E}"/>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DBE93C7-43AE-4362-83ED-60FB1A87C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9B7B1EC-4081-43AB-A670-9907AC4CFD1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A3C77467-1D62-4331-8E9F-B0D64A7DFFB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964F014-4399-4EDE-B642-A5709E827B47}"/>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4633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24DF1-BC88-4BF7-8A1E-16D5D487BF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D82C3DB-D249-4CF4-8795-2F7168A28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EF19C93-1F15-4FD6-A386-233745AD447B}"/>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AF8423A5-91C5-43D0-8CB2-EE0377A8B04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87BF3C2-A382-463E-B229-51B787AD828D}"/>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51590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84BE-5061-427C-BEEF-9506276D2E0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296D3A7-B7BB-4B0A-93D0-0692DC39B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60E7A77-6C32-4DCD-A4EC-2A01524D7A9C}"/>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E3CC09C3-8B34-4BA8-A9FB-056A7C60375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8092623-FA74-45E0-A607-509A835B3036}"/>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8932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13D7-04EB-412C-8A65-A40EAEC0E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21AF1BD-AA1F-4A01-8F39-5DE4D437E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56413-91A2-4215-B160-D6B4CB83C56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130EBDC8-08E1-4D53-84A5-C4A70283905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CE372D8-AD49-4AC4-B7A3-88027F0FD161}"/>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2093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ECF9-ADAE-45A3-8188-A74F503E8A5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4A73F8B-ACEE-45E4-9D10-AB093B22B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314ED71-B3FF-4B20-9945-C313E450F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100AE8D-F865-434A-BC79-BE5D3D7EEEA5}"/>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634C1355-4972-4E2E-99AC-075976A24DE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5F1890B-162D-4AFC-829B-FD1412E80A07}"/>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8985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41C7-86BD-4FE1-A18E-D70E9BC6343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1F5FCCF-1DCC-429F-97EE-0FCB2227A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6E0B0-92E6-4393-B032-AF0FD998B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0787B17-523C-44CD-B636-30CF95718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DFD4B-AAA4-49B9-BF73-E97FD64CD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A499564-9520-4D02-9104-286B3B7DC448}"/>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8" name="Footer Placeholder 7">
            <a:extLst>
              <a:ext uri="{FF2B5EF4-FFF2-40B4-BE49-F238E27FC236}">
                <a16:creationId xmlns:a16="http://schemas.microsoft.com/office/drawing/2014/main" id="{A3BC191C-D8EB-4155-A481-22552CA72CC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0E2681D-7D6C-4087-A609-45A26C44A0EE}"/>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48754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56B-BF21-4893-836F-D32DEDB3E2B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9832F7D-5181-45ED-8ECA-63D3948B48CF}"/>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4" name="Footer Placeholder 3">
            <a:extLst>
              <a:ext uri="{FF2B5EF4-FFF2-40B4-BE49-F238E27FC236}">
                <a16:creationId xmlns:a16="http://schemas.microsoft.com/office/drawing/2014/main" id="{A91057DF-CE82-428B-824A-743A0A87158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F87CC2EA-0970-4DD3-A52E-03556547760A}"/>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3125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A92E9-B33E-4E0C-938D-F4444F612812}"/>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3" name="Footer Placeholder 2">
            <a:extLst>
              <a:ext uri="{FF2B5EF4-FFF2-40B4-BE49-F238E27FC236}">
                <a16:creationId xmlns:a16="http://schemas.microsoft.com/office/drawing/2014/main" id="{A4BDDC60-FB99-46AF-B600-BA9AFCAFF5FE}"/>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578A9DE-FA39-414D-8AE2-464C1DBE52AA}"/>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593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4A9C-8BFF-4C05-A452-67258E49F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CA0655A-DA07-490B-A715-1677BAB80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D95156E-C87A-42C6-8159-41675E36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1C760-C90C-4255-8D03-3A2F8A610842}"/>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FCA84096-7397-484C-9AE2-D24922D1784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4872F46-754A-47DC-9506-D8F965D13901}"/>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49462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0AB-C6D7-4AFA-AFFD-EBF2DE6A6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CDE7085-222D-490E-9EF2-2D614CFC1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127FA90-1E9C-4318-A8AB-CF5C4EDEE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C8656-B0D6-4C71-87BA-6994C0C4428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1DE7E99A-22D9-4A72-BE8E-C7BED8E55CC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9FD4180-7AEC-4996-82F1-04D8B87718D6}"/>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838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CC58D-8A31-4E6C-A099-7146BD2D1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D213C2B-651F-41C4-A0CB-C1414300C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7353152-21A7-409D-BAF9-D2870889D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686320BC-DF48-43E8-937C-878D1F6D5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AB2D19A3-4800-4AEF-AC07-1F3C7832A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413E5-568D-4E44-A76A-2B23F0DB85C6}" type="slidenum">
              <a:rPr lang="en-MY" smtClean="0"/>
              <a:t>‹#›</a:t>
            </a:fld>
            <a:endParaRPr lang="en-MY"/>
          </a:p>
        </p:txBody>
      </p:sp>
    </p:spTree>
    <p:extLst>
      <p:ext uri="{BB962C8B-B14F-4D97-AF65-F5344CB8AC3E}">
        <p14:creationId xmlns:p14="http://schemas.microsoft.com/office/powerpoint/2010/main" val="59789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bstract background of green mesh and nodes">
            <a:extLst>
              <a:ext uri="{FF2B5EF4-FFF2-40B4-BE49-F238E27FC236}">
                <a16:creationId xmlns:a16="http://schemas.microsoft.com/office/drawing/2014/main" id="{428BF1C1-67F2-453B-83F8-8EDB4F412C7D}"/>
              </a:ext>
            </a:extLst>
          </p:cNvPr>
          <p:cNvPicPr>
            <a:picLocks noChangeAspect="1"/>
          </p:cNvPicPr>
          <p:nvPr/>
        </p:nvPicPr>
        <p:blipFill rotWithShape="1">
          <a:blip r:embed="rId2">
            <a:alphaModFix amt="40000"/>
          </a:blip>
          <a:srcRect t="1101" b="146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4F2FEF1-65B3-427D-BA36-E961D2CA6FC7}"/>
              </a:ext>
            </a:extLst>
          </p:cNvPr>
          <p:cNvSpPr>
            <a:spLocks noGrp="1"/>
          </p:cNvSpPr>
          <p:nvPr>
            <p:ph type="ctrTitle"/>
          </p:nvPr>
        </p:nvSpPr>
        <p:spPr>
          <a:xfrm>
            <a:off x="965200" y="965200"/>
            <a:ext cx="10261600" cy="3564869"/>
          </a:xfrm>
        </p:spPr>
        <p:txBody>
          <a:bodyPr>
            <a:normAutofit/>
          </a:bodyPr>
          <a:lstStyle/>
          <a:p>
            <a:pPr algn="l"/>
            <a:r>
              <a:rPr lang="en-MY" sz="8100">
                <a:ln w="22225">
                  <a:solidFill>
                    <a:schemeClr val="tx1"/>
                  </a:solidFill>
                  <a:miter lim="800000"/>
                </a:ln>
                <a:noFill/>
              </a:rPr>
              <a:t>The Pattern of Information and Communication Sector</a:t>
            </a:r>
          </a:p>
        </p:txBody>
      </p:sp>
      <p:sp>
        <p:nvSpPr>
          <p:cNvPr id="3" name="Subtitle 2">
            <a:extLst>
              <a:ext uri="{FF2B5EF4-FFF2-40B4-BE49-F238E27FC236}">
                <a16:creationId xmlns:a16="http://schemas.microsoft.com/office/drawing/2014/main" id="{F05DFB54-B77F-4371-9176-E78D32FF8B9D}"/>
              </a:ext>
            </a:extLst>
          </p:cNvPr>
          <p:cNvSpPr>
            <a:spLocks noGrp="1"/>
          </p:cNvSpPr>
          <p:nvPr>
            <p:ph type="subTitle" idx="1"/>
          </p:nvPr>
        </p:nvSpPr>
        <p:spPr>
          <a:xfrm>
            <a:off x="965200" y="4572002"/>
            <a:ext cx="10261600" cy="1202995"/>
          </a:xfrm>
        </p:spPr>
        <p:txBody>
          <a:bodyPr>
            <a:normAutofit/>
          </a:bodyPr>
          <a:lstStyle/>
          <a:p>
            <a:pPr algn="l"/>
            <a:r>
              <a:rPr lang="en-MY" sz="3200"/>
              <a:t>Fadhluddin Sahlan 1817445</a:t>
            </a:r>
          </a:p>
          <a:p>
            <a:pPr algn="l"/>
            <a:r>
              <a:rPr lang="en-MY" sz="3200"/>
              <a:t>Test 1 Big Data Analytics</a:t>
            </a:r>
          </a:p>
        </p:txBody>
      </p:sp>
    </p:spTree>
    <p:extLst>
      <p:ext uri="{BB962C8B-B14F-4D97-AF65-F5344CB8AC3E}">
        <p14:creationId xmlns:p14="http://schemas.microsoft.com/office/powerpoint/2010/main" val="9504039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5D2B2-B90C-4B7B-B825-4892528C023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Growth rate of each industry from 2015 to 2019 in Malaysia</a:t>
            </a:r>
          </a:p>
        </p:txBody>
      </p:sp>
      <p:pic>
        <p:nvPicPr>
          <p:cNvPr id="5" name="Content Placeholder 4">
            <a:extLst>
              <a:ext uri="{FF2B5EF4-FFF2-40B4-BE49-F238E27FC236}">
                <a16:creationId xmlns:a16="http://schemas.microsoft.com/office/drawing/2014/main" id="{BC8F5D1E-2C7F-4D14-8B5F-FF3A31B8958F}"/>
              </a:ext>
            </a:extLst>
          </p:cNvPr>
          <p:cNvPicPr>
            <a:picLocks noGrp="1" noChangeAspect="1"/>
          </p:cNvPicPr>
          <p:nvPr>
            <p:ph idx="1"/>
          </p:nvPr>
        </p:nvPicPr>
        <p:blipFill>
          <a:blip r:embed="rId2"/>
          <a:stretch>
            <a:fillRect/>
          </a:stretch>
        </p:blipFill>
        <p:spPr>
          <a:xfrm>
            <a:off x="5224430" y="492573"/>
            <a:ext cx="6412329" cy="5880796"/>
          </a:xfrm>
          <a:prstGeom prst="rect">
            <a:avLst/>
          </a:prstGeom>
        </p:spPr>
      </p:pic>
    </p:spTree>
    <p:extLst>
      <p:ext uri="{BB962C8B-B14F-4D97-AF65-F5344CB8AC3E}">
        <p14:creationId xmlns:p14="http://schemas.microsoft.com/office/powerpoint/2010/main" val="329252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3056264-5AEE-4E5A-AC3C-47722A899E8A}"/>
              </a:ext>
            </a:extLst>
          </p:cNvPr>
          <p:cNvPicPr>
            <a:picLocks noChangeAspect="1"/>
          </p:cNvPicPr>
          <p:nvPr/>
        </p:nvPicPr>
        <p:blipFill rotWithShape="1">
          <a:blip r:embed="rId2"/>
          <a:srcRect t="1511" b="14220"/>
          <a:stretch/>
        </p:blipFill>
        <p:spPr>
          <a:xfrm>
            <a:off x="-3048"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35951-9A2C-4EAC-81B9-72927992835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8800" dirty="0">
                <a:latin typeface="Aharoni" panose="02010803020104030203" pitchFamily="2" charset="-79"/>
                <a:cs typeface="Aharoni" panose="02010803020104030203" pitchFamily="2" charset="-79"/>
              </a:rPr>
              <a:t>Visualizations</a:t>
            </a:r>
            <a:endParaRPr lang="en-US" sz="5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6625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62D6D-53BC-4A7F-89A7-E4233FAB97F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200">
                <a:solidFill>
                  <a:srgbClr val="FFFFFF"/>
                </a:solidFill>
              </a:rPr>
              <a:t>Growth rate of each industry from 2015 to 2019</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D549C83-AE87-4C00-BB9C-568B29DB17AA}"/>
              </a:ext>
            </a:extLst>
          </p:cNvPr>
          <p:cNvPicPr>
            <a:picLocks noGrp="1" noChangeAspect="1"/>
          </p:cNvPicPr>
          <p:nvPr>
            <p:ph idx="1"/>
          </p:nvPr>
        </p:nvPicPr>
        <p:blipFill>
          <a:blip r:embed="rId2"/>
          <a:stretch>
            <a:fillRect/>
          </a:stretch>
        </p:blipFill>
        <p:spPr>
          <a:xfrm>
            <a:off x="1500164" y="2426818"/>
            <a:ext cx="3118723" cy="3997637"/>
          </a:xfrm>
          <a:prstGeom prst="rect">
            <a:avLst/>
          </a:prstGeom>
        </p:spPr>
      </p:pic>
      <p:cxnSp>
        <p:nvCxnSpPr>
          <p:cNvPr id="139" name="Straight Connector 13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E634670-99C1-45DC-8458-FDA0B357FF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2529705"/>
            <a:ext cx="5455917" cy="379186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6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BF89F7-3CA4-4D91-97C7-3BD05A7F08AB}"/>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3000"/>
              <a:t>Growth rate of Information and Communication sector in Malaysia from 2015 to 2019</a:t>
            </a:r>
          </a:p>
        </p:txBody>
      </p:sp>
      <p:sp>
        <p:nvSpPr>
          <p:cNvPr id="3" name="Content Placeholder 2">
            <a:extLst>
              <a:ext uri="{FF2B5EF4-FFF2-40B4-BE49-F238E27FC236}">
                <a16:creationId xmlns:a16="http://schemas.microsoft.com/office/drawing/2014/main" id="{34B9AC6B-2BBA-4464-BB07-9FA12FFFC6C9}"/>
              </a:ext>
            </a:extLst>
          </p:cNvPr>
          <p:cNvSpPr>
            <a:spLocks noGrp="1"/>
          </p:cNvSpPr>
          <p:nvPr>
            <p:ph idx="1"/>
          </p:nvPr>
        </p:nvSpPr>
        <p:spPr>
          <a:xfrm>
            <a:off x="804672" y="2724912"/>
            <a:ext cx="3209544" cy="1155525"/>
          </a:xfrm>
        </p:spPr>
        <p:txBody>
          <a:bodyPr vert="horz" lIns="91440" tIns="45720" rIns="91440" bIns="45720" rtlCol="0" anchor="t">
            <a:normAutofit/>
          </a:bodyPr>
          <a:lstStyle/>
          <a:p>
            <a:pPr marL="0" indent="0">
              <a:buNone/>
            </a:pPr>
            <a:r>
              <a:rPr lang="en-US" sz="2000"/>
              <a:t>It appears t</a:t>
            </a:r>
          </a:p>
        </p:txBody>
      </p:sp>
      <p:pic>
        <p:nvPicPr>
          <p:cNvPr id="3074" name="Picture 2">
            <a:extLst>
              <a:ext uri="{FF2B5EF4-FFF2-40B4-BE49-F238E27FC236}">
                <a16:creationId xmlns:a16="http://schemas.microsoft.com/office/drawing/2014/main" id="{22EA2573-1FAD-4986-8DDD-FE4E984491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4383" y="329822"/>
            <a:ext cx="4001512" cy="2611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EADC6A-2F4A-41BC-A1B6-76F6FB87008D}"/>
              </a:ext>
            </a:extLst>
          </p:cNvPr>
          <p:cNvPicPr>
            <a:picLocks noChangeAspect="1"/>
          </p:cNvPicPr>
          <p:nvPr/>
        </p:nvPicPr>
        <p:blipFill>
          <a:blip r:embed="rId3"/>
          <a:stretch>
            <a:fillRect/>
          </a:stretch>
        </p:blipFill>
        <p:spPr>
          <a:xfrm>
            <a:off x="5953781" y="3513971"/>
            <a:ext cx="5702113" cy="2430781"/>
          </a:xfrm>
          <a:prstGeom prst="rect">
            <a:avLst/>
          </a:prstGeom>
        </p:spPr>
      </p:pic>
    </p:spTree>
    <p:extLst>
      <p:ext uri="{BB962C8B-B14F-4D97-AF65-F5344CB8AC3E}">
        <p14:creationId xmlns:p14="http://schemas.microsoft.com/office/powerpoint/2010/main" val="19255421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37B5-EF6D-4408-BFD1-3BED9BC8619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400">
                <a:solidFill>
                  <a:srgbClr val="FFFFFF"/>
                </a:solidFill>
              </a:rPr>
              <a:t>Growth rate of each industry from 2015 to 2019 in Malaysia</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F6FFB2-56E5-448D-A73E-B3433867B66D}"/>
              </a:ext>
            </a:extLst>
          </p:cNvPr>
          <p:cNvPicPr>
            <a:picLocks noChangeAspect="1"/>
          </p:cNvPicPr>
          <p:nvPr/>
        </p:nvPicPr>
        <p:blipFill>
          <a:blip r:embed="rId2"/>
          <a:stretch>
            <a:fillRect/>
          </a:stretch>
        </p:blipFill>
        <p:spPr>
          <a:xfrm>
            <a:off x="1515954" y="2426818"/>
            <a:ext cx="3087143" cy="3997637"/>
          </a:xfrm>
          <a:prstGeom prst="rect">
            <a:avLst/>
          </a:prstGeom>
        </p:spPr>
      </p:pic>
      <p:cxnSp>
        <p:nvCxnSpPr>
          <p:cNvPr id="139" name="Straight Connector 13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39B6A7E6-B2F2-4DA0-9BE9-73FBD22D80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5073" y="2562313"/>
            <a:ext cx="5455917" cy="372664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3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0F3-B647-4A1B-9B25-D9FA0BD2BACD}"/>
              </a:ext>
            </a:extLst>
          </p:cNvPr>
          <p:cNvSpPr>
            <a:spLocks noGrp="1"/>
          </p:cNvSpPr>
          <p:nvPr>
            <p:ph type="title"/>
          </p:nvPr>
        </p:nvSpPr>
        <p:spPr/>
        <p:txBody>
          <a:bodyPr/>
          <a:lstStyle/>
          <a:p>
            <a:r>
              <a:rPr lang="en-MY" dirty="0"/>
              <a:t>Discussion</a:t>
            </a:r>
          </a:p>
        </p:txBody>
      </p:sp>
      <p:sp>
        <p:nvSpPr>
          <p:cNvPr id="3" name="Content Placeholder 2">
            <a:extLst>
              <a:ext uri="{FF2B5EF4-FFF2-40B4-BE49-F238E27FC236}">
                <a16:creationId xmlns:a16="http://schemas.microsoft.com/office/drawing/2014/main" id="{C1667F4B-9F5B-42D1-B0FC-67C20E6EBDB2}"/>
              </a:ext>
            </a:extLst>
          </p:cNvPr>
          <p:cNvSpPr>
            <a:spLocks noGrp="1"/>
          </p:cNvSpPr>
          <p:nvPr>
            <p:ph idx="1"/>
          </p:nvPr>
        </p:nvSpPr>
        <p:spPr/>
        <p:txBody>
          <a:bodyPr/>
          <a:lstStyle/>
          <a:p>
            <a:pPr marL="0" indent="0">
              <a:buNone/>
            </a:pPr>
            <a:r>
              <a:rPr lang="en-MY" dirty="0"/>
              <a:t>From the analysis, we do know there are many industries involve in this sector as mentioned in previous slide in the result.</a:t>
            </a:r>
          </a:p>
          <a:p>
            <a:pPr marL="0" indent="0">
              <a:buNone/>
            </a:pPr>
            <a:r>
              <a:rPr lang="en-MY" dirty="0"/>
              <a:t>	The current trend of past few years, the world show that most Information and Communication industries are increase in growth rate of employment. The industry that have the highest rate increase quickly are Computer &amp; Network Security.</a:t>
            </a:r>
          </a:p>
          <a:p>
            <a:pPr marL="0" indent="0">
              <a:buNone/>
            </a:pPr>
            <a:r>
              <a:rPr lang="en-MY" dirty="0"/>
              <a:t>	However, in Malaysia, Information and Communication sector overall shows decreasing trend in the growth rate of employment and even the worst recently in 2019 with the growth rate of -0.008428.</a:t>
            </a:r>
          </a:p>
          <a:p>
            <a:pPr marL="0" indent="0">
              <a:buNone/>
            </a:pPr>
            <a:r>
              <a:rPr lang="en-MY" dirty="0"/>
              <a:t>	</a:t>
            </a:r>
          </a:p>
        </p:txBody>
      </p:sp>
    </p:spTree>
    <p:extLst>
      <p:ext uri="{BB962C8B-B14F-4D97-AF65-F5344CB8AC3E}">
        <p14:creationId xmlns:p14="http://schemas.microsoft.com/office/powerpoint/2010/main" val="228075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AD40-876E-47DE-9A89-738BE4206FE9}"/>
              </a:ext>
            </a:extLst>
          </p:cNvPr>
          <p:cNvSpPr>
            <a:spLocks noGrp="1"/>
          </p:cNvSpPr>
          <p:nvPr>
            <p:ph type="title"/>
          </p:nvPr>
        </p:nvSpPr>
        <p:spPr>
          <a:xfrm>
            <a:off x="1102368" y="1877492"/>
            <a:ext cx="4030132" cy="3215373"/>
          </a:xfrm>
        </p:spPr>
        <p:txBody>
          <a:bodyPr>
            <a:normAutofit/>
          </a:bodyPr>
          <a:lstStyle/>
          <a:p>
            <a:pPr algn="ctr"/>
            <a:r>
              <a:rPr lang="en-MY">
                <a:solidFill>
                  <a:schemeClr val="bg1"/>
                </a:solidFill>
              </a:rPr>
              <a:t>Background</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44BE452-AF6F-42C0-81C6-B00099E09057}"/>
              </a:ext>
            </a:extLst>
          </p:cNvPr>
          <p:cNvSpPr>
            <a:spLocks noGrp="1"/>
          </p:cNvSpPr>
          <p:nvPr>
            <p:ph idx="1"/>
          </p:nvPr>
        </p:nvSpPr>
        <p:spPr>
          <a:xfrm>
            <a:off x="6234868" y="1130846"/>
            <a:ext cx="5217173" cy="4351338"/>
          </a:xfrm>
        </p:spPr>
        <p:txBody>
          <a:bodyPr>
            <a:normAutofit/>
          </a:bodyPr>
          <a:lstStyle/>
          <a:p>
            <a:pPr marL="0" indent="0">
              <a:buNone/>
            </a:pPr>
            <a:r>
              <a:rPr lang="en-MY">
                <a:solidFill>
                  <a:schemeClr val="bg1"/>
                </a:solidFill>
              </a:rPr>
              <a:t>Information and communication sector is one of the most high demand sectors in Malaysia. Industry Revolution 4.0 encourage the demand where people nowadays can easily communicate in milliseconds even from far away distance. However, we still don’t know whether the hype toward this technology will be valid until when.</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2196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B684839-9186-4EB9-9324-70430514F006}"/>
              </a:ext>
            </a:extLst>
          </p:cNvPr>
          <p:cNvSpPr>
            <a:spLocks noGrp="1"/>
          </p:cNvSpPr>
          <p:nvPr>
            <p:ph type="title"/>
          </p:nvPr>
        </p:nvSpPr>
        <p:spPr>
          <a:xfrm>
            <a:off x="786385" y="841248"/>
            <a:ext cx="3515244" cy="5340097"/>
          </a:xfrm>
        </p:spPr>
        <p:txBody>
          <a:bodyPr anchor="ctr">
            <a:normAutofit/>
          </a:bodyPr>
          <a:lstStyle/>
          <a:p>
            <a:r>
              <a:rPr lang="en-MY" sz="4800">
                <a:solidFill>
                  <a:schemeClr val="bg1"/>
                </a:solidFill>
              </a:rPr>
              <a:t>Data Science Question?</a:t>
            </a:r>
          </a:p>
        </p:txBody>
      </p:sp>
      <p:graphicFrame>
        <p:nvGraphicFramePr>
          <p:cNvPr id="5" name="Content Placeholder 2">
            <a:extLst>
              <a:ext uri="{FF2B5EF4-FFF2-40B4-BE49-F238E27FC236}">
                <a16:creationId xmlns:a16="http://schemas.microsoft.com/office/drawing/2014/main" id="{B2321554-D73E-4CFA-82ED-8C18A3873491}"/>
              </a:ext>
            </a:extLst>
          </p:cNvPr>
          <p:cNvGraphicFramePr>
            <a:graphicFrameLocks noGrp="1"/>
          </p:cNvGraphicFramePr>
          <p:nvPr>
            <p:ph idx="1"/>
            <p:extLst>
              <p:ext uri="{D42A27DB-BD31-4B8C-83A1-F6EECF244321}">
                <p14:modId xmlns:p14="http://schemas.microsoft.com/office/powerpoint/2010/main" val="334210378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27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A667ADF-7D4C-433A-9424-53193AFDD0A8}"/>
              </a:ext>
            </a:extLst>
          </p:cNvPr>
          <p:cNvSpPr>
            <a:spLocks noGrp="1"/>
          </p:cNvSpPr>
          <p:nvPr>
            <p:ph type="title"/>
          </p:nvPr>
        </p:nvSpPr>
        <p:spPr>
          <a:xfrm>
            <a:off x="786385" y="841248"/>
            <a:ext cx="3515244" cy="5340097"/>
          </a:xfrm>
        </p:spPr>
        <p:txBody>
          <a:bodyPr anchor="ctr">
            <a:normAutofit/>
          </a:bodyPr>
          <a:lstStyle/>
          <a:p>
            <a:r>
              <a:rPr lang="en-MY" sz="4800">
                <a:solidFill>
                  <a:schemeClr val="bg1"/>
                </a:solidFill>
              </a:rPr>
              <a:t>Objectives</a:t>
            </a:r>
          </a:p>
        </p:txBody>
      </p:sp>
      <p:graphicFrame>
        <p:nvGraphicFramePr>
          <p:cNvPr id="28" name="Content Placeholder 2">
            <a:extLst>
              <a:ext uri="{FF2B5EF4-FFF2-40B4-BE49-F238E27FC236}">
                <a16:creationId xmlns:a16="http://schemas.microsoft.com/office/drawing/2014/main" id="{5BD49FA6-6BD3-4B40-AD34-A5673343E3D2}"/>
              </a:ext>
            </a:extLst>
          </p:cNvPr>
          <p:cNvGraphicFramePr>
            <a:graphicFrameLocks noGrp="1"/>
          </p:cNvGraphicFramePr>
          <p:nvPr>
            <p:ph idx="1"/>
            <p:extLst>
              <p:ext uri="{D42A27DB-BD31-4B8C-83A1-F6EECF244321}">
                <p14:modId xmlns:p14="http://schemas.microsoft.com/office/powerpoint/2010/main" val="382965030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61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5835E10-4118-438E-8D6A-9C1D7404DBFD}"/>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8DE6C0CA-984D-481B-BC85-53DB7F6FB55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000" dirty="0">
                <a:solidFill>
                  <a:srgbClr val="FFFFFF"/>
                </a:solidFill>
                <a:latin typeface="Aharoni" panose="02010803020104030203" pitchFamily="2" charset="-79"/>
                <a:cs typeface="Aharoni" panose="02010803020104030203" pitchFamily="2" charset="-79"/>
              </a:rPr>
              <a:t>Methodology</a:t>
            </a:r>
            <a:endParaRPr lang="en-US" sz="6000" dirty="0">
              <a:solidFill>
                <a:srgbClr val="FFFFFF"/>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132DDD8-12B7-4BA1-B895-C06EC3517B36}"/>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Refer to the python code</a:t>
            </a:r>
          </a:p>
        </p:txBody>
      </p:sp>
    </p:spTree>
    <p:extLst>
      <p:ext uri="{BB962C8B-B14F-4D97-AF65-F5344CB8AC3E}">
        <p14:creationId xmlns:p14="http://schemas.microsoft.com/office/powerpoint/2010/main" val="38281069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040C942-828E-4E43-9D38-D5F5DA0200B4}"/>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7203CF71-B20E-4070-A37F-8587BE12709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800" dirty="0">
                <a:solidFill>
                  <a:srgbClr val="FFFFFF"/>
                </a:solidFill>
                <a:latin typeface="Aharoni" panose="02010803020104030203" pitchFamily="2" charset="-79"/>
                <a:cs typeface="Aharoni" panose="02010803020104030203" pitchFamily="2" charset="-79"/>
              </a:rPr>
              <a:t>Results</a:t>
            </a:r>
            <a:endParaRPr lang="en-US" sz="6000"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48325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AC313B5-576C-49FB-ADAE-3B68BD885744}"/>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6DFB14A7-8925-41A8-905B-BEA10C50064D}"/>
              </a:ext>
            </a:extLst>
          </p:cNvPr>
          <p:cNvSpPr>
            <a:spLocks noGrp="1"/>
          </p:cNvSpPr>
          <p:nvPr>
            <p:ph type="title"/>
          </p:nvPr>
        </p:nvSpPr>
        <p:spPr>
          <a:xfrm>
            <a:off x="838201" y="1065862"/>
            <a:ext cx="3313164" cy="4726276"/>
          </a:xfrm>
        </p:spPr>
        <p:txBody>
          <a:bodyPr>
            <a:normAutofit/>
          </a:bodyPr>
          <a:lstStyle/>
          <a:p>
            <a:pPr algn="r"/>
            <a:r>
              <a:rPr lang="en-MY" sz="3700">
                <a:solidFill>
                  <a:srgbClr val="FFFFFF"/>
                </a:solidFill>
              </a:rPr>
              <a:t>Industry involved in Information and Communication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5F5FB4-952F-4306-B8BB-C01FE933A194}"/>
              </a:ext>
            </a:extLst>
          </p:cNvPr>
          <p:cNvSpPr>
            <a:spLocks noGrp="1"/>
          </p:cNvSpPr>
          <p:nvPr>
            <p:ph idx="1"/>
          </p:nvPr>
        </p:nvSpPr>
        <p:spPr>
          <a:xfrm>
            <a:off x="5155379" y="1065862"/>
            <a:ext cx="5744685" cy="4726276"/>
          </a:xfrm>
        </p:spPr>
        <p:txBody>
          <a:bodyPr anchor="ctr">
            <a:normAutofit/>
          </a:bodyPr>
          <a:lstStyle/>
          <a:p>
            <a:r>
              <a:rPr lang="en-MY" sz="1100">
                <a:solidFill>
                  <a:srgbClr val="FFFFFF"/>
                </a:solidFill>
              </a:rPr>
              <a:t>'Computer Hardware’</a:t>
            </a:r>
          </a:p>
          <a:p>
            <a:r>
              <a:rPr lang="en-MY" sz="1100">
                <a:solidFill>
                  <a:srgbClr val="FFFFFF"/>
                </a:solidFill>
              </a:rPr>
              <a:t>'Computer Software’</a:t>
            </a:r>
          </a:p>
          <a:p>
            <a:r>
              <a:rPr lang="en-MY" sz="1100">
                <a:solidFill>
                  <a:srgbClr val="FFFFFF"/>
                </a:solidFill>
              </a:rPr>
              <a:t>'Computer Networking',</a:t>
            </a:r>
          </a:p>
          <a:p>
            <a:r>
              <a:rPr lang="en-MY" sz="1100">
                <a:solidFill>
                  <a:srgbClr val="FFFFFF"/>
                </a:solidFill>
              </a:rPr>
              <a:t>'Internet’</a:t>
            </a:r>
          </a:p>
          <a:p>
            <a:r>
              <a:rPr lang="en-MY" sz="1100">
                <a:solidFill>
                  <a:srgbClr val="FFFFFF"/>
                </a:solidFill>
              </a:rPr>
              <a:t>'Semiconductors’</a:t>
            </a:r>
          </a:p>
          <a:p>
            <a:r>
              <a:rPr lang="en-MY" sz="1100">
                <a:solidFill>
                  <a:srgbClr val="FFFFFF"/>
                </a:solidFill>
              </a:rPr>
              <a:t>'Telecommunications',</a:t>
            </a:r>
          </a:p>
          <a:p>
            <a:r>
              <a:rPr lang="en-MY" sz="1100">
                <a:solidFill>
                  <a:srgbClr val="FFFFFF"/>
                </a:solidFill>
              </a:rPr>
              <a:t> 'Motion Pictures &amp; Film’</a:t>
            </a:r>
          </a:p>
          <a:p>
            <a:r>
              <a:rPr lang="en-MY" sz="1100">
                <a:solidFill>
                  <a:srgbClr val="FFFFFF"/>
                </a:solidFill>
              </a:rPr>
              <a:t>'Broadcast Media’</a:t>
            </a:r>
          </a:p>
          <a:p>
            <a:r>
              <a:rPr lang="en-MY" sz="1100">
                <a:solidFill>
                  <a:srgbClr val="FFFFFF"/>
                </a:solidFill>
              </a:rPr>
              <a:t>'Newspapers',</a:t>
            </a:r>
          </a:p>
          <a:p>
            <a:r>
              <a:rPr lang="en-MY" sz="1100">
                <a:solidFill>
                  <a:srgbClr val="FFFFFF"/>
                </a:solidFill>
              </a:rPr>
              <a:t> 'Publishing’</a:t>
            </a:r>
          </a:p>
          <a:p>
            <a:r>
              <a:rPr lang="en-MY" sz="1100">
                <a:solidFill>
                  <a:srgbClr val="FFFFFF"/>
                </a:solidFill>
              </a:rPr>
              <a:t>'Information Technology &amp; Services',</a:t>
            </a:r>
          </a:p>
          <a:p>
            <a:r>
              <a:rPr lang="en-MY" sz="1100">
                <a:solidFill>
                  <a:srgbClr val="FFFFFF"/>
                </a:solidFill>
              </a:rPr>
              <a:t> 'Writing &amp; Editing’</a:t>
            </a:r>
          </a:p>
          <a:p>
            <a:r>
              <a:rPr lang="en-MY" sz="1100">
                <a:solidFill>
                  <a:srgbClr val="FFFFFF"/>
                </a:solidFill>
              </a:rPr>
              <a:t>'Computer Games’</a:t>
            </a:r>
          </a:p>
          <a:p>
            <a:r>
              <a:rPr lang="en-MY" sz="1100">
                <a:solidFill>
                  <a:srgbClr val="FFFFFF"/>
                </a:solidFill>
              </a:rPr>
              <a:t>'Online Media',</a:t>
            </a:r>
          </a:p>
          <a:p>
            <a:r>
              <a:rPr lang="en-MY" sz="1100">
                <a:solidFill>
                  <a:srgbClr val="FFFFFF"/>
                </a:solidFill>
              </a:rPr>
              <a:t> 'Computer &amp; Network Security’</a:t>
            </a:r>
          </a:p>
          <a:p>
            <a:r>
              <a:rPr lang="en-MY" sz="1100">
                <a:solidFill>
                  <a:srgbClr val="FFFFFF"/>
                </a:solidFill>
              </a:rPr>
              <a:t>'Wireless’</a:t>
            </a:r>
          </a:p>
          <a:p>
            <a:r>
              <a:rPr lang="en-MY" sz="1100">
                <a:solidFill>
                  <a:srgbClr val="FFFFFF"/>
                </a:solidFill>
              </a:rPr>
              <a:t>'Media Production'</a:t>
            </a:r>
          </a:p>
        </p:txBody>
      </p:sp>
    </p:spTree>
    <p:extLst>
      <p:ext uri="{BB962C8B-B14F-4D97-AF65-F5344CB8AC3E}">
        <p14:creationId xmlns:p14="http://schemas.microsoft.com/office/powerpoint/2010/main" val="38169308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DCC85-B1EE-49E0-AE4C-12DB670C8D6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Growth rate of each industry from 2015 to 2019</a:t>
            </a:r>
          </a:p>
        </p:txBody>
      </p:sp>
      <p:pic>
        <p:nvPicPr>
          <p:cNvPr id="5" name="Content Placeholder 4" descr="Table&#10;&#10;Description automatically generated">
            <a:extLst>
              <a:ext uri="{FF2B5EF4-FFF2-40B4-BE49-F238E27FC236}">
                <a16:creationId xmlns:a16="http://schemas.microsoft.com/office/drawing/2014/main" id="{C713F970-E7A1-492C-8436-A6EA026B8685}"/>
              </a:ext>
            </a:extLst>
          </p:cNvPr>
          <p:cNvPicPr>
            <a:picLocks noGrp="1" noChangeAspect="1"/>
          </p:cNvPicPr>
          <p:nvPr>
            <p:ph idx="1"/>
          </p:nvPr>
        </p:nvPicPr>
        <p:blipFill>
          <a:blip r:embed="rId2"/>
          <a:stretch>
            <a:fillRect/>
          </a:stretch>
        </p:blipFill>
        <p:spPr>
          <a:xfrm>
            <a:off x="5229444" y="492573"/>
            <a:ext cx="6402300" cy="5880796"/>
          </a:xfrm>
          <a:prstGeom prst="rect">
            <a:avLst/>
          </a:prstGeom>
        </p:spPr>
      </p:pic>
    </p:spTree>
    <p:extLst>
      <p:ext uri="{BB962C8B-B14F-4D97-AF65-F5344CB8AC3E}">
        <p14:creationId xmlns:p14="http://schemas.microsoft.com/office/powerpoint/2010/main" val="397362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C60D8C-1169-4BFA-89D5-DF4690E903D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000">
                <a:solidFill>
                  <a:srgbClr val="FFFFFF"/>
                </a:solidFill>
              </a:rPr>
              <a:t>Growth rate of Information and Communication section in Malaysia from 2015 to 2019</a:t>
            </a:r>
            <a:endParaRPr lang="en-MY" sz="2000">
              <a:solidFill>
                <a:srgbClr val="FFFFFF"/>
              </a:solidFill>
            </a:endParaRPr>
          </a:p>
        </p:txBody>
      </p:sp>
      <p:pic>
        <p:nvPicPr>
          <p:cNvPr id="4" name="Content Placeholder 3">
            <a:extLst>
              <a:ext uri="{FF2B5EF4-FFF2-40B4-BE49-F238E27FC236}">
                <a16:creationId xmlns:a16="http://schemas.microsoft.com/office/drawing/2014/main" id="{E47FD632-F1BD-40D0-9A3C-3BCDC77DA9C6}"/>
              </a:ext>
            </a:extLst>
          </p:cNvPr>
          <p:cNvPicPr>
            <a:picLocks noChangeAspect="1"/>
          </p:cNvPicPr>
          <p:nvPr/>
        </p:nvPicPr>
        <p:blipFill>
          <a:blip r:embed="rId2"/>
          <a:stretch>
            <a:fillRect/>
          </a:stretch>
        </p:blipFill>
        <p:spPr>
          <a:xfrm>
            <a:off x="4038600" y="1326726"/>
            <a:ext cx="7188199" cy="3064292"/>
          </a:xfrm>
          <a:prstGeom prst="rect">
            <a:avLst/>
          </a:prstGeom>
        </p:spPr>
      </p:pic>
      <p:sp>
        <p:nvSpPr>
          <p:cNvPr id="8" name="Content Placeholder 7">
            <a:extLst>
              <a:ext uri="{FF2B5EF4-FFF2-40B4-BE49-F238E27FC236}">
                <a16:creationId xmlns:a16="http://schemas.microsoft.com/office/drawing/2014/main" id="{EC085A1E-BD59-413E-8888-1343523A8988}"/>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110764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427</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Calibri</vt:lpstr>
      <vt:lpstr>Calibri Light</vt:lpstr>
      <vt:lpstr>Office Theme</vt:lpstr>
      <vt:lpstr>The Pattern of Information and Communication Sector</vt:lpstr>
      <vt:lpstr>Background</vt:lpstr>
      <vt:lpstr>Data Science Question?</vt:lpstr>
      <vt:lpstr>Objectives</vt:lpstr>
      <vt:lpstr>Methodology</vt:lpstr>
      <vt:lpstr>Results</vt:lpstr>
      <vt:lpstr>Industry involved in Information and Communication</vt:lpstr>
      <vt:lpstr>Growth rate of each industry from 2015 to 2019</vt:lpstr>
      <vt:lpstr>Growth rate of Information and Communication section in Malaysia from 2015 to 2019</vt:lpstr>
      <vt:lpstr>Growth rate of each industry from 2015 to 2019 in Malaysia</vt:lpstr>
      <vt:lpstr>Visualizations</vt:lpstr>
      <vt:lpstr>Growth rate of each industry from 2015 to 2019</vt:lpstr>
      <vt:lpstr>Growth rate of Information and Communication sector in Malaysia from 2015 to 2019</vt:lpstr>
      <vt:lpstr>Growth rate of each industry from 2015 to 2019 in Malaysia</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1817445</dc:title>
  <dc:creator>FADHLUDDIN BIN SAHLAN</dc:creator>
  <cp:lastModifiedBy>FADHLUDDIN BIN SAHLAN</cp:lastModifiedBy>
  <cp:revision>9</cp:revision>
  <dcterms:created xsi:type="dcterms:W3CDTF">2021-04-21T08:17:48Z</dcterms:created>
  <dcterms:modified xsi:type="dcterms:W3CDTF">2021-04-21T10:29:33Z</dcterms:modified>
</cp:coreProperties>
</file>