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9" r:id="rId2"/>
    <p:sldId id="307" r:id="rId3"/>
    <p:sldId id="306" r:id="rId4"/>
    <p:sldId id="310" r:id="rId5"/>
    <p:sldId id="291" r:id="rId6"/>
    <p:sldId id="294" r:id="rId7"/>
    <p:sldId id="256" r:id="rId8"/>
    <p:sldId id="301" r:id="rId9"/>
    <p:sldId id="308" r:id="rId10"/>
    <p:sldId id="299" r:id="rId11"/>
    <p:sldId id="311" r:id="rId12"/>
    <p:sldId id="303" r:id="rId13"/>
    <p:sldId id="273" r:id="rId14"/>
    <p:sldId id="304" r:id="rId15"/>
    <p:sldId id="274" r:id="rId16"/>
    <p:sldId id="278" r:id="rId17"/>
    <p:sldId id="280" r:id="rId18"/>
    <p:sldId id="282" r:id="rId19"/>
    <p:sldId id="288" r:id="rId20"/>
    <p:sldId id="283" r:id="rId21"/>
    <p:sldId id="286" r:id="rId22"/>
    <p:sldId id="285" r:id="rId23"/>
    <p:sldId id="284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39E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90608" autoAdjust="0"/>
  </p:normalViewPr>
  <p:slideViewPr>
    <p:cSldViewPr snapToGrid="0">
      <p:cViewPr varScale="1">
        <p:scale>
          <a:sx n="66" d="100"/>
          <a:sy n="6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1C3E-E5A3-4CDF-AA65-AEFBF82C555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7DC5-0ED9-47C3-9847-2169798E6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7DC5-0ED9-47C3-9847-2169798E6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7DC5-0ED9-47C3-9847-2169798E6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7DC5-0ED9-47C3-9847-2169798E66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7DC5-0ED9-47C3-9847-2169798E6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7DC5-0ED9-47C3-9847-2169798E6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7DC5-0ED9-47C3-9847-2169798E6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7DC5-0ED9-47C3-9847-2169798E66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7DC5-0ED9-47C3-9847-2169798E6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F9EE-D407-440C-CE17-D7D91A8B0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77992-9489-04C6-0FA2-5C56A9326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C776-2573-7B22-F61C-581AD0ED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F1F8-D354-1DA9-BFCA-EA0A221E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D2FB-1968-2D55-7869-A237577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B8A3-DC2C-EE57-10B9-C2BB14D6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456CF-1182-AA57-6D51-6AC9F600F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B2C9-8FD4-2150-3B2D-9BEE6F1A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92AF-B3AD-30AC-3BF6-94CD88BC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7A90-35AC-06A8-5654-3DB43CFD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A6BF-1AAD-DE0F-A4F7-B975B6FD3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192E5-3CDF-93CC-13CB-8E5F9CD08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13B8-6764-52A4-2E35-F733BF81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DF51-0D32-25D2-BF96-85184086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C6CD-5C63-FAC5-8CDE-539BAB9E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55D3-C559-F515-1F06-976981DD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CBA2-01A9-F59A-FFC5-57279E1A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0963-4CA4-AD34-CA5F-5958D248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9E38-8E5B-710D-D1B4-42BAC0F4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4AA6-6298-2475-F59A-9E679B0A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023A-122B-6CE9-B501-B622FFCC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8F0FC-332A-BDB8-4D6D-A7C5CEF4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926A-BDA7-FB65-693C-6E2378D6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B023-4B72-EBAD-2AAE-972D531F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03BD-CDA8-DA99-C141-165B810B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1C4D-A9A8-35ED-E05B-1DFF6831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C0C3-77E3-82E6-C55C-5E8E06D61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9DC87-D8EE-2EC4-4443-A7BC2CE2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3B4BA-050C-A56B-6490-9C966BA9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AB11-BB62-AA26-537F-41C0F08C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B4BB-7932-4DF7-85B4-DA711D4B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4FE8-1D22-59ED-6F2C-66820097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B8DA-4E67-E565-9BD1-3EE8A0CD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3055A-AC73-3BFD-D34B-D3F9346A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B877E-B894-9464-7395-AD9BD1FD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81BF-5DB4-37BF-7FFA-E91BCC79C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73AF0-B45A-5D94-6909-7F8F5E24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22F1F-7DAC-79AF-AC80-EBE7B43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4D859-20B0-30FD-889A-DBCE8BBC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903-0786-8287-D0F2-39C338E0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C5829-F5BE-1632-36FB-0BB9E7CA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36F88-C03B-81F9-6699-3AD744F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24BC3-D700-3C6D-1805-426AC94B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47162-B226-707F-D15C-B6415E86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5DC7F-C944-254B-4F62-7DA3F6A2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BF2-CA82-C730-9E2D-FEB2A4AB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BD6B-0ED1-B716-06F7-F61E2E64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5BB2-66C7-9D21-D6D4-69D7CB8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0068-C0AB-BABF-A0A6-7EFC1E44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9137-D1EB-B7F0-F268-EA2F5485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68DED-217F-C1AE-E749-E740FBE6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0C4A-BE66-6CD6-F6C2-95614278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6453-DD09-2966-97F6-5AE30C9E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94B78-F670-1A89-53D8-CFF174210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20E1-ED3E-A8BD-5D5B-BC192F346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4DDA-9BDB-093D-CDD4-C03F99BD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DA882-12B9-344C-2799-B3E06B53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2919-8760-BD27-5068-60378B5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667F1-D167-95FB-7D9D-FE9632B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CA07-848F-E237-B2DE-9AD22EBD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86A6-7333-8EBE-95FB-DC7D2BC5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6A0C-D9CF-48C9-A751-82B05F8259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2371-404A-5B50-0690-DC049EEFB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3687-3C96-33E4-B0B9-DD0029DDE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84E3-5CC8-40A5-B3D9-3DCBFDFE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71AD2-13CF-D702-FF97-C11F0FFCE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07" y="969508"/>
            <a:ext cx="777101" cy="7223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585F2-3EEA-F05C-A5BA-4E5BCEE8F81C}"/>
              </a:ext>
            </a:extLst>
          </p:cNvPr>
          <p:cNvSpPr txBox="1"/>
          <p:nvPr/>
        </p:nvSpPr>
        <p:spPr>
          <a:xfrm>
            <a:off x="1829208" y="882219"/>
            <a:ext cx="2700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 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EBA55-F56F-F584-9218-B8332E7FD241}"/>
              </a:ext>
            </a:extLst>
          </p:cNvPr>
          <p:cNvSpPr/>
          <p:nvPr/>
        </p:nvSpPr>
        <p:spPr>
          <a:xfrm>
            <a:off x="3786188" y="853642"/>
            <a:ext cx="142471" cy="954108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834EF-55CF-8C86-CEEC-9ACF3978CE54}"/>
              </a:ext>
            </a:extLst>
          </p:cNvPr>
          <p:cNvSpPr txBox="1"/>
          <p:nvPr/>
        </p:nvSpPr>
        <p:spPr>
          <a:xfrm>
            <a:off x="3928659" y="853643"/>
            <a:ext cx="7329891" cy="954107"/>
          </a:xfrm>
          <a:prstGeom prst="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 VEHICLES IN INDIA</a:t>
            </a:r>
          </a:p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ANALYSIS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2D1D4-FC3A-0C16-277F-4D30F456717A}"/>
              </a:ext>
            </a:extLst>
          </p:cNvPr>
          <p:cNvSpPr txBox="1"/>
          <p:nvPr/>
        </p:nvSpPr>
        <p:spPr>
          <a:xfrm>
            <a:off x="1052107" y="4867785"/>
            <a:ext cx="2771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Reporting by</a:t>
            </a:r>
          </a:p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Fasal Mohammed</a:t>
            </a:r>
          </a:p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Analyst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254196-9A54-B2A8-15BD-350154C2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8" y="1990216"/>
            <a:ext cx="7486876" cy="39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885372"/>
            <a:ext cx="11658600" cy="577260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List the top 3 and bottom 3 makers for the fiscal years 2023 and 2024 in terms of the number of </a:t>
            </a:r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4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wheelers sold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Hyundai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was the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market leader in 2022,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but fell to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2nd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in 2023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, which it maintained in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2024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- grew at an impressive 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255% CAGR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in sales</a:t>
            </a:r>
          </a:p>
          <a:p>
            <a:pPr marL="0" indent="0">
              <a:buNone/>
            </a:pPr>
            <a:endParaRPr lang="en-US" sz="1600" baseline="300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BYD India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rose from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</a:t>
            </a:r>
            <a:r>
              <a:rPr lang="en-US" sz="16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nd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(2022)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to become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market leader (2023)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and has maintained the leadership in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2024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– grew with a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significant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567%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CAGR.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BMW India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has jumped from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4</a:t>
            </a:r>
            <a:r>
              <a:rPr lang="en-US" sz="16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th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position in 2022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 to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3</a:t>
            </a:r>
            <a:r>
              <a:rPr lang="en-US" sz="16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rd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position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in 2023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and has maintained it in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2024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- grew  at 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whopping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1140 % CAGR.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Volvo Auto India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is another company which has made 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Massive growth with a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CAGR of 972%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in sales.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7" name="Picture 1" descr="EV SALES TREND TOP 10">
            <a:extLst>
              <a:ext uri="{FF2B5EF4-FFF2-40B4-BE49-F238E27FC236}">
                <a16:creationId xmlns:a16="http://schemas.microsoft.com/office/drawing/2014/main" id="{7ECDB03B-6387-B89F-7692-A97D27E41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5"/>
          <a:stretch/>
        </p:blipFill>
        <p:spPr bwMode="auto">
          <a:xfrm>
            <a:off x="6067424" y="1335315"/>
            <a:ext cx="5950858" cy="53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A38F1D-7855-3CB9-85D1-94898E49F27C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1.2.3 EV SALE TRENDS IN EV 4W PREMIUM AND LUXURY SEGMENTS</a:t>
            </a:r>
            <a:endParaRPr lang="en-US" dirty="0"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1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914400"/>
            <a:ext cx="11658600" cy="5757861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Aptos" panose="020B0004020202020204" pitchFamily="34" charset="0"/>
              </a:rPr>
              <a:t>In India, Fiscal Year begins in April of a year and ends in march of next year</a:t>
            </a:r>
          </a:p>
          <a:p>
            <a:endParaRPr lang="en-US" sz="1800" b="1" u="sng" dirty="0">
              <a:latin typeface="Aptos" panose="020B0004020202020204" pitchFamily="34" charset="0"/>
            </a:endParaRPr>
          </a:p>
          <a:p>
            <a:r>
              <a:rPr lang="en-US" sz="1800" b="1" u="sng" dirty="0">
                <a:latin typeface="Aptos" panose="020B0004020202020204" pitchFamily="34" charset="0"/>
              </a:rPr>
              <a:t>Quarterly Market Dynamics</a:t>
            </a:r>
          </a:p>
          <a:p>
            <a:r>
              <a:rPr lang="en-US" sz="1800" b="1" dirty="0">
                <a:latin typeface="Aptos" panose="020B0004020202020204" pitchFamily="34" charset="0"/>
              </a:rPr>
              <a:t>Q4  (January – March)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Financial year end 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Most sales in general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Significant Promotion and Discounts to meet sales targets.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Tax planning - Purchasing to avail tax deductions</a:t>
            </a:r>
            <a:endParaRPr lang="en-US" sz="800" dirty="0">
              <a:latin typeface="Aptos" panose="020B0004020202020204" pitchFamily="34" charset="0"/>
            </a:endParaRPr>
          </a:p>
          <a:p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</a:rPr>
              <a:t>Q1 (April-June) 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Beginning of the fiscal year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 Low sales in general  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Cutting back on expenditure after heavy spending in Q4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Launch of new models with no discounts </a:t>
            </a:r>
          </a:p>
          <a:p>
            <a:pPr marL="457200" lvl="1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</a:rPr>
              <a:t>Q2  (July-September)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Low to moderate sales in general </a:t>
            </a:r>
            <a:endParaRPr lang="en-US" sz="1400" b="1" dirty="0">
              <a:latin typeface="Aptos" panose="020B0004020202020204" pitchFamily="34" charset="0"/>
            </a:endParaRP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 Most part is  Monsoon season 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Beginning of festive seasons – leading to increase in sales</a:t>
            </a:r>
          </a:p>
          <a:p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</a:rPr>
              <a:t>Q3  (October - December) 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Festive seasons boom – Diwali, Christmas </a:t>
            </a:r>
            <a:r>
              <a:rPr lang="en-US" sz="1400" dirty="0" err="1">
                <a:latin typeface="Aptos" panose="020B0004020202020204" pitchFamily="34" charset="0"/>
              </a:rPr>
              <a:t>etc</a:t>
            </a:r>
            <a:endParaRPr lang="en-US" sz="1400" dirty="0">
              <a:latin typeface="Aptos" panose="020B0004020202020204" pitchFamily="34" charset="0"/>
            </a:endParaRP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high sales in general</a:t>
            </a:r>
          </a:p>
          <a:p>
            <a:pPr lvl="1"/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</a:rPr>
              <a:t>It is essential to understand this seasonal market dynamics and effectively apply them on our strategies to gain sales.</a:t>
            </a:r>
          </a:p>
          <a:p>
            <a:pPr lvl="1"/>
            <a:endParaRPr lang="en-US" sz="1400" dirty="0">
              <a:solidFill>
                <a:schemeClr val="bg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79E8-64D6-77A4-3D6B-AFB3F7FAFAC6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1.3 QUARTERLY </a:t>
            </a:r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DYNAMICS OF INDIAN MARKET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  <p:pic>
        <p:nvPicPr>
          <p:cNvPr id="1027" name="Picture 3" descr="MONTHLY SALES BOTTOM3">
            <a:extLst>
              <a:ext uri="{FF2B5EF4-FFF2-40B4-BE49-F238E27FC236}">
                <a16:creationId xmlns:a16="http://schemas.microsoft.com/office/drawing/2014/main" id="{F6269F61-C303-C826-4807-76A82C7E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849" y="3689826"/>
            <a:ext cx="2892875" cy="27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QUARTERLY TRENDS EV SALES">
            <a:extLst>
              <a:ext uri="{FF2B5EF4-FFF2-40B4-BE49-F238E27FC236}">
                <a16:creationId xmlns:a16="http://schemas.microsoft.com/office/drawing/2014/main" id="{E953072A-6BB1-956F-DE9B-C4FA2014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86" y="1741623"/>
            <a:ext cx="3531963" cy="38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721B5-E30F-4E2E-5C8F-D049DC428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49" y="914401"/>
            <a:ext cx="2892875" cy="27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942975"/>
            <a:ext cx="11658600" cy="5729286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</a:rPr>
              <a:t>India is divided into </a:t>
            </a:r>
            <a:r>
              <a:rPr lang="en-US" sz="1800" b="1" dirty="0">
                <a:latin typeface="Aptos" panose="020B0004020202020204" pitchFamily="34" charset="0"/>
              </a:rPr>
              <a:t>28 states </a:t>
            </a:r>
            <a:r>
              <a:rPr lang="en-US" sz="1800" dirty="0">
                <a:latin typeface="Aptos" panose="020B0004020202020204" pitchFamily="34" charset="0"/>
              </a:rPr>
              <a:t>and </a:t>
            </a:r>
            <a:r>
              <a:rPr lang="en-US" sz="1800" b="1" dirty="0">
                <a:latin typeface="Aptos" panose="020B0004020202020204" pitchFamily="34" charset="0"/>
              </a:rPr>
              <a:t>8 Union Territories</a:t>
            </a:r>
          </a:p>
          <a:p>
            <a:r>
              <a:rPr lang="en-US" sz="1800" dirty="0">
                <a:latin typeface="Aptos" panose="020B0004020202020204" pitchFamily="34" charset="0"/>
              </a:rPr>
              <a:t>Different states have their own specific </a:t>
            </a:r>
            <a:r>
              <a:rPr lang="en-US" sz="1800" b="1" dirty="0">
                <a:latin typeface="Aptos" panose="020B0004020202020204" pitchFamily="34" charset="0"/>
              </a:rPr>
              <a:t>EV ecosystems</a:t>
            </a:r>
            <a:r>
              <a:rPr lang="en-US" sz="1800" dirty="0">
                <a:latin typeface="Aptos" panose="020B0004020202020204" pitchFamily="34" charset="0"/>
              </a:rPr>
              <a:t>, </a:t>
            </a:r>
            <a:r>
              <a:rPr lang="en-US" sz="1800" b="1" dirty="0">
                <a:latin typeface="Aptos" panose="020B0004020202020204" pitchFamily="34" charset="0"/>
              </a:rPr>
              <a:t>geographical terrains, consumer preferences</a:t>
            </a:r>
            <a:r>
              <a:rPr lang="en-US" sz="1800" dirty="0">
                <a:latin typeface="Aptos" panose="020B0004020202020204" pitchFamily="34" charset="0"/>
              </a:rPr>
              <a:t> etc.</a:t>
            </a:r>
          </a:p>
          <a:p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</a:rPr>
              <a:t>Conducted a macro level analysis and  </a:t>
            </a:r>
            <a:r>
              <a:rPr lang="en-US" sz="1800" b="1" dirty="0">
                <a:latin typeface="Aptos" panose="020B0004020202020204" pitchFamily="34" charset="0"/>
              </a:rPr>
              <a:t>Top and Bottom Performing  states are </a:t>
            </a:r>
            <a:r>
              <a:rPr lang="en-US" sz="1800" dirty="0">
                <a:latin typeface="Aptos" panose="020B0004020202020204" pitchFamily="34" charset="0"/>
              </a:rPr>
              <a:t>pointed out.</a:t>
            </a:r>
          </a:p>
          <a:p>
            <a:r>
              <a:rPr lang="en-US" sz="1800" dirty="0">
                <a:latin typeface="Aptos" panose="020B0004020202020204" pitchFamily="34" charset="0"/>
              </a:rPr>
              <a:t> Understand which states that have a supporting  EV ecosystem and there by make our strategic decisions.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79E8-64D6-77A4-3D6B-AFB3F7FAFAC6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 STATE PERFORMANCE ANALYSIS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6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2D39AD-03DC-DC2C-A946-143BB1564B95}"/>
              </a:ext>
            </a:extLst>
          </p:cNvPr>
          <p:cNvSpPr txBox="1"/>
          <p:nvPr/>
        </p:nvSpPr>
        <p:spPr>
          <a:xfrm>
            <a:off x="1372165" y="1482242"/>
            <a:ext cx="39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Top 5 – 2W-  Penetration Rate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BCCA7-DD42-E377-3DCA-30641706F09B}"/>
              </a:ext>
            </a:extLst>
          </p:cNvPr>
          <p:cNvSpPr txBox="1"/>
          <p:nvPr/>
        </p:nvSpPr>
        <p:spPr>
          <a:xfrm>
            <a:off x="6791801" y="1482242"/>
            <a:ext cx="39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Top 5 – 4W -  Penetration Rate </a:t>
            </a:r>
            <a:endParaRPr lang="en-US" dirty="0"/>
          </a:p>
        </p:txBody>
      </p:sp>
      <p:pic>
        <p:nvPicPr>
          <p:cNvPr id="3073" name="Picture 1" descr="PENETRATION RATE- TOP 5">
            <a:extLst>
              <a:ext uri="{FF2B5EF4-FFF2-40B4-BE49-F238E27FC236}">
                <a16:creationId xmlns:a16="http://schemas.microsoft.com/office/drawing/2014/main" id="{E05E797E-5016-1FF2-6A2B-36DC75203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78" y="1851574"/>
            <a:ext cx="4719745" cy="41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ENETRATION RATE- TOP 5">
            <a:extLst>
              <a:ext uri="{FF2B5EF4-FFF2-40B4-BE49-F238E27FC236}">
                <a16:creationId xmlns:a16="http://schemas.microsoft.com/office/drawing/2014/main" id="{44F1D0B4-696E-7D47-BE42-C9E44326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478" y="1851574"/>
            <a:ext cx="4719744" cy="41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2F423-FF17-AAA1-7F4A-60452A15F2A4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2.1 TOP STATES IN EV ADOPTION – FISCAL YEAR 2024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85738"/>
            <a:ext cx="11658600" cy="6472238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 Identify the top 5 states with the highest penetration rate in 2-wheeler and 4-wheeler EV sales in FY 2024.</a:t>
            </a:r>
            <a:endParaRPr lang="en-US" sz="1800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r>
              <a:rPr lang="en-US" sz="1800" dirty="0">
                <a:latin typeface="Aptos" panose="020B0004020202020204" pitchFamily="34" charset="0"/>
              </a:rPr>
              <a:t>Hilly areas in general have low penetration rate.</a:t>
            </a:r>
          </a:p>
          <a:p>
            <a:r>
              <a:rPr lang="en-US" sz="1800" dirty="0">
                <a:latin typeface="Aptos" panose="020B0004020202020204" pitchFamily="34" charset="0"/>
              </a:rPr>
              <a:t>Challenging terrain and topography </a:t>
            </a:r>
          </a:p>
          <a:p>
            <a:r>
              <a:rPr lang="en-US" sz="1800" dirty="0">
                <a:latin typeface="Aptos" panose="020B0004020202020204" pitchFamily="34" charset="0"/>
              </a:rPr>
              <a:t>Limited availability of charging stations</a:t>
            </a:r>
          </a:p>
          <a:p>
            <a:r>
              <a:rPr lang="en-US" sz="1800" dirty="0">
                <a:latin typeface="Aptos" panose="020B0004020202020204" pitchFamily="34" charset="0"/>
              </a:rPr>
              <a:t>Thus increasing range anxiety </a:t>
            </a:r>
          </a:p>
          <a:p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D39AD-03DC-DC2C-A946-143BB1564B95}"/>
              </a:ext>
            </a:extLst>
          </p:cNvPr>
          <p:cNvSpPr txBox="1"/>
          <p:nvPr/>
        </p:nvSpPr>
        <p:spPr>
          <a:xfrm>
            <a:off x="5929673" y="1341666"/>
            <a:ext cx="4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Bottom 5 – Penetration rate – FY 2024</a:t>
            </a:r>
            <a:endParaRPr lang="en-US" dirty="0"/>
          </a:p>
        </p:txBody>
      </p:sp>
      <p:pic>
        <p:nvPicPr>
          <p:cNvPr id="4098" name="Picture 2" descr="A Power BI visual">
            <a:extLst>
              <a:ext uri="{FF2B5EF4-FFF2-40B4-BE49-F238E27FC236}">
                <a16:creationId xmlns:a16="http://schemas.microsoft.com/office/drawing/2014/main" id="{DD211B5E-4AC1-9B59-C656-2C72C4D5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73" y="1901372"/>
            <a:ext cx="4810897" cy="43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209488-B3AF-7438-CD69-1B9E927CDDDF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2.2 BOTTOM STATES IN EV ADOPTION - FISCAL YEAR 2024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7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85738"/>
            <a:ext cx="11658600" cy="6472238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3. List the states with negative penetration (decline) in EV sales from 2022 to 2024?</a:t>
            </a:r>
            <a:br>
              <a:rPr lang="en-US" b="1" dirty="0"/>
            </a:br>
            <a:endParaRPr lang="en-US" b="1" dirty="0"/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No state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recorded a decline in Penetration Rate from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2022 to 2024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But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8 States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 recorded a decline in from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2023 to 2024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D39AD-03DC-DC2C-A946-143BB1564B95}"/>
              </a:ext>
            </a:extLst>
          </p:cNvPr>
          <p:cNvSpPr txBox="1"/>
          <p:nvPr/>
        </p:nvSpPr>
        <p:spPr>
          <a:xfrm>
            <a:off x="6593426" y="1445181"/>
            <a:ext cx="433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States with PR decline 2023-2024</a:t>
            </a:r>
            <a:endParaRPr lang="en-US" b="1" dirty="0"/>
          </a:p>
        </p:txBody>
      </p:sp>
      <p:pic>
        <p:nvPicPr>
          <p:cNvPr id="3" name="Picture 1" descr="A Power BI visual">
            <a:extLst>
              <a:ext uri="{FF2B5EF4-FFF2-40B4-BE49-F238E27FC236}">
                <a16:creationId xmlns:a16="http://schemas.microsoft.com/office/drawing/2014/main" id="{9B52BEEF-6084-8F8E-1028-2F6349DD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4"/>
          <a:stretch/>
        </p:blipFill>
        <p:spPr bwMode="auto">
          <a:xfrm>
            <a:off x="6593426" y="1814513"/>
            <a:ext cx="4335831" cy="470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F89469-8C2D-7A9E-230B-358AB876BBDA}"/>
              </a:ext>
            </a:extLst>
          </p:cNvPr>
          <p:cNvSpPr txBox="1"/>
          <p:nvPr/>
        </p:nvSpPr>
        <p:spPr>
          <a:xfrm>
            <a:off x="238124" y="65484"/>
            <a:ext cx="11658600" cy="408623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2.3 STATES HAVING A DECLINING ADOPTION OF 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2D39AD-03DC-DC2C-A946-143BB1564B95}"/>
              </a:ext>
            </a:extLst>
          </p:cNvPr>
          <p:cNvSpPr txBox="1"/>
          <p:nvPr/>
        </p:nvSpPr>
        <p:spPr>
          <a:xfrm>
            <a:off x="1487510" y="1207106"/>
            <a:ext cx="671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TOP 10 – CAGR Total Vehicles- 2022-2024</a:t>
            </a:r>
            <a:endParaRPr lang="en-US" b="1" dirty="0"/>
          </a:p>
        </p:txBody>
      </p:sp>
      <p:pic>
        <p:nvPicPr>
          <p:cNvPr id="8193" name="Picture 1" descr="A Power BI visual">
            <a:extLst>
              <a:ext uri="{FF2B5EF4-FFF2-40B4-BE49-F238E27FC236}">
                <a16:creationId xmlns:a16="http://schemas.microsoft.com/office/drawing/2014/main" id="{9136AD24-38F7-F277-C2BB-123D01BCE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09" y="1576438"/>
            <a:ext cx="6713513" cy="50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20194-C927-9946-5CE2-6631FDC16FED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2.4 STATES WITH THE MOST DEMAND FOR VEHICLES 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5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2D39AD-03DC-DC2C-A946-143BB1564B95}"/>
              </a:ext>
            </a:extLst>
          </p:cNvPr>
          <p:cNvSpPr txBox="1"/>
          <p:nvPr/>
        </p:nvSpPr>
        <p:spPr>
          <a:xfrm>
            <a:off x="1235188" y="1294192"/>
            <a:ext cx="60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EV Sales Projection 2030 - Top 10 States by PR </a:t>
            </a:r>
            <a:endParaRPr lang="en-US" b="1" dirty="0"/>
          </a:p>
        </p:txBody>
      </p:sp>
      <p:pic>
        <p:nvPicPr>
          <p:cNvPr id="3073" name="Picture 1" descr="A Power BI visual">
            <a:extLst>
              <a:ext uri="{FF2B5EF4-FFF2-40B4-BE49-F238E27FC236}">
                <a16:creationId xmlns:a16="http://schemas.microsoft.com/office/drawing/2014/main" id="{D1311314-606C-828D-30A5-E5D18ACF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92" y="1663524"/>
            <a:ext cx="5872793" cy="47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FC1FE-DA7D-4561-4911-DBA6C3E0F17E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2.5 THE STATES EXPECTED TO HAVE MOST EV VEHICLES IN 2030 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9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957944"/>
            <a:ext cx="11658600" cy="5792902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1600" dirty="0">
                <a:latin typeface="Aptos" panose="020B0004020202020204" pitchFamily="34" charset="0"/>
              </a:rPr>
              <a:t>Even   though EV Sales declined marginally from Gujrat to Rajasthan where Charging stations increased, it consistently and significantly  increased thereafter  along with the increase in Charging stations.</a:t>
            </a:r>
          </a:p>
          <a:p>
            <a:r>
              <a:rPr lang="en-US" sz="1600" dirty="0">
                <a:latin typeface="Aptos" panose="020B0004020202020204" pitchFamily="34" charset="0"/>
              </a:rPr>
              <a:t>In general , </a:t>
            </a:r>
            <a:r>
              <a:rPr lang="en-US" sz="1600" b="1" dirty="0">
                <a:latin typeface="Aptos" panose="020B0004020202020204" pitchFamily="34" charset="0"/>
              </a:rPr>
              <a:t>EV sales increases with increase in the availability of charging stations</a:t>
            </a:r>
            <a:r>
              <a:rPr lang="en-US" sz="1600" dirty="0">
                <a:latin typeface="Aptos" panose="020B0004020202020204" pitchFamily="34" charset="0"/>
              </a:rPr>
              <a:t> - showing a </a:t>
            </a:r>
            <a:r>
              <a:rPr lang="en-US" sz="1600" b="1" dirty="0">
                <a:latin typeface="Aptos" panose="020B0004020202020204" pitchFamily="34" charset="0"/>
              </a:rPr>
              <a:t>high and positive correlation.</a:t>
            </a:r>
          </a:p>
          <a:p>
            <a:br>
              <a:rPr lang="en-US" sz="900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Total Charging Stations, EV Sales, Penetration Rate and Charging Station Density by State">
            <a:extLst>
              <a:ext uri="{FF2B5EF4-FFF2-40B4-BE49-F238E27FC236}">
                <a16:creationId xmlns:a16="http://schemas.microsoft.com/office/drawing/2014/main" id="{496782BB-8620-E581-5D56-6DA949F8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4" y="2467428"/>
            <a:ext cx="5955847" cy="403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Power BI visual">
            <a:extLst>
              <a:ext uri="{FF2B5EF4-FFF2-40B4-BE49-F238E27FC236}">
                <a16:creationId xmlns:a16="http://schemas.microsoft.com/office/drawing/2014/main" id="{436E3304-05AB-EE81-4163-B62797A0A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r="12572" b="23301"/>
          <a:stretch/>
        </p:blipFill>
        <p:spPr bwMode="auto">
          <a:xfrm>
            <a:off x="622886" y="2467428"/>
            <a:ext cx="4797839" cy="40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24C178-7C06-5B6D-6DB4-232FD2538BB1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2.6 RELATIONSHIP BETWEEN AVAILABILITY OF CHARGING STATIONS AND EV SALES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6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68" y="928914"/>
            <a:ext cx="11610974" cy="5729061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1600" dirty="0">
                <a:latin typeface="Aptos" panose="020B0004020202020204" pitchFamily="34" charset="0"/>
              </a:rPr>
              <a:t>It was found that the states that have high adoption rates have </a:t>
            </a:r>
            <a:r>
              <a:rPr lang="en-US" sz="1600" b="1" dirty="0">
                <a:latin typeface="Aptos" panose="020B0004020202020204" pitchFamily="34" charset="0"/>
              </a:rPr>
              <a:t>more than twice</a:t>
            </a:r>
            <a:r>
              <a:rPr lang="en-US" sz="1600" dirty="0">
                <a:latin typeface="Aptos" panose="020B0004020202020204" pitchFamily="34" charset="0"/>
              </a:rPr>
              <a:t> the charging station availability than the </a:t>
            </a:r>
            <a:r>
              <a:rPr lang="en-US" sz="1600" b="1" dirty="0">
                <a:latin typeface="Aptos" panose="020B0004020202020204" pitchFamily="34" charset="0"/>
              </a:rPr>
              <a:t>national average (720), </a:t>
            </a:r>
            <a:r>
              <a:rPr lang="en-US" sz="1600" dirty="0">
                <a:latin typeface="Aptos" panose="020B0004020202020204" pitchFamily="34" charset="0"/>
              </a:rPr>
              <a:t>thus</a:t>
            </a:r>
            <a:r>
              <a:rPr lang="en-US" sz="1600" b="1" dirty="0">
                <a:latin typeface="Aptos" panose="020B0004020202020204" pitchFamily="34" charset="0"/>
              </a:rPr>
              <a:t> </a:t>
            </a:r>
            <a:r>
              <a:rPr lang="en-US" sz="1600" dirty="0">
                <a:latin typeface="Aptos" panose="020B0004020202020204" pitchFamily="34" charset="0"/>
              </a:rPr>
              <a:t>indicating a</a:t>
            </a:r>
            <a:r>
              <a:rPr lang="en-US" sz="1600" b="1" dirty="0">
                <a:latin typeface="Aptos" panose="020B0004020202020204" pitchFamily="34" charset="0"/>
              </a:rPr>
              <a:t> positive correlation.</a:t>
            </a:r>
          </a:p>
          <a:p>
            <a:r>
              <a:rPr lang="en-US" sz="1600" dirty="0">
                <a:latin typeface="Aptos" panose="020B0004020202020204" pitchFamily="34" charset="0"/>
              </a:rPr>
              <a:t>The </a:t>
            </a:r>
            <a:r>
              <a:rPr lang="en-US" sz="1600" b="1" dirty="0">
                <a:latin typeface="Aptos" panose="020B0004020202020204" pitchFamily="34" charset="0"/>
              </a:rPr>
              <a:t>exception</a:t>
            </a:r>
            <a:r>
              <a:rPr lang="en-US" sz="1600" dirty="0">
                <a:latin typeface="Aptos" panose="020B0004020202020204" pitchFamily="34" charset="0"/>
              </a:rPr>
              <a:t> of </a:t>
            </a:r>
            <a:r>
              <a:rPr lang="en-US" sz="1600" b="1" dirty="0">
                <a:latin typeface="Aptos" panose="020B0004020202020204" pitchFamily="34" charset="0"/>
              </a:rPr>
              <a:t>Goa</a:t>
            </a:r>
            <a:r>
              <a:rPr lang="en-US" sz="1600" dirty="0">
                <a:latin typeface="Aptos" panose="020B0004020202020204" pitchFamily="34" charset="0"/>
              </a:rPr>
              <a:t> owes to the </a:t>
            </a:r>
            <a:r>
              <a:rPr lang="en-US" sz="1600" b="1" dirty="0">
                <a:latin typeface="Aptos" panose="020B0004020202020204" pitchFamily="34" charset="0"/>
              </a:rPr>
              <a:t>small size </a:t>
            </a:r>
            <a:r>
              <a:rPr lang="en-US" sz="1600" dirty="0">
                <a:latin typeface="Aptos" panose="020B0004020202020204" pitchFamily="34" charset="0"/>
              </a:rPr>
              <a:t>of the state thus requiring less charging stations for high adoption.</a:t>
            </a:r>
          </a:p>
          <a:p>
            <a:pPr marL="0" indent="0">
              <a:buNone/>
            </a:pP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11267" name="Picture 3" descr="Total Charging Stations, Penetration Rate, ev_sales_by_state and Charging Station Density by State">
            <a:extLst>
              <a:ext uri="{FF2B5EF4-FFF2-40B4-BE49-F238E27FC236}">
                <a16:creationId xmlns:a16="http://schemas.microsoft.com/office/drawing/2014/main" id="{B057850E-B860-9829-820E-0756907D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57" y="2220687"/>
            <a:ext cx="6324600" cy="42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A Power BI visual">
            <a:extLst>
              <a:ext uri="{FF2B5EF4-FFF2-40B4-BE49-F238E27FC236}">
                <a16:creationId xmlns:a16="http://schemas.microsoft.com/office/drawing/2014/main" id="{637E84A9-92C1-1809-CADC-E0A575CB5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8" b="23058"/>
          <a:stretch/>
        </p:blipFill>
        <p:spPr bwMode="auto">
          <a:xfrm>
            <a:off x="588507" y="2220687"/>
            <a:ext cx="3848102" cy="42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93FE7B-D0BF-ECEA-6467-312CDA3FE0E8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2.7 RELATIONSHIP BETWEEN AVAILABILITY OF CHARGING STATIONS AND PENETRATION RATE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15999"/>
            <a:ext cx="11658600" cy="565626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/>
              <a:t>ATLIQ MOTORS</a:t>
            </a:r>
            <a:r>
              <a:rPr lang="en-US" sz="1800" dirty="0"/>
              <a:t>, the automotive company based in USA, is looking forward to extend their best selling EV lines into the Indian Market.</a:t>
            </a:r>
          </a:p>
          <a:p>
            <a:r>
              <a:rPr lang="en-US" sz="1800" dirty="0"/>
              <a:t>This market analysis study is done with the objective of helping ATLIQ MOTORS make a data driven decision before making that huge leap.</a:t>
            </a:r>
          </a:p>
          <a:p>
            <a:endParaRPr lang="en-US" sz="1800" dirty="0"/>
          </a:p>
          <a:p>
            <a:r>
              <a:rPr lang="en-US" sz="1800" dirty="0"/>
              <a:t>The Data analysis and dashboarding was done using </a:t>
            </a:r>
            <a:r>
              <a:rPr lang="en-US" sz="1800" b="1" dirty="0"/>
              <a:t>Power BI</a:t>
            </a:r>
            <a:r>
              <a:rPr lang="en-US" sz="1800" dirty="0"/>
              <a:t>.</a:t>
            </a:r>
          </a:p>
          <a:p>
            <a:r>
              <a:rPr lang="en-US" sz="1800" dirty="0"/>
              <a:t>The dataset used for the analysis is from the period of </a:t>
            </a:r>
            <a:r>
              <a:rPr lang="en-US" sz="1800" b="1" dirty="0"/>
              <a:t>2022-2024 </a:t>
            </a:r>
            <a:r>
              <a:rPr lang="en-US" sz="1800" dirty="0"/>
              <a:t>(3 years), and is taken from a </a:t>
            </a:r>
            <a:r>
              <a:rPr lang="en-US" sz="1800" b="1" dirty="0"/>
              <a:t>Government of India</a:t>
            </a:r>
            <a:r>
              <a:rPr lang="en-US" sz="1800" dirty="0"/>
              <a:t> source.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79E8-64D6-77A4-3D6B-AFB3F7FAFAC6}"/>
              </a:ext>
            </a:extLst>
          </p:cNvPr>
          <p:cNvSpPr txBox="1"/>
          <p:nvPr/>
        </p:nvSpPr>
        <p:spPr>
          <a:xfrm>
            <a:off x="238124" y="167083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INTRODUCTION</a:t>
            </a:r>
          </a:p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5115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899886"/>
            <a:ext cx="11658600" cy="5758090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WHY CHOOSE EV?</a:t>
            </a:r>
            <a:endParaRPr lang="en-US" sz="900" b="1" dirty="0">
              <a:solidFill>
                <a:schemeClr val="bg1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dirty="0">
                <a:effectLst/>
                <a:latin typeface="Aptos" panose="020B0004020202020204" pitchFamily="34" charset="0"/>
              </a:rPr>
              <a:t>Advantages of Electric Vehicles over Traditional ICE vehicles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Aptos" panose="020B0004020202020204" pitchFamily="34" charset="0"/>
              </a:rPr>
              <a:t>Lower </a:t>
            </a:r>
            <a:r>
              <a:rPr lang="en-US" sz="1800" b="1" i="0" u="none" strike="noStrike" dirty="0">
                <a:effectLst/>
                <a:latin typeface="Aptos" panose="020B0004020202020204" pitchFamily="34" charset="0"/>
              </a:rPr>
              <a:t>operating costs </a:t>
            </a:r>
            <a:r>
              <a:rPr lang="en-US" sz="1800" i="0" u="none" strike="noStrike" dirty="0">
                <a:effectLst/>
                <a:latin typeface="Aptos" panose="020B0004020202020204" pitchFamily="34" charset="0"/>
              </a:rPr>
              <a:t>such as reduced fuel expenses and maintenance cost</a:t>
            </a:r>
            <a:endParaRPr lang="en-US" sz="1800" dirty="0">
              <a:effectLst/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effectLst/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effectLst/>
                <a:latin typeface="Aptos" panose="020B0004020202020204" pitchFamily="34" charset="0"/>
              </a:rPr>
              <a:t>Factors responsible for </a:t>
            </a:r>
            <a:r>
              <a:rPr lang="en-US" sz="1800" b="1" u="sng" dirty="0">
                <a:latin typeface="Aptos" panose="020B0004020202020204" pitchFamily="34" charset="0"/>
              </a:rPr>
              <a:t>s</a:t>
            </a:r>
            <a:r>
              <a:rPr lang="en-US" sz="1800" b="1" i="0" u="sng" strike="noStrike" dirty="0">
                <a:effectLst/>
                <a:latin typeface="Aptos" panose="020B0004020202020204" pitchFamily="34" charset="0"/>
              </a:rPr>
              <a:t>ales growth</a:t>
            </a:r>
            <a:r>
              <a:rPr lang="en-US" sz="1800" b="1" i="0" u="sng" strike="noStrike" dirty="0">
                <a:latin typeface="Aptos" panose="020B0004020202020204" pitchFamily="34" charset="0"/>
              </a:rPr>
              <a:t> in 2023 and </a:t>
            </a:r>
            <a:r>
              <a:rPr lang="en-US" sz="1800" b="1" u="sng" dirty="0">
                <a:latin typeface="Aptos" panose="020B0004020202020204" pitchFamily="34" charset="0"/>
              </a:rPr>
              <a:t>2024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Increased </a:t>
            </a:r>
            <a:r>
              <a:rPr lang="en-US" sz="1800" b="1" dirty="0">
                <a:latin typeface="Aptos" panose="020B0004020202020204" pitchFamily="34" charset="0"/>
              </a:rPr>
              <a:t>consumer awareness</a:t>
            </a:r>
            <a:r>
              <a:rPr lang="en-US" sz="1800" dirty="0">
                <a:latin typeface="Aptos" panose="020B0004020202020204" pitchFamily="34" charset="0"/>
              </a:rPr>
              <a:t> of the environmental, economic and performance benefits.</a:t>
            </a:r>
            <a:endParaRPr lang="en-US" sz="1800" b="1" u="sng" dirty="0"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Increase in the </a:t>
            </a:r>
            <a:r>
              <a:rPr lang="en-US" sz="1800" dirty="0">
                <a:latin typeface="Aptos" panose="020B0004020202020204" pitchFamily="34" charset="0"/>
              </a:rPr>
              <a:t>u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tilization of </a:t>
            </a:r>
            <a:r>
              <a:rPr lang="en-US" sz="1800" b="1" i="0" u="none" strike="noStrike" dirty="0">
                <a:effectLst/>
                <a:latin typeface="Aptos" panose="020B0004020202020204" pitchFamily="34" charset="0"/>
              </a:rPr>
              <a:t>Government subsidies - reducing upfront costs.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ptos" panose="020B0004020202020204" pitchFamily="34" charset="0"/>
              </a:rPr>
              <a:t>Increase in the availability of </a:t>
            </a:r>
            <a:r>
              <a:rPr lang="en-US" sz="1800" b="1" dirty="0">
                <a:latin typeface="Aptos" panose="020B0004020202020204" pitchFamily="34" charset="0"/>
              </a:rPr>
              <a:t>charging Stations </a:t>
            </a:r>
            <a:r>
              <a:rPr lang="en-US" sz="1800" dirty="0">
                <a:latin typeface="Aptos" panose="020B0004020202020204" pitchFamily="34" charset="0"/>
              </a:rPr>
              <a:t>– </a:t>
            </a:r>
            <a:r>
              <a:rPr lang="en-US" sz="1800" b="1" dirty="0">
                <a:latin typeface="Aptos" panose="020B0004020202020204" pitchFamily="34" charset="0"/>
              </a:rPr>
              <a:t>Reducing range anxiety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DFF3B-CE82-9717-E7D2-865858D38608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3. PRIMARY FACTORS RESPONSIBLE FOR EV GROWTH IN 2023 &amp; 2024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6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30514"/>
            <a:ext cx="11658600" cy="5627462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Despite the 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lower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operating costs</a:t>
            </a:r>
            <a:r>
              <a:rPr lang="en-US" sz="1500" dirty="0">
                <a:latin typeface="Aptos" panose="020B0004020202020204" pitchFamily="34" charset="0"/>
              </a:rPr>
              <a:t> (Fuel and maintenance cost ), the</a:t>
            </a:r>
            <a:r>
              <a:rPr lang="en-US" sz="1500" b="1" dirty="0">
                <a:latin typeface="Aptos" panose="020B0004020202020204" pitchFamily="34" charset="0"/>
              </a:rPr>
              <a:t> h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igh </a:t>
            </a:r>
            <a:r>
              <a:rPr lang="en-US" sz="1500" b="1" dirty="0">
                <a:latin typeface="Aptos" panose="020B0004020202020204" pitchFamily="34" charset="0"/>
              </a:rPr>
              <a:t>u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pfront cost 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of EV than its ICE counterparts – </a:t>
            </a:r>
            <a:r>
              <a:rPr lang="en-US" sz="1500" dirty="0">
                <a:latin typeface="Aptos" panose="020B0004020202020204" pitchFamily="34" charset="0"/>
              </a:rPr>
              <a:t>makes it 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challenging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 to buy EV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500" i="0" u="none" strike="noStrike" dirty="0">
              <a:effectLst/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Sub</a:t>
            </a:r>
            <a:r>
              <a:rPr lang="en-US" sz="1500" dirty="0">
                <a:latin typeface="Aptos" panose="020B0004020202020204" pitchFamily="34" charset="0"/>
              </a:rPr>
              <a:t>sidies play an  important role  in EV adoption by </a:t>
            </a:r>
            <a:r>
              <a:rPr lang="en-US" sz="1500" b="1" dirty="0">
                <a:latin typeface="Aptos" panose="020B0004020202020204" pitchFamily="34" charset="0"/>
              </a:rPr>
              <a:t>reducing this upfront cost</a:t>
            </a:r>
            <a:r>
              <a:rPr lang="en-US" sz="1500" dirty="0">
                <a:latin typeface="Aptos" panose="020B0004020202020204" pitchFamily="34" charset="0"/>
              </a:rPr>
              <a:t> and making EV affordable.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latin typeface="Aptos" panose="020B00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i="0" u="sng" strike="noStrike" dirty="0">
              <a:effectLst/>
              <a:latin typeface="Aptos" panose="020B00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0" u="sng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500" b="1" i="0" u="sng" strike="noStrike" dirty="0">
                <a:effectLst/>
                <a:latin typeface="Aptos" panose="020B0004020202020204" pitchFamily="34" charset="0"/>
              </a:rPr>
              <a:t>CRITERION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i="0" u="sng" strike="noStrike" dirty="0">
              <a:effectLst/>
              <a:latin typeface="Aptos" panose="020B00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i="0" u="none" strike="noStrike" dirty="0">
              <a:effectLst/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Depend on the 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model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 and 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battery capacity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 of the vehicle </a:t>
            </a:r>
            <a:endParaRPr lang="en-US" sz="1500" dirty="0"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Limited to a 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specified  number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 of vehicles or 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specified validity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 of time encouraging early adopters.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500" b="1" i="0" u="none" strike="noStrike" dirty="0">
              <a:effectLst/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500" b="1" i="0" u="none" strike="noStrike" dirty="0">
              <a:effectLst/>
              <a:latin typeface="Aptos" panose="020B00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sng" strike="noStrike" dirty="0">
                <a:effectLst/>
                <a:latin typeface="Aptos" panose="020B0004020202020204" pitchFamily="34" charset="0"/>
              </a:rPr>
              <a:t>CENTRAL GOVERNEMT SUBSIDIES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u="sng" dirty="0"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ptos" panose="020B0004020202020204" pitchFamily="34" charset="0"/>
              </a:rPr>
              <a:t>FAME Scheme </a:t>
            </a:r>
            <a:r>
              <a:rPr lang="en-US" sz="1500" dirty="0">
                <a:latin typeface="Aptos" panose="020B0004020202020204" pitchFamily="34" charset="0"/>
              </a:rPr>
              <a:t>(Faster Adoption and Manufacturing of electric vehicles)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ptos" panose="020B0004020202020204" pitchFamily="34" charset="0"/>
              </a:rPr>
              <a:t>India’s flagship e-mobility promotion scheme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ptos" panose="020B0004020202020204" pitchFamily="34" charset="0"/>
              </a:rPr>
              <a:t>Subsidies for 2W,3W and 4W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latin typeface="Aptos" panose="020B00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 dirty="0">
                <a:latin typeface="Aptos" panose="020B0004020202020204" pitchFamily="34" charset="0"/>
              </a:rPr>
              <a:t>STATE GOVERNMENT SUBSIDIES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u="sng" dirty="0"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ptos" panose="020B0004020202020204" pitchFamily="34" charset="0"/>
              </a:rPr>
              <a:t>O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ver and above FAME </a:t>
            </a:r>
            <a:r>
              <a:rPr lang="en-US" sz="1500" dirty="0">
                <a:latin typeface="Aptos" panose="020B0004020202020204" pitchFamily="34" charset="0"/>
              </a:rPr>
              <a:t>scheme</a:t>
            </a:r>
            <a:endParaRPr lang="en-US" sz="1500" i="0" u="none" strike="noStrike" dirty="0">
              <a:effectLst/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Monetary </a:t>
            </a:r>
            <a:r>
              <a:rPr lang="en-US" sz="1500" b="1" dirty="0">
                <a:latin typeface="Aptos" panose="020B0004020202020204" pitchFamily="34" charset="0"/>
              </a:rPr>
              <a:t>i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ncentives. Road Tax  and Registration fees</a:t>
            </a:r>
            <a:r>
              <a:rPr lang="en-US" sz="150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500" b="1" i="0" u="none" strike="noStrike" dirty="0">
                <a:effectLst/>
                <a:latin typeface="Aptos" panose="020B0004020202020204" pitchFamily="34" charset="0"/>
              </a:rPr>
              <a:t>exemptions etc.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ptos" panose="020B0004020202020204" pitchFamily="34" charset="0"/>
              </a:rPr>
              <a:t>Not all states provide subsidies </a:t>
            </a:r>
            <a:endParaRPr lang="en-US" sz="1500" i="0" u="none" strike="noStrike" dirty="0">
              <a:effectLst/>
              <a:latin typeface="Aptos" panose="020B00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500" b="1" u="sng" dirty="0">
                <a:latin typeface="Aptos" panose="020B0004020202020204" pitchFamily="34" charset="0"/>
                <a:cs typeface="Arial" panose="020B0604020202020204" pitchFamily="34" charset="0"/>
              </a:rPr>
              <a:t>The States that provided the most subsidies are : </a:t>
            </a:r>
          </a:p>
          <a:p>
            <a:r>
              <a:rPr lang="en-US" sz="1500" b="1" dirty="0">
                <a:latin typeface="Aptos" panose="020B0004020202020204" pitchFamily="34" charset="0"/>
                <a:cs typeface="Arial" panose="020B0604020202020204" pitchFamily="34" charset="0"/>
              </a:rPr>
              <a:t>Maharashtra </a:t>
            </a:r>
            <a:r>
              <a:rPr lang="en-US" sz="1500" b="1" dirty="0">
                <a:latin typeface="Aptos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500" b="1" dirty="0">
                <a:latin typeface="Aptos" panose="020B0004020202020204" pitchFamily="34" charset="0"/>
                <a:cs typeface="Arial" panose="020B0604020202020204" pitchFamily="34" charset="0"/>
              </a:rPr>
              <a:t>  </a:t>
            </a:r>
            <a:r>
              <a:rPr lang="en-US" sz="1500" dirty="0">
                <a:latin typeface="Aptos" panose="020B0004020202020204" pitchFamily="34" charset="0"/>
                <a:cs typeface="Arial" panose="020B0604020202020204" pitchFamily="34" charset="0"/>
              </a:rPr>
              <a:t>4W - </a:t>
            </a:r>
            <a:r>
              <a:rPr lang="en-US" sz="15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to Rs. 2.5 lakh, 2W - </a:t>
            </a:r>
            <a:r>
              <a:rPr lang="en-US" sz="15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to Rs. 25,000, </a:t>
            </a:r>
            <a:r>
              <a:rPr lang="en-US" sz="15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Road Tax Exemption </a:t>
            </a:r>
          </a:p>
          <a:p>
            <a:r>
              <a:rPr lang="en-US" sz="15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Gujrat </a:t>
            </a:r>
            <a:r>
              <a:rPr lang="en-US" sz="15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5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latin typeface="Aptos" panose="020B0004020202020204" pitchFamily="34" charset="0"/>
                <a:cs typeface="Arial" panose="020B0604020202020204" pitchFamily="34" charset="0"/>
              </a:rPr>
              <a:t>4W - </a:t>
            </a:r>
            <a:r>
              <a:rPr lang="en-US" sz="15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to Rs. 1.5 lakh, 2W - </a:t>
            </a:r>
            <a:r>
              <a:rPr lang="en-US" sz="15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to Rs. 20,000, </a:t>
            </a:r>
            <a:r>
              <a:rPr lang="en-US" sz="15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en-US" sz="15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 Road Tax Exemption </a:t>
            </a:r>
          </a:p>
          <a:p>
            <a:r>
              <a:rPr lang="en-US" sz="15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 </a:t>
            </a:r>
            <a:r>
              <a:rPr lang="en-US" sz="15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Aptos" panose="020B0004020202020204" pitchFamily="34" charset="0"/>
                <a:cs typeface="Arial" panose="020B0604020202020204" pitchFamily="34" charset="0"/>
              </a:rPr>
              <a:t>4W - </a:t>
            </a:r>
            <a:r>
              <a:rPr lang="en-US" sz="15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to Rs. </a:t>
            </a:r>
            <a:r>
              <a:rPr lang="en-US" sz="15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lakh, 2W - </a:t>
            </a:r>
            <a:r>
              <a:rPr lang="en-US" sz="15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to Rs. 15,000, </a:t>
            </a:r>
            <a:r>
              <a:rPr lang="en-US" sz="15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 Road Tax Exemption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500" dirty="0">
              <a:solidFill>
                <a:schemeClr val="bg1">
                  <a:lumMod val="50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well reflected in the EV sales and Adoption rates of these respective states.</a:t>
            </a:r>
            <a:endParaRPr lang="en-US" sz="15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7D200-A842-3099-6671-7745F89C800F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4. IMPACT OF SUBSIDIES ON EV ADOPTION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059542"/>
            <a:ext cx="11658600" cy="5598433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i="0" u="none" strike="noStrike" dirty="0">
                <a:effectLst/>
                <a:latin typeface="Aptos" panose="020B0004020202020204" pitchFamily="34" charset="0"/>
              </a:rPr>
              <a:t>TAMIL NADU, MAHARASHTRA , GUJRAT</a:t>
            </a:r>
          </a:p>
          <a:p>
            <a:pPr>
              <a:spcBef>
                <a:spcPts val="0"/>
              </a:spcBef>
            </a:pPr>
            <a:endParaRPr lang="en-US" sz="1800" i="0" u="none" strike="noStrike" dirty="0">
              <a:effectLst/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i="0" u="sng" strike="noStrike" dirty="0">
                <a:effectLst/>
                <a:latin typeface="Aptos" panose="020B0004020202020204" pitchFamily="34" charset="0"/>
              </a:rPr>
              <a:t>These states have the following advantages in common: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FFFFFF"/>
                </a:highlight>
                <a:latin typeface="Aptos" panose="020B0004020202020204" pitchFamily="34" charset="0"/>
              </a:rPr>
              <a:t>1.  </a:t>
            </a:r>
            <a:r>
              <a:rPr lang="en-US" sz="1800" b="1" dirty="0">
                <a:highlight>
                  <a:srgbClr val="FFFFFF"/>
                </a:highlight>
                <a:latin typeface="Aptos" panose="020B0004020202020204" pitchFamily="34" charset="0"/>
              </a:rPr>
              <a:t>Presence of already existing </a:t>
            </a:r>
            <a:r>
              <a:rPr lang="en-US" sz="1800" b="1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EV </a:t>
            </a:r>
            <a:r>
              <a:rPr lang="en-US" sz="1800" b="1" dirty="0">
                <a:highlight>
                  <a:srgbClr val="FFFFFF"/>
                </a:highlight>
                <a:latin typeface="Aptos" panose="020B0004020202020204" pitchFamily="34" charset="0"/>
              </a:rPr>
              <a:t>manufacturing plants</a:t>
            </a:r>
            <a:r>
              <a:rPr lang="en-US" sz="1800" dirty="0">
                <a:highlight>
                  <a:srgbClr val="FFFFFF"/>
                </a:highlight>
                <a:latin typeface="Aptos" panose="020B0004020202020204" pitchFamily="34" charset="0"/>
              </a:rPr>
              <a:t>- E</a:t>
            </a: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asier to integrate into existing supply chains,    easier availability of labor force etc.</a:t>
            </a:r>
          </a:p>
          <a:p>
            <a:pPr lvl="1">
              <a:spcBef>
                <a:spcPts val="0"/>
              </a:spcBef>
            </a:pPr>
            <a:endParaRPr lang="en-US" sz="1800" dirty="0"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800" dirty="0">
                <a:highlight>
                  <a:srgbClr val="FFFFFF"/>
                </a:highlight>
                <a:latin typeface="Aptos" panose="020B0004020202020204" pitchFamily="34" charset="0"/>
              </a:rPr>
              <a:t>TAMIL NADU– OLA , ATHER, TVS, AMPERE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highlight>
                  <a:srgbClr val="FFFFFF"/>
                </a:highlight>
                <a:latin typeface="Aptos" panose="020B0004020202020204" pitchFamily="34" charset="0"/>
              </a:rPr>
              <a:t>MAHARASTRA – Mahindra , Bajaj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highlight>
                  <a:srgbClr val="FFFFFF"/>
                </a:highlight>
                <a:latin typeface="Aptos" panose="020B0004020202020204" pitchFamily="34" charset="0"/>
              </a:rPr>
              <a:t>GUJRAT – TATA EV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FFFFFF"/>
                </a:highlight>
                <a:latin typeface="Aptos" panose="020B0004020202020204" pitchFamily="34" charset="0"/>
              </a:rPr>
              <a:t>2. </a:t>
            </a:r>
            <a:r>
              <a:rPr lang="en-US" sz="1800" b="1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Friendly and Welcoming EV Policy</a:t>
            </a: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– Capital subsidies, tax exemptions etc.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3. </a:t>
            </a:r>
            <a:r>
              <a:rPr lang="en-US" sz="1800" b="1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Infrastructure</a:t>
            </a: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- excellent port facilities, robust road and rail connectivity, and reliable power supply.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4. High rankings </a:t>
            </a:r>
            <a:r>
              <a:rPr lang="en-US" sz="1800" dirty="0">
                <a:highlight>
                  <a:srgbClr val="FFFFFF"/>
                </a:highlight>
                <a:latin typeface="Aptos" panose="020B0004020202020204" pitchFamily="34" charset="0"/>
              </a:rPr>
              <a:t>in </a:t>
            </a:r>
            <a:r>
              <a:rPr lang="en-US" sz="1800" b="1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Ease of Doing Business</a:t>
            </a: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report by Govt. of India.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5. </a:t>
            </a:r>
            <a:r>
              <a:rPr lang="en-US" sz="1800" b="1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Access to large Markets </a:t>
            </a: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</a:t>
            </a:r>
            <a:r>
              <a:rPr lang="en-US" sz="1800" b="1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Aptos" panose="020B0004020202020204" pitchFamily="34" charset="0"/>
              </a:rPr>
              <a:t>southern and central India</a:t>
            </a:r>
            <a:r>
              <a:rPr lang="en-US" sz="1800" i="0" u="none" strike="noStrike" dirty="0"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– cost effective and speedy distribution.</a:t>
            </a:r>
            <a:br>
              <a:rPr lang="en-US" sz="18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A2D97-1D79-6404-A77D-941FA5511833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5. IDEAL MANUFACTURING PLANT LOCATION 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4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088570"/>
            <a:ext cx="11658600" cy="556940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effectLst/>
                <a:latin typeface="Aptos" panose="020B0004020202020204" pitchFamily="34" charset="0"/>
              </a:rPr>
              <a:t>Shubman</a:t>
            </a:r>
            <a:r>
              <a:rPr lang="en-US" sz="1800" b="1" i="0" u="none" strike="noStrike" dirty="0">
                <a:effectLst/>
                <a:latin typeface="Aptos" panose="020B0004020202020204" pitchFamily="34" charset="0"/>
              </a:rPr>
              <a:t> Gill</a:t>
            </a:r>
            <a:r>
              <a:rPr lang="en-US" sz="1800" dirty="0">
                <a:latin typeface="Aptos" panose="020B0004020202020204" pitchFamily="34" charset="0"/>
              </a:rPr>
              <a:t>, the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rising star in Indian cricket who is known for his impressive batting skills</a:t>
            </a:r>
            <a:r>
              <a:rPr lang="en-US" sz="1800" dirty="0">
                <a:latin typeface="Aptos" panose="020B0004020202020204" pitchFamily="34" charset="0"/>
              </a:rPr>
              <a:t>, 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is an excellent choice. </a:t>
            </a:r>
            <a:endParaRPr lang="en-US" sz="18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800" b="0" i="0" u="none" strike="noStrike" dirty="0">
              <a:effectLst/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i="0" u="sng" strike="noStrike" dirty="0">
                <a:effectLst/>
                <a:latin typeface="Aptos" panose="020B0004020202020204" pitchFamily="34" charset="0"/>
              </a:rPr>
              <a:t>Boosts brand visibility and increase Brand awareness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In India, Cricket and C</a:t>
            </a:r>
            <a:r>
              <a:rPr lang="en-US" sz="1800" dirty="0">
                <a:latin typeface="Aptos" panose="020B0004020202020204" pitchFamily="34" charset="0"/>
              </a:rPr>
              <a:t>inema are the events that receive the most public attention.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Gill being 24 years of age, will help attract the </a:t>
            </a:r>
            <a:r>
              <a:rPr lang="en-US" sz="1800" b="1" dirty="0">
                <a:latin typeface="Aptos" panose="020B0004020202020204" pitchFamily="34" charset="0"/>
              </a:rPr>
              <a:t>primary EV customers </a:t>
            </a:r>
            <a:r>
              <a:rPr lang="en-US" sz="1800" dirty="0">
                <a:latin typeface="Aptos" panose="020B0004020202020204" pitchFamily="34" charset="0"/>
              </a:rPr>
              <a:t>who are in the age group of </a:t>
            </a:r>
            <a:r>
              <a:rPr lang="en-US" sz="1800" b="1" dirty="0">
                <a:latin typeface="Aptos" panose="020B0004020202020204" pitchFamily="34" charset="0"/>
              </a:rPr>
              <a:t>18-45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15 million Instagram followers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b="1" u="sng" dirty="0">
                <a:latin typeface="Aptos" panose="020B0004020202020204" pitchFamily="34" charset="0"/>
              </a:rPr>
              <a:t>Brand Image Fit</a:t>
            </a:r>
          </a:p>
          <a:p>
            <a:r>
              <a:rPr lang="en-US" sz="1800" dirty="0">
                <a:latin typeface="Aptos" panose="020B0004020202020204" pitchFamily="34" charset="0"/>
              </a:rPr>
              <a:t>Sportspersons are known for their </a:t>
            </a:r>
            <a:r>
              <a:rPr lang="en-US" sz="1800" b="1" dirty="0">
                <a:latin typeface="Aptos" panose="020B0004020202020204" pitchFamily="34" charset="0"/>
              </a:rPr>
              <a:t>technical proficiency, Performance, healthy lifestyle</a:t>
            </a:r>
            <a:r>
              <a:rPr lang="en-US" sz="1800" dirty="0">
                <a:latin typeface="Aptos" panose="020B0004020202020204" pitchFamily="34" charset="0"/>
              </a:rPr>
              <a:t> etc.</a:t>
            </a:r>
          </a:p>
          <a:p>
            <a:r>
              <a:rPr lang="en-US" sz="1800" dirty="0">
                <a:latin typeface="Aptos" panose="020B0004020202020204" pitchFamily="34" charset="0"/>
              </a:rPr>
              <a:t>ATLIQ MOTORS can associate with these values to build an appealing </a:t>
            </a:r>
            <a:r>
              <a:rPr lang="en-US" sz="1800" b="1" dirty="0">
                <a:latin typeface="Aptos" panose="020B0004020202020204" pitchFamily="34" charset="0"/>
              </a:rPr>
              <a:t>brand image.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8EBB0-F846-CA0B-0183-5FA0AAE4ECB0}"/>
              </a:ext>
            </a:extLst>
          </p:cNvPr>
          <p:cNvSpPr txBox="1"/>
          <p:nvPr/>
        </p:nvSpPr>
        <p:spPr>
          <a:xfrm>
            <a:off x="238124" y="65484"/>
            <a:ext cx="11658600" cy="713232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6.  BRAND AMABASSADOR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132114"/>
            <a:ext cx="11658600" cy="5525862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u="sng" dirty="0">
                <a:solidFill>
                  <a:srgbClr val="000000"/>
                </a:solidFill>
                <a:latin typeface="Aptos" panose="020B0004020202020204" pitchFamily="34" charset="0"/>
              </a:rPr>
              <a:t>Market Positioning:</a:t>
            </a:r>
          </a:p>
          <a:p>
            <a:r>
              <a:rPr lang="en-US" sz="1900" dirty="0">
                <a:latin typeface="Aptos" panose="020B0004020202020204" pitchFamily="34" charset="0"/>
              </a:rPr>
              <a:t>Focus on </a:t>
            </a:r>
            <a:r>
              <a:rPr lang="en-US" sz="1900" b="1" dirty="0">
                <a:latin typeface="Aptos" panose="020B0004020202020204" pitchFamily="34" charset="0"/>
              </a:rPr>
              <a:t>Affordable and Mid-Range EV Models</a:t>
            </a:r>
            <a:r>
              <a:rPr lang="en-US" sz="1900" dirty="0">
                <a:latin typeface="Aptos" panose="020B0004020202020204" pitchFamily="34" charset="0"/>
              </a:rPr>
              <a:t> (in the case of 4W)  to </a:t>
            </a:r>
            <a:r>
              <a:rPr lang="en-US" sz="1900" b="1" dirty="0">
                <a:latin typeface="Aptos" panose="020B0004020202020204" pitchFamily="34" charset="0"/>
              </a:rPr>
              <a:t>accelerate the expansion</a:t>
            </a:r>
            <a:r>
              <a:rPr lang="en-US" sz="1900" dirty="0">
                <a:latin typeface="Aptos" panose="020B0004020202020204" pitchFamily="34" charset="0"/>
              </a:rPr>
              <a:t> as the Indian mass market is  </a:t>
            </a:r>
            <a:r>
              <a:rPr lang="en-US" sz="1900" b="1" dirty="0">
                <a:latin typeface="Aptos" panose="020B0004020202020204" pitchFamily="34" charset="0"/>
              </a:rPr>
              <a:t>price-sensitive</a:t>
            </a:r>
            <a:r>
              <a:rPr lang="en-US" sz="1900" dirty="0">
                <a:latin typeface="Aptos" panose="020B0004020202020204" pitchFamily="34" charset="0"/>
              </a:rPr>
              <a:t>.</a:t>
            </a:r>
          </a:p>
          <a:p>
            <a:r>
              <a:rPr lang="en-US" sz="1900" b="1" dirty="0">
                <a:latin typeface="Aptos" panose="020B0004020202020204" pitchFamily="34" charset="0"/>
              </a:rPr>
              <a:t>Market Gap </a:t>
            </a:r>
            <a:r>
              <a:rPr lang="en-US" sz="1900" dirty="0">
                <a:latin typeface="Aptos" panose="020B0004020202020204" pitchFamily="34" charset="0"/>
              </a:rPr>
              <a:t>- Minimal players like </a:t>
            </a:r>
            <a:r>
              <a:rPr lang="en-US" sz="1900" b="1" dirty="0">
                <a:latin typeface="Aptos" panose="020B0004020202020204" pitchFamily="34" charset="0"/>
              </a:rPr>
              <a:t>TATA EV, Mahindra and Mahindra and MG Motors </a:t>
            </a:r>
            <a:r>
              <a:rPr lang="en-US" sz="1900" dirty="0">
                <a:latin typeface="Aptos" panose="020B0004020202020204" pitchFamily="34" charset="0"/>
              </a:rPr>
              <a:t>in the segment.</a:t>
            </a:r>
            <a:endParaRPr lang="en-US" sz="1900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90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900" b="1" u="sng" dirty="0">
                <a:solidFill>
                  <a:srgbClr val="000000"/>
                </a:solidFill>
                <a:latin typeface="Aptos" panose="020B0004020202020204" pitchFamily="34" charset="0"/>
              </a:rPr>
              <a:t>Vehicle Design Features:</a:t>
            </a:r>
          </a:p>
          <a:p>
            <a:r>
              <a:rPr lang="en-US" sz="1900" b="1" dirty="0">
                <a:latin typeface="Aptos" panose="020B0004020202020204" pitchFamily="34" charset="0"/>
              </a:rPr>
              <a:t>Affordability</a:t>
            </a:r>
            <a:r>
              <a:rPr lang="en-US" sz="1900" dirty="0">
                <a:latin typeface="Aptos" panose="020B0004020202020204" pitchFamily="34" charset="0"/>
              </a:rPr>
              <a:t> - Qualify for </a:t>
            </a:r>
            <a:r>
              <a:rPr lang="en-US" sz="1900" b="1" dirty="0">
                <a:latin typeface="Aptos" panose="020B0004020202020204" pitchFamily="34" charset="0"/>
              </a:rPr>
              <a:t>government subsidies </a:t>
            </a:r>
          </a:p>
          <a:p>
            <a:r>
              <a:rPr lang="en-US" sz="1900" b="1" dirty="0">
                <a:latin typeface="Aptos" panose="020B0004020202020204" pitchFamily="34" charset="0"/>
              </a:rPr>
              <a:t>Reliability-</a:t>
            </a:r>
            <a:r>
              <a:rPr lang="en-US" sz="1900" dirty="0">
                <a:latin typeface="Aptos" panose="020B0004020202020204" pitchFamily="34" charset="0"/>
              </a:rPr>
              <a:t> Robust enough to Endure </a:t>
            </a:r>
            <a:r>
              <a:rPr lang="en-US" sz="1900" b="1" dirty="0">
                <a:latin typeface="Aptos" panose="020B0004020202020204" pitchFamily="34" charset="0"/>
              </a:rPr>
              <a:t>diverse terrains and  climate conditions</a:t>
            </a:r>
            <a:r>
              <a:rPr lang="en-US" sz="1900" dirty="0">
                <a:latin typeface="Aptos" panose="020B0004020202020204" pitchFamily="34" charset="0"/>
              </a:rPr>
              <a:t> of India.</a:t>
            </a:r>
          </a:p>
          <a:p>
            <a:pPr marL="0" indent="0">
              <a:buNone/>
            </a:pPr>
            <a:endParaRPr lang="en-US" sz="190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900" b="1" i="0" u="sng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Distribution Network </a:t>
            </a:r>
          </a:p>
          <a:p>
            <a:r>
              <a:rPr lang="en-US" sz="1900" dirty="0">
                <a:solidFill>
                  <a:srgbClr val="000000"/>
                </a:solidFill>
                <a:latin typeface="Aptos" panose="020B0004020202020204" pitchFamily="34" charset="0"/>
              </a:rPr>
              <a:t>Improve Distribution network in states having </a:t>
            </a:r>
            <a:r>
              <a:rPr lang="en-US" sz="1900" b="1" dirty="0">
                <a:solidFill>
                  <a:srgbClr val="000000"/>
                </a:solidFill>
                <a:latin typeface="Aptos" panose="020B0004020202020204" pitchFamily="34" charset="0"/>
              </a:rPr>
              <a:t>high adoptions rates</a:t>
            </a:r>
            <a:r>
              <a:rPr lang="en-US" sz="1900" dirty="0">
                <a:solidFill>
                  <a:srgbClr val="000000"/>
                </a:solidFill>
                <a:latin typeface="Aptos" panose="020B0004020202020204" pitchFamily="34" charset="0"/>
              </a:rPr>
              <a:t> like </a:t>
            </a:r>
            <a:r>
              <a:rPr lang="en-US" sz="1900" b="1" dirty="0">
                <a:solidFill>
                  <a:srgbClr val="000000"/>
                </a:solidFill>
                <a:latin typeface="Aptos" panose="020B0004020202020204" pitchFamily="34" charset="0"/>
              </a:rPr>
              <a:t>Goa, Maharashtra, Karnataka , Kerala etc.</a:t>
            </a:r>
            <a:endParaRPr lang="en-US" sz="1900" b="1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sz="190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Avoid </a:t>
            </a:r>
            <a:r>
              <a:rPr lang="en-US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hilly regions/states</a:t>
            </a:r>
            <a:r>
              <a:rPr lang="en-US" sz="190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- </a:t>
            </a:r>
            <a:r>
              <a:rPr lang="en-US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low in Adoption rates</a:t>
            </a:r>
            <a:r>
              <a:rPr lang="en-US" sz="190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- until sufficient </a:t>
            </a:r>
            <a:r>
              <a:rPr lang="en-US" sz="1900" dirty="0">
                <a:solidFill>
                  <a:srgbClr val="000000"/>
                </a:solidFill>
                <a:latin typeface="Aptos" panose="020B0004020202020204" pitchFamily="34" charset="0"/>
              </a:rPr>
              <a:t>charging infra is developed.</a:t>
            </a:r>
            <a:r>
              <a:rPr lang="en-US" sz="190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59883-0ED2-9A91-34F7-3C5756F4E22E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7. TOP 3 RECOMMENDATIONS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6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C6BAE5-BC3D-5973-1FF9-CD29889AF710}"/>
              </a:ext>
            </a:extLst>
          </p:cNvPr>
          <p:cNvSpPr/>
          <p:nvPr/>
        </p:nvSpPr>
        <p:spPr>
          <a:xfrm>
            <a:off x="762000" y="1977571"/>
            <a:ext cx="10668000" cy="1451429"/>
          </a:xfrm>
          <a:prstGeom prst="roundRect">
            <a:avLst/>
          </a:prstGeom>
          <a:solidFill>
            <a:srgbClr val="122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WATCHING </a:t>
            </a:r>
          </a:p>
        </p:txBody>
      </p:sp>
    </p:spTree>
    <p:extLst>
      <p:ext uri="{BB962C8B-B14F-4D97-AF65-F5344CB8AC3E}">
        <p14:creationId xmlns:p14="http://schemas.microsoft.com/office/powerpoint/2010/main" val="19558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30514"/>
            <a:ext cx="11630024" cy="564174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MAKER PERFORMANCE ANALYSIS REPORT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2-WHEELER MAKER PERFORMANCE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4 – WHEELER MAKER PERFORMANCE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QUATERLY PERFORMANCE ANALYSIS</a:t>
            </a:r>
            <a:endParaRPr lang="en-US" sz="1000" b="1" dirty="0"/>
          </a:p>
          <a:p>
            <a:pPr marL="1257300" lvl="2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STATE-WISE PERFORMANCE ANALYSIS REPORT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FACTORS OF EV GROWTH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IMPACT OF SUBSIDIES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MANUFACTURING PLANT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BRAND AMBASSADOR FOR ATLIQ MOTORS IN 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TOP 3 RECOMMENDATIONS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79E8-64D6-77A4-3D6B-AFB3F7FAFAC6}"/>
              </a:ext>
            </a:extLst>
          </p:cNvPr>
          <p:cNvSpPr txBox="1"/>
          <p:nvPr/>
        </p:nvSpPr>
        <p:spPr>
          <a:xfrm>
            <a:off x="266700" y="185739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AGENDA</a:t>
            </a:r>
            <a:endParaRPr lang="en-US" sz="1800" b="1" i="0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914400"/>
            <a:ext cx="11658600" cy="575786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</a:rPr>
              <a:t>Conducted a macro level analysis and  </a:t>
            </a:r>
            <a:r>
              <a:rPr lang="en-US" sz="1800" b="1" dirty="0">
                <a:latin typeface="Aptos" panose="020B0004020202020204" pitchFamily="34" charset="0"/>
              </a:rPr>
              <a:t>Top and Bottom Performers </a:t>
            </a:r>
            <a:r>
              <a:rPr lang="en-US" sz="1800" dirty="0">
                <a:latin typeface="Aptos" panose="020B0004020202020204" pitchFamily="34" charset="0"/>
              </a:rPr>
              <a:t>are being presented. </a:t>
            </a:r>
          </a:p>
          <a:p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</a:rPr>
              <a:t>Benchmark the  best practices</a:t>
            </a:r>
            <a:r>
              <a:rPr lang="en-US" sz="1800" dirty="0">
                <a:latin typeface="Aptos" panose="020B0004020202020204" pitchFamily="34" charset="0"/>
              </a:rPr>
              <a:t> of top performers. </a:t>
            </a:r>
          </a:p>
          <a:p>
            <a:r>
              <a:rPr lang="en-US" sz="1800" b="1" dirty="0">
                <a:latin typeface="Aptos" panose="020B0004020202020204" pitchFamily="34" charset="0"/>
              </a:rPr>
              <a:t>Avoid the practices/pitfalls</a:t>
            </a:r>
            <a:r>
              <a:rPr lang="en-US" sz="1800" dirty="0">
                <a:latin typeface="Aptos" panose="020B0004020202020204" pitchFamily="34" charset="0"/>
              </a:rPr>
              <a:t> of Bottom performers </a:t>
            </a:r>
          </a:p>
          <a:p>
            <a:r>
              <a:rPr lang="en-US" sz="1800" dirty="0">
                <a:latin typeface="Aptos" panose="020B0004020202020204" pitchFamily="34" charset="0"/>
              </a:rPr>
              <a:t>Understand </a:t>
            </a:r>
            <a:r>
              <a:rPr lang="en-US" sz="1800" b="1" dirty="0">
                <a:latin typeface="Aptos" panose="020B0004020202020204" pitchFamily="34" charset="0"/>
              </a:rPr>
              <a:t>Market dynamics</a:t>
            </a:r>
            <a:r>
              <a:rPr lang="en-US" sz="1800" dirty="0">
                <a:latin typeface="Aptos" panose="020B0004020202020204" pitchFamily="34" charset="0"/>
              </a:rPr>
              <a:t> and </a:t>
            </a:r>
            <a:r>
              <a:rPr lang="en-US" sz="1800" b="1" dirty="0">
                <a:latin typeface="Aptos" panose="020B0004020202020204" pitchFamily="34" charset="0"/>
              </a:rPr>
              <a:t>Consumer preferences</a:t>
            </a:r>
          </a:p>
          <a:p>
            <a:r>
              <a:rPr lang="en-US" sz="1800" dirty="0">
                <a:latin typeface="Aptos" panose="020B0004020202020204" pitchFamily="34" charset="0"/>
              </a:rPr>
              <a:t>Understand relative </a:t>
            </a:r>
            <a:r>
              <a:rPr lang="en-US" sz="1800" b="1" dirty="0">
                <a:latin typeface="Aptos" panose="020B0004020202020204" pitchFamily="34" charset="0"/>
              </a:rPr>
              <a:t>market position</a:t>
            </a:r>
            <a:r>
              <a:rPr lang="en-US" sz="1800" dirty="0">
                <a:latin typeface="Aptos" panose="020B0004020202020204" pitchFamily="34" charset="0"/>
              </a:rPr>
              <a:t> and refine our positioning to meet the demands of the Indian market  </a:t>
            </a:r>
          </a:p>
          <a:p>
            <a:r>
              <a:rPr lang="en-US" sz="1800" dirty="0">
                <a:latin typeface="Aptos" panose="020B0004020202020204" pitchFamily="34" charset="0"/>
              </a:rPr>
              <a:t>Look for potential </a:t>
            </a:r>
            <a:r>
              <a:rPr lang="en-US" sz="1800" b="1" dirty="0">
                <a:latin typeface="Aptos" panose="020B0004020202020204" pitchFamily="34" charset="0"/>
              </a:rPr>
              <a:t>partners</a:t>
            </a:r>
            <a:r>
              <a:rPr lang="en-US" sz="1800" dirty="0">
                <a:latin typeface="Aptos" panose="020B0004020202020204" pitchFamily="34" charset="0"/>
              </a:rPr>
              <a:t> or mergers/acquisition targets among weaker competitors</a:t>
            </a: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79E8-64D6-77A4-3D6B-AFB3F7FAFAC6}"/>
              </a:ext>
            </a:extLst>
          </p:cNvPr>
          <p:cNvSpPr txBox="1"/>
          <p:nvPr/>
        </p:nvSpPr>
        <p:spPr>
          <a:xfrm>
            <a:off x="238124" y="65483"/>
            <a:ext cx="11658600" cy="713232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1. MAKER ANALYSIS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885371"/>
            <a:ext cx="11658600" cy="578689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</a:rPr>
              <a:t>As of </a:t>
            </a:r>
            <a:r>
              <a:rPr lang="en-US" sz="1800" b="1" dirty="0">
                <a:latin typeface="Aptos" panose="020B0004020202020204" pitchFamily="34" charset="0"/>
              </a:rPr>
              <a:t>March 2024</a:t>
            </a:r>
            <a:r>
              <a:rPr lang="en-US" sz="1800" dirty="0">
                <a:latin typeface="Aptos" panose="020B0004020202020204" pitchFamily="34" charset="0"/>
              </a:rPr>
              <a:t>, there are around </a:t>
            </a:r>
            <a:r>
              <a:rPr lang="en-US" sz="1800" b="1" dirty="0">
                <a:latin typeface="Aptos" panose="020B0004020202020204" pitchFamily="34" charset="0"/>
              </a:rPr>
              <a:t>15 players</a:t>
            </a:r>
            <a:r>
              <a:rPr lang="en-US" sz="1800" dirty="0">
                <a:latin typeface="Aptos" panose="020B0004020202020204" pitchFamily="34" charset="0"/>
              </a:rPr>
              <a:t> in the Indian </a:t>
            </a:r>
            <a:r>
              <a:rPr lang="en-US" sz="1800" b="1" dirty="0">
                <a:latin typeface="Aptos" panose="020B0004020202020204" pitchFamily="34" charset="0"/>
              </a:rPr>
              <a:t>2W</a:t>
            </a:r>
            <a:r>
              <a:rPr lang="en-US" sz="1800" dirty="0">
                <a:latin typeface="Aptos" panose="020B0004020202020204" pitchFamily="34" charset="0"/>
              </a:rPr>
              <a:t> EV Market.</a:t>
            </a:r>
          </a:p>
          <a:p>
            <a:r>
              <a:rPr lang="en-US" sz="1800" dirty="0">
                <a:latin typeface="Aptos" panose="020B0004020202020204" pitchFamily="34" charset="0"/>
              </a:rPr>
              <a:t>Prominent companies being </a:t>
            </a:r>
            <a:r>
              <a:rPr lang="en-US" sz="1800" b="1" dirty="0">
                <a:latin typeface="Aptos" panose="020B0004020202020204" pitchFamily="34" charset="0"/>
              </a:rPr>
              <a:t>OLA ELECTRIC, ATHER, TVS, BAJAJ </a:t>
            </a:r>
            <a:r>
              <a:rPr lang="en-US" sz="1800" dirty="0">
                <a:latin typeface="Aptos" panose="020B0004020202020204" pitchFamily="34" charset="0"/>
              </a:rPr>
              <a:t>etc.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79E8-64D6-77A4-3D6B-AFB3F7FAFAC6}"/>
              </a:ext>
            </a:extLst>
          </p:cNvPr>
          <p:cNvSpPr txBox="1"/>
          <p:nvPr/>
        </p:nvSpPr>
        <p:spPr>
          <a:xfrm>
            <a:off x="238124" y="65482"/>
            <a:ext cx="11658600" cy="713232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1.1.1 DIFFERENT COMPANIES OPERATING IN INDIAN 2W EV MARKET 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7171" name="Picture 3" descr="A Power BI visual">
            <a:extLst>
              <a:ext uri="{FF2B5EF4-FFF2-40B4-BE49-F238E27FC236}">
                <a16:creationId xmlns:a16="http://schemas.microsoft.com/office/drawing/2014/main" id="{AD6EFB7E-ED21-1CB1-A30B-03F26BD3A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7" b="17693"/>
          <a:stretch/>
        </p:blipFill>
        <p:spPr bwMode="auto">
          <a:xfrm>
            <a:off x="454933" y="1785257"/>
            <a:ext cx="2325913" cy="47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017639"/>
            <a:ext cx="11658600" cy="5654621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u="sng" dirty="0">
                <a:solidFill>
                  <a:srgbClr val="000000"/>
                </a:solidFill>
                <a:latin typeface="Aptos" panose="020B0004020202020204" pitchFamily="34" charset="0"/>
              </a:rPr>
              <a:t>FALL of HERO ELECTRIC AND OKINAWA</a:t>
            </a:r>
          </a:p>
          <a:p>
            <a:endParaRPr lang="en-US" sz="16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Hero electric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has fallen from being the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Market leader (2022)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to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rd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(2023)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and  to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7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(2024)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– a massive decline of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59% CAGR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in sales.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OKINAWA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maintained its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 position from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(2022) to (2023)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but fell to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7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(2024)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– significant decline of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34% CAGR  in sales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600" b="1" u="sng" dirty="0">
                <a:solidFill>
                  <a:srgbClr val="000000"/>
                </a:solidFill>
                <a:latin typeface="Aptos" panose="020B0004020202020204" pitchFamily="34" charset="0"/>
              </a:rPr>
              <a:t>RISE OF OLA ELECTRIC , TVS AND BAJAJ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From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5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position (2022)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,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OLA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rose to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Market Leadership (2023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) &amp;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maintained the position in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(2024) 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– a whopping growth of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373% CAGR 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in sale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From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6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 (2022)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TVS 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rose to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5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(2023)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and to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nd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(2024)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– growth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of a substantial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330%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CAGR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in sales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Another significant growth is of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Bajaj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, rising from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7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(2022 &amp; 2023)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to 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4</a:t>
            </a:r>
            <a:r>
              <a:rPr lang="en-US" sz="1600" b="1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 (2024)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, with a significant increase of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Aptos" panose="020B0004020202020204" pitchFamily="34" charset="0"/>
              </a:rPr>
              <a:t>285%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</a:rPr>
              <a:t> CAGR in sales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pic>
        <p:nvPicPr>
          <p:cNvPr id="1026" name="Picture 2" descr="EV SALES TREND TOP 10">
            <a:extLst>
              <a:ext uri="{FF2B5EF4-FFF2-40B4-BE49-F238E27FC236}">
                <a16:creationId xmlns:a16="http://schemas.microsoft.com/office/drawing/2014/main" id="{E532849F-D511-F86F-9536-A485BB1EA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"/>
          <a:stretch/>
        </p:blipFill>
        <p:spPr bwMode="auto">
          <a:xfrm>
            <a:off x="6096000" y="1132113"/>
            <a:ext cx="5800723" cy="554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5E14B-31D5-0B1D-49F4-1D38EF1CD7E8}"/>
              </a:ext>
            </a:extLst>
          </p:cNvPr>
          <p:cNvSpPr txBox="1"/>
          <p:nvPr/>
        </p:nvSpPr>
        <p:spPr>
          <a:xfrm>
            <a:off x="238124" y="167083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1.1.2  RISE AND FALL OF EV 2W LEADERSHIP</a:t>
            </a:r>
          </a:p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982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 SALES TOP 5">
            <a:extLst>
              <a:ext uri="{FF2B5EF4-FFF2-40B4-BE49-F238E27FC236}">
                <a16:creationId xmlns:a16="http://schemas.microsoft.com/office/drawing/2014/main" id="{38F4C0EC-D0C4-855F-3245-987B13A65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939" y="1751445"/>
            <a:ext cx="4029132" cy="454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103086"/>
            <a:ext cx="11658600" cy="5554889"/>
          </a:xfrm>
          <a:ln>
            <a:solidFill>
              <a:schemeClr val="bg1"/>
            </a:solidFill>
          </a:ln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BOTTOM MAKERS OF EV 2W SALES IN THE FISCAL YEAR 2022-2024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D39AD-03DC-DC2C-A946-143BB1564B95}"/>
              </a:ext>
            </a:extLst>
          </p:cNvPr>
          <p:cNvSpPr txBox="1"/>
          <p:nvPr/>
        </p:nvSpPr>
        <p:spPr>
          <a:xfrm>
            <a:off x="1747699" y="1382113"/>
            <a:ext cx="40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2W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Bottom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Makers 2023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BCCA7-DD42-E377-3DCA-30641706F09B}"/>
              </a:ext>
            </a:extLst>
          </p:cNvPr>
          <p:cNvSpPr txBox="1"/>
          <p:nvPr/>
        </p:nvSpPr>
        <p:spPr>
          <a:xfrm>
            <a:off x="7116939" y="1385369"/>
            <a:ext cx="40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2W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Bottom Makers 2024</a:t>
            </a:r>
            <a:endParaRPr lang="en-US" dirty="0"/>
          </a:p>
        </p:txBody>
      </p:sp>
      <p:pic>
        <p:nvPicPr>
          <p:cNvPr id="4098" name="Picture 2" descr="EV SALES TOP 5">
            <a:extLst>
              <a:ext uri="{FF2B5EF4-FFF2-40B4-BE49-F238E27FC236}">
                <a16:creationId xmlns:a16="http://schemas.microsoft.com/office/drawing/2014/main" id="{E0229A1B-EBFC-619D-CAE6-05AF0CE4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99" y="1751446"/>
            <a:ext cx="4029132" cy="45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283F84-8839-B82B-F2E9-4522F257AEE9}"/>
              </a:ext>
            </a:extLst>
          </p:cNvPr>
          <p:cNvSpPr txBox="1"/>
          <p:nvPr/>
        </p:nvSpPr>
        <p:spPr>
          <a:xfrm>
            <a:off x="238124" y="167083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1.1.3 BOTTOM PERFROMERS IN EV 2W MARKET</a:t>
            </a:r>
          </a:p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  <a:endParaRPr lang="en-US" sz="18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53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942975"/>
            <a:ext cx="11658600" cy="5729286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Grouped by segments</a:t>
            </a:r>
          </a:p>
          <a:p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Makers belonging to a group have major share of their  models in those particular segments.</a:t>
            </a:r>
          </a:p>
          <a:p>
            <a:endParaRPr lang="en-US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Group 1 - Budget EVs 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(</a:t>
            </a:r>
            <a:r>
              <a:rPr lang="en-US" sz="1800" dirty="0">
                <a:latin typeface="Aptos" panose="020B0004020202020204" pitchFamily="34" charset="0"/>
              </a:rPr>
              <a:t>Price Range: Under Rs 10 lakh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 )</a:t>
            </a:r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 &amp; Mid-Range EVs 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(</a:t>
            </a:r>
            <a:r>
              <a:rPr lang="en-US" sz="1800" dirty="0">
                <a:latin typeface="Aptos" panose="020B0004020202020204" pitchFamily="34" charset="0"/>
              </a:rPr>
              <a:t>Price Range: Between Rs 10-25 lakh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 )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Group 2 - Premium EVs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 (</a:t>
            </a:r>
            <a:r>
              <a:rPr lang="en-US" sz="1800" dirty="0">
                <a:latin typeface="Aptos" panose="020B0004020202020204" pitchFamily="34" charset="0"/>
              </a:rPr>
              <a:t>Price Range: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 25 -50 lakhs)</a:t>
            </a:r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 and Luxury EVs  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(</a:t>
            </a:r>
            <a:r>
              <a:rPr lang="en-US" sz="1800" dirty="0">
                <a:latin typeface="Aptos" panose="020B0004020202020204" pitchFamily="34" charset="0"/>
              </a:rPr>
              <a:t>Price Range: 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More than 50 lakhs)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879E8-64D6-77A4-3D6B-AFB3F7FAFAC6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1.2.1 DIFFERENT COMPANIES OPERATING IN INDIAN 4-WHEELER EV MARKET </a:t>
            </a:r>
            <a:endParaRPr lang="en-US" dirty="0">
              <a:latin typeface="Aptos" panose="020B0004020202020204" pitchFamily="34" charset="0"/>
            </a:endParaRPr>
          </a:p>
          <a:p>
            <a:endParaRPr lang="en-US" dirty="0"/>
          </a:p>
        </p:txBody>
      </p:sp>
      <p:pic>
        <p:nvPicPr>
          <p:cNvPr id="7169" name="Picture 1" descr="A Power BI visual">
            <a:extLst>
              <a:ext uri="{FF2B5EF4-FFF2-40B4-BE49-F238E27FC236}">
                <a16:creationId xmlns:a16="http://schemas.microsoft.com/office/drawing/2014/main" id="{DC29F697-225E-B88D-5BCF-DA83275C5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4" b="44948"/>
          <a:stretch/>
        </p:blipFill>
        <p:spPr bwMode="auto">
          <a:xfrm>
            <a:off x="434069" y="4400381"/>
            <a:ext cx="2285320" cy="15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Power BI visual">
            <a:extLst>
              <a:ext uri="{FF2B5EF4-FFF2-40B4-BE49-F238E27FC236}">
                <a16:creationId xmlns:a16="http://schemas.microsoft.com/office/drawing/2014/main" id="{2CBFDB2D-A2E1-6C58-18C5-1FDB80FC5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0" r="34548" b="37305"/>
          <a:stretch/>
        </p:blipFill>
        <p:spPr bwMode="auto">
          <a:xfrm>
            <a:off x="434069" y="2452913"/>
            <a:ext cx="1539875" cy="13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894E8-384A-5D71-115E-F70F4E40DECB}"/>
              </a:ext>
            </a:extLst>
          </p:cNvPr>
          <p:cNvSpPr txBox="1"/>
          <p:nvPr/>
        </p:nvSpPr>
        <p:spPr>
          <a:xfrm>
            <a:off x="501422" y="5946621"/>
            <a:ext cx="2217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Volvo Auto India</a:t>
            </a:r>
          </a:p>
        </p:txBody>
      </p:sp>
    </p:spTree>
    <p:extLst>
      <p:ext uri="{BB962C8B-B14F-4D97-AF65-F5344CB8AC3E}">
        <p14:creationId xmlns:p14="http://schemas.microsoft.com/office/powerpoint/2010/main" val="328131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058F6-A4CA-C678-C576-7095A3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057016"/>
            <a:ext cx="11658600" cy="560095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1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.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TOP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3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MAKERS FOR THE FISCAL YEARS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 2022, 2023 and 2024 IN EV BUDGET AND MID RANGE 4-WHEELER SALES. </a:t>
            </a: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</a:rPr>
              <a:t>Tata Motors</a:t>
            </a:r>
            <a:r>
              <a:rPr lang="en-US" sz="1800" dirty="0">
                <a:latin typeface="Aptos" panose="020B0004020202020204" pitchFamily="34" charset="0"/>
              </a:rPr>
              <a:t> has maintained the market leadership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with a </a:t>
            </a:r>
            <a:r>
              <a:rPr lang="en-US" sz="1800" b="1" dirty="0">
                <a:latin typeface="Aptos" panose="020B0004020202020204" pitchFamily="34" charset="0"/>
              </a:rPr>
              <a:t>CAGR  of 95% through out the period.</a:t>
            </a: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</a:rPr>
              <a:t>Mahindra</a:t>
            </a:r>
            <a:r>
              <a:rPr lang="en-US" sz="1800" dirty="0">
                <a:latin typeface="Aptos" panose="020B0004020202020204" pitchFamily="34" charset="0"/>
              </a:rPr>
              <a:t> has maintained the </a:t>
            </a:r>
            <a:r>
              <a:rPr lang="en-US" sz="1800" b="1" dirty="0">
                <a:latin typeface="Aptos" panose="020B0004020202020204" pitchFamily="34" charset="0"/>
              </a:rPr>
              <a:t>2</a:t>
            </a:r>
            <a:r>
              <a:rPr lang="en-US" sz="1800" b="1" baseline="30000" dirty="0">
                <a:latin typeface="Aptos" panose="020B0004020202020204" pitchFamily="34" charset="0"/>
              </a:rPr>
              <a:t>nd</a:t>
            </a:r>
            <a:r>
              <a:rPr lang="en-US" sz="1800" b="1" dirty="0">
                <a:latin typeface="Aptos" panose="020B0004020202020204" pitchFamily="34" charset="0"/>
              </a:rPr>
              <a:t> position </a:t>
            </a:r>
            <a:r>
              <a:rPr lang="en-US" sz="1800" dirty="0">
                <a:latin typeface="Aptos" panose="020B0004020202020204" pitchFamily="34" charset="0"/>
              </a:rPr>
              <a:t>and is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Growing at an impressive </a:t>
            </a:r>
            <a:r>
              <a:rPr lang="en-US" sz="1800" b="1" dirty="0">
                <a:latin typeface="Aptos" panose="020B0004020202020204" pitchFamily="34" charset="0"/>
              </a:rPr>
              <a:t>CAGR of  140%.</a:t>
            </a:r>
          </a:p>
          <a:p>
            <a:endParaRPr lang="en-US" sz="1800" dirty="0">
              <a:latin typeface="Aptos" panose="020B0004020202020204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</a:rPr>
              <a:t>MG Motors</a:t>
            </a:r>
            <a:r>
              <a:rPr lang="en-US" sz="1800" dirty="0">
                <a:latin typeface="Aptos" panose="020B0004020202020204" pitchFamily="34" charset="0"/>
              </a:rPr>
              <a:t> is another growing company with </a:t>
            </a:r>
          </a:p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CAGR of  132%.</a:t>
            </a:r>
          </a:p>
          <a:p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BCCA7-DD42-E377-3DCA-30641706F09B}"/>
              </a:ext>
            </a:extLst>
          </p:cNvPr>
          <p:cNvSpPr txBox="1"/>
          <p:nvPr/>
        </p:nvSpPr>
        <p:spPr>
          <a:xfrm>
            <a:off x="6440245" y="1057017"/>
            <a:ext cx="39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4W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Bottom Makers 2024</a:t>
            </a:r>
            <a:endParaRPr lang="en-US" b="1" dirty="0"/>
          </a:p>
        </p:txBody>
      </p:sp>
      <p:pic>
        <p:nvPicPr>
          <p:cNvPr id="2049" name="Picture 1" descr="EV SALES TREND TOP 10">
            <a:extLst>
              <a:ext uri="{FF2B5EF4-FFF2-40B4-BE49-F238E27FC236}">
                <a16:creationId xmlns:a16="http://schemas.microsoft.com/office/drawing/2014/main" id="{DA576EDC-BF1D-514D-8721-0A3622CE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9" y="1426349"/>
            <a:ext cx="6251574" cy="496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1414D-CCED-F2CD-3AA8-3466DD31FEC8}"/>
              </a:ext>
            </a:extLst>
          </p:cNvPr>
          <p:cNvSpPr txBox="1"/>
          <p:nvPr/>
        </p:nvSpPr>
        <p:spPr>
          <a:xfrm>
            <a:off x="238124" y="65485"/>
            <a:ext cx="11658600" cy="715089"/>
          </a:xfrm>
          <a:prstGeom prst="roundRect">
            <a:avLst/>
          </a:prstGeom>
          <a:solidFill>
            <a:srgbClr val="12239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1.2.2 DOMINANCE OF TATA EV AMONG EV 4W BUDGET  AND MID-RANGE SEGMENTS</a:t>
            </a:r>
            <a:endParaRPr lang="en-US" dirty="0"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5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1968</Words>
  <Application>Microsoft Office PowerPoint</Application>
  <PresentationFormat>Widescreen</PresentationFormat>
  <Paragraphs>278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Fasal Mohammed</dc:creator>
  <cp:lastModifiedBy>Fasal Mohammed</cp:lastModifiedBy>
  <cp:revision>97</cp:revision>
  <dcterms:created xsi:type="dcterms:W3CDTF">2024-08-26T12:18:18Z</dcterms:created>
  <dcterms:modified xsi:type="dcterms:W3CDTF">2024-09-08T08:54:45Z</dcterms:modified>
</cp:coreProperties>
</file>