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1" r:id="rId5"/>
    <p:sldId id="262" r:id="rId6"/>
    <p:sldId id="258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8" r:id="rId17"/>
    <p:sldId id="279" r:id="rId18"/>
    <p:sldId id="282" r:id="rId19"/>
    <p:sldId id="281" r:id="rId20"/>
    <p:sldId id="280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65" autoAdjust="0"/>
  </p:normalViewPr>
  <p:slideViewPr>
    <p:cSldViewPr snapToGrid="0">
      <p:cViewPr varScale="1">
        <p:scale>
          <a:sx n="72" d="100"/>
          <a:sy n="72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D93BA-FB3A-4260-BD6C-0D47017096AA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EC0F3-E0E5-4E76-8F2F-D13EE8C9EA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54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86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We </a:t>
            </a:r>
            <a:r>
              <a:rPr lang="it-IT" dirty="0" err="1"/>
              <a:t>focused</a:t>
            </a:r>
            <a:r>
              <a:rPr lang="it-IT" dirty="0"/>
              <a:t> our research on the </a:t>
            </a:r>
            <a:r>
              <a:rPr lang="it-IT" dirty="0" err="1"/>
              <a:t>alignment</a:t>
            </a:r>
            <a:r>
              <a:rPr lang="it-IT" dirty="0"/>
              <a:t> step, </a:t>
            </a:r>
            <a:r>
              <a:rPr lang="it-IT" dirty="0" err="1"/>
              <a:t>comparing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68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12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what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synchronization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1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91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Same</a:t>
            </a:r>
            <a:r>
              <a:rPr lang="it-IT" dirty="0"/>
              <a:t> as Simple-</a:t>
            </a:r>
            <a:r>
              <a:rPr lang="it-IT" dirty="0" err="1"/>
              <a:t>Graph</a:t>
            </a:r>
            <a:r>
              <a:rPr lang="it-IT" dirty="0"/>
              <a:t> but </a:t>
            </a:r>
            <a:r>
              <a:rPr lang="it-IT" dirty="0" err="1"/>
              <a:t>applied</a:t>
            </a:r>
            <a:r>
              <a:rPr lang="it-IT" dirty="0"/>
              <a:t> to the </a:t>
            </a:r>
            <a:r>
              <a:rPr lang="it-IT" dirty="0" err="1"/>
              <a:t>expanded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32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90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78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A9D34-6E1F-474E-9730-295F8B75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B9438D-832A-437F-AB22-72F04B30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EFE9AA-3E10-4380-A626-B3F19233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020-5160-4F99-8E2C-DF878B0E0515}" type="datetime1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49F02-7BA8-4BF3-9434-429911C5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93D1D6-1E97-4E26-9814-738B9FF3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4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AF168-4B90-4A97-B0E8-60E5FC5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17EC19-00BE-4A73-B1B8-8AC9D461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912C2-6428-4DF8-8636-D7C00440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3D67-C9F6-4542-B611-88F080127D23}" type="datetime1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25B808-5C0B-4CF2-9CB8-70BD31AF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72E83B-96A4-4BB9-8806-4FFF76EF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9296DA4-FF1F-4BEE-826B-B406F9E45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F842DA-1588-4EA3-9712-205E7CD4E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26E17E-9AB4-4BE2-847C-8A5D660F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527-EC96-4504-B55F-C87870B62B1D}" type="datetime1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EB1E3F-B7D7-4D0C-BF19-9A48C88D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009931-669A-4DA3-B5BE-48870A5B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7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C5812-FF45-4178-B7E8-FD14BAF5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74DD1E-CC80-41AC-A924-936B4C25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045460-76CE-47D2-B008-ABBBCB59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5A87-12EC-413B-9573-AAA3362B56D5}" type="datetime1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F9A7E2-13D3-4331-B268-47D23E71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96EEB5-C09F-48B1-84D5-7D8A962F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427BF5-8775-4DAE-B1AE-BE7DF811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FE339A-5707-44F3-BEC7-37BB0B37A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A88981-5CC3-44AA-B3CF-33C6F0DF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737-9829-40EB-9D7A-9A015EE4A629}" type="datetime1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B01DC-F674-40F7-B2A5-D7D1B7EC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927FD4-856F-40C1-A17D-BB0759CF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3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40206-D91B-46EB-AEE6-D40486A1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F930F-132D-4A3D-9E0F-A536E93EA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7257F4-D598-4481-BC60-10D204AE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E91C5C-5322-414F-A152-F9A5E9BD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F0F3-A25C-4318-ABAF-A9DD2F4EDF9D}" type="datetime1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5C9993-F1AB-44C6-9AB4-A23706A5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94D8C9-6E4E-4DBE-81F4-0A02C07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5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04E21-6BE7-4DE5-BE0C-3EC50DCA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C6859C-8E82-4229-BBFE-DE650915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A9ACBF-68F2-49FA-9856-3FEDBABD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831F60-3C6E-445F-993E-247CB0AC9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1477CE-4784-43DA-A3DD-E5BAEA5F8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8B75C0-3489-4282-A43E-A0A005A2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B436-C4DE-482E-953D-B0E1B5520DBD}" type="datetime1">
              <a:rPr lang="it-IT" smtClean="0"/>
              <a:t>28/04/2022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591B4D-AF6A-4FDC-9CF1-B047B7F3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3969F01-DCD6-44FF-B7A4-C190E66E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38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3FC59-C541-4E28-9D6B-DD61A8C5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5C628C-4C4C-4D9B-B54A-8002E523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E81-9389-4047-8AC9-EEAA90D46F6E}" type="datetime1">
              <a:rPr lang="it-IT" smtClean="0"/>
              <a:t>28/04/2022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BAE0A7-0DBD-49D2-8B5F-9772D231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1D5E15-BFE8-4589-9016-434BF575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1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B2CE30-6F2C-497A-B4EA-C6B1B835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9BA-0917-4498-9183-526E18C0AE17}" type="datetime1">
              <a:rPr lang="it-IT" smtClean="0"/>
              <a:t>28/04/2022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10D883-1CE8-4A3B-8D68-DFD3D63A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8D411D-ABF5-4DBB-BC92-AC1826DD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50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A95AB-189A-4258-8AE2-D281E1B7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012A05-E4A1-497B-885E-E1C6F8E9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5713E2-0E1D-4822-B121-94EC6F49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246DA3-C6AD-4AB6-AA1A-4E2EEADE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E547-E407-45D4-B8F1-8BC00C4A2E0C}" type="datetime1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384328-7524-46FF-A59B-88D7DCB9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C17322-AD0F-427A-93BD-CB8E9A04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9E9D0-7BDE-4D5F-8E8E-AE21FD7B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FEAD93-7F1F-4EA6-B3D7-C42D7D359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37D856-7B8F-4571-8EB1-6DC4D106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E2C40E-C3E9-4057-A446-DDF60809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FF8C-210D-4875-AFC7-5C5C3E3AD32C}" type="datetime1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DC0FFA-C859-4AB0-9C43-C4154716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314340-B802-429C-AAAF-F9800F54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8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3CF338-1281-494B-9160-934FE5F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45660D-4709-4A9C-AFC4-C285091D1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1FF1A4-6E68-46B1-9C09-3D43F7AFF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A30E-DDDF-4E0F-92AA-45A43B5D0BAC}" type="datetime1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DCAA13-F62D-4C78-8CFF-06AAED0E9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CA18D-32E5-4E0C-8B09-310279583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4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681DB-C80B-4A12-90BD-EE2E6A17E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F11. RGB </a:t>
            </a:r>
            <a:r>
              <a:rPr lang="it-IT" b="1" dirty="0" err="1"/>
              <a:t>mosaicing</a:t>
            </a:r>
            <a:r>
              <a:rPr lang="it-IT" b="1" dirty="0"/>
              <a:t> via multi-</a:t>
            </a:r>
            <a:r>
              <a:rPr lang="it-IT" b="1" dirty="0" err="1"/>
              <a:t>graph</a:t>
            </a:r>
            <a:r>
              <a:rPr lang="it-IT" b="1" dirty="0"/>
              <a:t> </a:t>
            </a:r>
            <a:r>
              <a:rPr lang="it-IT" b="1" dirty="0" err="1"/>
              <a:t>synchronization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68EB87-8D5B-4850-AB12-488908CA5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623" y="4907756"/>
            <a:ext cx="9144000" cy="1655762"/>
          </a:xfrm>
        </p:spPr>
        <p:txBody>
          <a:bodyPr/>
          <a:lstStyle/>
          <a:p>
            <a:pPr algn="r"/>
            <a:r>
              <a:rPr lang="it-IT" dirty="0"/>
              <a:t>Azzoni Francesco</a:t>
            </a:r>
          </a:p>
          <a:p>
            <a:pPr algn="r"/>
            <a:r>
              <a:rPr lang="it-IT" dirty="0"/>
              <a:t>Fasana Corrado</a:t>
            </a:r>
          </a:p>
          <a:p>
            <a:pPr algn="r"/>
            <a:r>
              <a:rPr lang="it-IT" dirty="0"/>
              <a:t>Pasini Samuele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8C65C3-C17A-456F-8381-6A92572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6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42"/>
            <a:ext cx="10515600" cy="1325563"/>
          </a:xfrm>
        </p:spPr>
        <p:txBody>
          <a:bodyPr/>
          <a:lstStyle/>
          <a:p>
            <a:r>
              <a:rPr lang="it-IT" dirty="0"/>
              <a:t>Multi-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10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 with multiple edges,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solve a multi-graph synchronization problem where the nodes of the graph are the states, and the edges are the pair-wise </a:t>
            </a:r>
            <a:r>
              <a:rPr lang="en-US" dirty="0" err="1"/>
              <a:t>homographies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Simple-Graph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 more the multi-edges the better it works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Synchronization over the expanded graph is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25580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42"/>
            <a:ext cx="10515600" cy="1325563"/>
          </a:xfrm>
        </p:spPr>
        <p:txBody>
          <a:bodyPr/>
          <a:lstStyle/>
          <a:p>
            <a:r>
              <a:rPr lang="it-IT" dirty="0"/>
              <a:t>Multi-Patch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11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solve a </a:t>
            </a:r>
            <a:r>
              <a:rPr lang="en-US" dirty="0" err="1"/>
              <a:t>partioned</a:t>
            </a:r>
            <a:r>
              <a:rPr lang="en-US" dirty="0"/>
              <a:t> synchronization problem. The graph is first partitioned in several clusters and simple-graph synchronization is applied to each cluster independently. Then, each cluster is condensed into a node to build a multi-edge graph (patch graph) where the edges are the inter-cluster </a:t>
            </a:r>
            <a:r>
              <a:rPr lang="en-US" dirty="0" err="1"/>
              <a:t>homographies</a:t>
            </a:r>
            <a:r>
              <a:rPr lang="en-US" dirty="0"/>
              <a:t>. Finally, multi-graph synchronization is applied.</a:t>
            </a:r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Reduce complexity with lots of images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Projecting the inter-cluster </a:t>
            </a:r>
            <a:r>
              <a:rPr lang="en-US" sz="2800" i="1" dirty="0" err="1"/>
              <a:t>homographies</a:t>
            </a:r>
            <a:r>
              <a:rPr lang="en-US" sz="2800" i="1" dirty="0"/>
              <a:t> can introduces numerical errors</a:t>
            </a:r>
          </a:p>
        </p:txBody>
      </p:sp>
    </p:spTree>
    <p:extLst>
      <p:ext uri="{BB962C8B-B14F-4D97-AF65-F5344CB8AC3E}">
        <p14:creationId xmlns:p14="http://schemas.microsoft.com/office/powerpoint/2010/main" val="407437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42"/>
            <a:ext cx="10515600" cy="1325563"/>
          </a:xfrm>
        </p:spPr>
        <p:txBody>
          <a:bodyPr/>
          <a:lstStyle/>
          <a:p>
            <a:r>
              <a:rPr lang="it-IT" dirty="0"/>
              <a:t>Edge-</a:t>
            </a:r>
            <a:r>
              <a:rPr lang="it-IT" dirty="0" err="1"/>
              <a:t>Averaging</a:t>
            </a:r>
            <a:r>
              <a:rPr lang="it-IT" dirty="0"/>
              <a:t> Patch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12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, and a reference image (I</a:t>
            </a:r>
            <a:r>
              <a:rPr lang="en-US" baseline="-5000" dirty="0"/>
              <a:t>r</a:t>
            </a:r>
            <a:r>
              <a:rPr lang="en-US" dirty="0"/>
              <a:t>), the idea is the same as Multi-Patch synchronization with the only difference that edge-averaging is applied instead of multi-graph synchronization on the patch graph.</a:t>
            </a:r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Multi-Patch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Multi-Patch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No theoretical guarantees</a:t>
            </a:r>
          </a:p>
        </p:txBody>
      </p:sp>
    </p:spTree>
    <p:extLst>
      <p:ext uri="{BB962C8B-B14F-4D97-AF65-F5344CB8AC3E}">
        <p14:creationId xmlns:p14="http://schemas.microsoft.com/office/powerpoint/2010/main" val="428605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8EA2C-3AB5-4282-B7AF-63B472AE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Compositing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73A5B-3088-4206-AF04-2A227691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a </a:t>
            </a:r>
            <a:r>
              <a:rPr lang="it-IT" dirty="0" err="1"/>
              <a:t>reference</a:t>
            </a:r>
            <a:r>
              <a:rPr lang="it-IT" dirty="0"/>
              <a:t> image, all the </a:t>
            </a:r>
            <a:r>
              <a:rPr lang="it-IT" dirty="0" err="1"/>
              <a:t>other</a:t>
            </a:r>
            <a:r>
              <a:rPr lang="it-IT" dirty="0"/>
              <a:t> images are </a:t>
            </a:r>
            <a:r>
              <a:rPr lang="it-IT" dirty="0" err="1"/>
              <a:t>transformed</a:t>
            </a:r>
            <a:r>
              <a:rPr lang="it-IT" dirty="0"/>
              <a:t> in the </a:t>
            </a:r>
            <a:r>
              <a:rPr lang="it-IT" dirty="0" err="1"/>
              <a:t>reference</a:t>
            </a:r>
            <a:r>
              <a:rPr lang="it-IT" dirty="0"/>
              <a:t> frame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computed</a:t>
            </a:r>
            <a:r>
              <a:rPr lang="it-IT" dirty="0"/>
              <a:t> global </a:t>
            </a:r>
            <a:r>
              <a:rPr lang="it-IT" dirty="0" err="1"/>
              <a:t>homographies</a:t>
            </a:r>
            <a:r>
              <a:rPr lang="it-IT" dirty="0"/>
              <a:t> and </a:t>
            </a:r>
            <a:r>
              <a:rPr lang="it-IT" dirty="0" err="1"/>
              <a:t>fused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single image </a:t>
            </a:r>
            <a:r>
              <a:rPr lang="it-IT" dirty="0" err="1"/>
              <a:t>using</a:t>
            </a:r>
            <a:r>
              <a:rPr lang="it-IT" dirty="0"/>
              <a:t> the maximum operator.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B69AB1-5563-493B-B078-05CC85D5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60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1B872-10E3-463E-BE56-381DC18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5A111-971C-4F6E-A8FA-6C6DFB31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 data </a:t>
            </a:r>
            <a:r>
              <a:rPr lang="it-IT" dirty="0" err="1"/>
              <a:t>evaluation</a:t>
            </a:r>
            <a:endParaRPr lang="it-IT" dirty="0"/>
          </a:p>
          <a:p>
            <a:pPr lvl="1"/>
            <a:r>
              <a:rPr lang="it-IT" dirty="0"/>
              <a:t>Qualitative</a:t>
            </a:r>
          </a:p>
          <a:p>
            <a:pPr lvl="1"/>
            <a:r>
              <a:rPr lang="it-IT" dirty="0"/>
              <a:t>Quantitative</a:t>
            </a:r>
          </a:p>
          <a:p>
            <a:r>
              <a:rPr lang="it-IT" dirty="0" err="1"/>
              <a:t>Synthetic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endParaRPr lang="it-IT" dirty="0"/>
          </a:p>
          <a:p>
            <a:pPr lvl="1"/>
            <a:r>
              <a:rPr lang="it-IT" dirty="0"/>
              <a:t>Qualitative</a:t>
            </a:r>
          </a:p>
          <a:p>
            <a:pPr lvl="1"/>
            <a:r>
              <a:rPr lang="it-IT" dirty="0"/>
              <a:t>Quantitative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13037-AD14-49A4-8435-1403FAC0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1B872-10E3-463E-BE56-381DC18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 data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5A111-971C-4F6E-A8FA-6C6DFB31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Qualitative</a:t>
            </a:r>
            <a:r>
              <a:rPr lang="it-IT" dirty="0"/>
              <a:t> </a:t>
            </a:r>
            <a:r>
              <a:rPr lang="it-IT" b="1" dirty="0"/>
              <a:t>– </a:t>
            </a:r>
            <a:r>
              <a:rPr lang="it-IT" dirty="0"/>
              <a:t>All the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evaluated</a:t>
            </a:r>
            <a:r>
              <a:rPr lang="it-IT" dirty="0"/>
              <a:t> </a:t>
            </a:r>
            <a:r>
              <a:rPr lang="it-IT" dirty="0" err="1"/>
              <a:t>visually</a:t>
            </a:r>
            <a:r>
              <a:rPr lang="it-IT" dirty="0"/>
              <a:t> </a:t>
            </a:r>
            <a:r>
              <a:rPr lang="it-IT" dirty="0" err="1"/>
              <a:t>observing</a:t>
            </a:r>
            <a:r>
              <a:rPr lang="it-IT" dirty="0"/>
              <a:t> the </a:t>
            </a:r>
            <a:r>
              <a:rPr lang="it-IT" dirty="0" err="1"/>
              <a:t>quality</a:t>
            </a:r>
            <a:r>
              <a:rPr lang="it-IT" dirty="0"/>
              <a:t> of the </a:t>
            </a:r>
            <a:r>
              <a:rPr lang="it-IT" dirty="0" err="1"/>
              <a:t>stitched</a:t>
            </a:r>
            <a:r>
              <a:rPr lang="it-IT" dirty="0"/>
              <a:t> image </a:t>
            </a:r>
            <a:r>
              <a:rPr lang="it-IT" dirty="0" err="1"/>
              <a:t>using</a:t>
            </a:r>
            <a:r>
              <a:rPr lang="it-IT" dirty="0"/>
              <a:t> some benchmark datasets.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Quantitative</a:t>
            </a:r>
            <a:r>
              <a:rPr lang="it-IT" dirty="0"/>
              <a:t> </a:t>
            </a:r>
            <a:r>
              <a:rPr lang="it-IT" b="1" dirty="0"/>
              <a:t>– </a:t>
            </a:r>
            <a:r>
              <a:rPr lang="it-IT" dirty="0"/>
              <a:t>Given the </a:t>
            </a:r>
            <a:r>
              <a:rPr lang="it-IT" dirty="0" err="1"/>
              <a:t>absence</a:t>
            </a:r>
            <a:r>
              <a:rPr lang="it-IT" dirty="0"/>
              <a:t> of a ground truth it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quantitatively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13037-AD14-49A4-8435-1403FAC0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14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1B872-10E3-463E-BE56-381DC18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Synthetic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285A111-971C-4F6E-A8FA-6C6DFB315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b="1" dirty="0"/>
                  <a:t>Qualitative</a:t>
                </a:r>
                <a:r>
                  <a:rPr lang="it-IT" dirty="0"/>
                  <a:t> </a:t>
                </a:r>
                <a:r>
                  <a:rPr lang="it-IT" b="1" dirty="0"/>
                  <a:t>– </a:t>
                </a:r>
                <a:r>
                  <a:rPr lang="it-IT" dirty="0"/>
                  <a:t>All the </a:t>
                </a:r>
                <a:r>
                  <a:rPr lang="it-IT" dirty="0" err="1"/>
                  <a:t>presented</a:t>
                </a:r>
                <a:r>
                  <a:rPr lang="it-IT" dirty="0"/>
                  <a:t> </a:t>
                </a:r>
                <a:r>
                  <a:rPr lang="it-IT" dirty="0" err="1"/>
                  <a:t>methods</a:t>
                </a:r>
                <a:r>
                  <a:rPr lang="it-IT" dirty="0"/>
                  <a:t> are </a:t>
                </a:r>
                <a:r>
                  <a:rPr lang="it-IT" dirty="0" err="1"/>
                  <a:t>evaluated</a:t>
                </a:r>
                <a:r>
                  <a:rPr lang="it-IT" dirty="0"/>
                  <a:t> </a:t>
                </a:r>
                <a:r>
                  <a:rPr lang="it-IT" dirty="0" err="1"/>
                  <a:t>visually</a:t>
                </a:r>
                <a:r>
                  <a:rPr lang="it-IT" dirty="0"/>
                  <a:t> </a:t>
                </a:r>
                <a:r>
                  <a:rPr lang="it-IT" dirty="0" err="1"/>
                  <a:t>observing</a:t>
                </a:r>
                <a:r>
                  <a:rPr lang="it-IT" dirty="0"/>
                  <a:t> the </a:t>
                </a:r>
                <a:r>
                  <a:rPr lang="it-IT" dirty="0" err="1"/>
                  <a:t>quality</a:t>
                </a:r>
                <a:r>
                  <a:rPr lang="it-IT" dirty="0"/>
                  <a:t> of the </a:t>
                </a:r>
                <a:r>
                  <a:rPr lang="it-IT" dirty="0" err="1"/>
                  <a:t>stitched</a:t>
                </a:r>
                <a:r>
                  <a:rPr lang="it-IT" dirty="0"/>
                  <a:t> image </a:t>
                </a:r>
                <a:r>
                  <a:rPr lang="it-IT" dirty="0" err="1"/>
                  <a:t>using</a:t>
                </a:r>
                <a:r>
                  <a:rPr lang="it-IT" dirty="0"/>
                  <a:t> some benchmark datasets and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amounts</a:t>
                </a:r>
                <a:r>
                  <a:rPr lang="it-IT" dirty="0"/>
                  <a:t> of </a:t>
                </a:r>
                <a:r>
                  <a:rPr lang="it-IT" dirty="0" err="1"/>
                  <a:t>noise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b="1" dirty="0"/>
                  <a:t>Quantitative</a:t>
                </a:r>
                <a:r>
                  <a:rPr lang="it-IT" dirty="0"/>
                  <a:t> </a:t>
                </a:r>
                <a:r>
                  <a:rPr lang="it-IT" b="1" dirty="0"/>
                  <a:t>– </a:t>
                </a:r>
                <a:r>
                  <a:rPr lang="it-IT" dirty="0"/>
                  <a:t>In </a:t>
                </a:r>
                <a:r>
                  <a:rPr lang="it-IT" dirty="0" err="1"/>
                  <a:t>this</a:t>
                </a:r>
                <a:r>
                  <a:rPr lang="it-IT" dirty="0"/>
                  <a:t> case, the </a:t>
                </a:r>
                <a:r>
                  <a:rPr lang="it-IT" dirty="0" err="1"/>
                  <a:t>results</a:t>
                </a:r>
                <a:r>
                  <a:rPr lang="it-IT" dirty="0"/>
                  <a:t> </a:t>
                </a:r>
                <a:r>
                  <a:rPr lang="it-IT" dirty="0" err="1"/>
                  <a:t>produced</a:t>
                </a:r>
                <a:r>
                  <a:rPr lang="it-IT" dirty="0"/>
                  <a:t> by Simple-</a:t>
                </a:r>
                <a:r>
                  <a:rPr lang="it-IT" dirty="0" err="1"/>
                  <a:t>Graph</a:t>
                </a:r>
                <a:r>
                  <a:rPr lang="it-IT" dirty="0"/>
                  <a:t> </a:t>
                </a:r>
                <a:r>
                  <a:rPr lang="it-IT" dirty="0" err="1"/>
                  <a:t>stitching</a:t>
                </a:r>
                <a:r>
                  <a:rPr lang="it-IT" dirty="0"/>
                  <a:t> in a </a:t>
                </a:r>
                <a:r>
                  <a:rPr lang="it-IT" dirty="0" err="1"/>
                  <a:t>noise</a:t>
                </a:r>
                <a:r>
                  <a:rPr lang="it-IT" dirty="0"/>
                  <a:t>-free scenario are </a:t>
                </a:r>
                <a:r>
                  <a:rPr lang="it-IT" dirty="0" err="1"/>
                  <a:t>used</a:t>
                </a:r>
                <a:r>
                  <a:rPr lang="it-IT" dirty="0"/>
                  <a:t> as ground truth to </a:t>
                </a:r>
                <a:r>
                  <a:rPr lang="it-IT" dirty="0" err="1"/>
                  <a:t>evaluate</a:t>
                </a:r>
                <a:r>
                  <a:rPr lang="it-IT" dirty="0"/>
                  <a:t> the </a:t>
                </a:r>
                <a:r>
                  <a:rPr lang="it-IT" dirty="0" err="1"/>
                  <a:t>methods</a:t>
                </a:r>
                <a:r>
                  <a:rPr lang="it-IT" dirty="0"/>
                  <a:t> under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amounts</a:t>
                </a:r>
                <a:r>
                  <a:rPr lang="it-IT" dirty="0"/>
                  <a:t> of </a:t>
                </a:r>
                <a:r>
                  <a:rPr lang="it-IT" dirty="0" err="1"/>
                  <a:t>noise</a:t>
                </a:r>
                <a:r>
                  <a:rPr lang="it-IT" dirty="0"/>
                  <a:t>. The </a:t>
                </a:r>
                <a:r>
                  <a:rPr lang="it-IT" dirty="0" err="1"/>
                  <a:t>error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computed</a:t>
                </a:r>
                <a:r>
                  <a:rPr lang="it-IT" dirty="0"/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̃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285A111-971C-4F6E-A8FA-6C6DFB315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13037-AD14-49A4-8435-1403FAC0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6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D96F7-2FE1-4378-9960-270DE10E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Qualitative </a:t>
            </a:r>
            <a:r>
              <a:rPr lang="it-IT" dirty="0" err="1"/>
              <a:t>Outcomes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3F50962-AA32-4932-8B30-6BCBBA795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605062"/>
              </p:ext>
            </p:extLst>
          </p:nvPr>
        </p:nvGraphicFramePr>
        <p:xfrm>
          <a:off x="838200" y="1690688"/>
          <a:ext cx="10515600" cy="473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197171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779880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268800"/>
                    </a:ext>
                  </a:extLst>
                </a:gridCol>
              </a:tblGrid>
              <a:tr h="104232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Real Data - Qualitative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Synthetic</a:t>
                      </a:r>
                      <a:r>
                        <a:rPr lang="it-IT" dirty="0"/>
                        <a:t> Data - Qualitative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94137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Worse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others</a:t>
                      </a:r>
                      <a:r>
                        <a:rPr lang="it-IT" dirty="0"/>
                        <a:t> in some </a:t>
                      </a:r>
                      <a:r>
                        <a:rPr lang="it-IT" dirty="0" err="1"/>
                        <a:t>cases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Depends</a:t>
                      </a:r>
                      <a:r>
                        <a:rPr lang="it-IT" dirty="0"/>
                        <a:t> on the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76623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Simple-</a:t>
                      </a:r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Depends</a:t>
                      </a:r>
                      <a:r>
                        <a:rPr lang="it-IT" dirty="0"/>
                        <a:t> on the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516355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Edge-</a:t>
                      </a:r>
                      <a:r>
                        <a:rPr lang="it-IT" dirty="0" err="1"/>
                        <a:t>Averaging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711893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Multi-</a:t>
                      </a:r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011995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Multi-Patch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Worse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others</a:t>
                      </a:r>
                      <a:r>
                        <a:rPr lang="it-IT" dirty="0"/>
                        <a:t> in some </a:t>
                      </a:r>
                      <a:r>
                        <a:rPr lang="it-IT" dirty="0" err="1"/>
                        <a:t>cases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Worst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33972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Edge-</a:t>
                      </a:r>
                      <a:r>
                        <a:rPr lang="it-IT" dirty="0" err="1"/>
                        <a:t>Averaging</a:t>
                      </a:r>
                      <a:r>
                        <a:rPr lang="it-IT" dirty="0"/>
                        <a:t>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Depends</a:t>
                      </a:r>
                      <a:r>
                        <a:rPr lang="it-IT" dirty="0"/>
                        <a:t> on the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373388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98BC4A-D763-4ECE-BC32-D1D3037F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88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D35C7A-1915-4327-8B24-FE748890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Synthetic</a:t>
            </a:r>
            <a:r>
              <a:rPr lang="it-IT" dirty="0"/>
              <a:t> Data Generation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C234C1-F34F-4974-A350-9A72977E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Given that it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to </a:t>
            </a:r>
            <a:r>
              <a:rPr lang="it-IT" dirty="0" err="1"/>
              <a:t>assess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qualitative </a:t>
            </a:r>
            <a:r>
              <a:rPr lang="it-IT" dirty="0" err="1"/>
              <a:t>evaluation</a:t>
            </a:r>
            <a:r>
              <a:rPr lang="it-IT" dirty="0"/>
              <a:t> on the </a:t>
            </a:r>
            <a:r>
              <a:rPr lang="it-IT" dirty="0" err="1"/>
              <a:t>original</a:t>
            </a:r>
            <a:r>
              <a:rPr lang="it-IT" dirty="0"/>
              <a:t> datasets due to the </a:t>
            </a:r>
            <a:r>
              <a:rPr lang="it-IT" dirty="0" err="1"/>
              <a:t>fact</a:t>
            </a:r>
            <a:r>
              <a:rPr lang="it-IT" dirty="0"/>
              <a:t> that the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, we </a:t>
            </a:r>
            <a:r>
              <a:rPr lang="it-IT" dirty="0" err="1"/>
              <a:t>decided</a:t>
            </a:r>
            <a:r>
              <a:rPr lang="it-IT" dirty="0"/>
              <a:t> to generate </a:t>
            </a:r>
            <a:r>
              <a:rPr lang="it-IT" dirty="0" err="1"/>
              <a:t>synthetic</a:t>
            </a:r>
            <a:r>
              <a:rPr lang="it-IT" dirty="0"/>
              <a:t> data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of </a:t>
            </a:r>
            <a:r>
              <a:rPr lang="it-IT" dirty="0" err="1"/>
              <a:t>noise</a:t>
            </a:r>
            <a:r>
              <a:rPr lang="it-IT" dirty="0"/>
              <a:t> to </a:t>
            </a:r>
            <a:r>
              <a:rPr lang="it-IT" dirty="0" err="1"/>
              <a:t>real</a:t>
            </a:r>
            <a:r>
              <a:rPr lang="it-IT" dirty="0"/>
              <a:t> data.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, we </a:t>
            </a:r>
            <a:r>
              <a:rPr lang="it-IT" dirty="0" err="1"/>
              <a:t>added</a:t>
            </a:r>
            <a:r>
              <a:rPr lang="it-IT" dirty="0"/>
              <a:t> a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to the points </a:t>
            </a:r>
            <a:r>
              <a:rPr lang="it-IT" dirty="0" err="1"/>
              <a:t>identified</a:t>
            </a:r>
            <a:r>
              <a:rPr lang="it-IT" dirty="0"/>
              <a:t> by SIFT.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B9577A-1A5E-468A-9944-70CE8167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01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D96F7-2FE1-4378-9960-270DE10E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Qualitative </a:t>
            </a:r>
            <a:r>
              <a:rPr lang="it-IT" dirty="0" err="1"/>
              <a:t>Outcomes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3F50962-AA32-4932-8B30-6BCBBA795D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73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197171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779880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268800"/>
                    </a:ext>
                  </a:extLst>
                </a:gridCol>
              </a:tblGrid>
              <a:tr h="104232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Real Data - Qualitative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Synthetic</a:t>
                      </a:r>
                      <a:r>
                        <a:rPr lang="it-IT" dirty="0"/>
                        <a:t> Data - Qualitative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94137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Worse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others</a:t>
                      </a:r>
                      <a:r>
                        <a:rPr lang="it-IT" dirty="0"/>
                        <a:t> in some </a:t>
                      </a:r>
                      <a:r>
                        <a:rPr lang="it-IT" dirty="0" err="1"/>
                        <a:t>cases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Depends</a:t>
                      </a:r>
                      <a:r>
                        <a:rPr lang="it-IT" dirty="0"/>
                        <a:t> on the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76623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Simple-</a:t>
                      </a:r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Depends</a:t>
                      </a:r>
                      <a:r>
                        <a:rPr lang="it-IT" dirty="0"/>
                        <a:t> on the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516355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Edge-</a:t>
                      </a:r>
                      <a:r>
                        <a:rPr lang="it-IT" dirty="0" err="1"/>
                        <a:t>Averaging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711893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Multi-</a:t>
                      </a:r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011995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Multi-Patch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Worse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others</a:t>
                      </a:r>
                      <a:r>
                        <a:rPr lang="it-IT" dirty="0"/>
                        <a:t> in some </a:t>
                      </a:r>
                      <a:r>
                        <a:rPr lang="it-IT" dirty="0" err="1"/>
                        <a:t>cases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Worst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33972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Edge-</a:t>
                      </a:r>
                      <a:r>
                        <a:rPr lang="it-IT" dirty="0" err="1"/>
                        <a:t>Averaging</a:t>
                      </a:r>
                      <a:r>
                        <a:rPr lang="it-IT" dirty="0"/>
                        <a:t>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Depends</a:t>
                      </a:r>
                      <a:r>
                        <a:rPr lang="it-IT" dirty="0"/>
                        <a:t> on the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373388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98BC4A-D763-4ECE-BC32-D1D3037F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0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8F287-32F4-4937-96EA-956B5A35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BD465C-AA5D-4D59-9306-80A50DDB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3"/>
            <a:ext cx="10515600" cy="5744756"/>
          </a:xfrm>
        </p:spPr>
        <p:txBody>
          <a:bodyPr>
            <a:normAutofit/>
          </a:bodyPr>
          <a:lstStyle/>
          <a:p>
            <a:r>
              <a:rPr lang="it-IT" sz="2000" dirty="0" err="1"/>
              <a:t>Introduction</a:t>
            </a:r>
            <a:endParaRPr lang="it-IT" sz="2000" dirty="0"/>
          </a:p>
          <a:p>
            <a:r>
              <a:rPr lang="it-IT" sz="2000" dirty="0" err="1"/>
              <a:t>Alignment</a:t>
            </a:r>
            <a:endParaRPr lang="it-IT" sz="2000" dirty="0"/>
          </a:p>
          <a:p>
            <a:r>
              <a:rPr lang="it-IT" sz="2000" dirty="0" err="1"/>
              <a:t>Pair-wise</a:t>
            </a:r>
            <a:r>
              <a:rPr lang="it-IT" sz="2000" dirty="0"/>
              <a:t> </a:t>
            </a:r>
            <a:r>
              <a:rPr lang="it-IT" sz="2000" dirty="0" err="1"/>
              <a:t>Homography</a:t>
            </a:r>
            <a:r>
              <a:rPr lang="it-IT" sz="2000" dirty="0"/>
              <a:t> </a:t>
            </a:r>
            <a:r>
              <a:rPr lang="it-IT" sz="2000" dirty="0" err="1"/>
              <a:t>Representation</a:t>
            </a:r>
            <a:endParaRPr lang="it-IT" sz="2000" dirty="0"/>
          </a:p>
          <a:p>
            <a:r>
              <a:rPr lang="it-IT" sz="2000" dirty="0"/>
              <a:t>Our focus: Global </a:t>
            </a:r>
            <a:r>
              <a:rPr lang="it-IT" sz="2000" dirty="0" err="1"/>
              <a:t>Homography</a:t>
            </a:r>
            <a:r>
              <a:rPr lang="it-IT" sz="2000" dirty="0"/>
              <a:t> </a:t>
            </a:r>
            <a:r>
              <a:rPr lang="it-IT" sz="2000" dirty="0" err="1"/>
              <a:t>Estimation</a:t>
            </a:r>
            <a:endParaRPr lang="it-IT" sz="2000" dirty="0"/>
          </a:p>
          <a:p>
            <a:pPr lvl="1"/>
            <a:r>
              <a:rPr lang="it-IT" sz="1600" dirty="0"/>
              <a:t>Basic </a:t>
            </a:r>
            <a:r>
              <a:rPr lang="it-IT" sz="1600" dirty="0" err="1"/>
              <a:t>Approach</a:t>
            </a:r>
            <a:endParaRPr lang="it-IT" sz="1600" dirty="0"/>
          </a:p>
          <a:p>
            <a:pPr lvl="1"/>
            <a:r>
              <a:rPr lang="it-IT" sz="1600" dirty="0"/>
              <a:t>Simple-</a:t>
            </a:r>
            <a:r>
              <a:rPr lang="it-IT" sz="1600" dirty="0" err="1"/>
              <a:t>Graph</a:t>
            </a:r>
            <a:endParaRPr lang="it-IT" sz="1600" dirty="0"/>
          </a:p>
          <a:p>
            <a:pPr lvl="1"/>
            <a:r>
              <a:rPr lang="it-IT" sz="1600" dirty="0"/>
              <a:t>Edge-</a:t>
            </a:r>
            <a:r>
              <a:rPr lang="it-IT" sz="1600" dirty="0" err="1"/>
              <a:t>Averaging</a:t>
            </a:r>
            <a:endParaRPr lang="it-IT" sz="1600" dirty="0"/>
          </a:p>
          <a:p>
            <a:pPr lvl="1"/>
            <a:r>
              <a:rPr lang="it-IT" sz="1600" dirty="0"/>
              <a:t>Multi-</a:t>
            </a:r>
            <a:r>
              <a:rPr lang="it-IT" sz="1600" dirty="0" err="1"/>
              <a:t>Graph</a:t>
            </a:r>
            <a:endParaRPr lang="it-IT" sz="1600" dirty="0"/>
          </a:p>
          <a:p>
            <a:pPr lvl="1"/>
            <a:r>
              <a:rPr lang="it-IT" sz="1600" dirty="0"/>
              <a:t>Multi-Patch</a:t>
            </a:r>
          </a:p>
          <a:p>
            <a:pPr lvl="1"/>
            <a:r>
              <a:rPr lang="it-IT" sz="1600" dirty="0"/>
              <a:t>Edge-</a:t>
            </a:r>
            <a:r>
              <a:rPr lang="it-IT" sz="1600" dirty="0" err="1"/>
              <a:t>Averaging</a:t>
            </a:r>
            <a:r>
              <a:rPr lang="it-IT" sz="1600" dirty="0"/>
              <a:t> Patch</a:t>
            </a:r>
          </a:p>
          <a:p>
            <a:r>
              <a:rPr lang="it-IT" sz="2000" dirty="0"/>
              <a:t>Compositing</a:t>
            </a:r>
          </a:p>
          <a:p>
            <a:r>
              <a:rPr lang="it-IT" sz="2000" dirty="0"/>
              <a:t>Evaluation</a:t>
            </a:r>
          </a:p>
          <a:p>
            <a:pPr lvl="1"/>
            <a:r>
              <a:rPr lang="it-IT" sz="1600" dirty="0"/>
              <a:t>Real data </a:t>
            </a:r>
            <a:r>
              <a:rPr lang="it-IT" sz="1600" dirty="0" err="1"/>
              <a:t>evaluation</a:t>
            </a:r>
            <a:endParaRPr lang="it-IT" sz="1600" dirty="0"/>
          </a:p>
          <a:p>
            <a:pPr lvl="1"/>
            <a:r>
              <a:rPr lang="it-IT" sz="1600" dirty="0" err="1"/>
              <a:t>Synthetic</a:t>
            </a:r>
            <a:r>
              <a:rPr lang="it-IT" sz="1600" dirty="0"/>
              <a:t> data </a:t>
            </a:r>
            <a:r>
              <a:rPr lang="it-IT" sz="1600" dirty="0" err="1"/>
              <a:t>evaluation</a:t>
            </a:r>
            <a:endParaRPr lang="it-IT" sz="1600" dirty="0"/>
          </a:p>
          <a:p>
            <a:pPr lvl="1"/>
            <a:r>
              <a:rPr lang="it-IT" sz="1600" dirty="0"/>
              <a:t>Qualitative </a:t>
            </a:r>
            <a:r>
              <a:rPr lang="it-IT" sz="1600" dirty="0" err="1"/>
              <a:t>Outcomes</a:t>
            </a:r>
            <a:endParaRPr lang="it-IT" sz="1600" dirty="0"/>
          </a:p>
          <a:p>
            <a:pPr lvl="1"/>
            <a:r>
              <a:rPr lang="it-IT" sz="1600" dirty="0" err="1"/>
              <a:t>Synthetic</a:t>
            </a:r>
            <a:r>
              <a:rPr lang="it-IT" sz="1600" dirty="0"/>
              <a:t> Data Generation</a:t>
            </a:r>
          </a:p>
          <a:p>
            <a:pPr lvl="1"/>
            <a:r>
              <a:rPr lang="it-IT" sz="1600" dirty="0"/>
              <a:t>Quantitative </a:t>
            </a:r>
            <a:r>
              <a:rPr lang="it-IT" sz="1600" dirty="0" err="1"/>
              <a:t>Outcomes</a:t>
            </a:r>
            <a:endParaRPr lang="it-IT" sz="1600" dirty="0"/>
          </a:p>
          <a:p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A383B5-FEE4-4680-9436-6584BB13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022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B4C4D-8D03-4BDD-9F23-186CD913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74" y="407656"/>
            <a:ext cx="10804451" cy="1325563"/>
          </a:xfrm>
        </p:spPr>
        <p:txBody>
          <a:bodyPr/>
          <a:lstStyle/>
          <a:p>
            <a:r>
              <a:rPr lang="it-IT" dirty="0"/>
              <a:t>Quantitative </a:t>
            </a:r>
            <a:r>
              <a:rPr lang="it-IT" dirty="0" err="1"/>
              <a:t>Outcomes</a:t>
            </a:r>
            <a:r>
              <a:rPr lang="it-IT" dirty="0"/>
              <a:t> with </a:t>
            </a:r>
            <a:r>
              <a:rPr lang="it-IT" dirty="0" err="1"/>
              <a:t>Synthetic</a:t>
            </a:r>
            <a:r>
              <a:rPr lang="it-IT" dirty="0"/>
              <a:t>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5A11F2-6C65-4E25-8B5D-FD415906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20</a:t>
            </a:fld>
            <a:endParaRPr lang="it-IT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29BD1E1F-944A-4B2A-8354-3811E7E8B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30683"/>
              </p:ext>
            </p:extLst>
          </p:nvPr>
        </p:nvGraphicFramePr>
        <p:xfrm>
          <a:off x="838200" y="1511264"/>
          <a:ext cx="10515600" cy="508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197171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79880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2688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044450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84056835"/>
                    </a:ext>
                  </a:extLst>
                </a:gridCol>
              </a:tblGrid>
              <a:tr h="104232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Pognana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Mountain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94137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Ok (</a:t>
                      </a:r>
                      <a:r>
                        <a:rPr lang="it-IT" dirty="0" err="1"/>
                        <a:t>slightly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better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Edge-</a:t>
                      </a:r>
                      <a:r>
                        <a:rPr lang="it-IT" dirty="0" err="1"/>
                        <a:t>Averaging</a:t>
                      </a:r>
                      <a:r>
                        <a:rPr lang="it-IT" dirty="0"/>
                        <a:t> Patch)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Worst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Worst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Ok (</a:t>
                      </a:r>
                      <a:r>
                        <a:rPr lang="it-IT" dirty="0" err="1"/>
                        <a:t>slightly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better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Edge-</a:t>
                      </a:r>
                      <a:r>
                        <a:rPr lang="it-IT" dirty="0" err="1"/>
                        <a:t>Averaging</a:t>
                      </a:r>
                      <a:r>
                        <a:rPr lang="it-IT" dirty="0"/>
                        <a:t> Patch)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76623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Simple-</a:t>
                      </a:r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Bad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slightly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better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Multi-Patch)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Worst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516355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Edge-</a:t>
                      </a:r>
                      <a:r>
                        <a:rPr lang="it-IT" dirty="0" err="1"/>
                        <a:t>Averaging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711893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Multi-</a:t>
                      </a:r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011995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Multi-Patch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Worst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Ok (</a:t>
                      </a:r>
                      <a:r>
                        <a:rPr lang="it-IT" dirty="0" err="1"/>
                        <a:t>slightly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better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Simple </a:t>
                      </a:r>
                      <a:r>
                        <a:rPr lang="it-IT" dirty="0" err="1"/>
                        <a:t>Graph</a:t>
                      </a:r>
                      <a:r>
                        <a:rPr lang="it-IT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Ok (</a:t>
                      </a:r>
                      <a:r>
                        <a:rPr lang="it-IT" dirty="0" err="1"/>
                        <a:t>slightly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better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Simple </a:t>
                      </a:r>
                      <a:r>
                        <a:rPr lang="it-IT" dirty="0" err="1"/>
                        <a:t>Graph</a:t>
                      </a:r>
                      <a:r>
                        <a:rPr lang="it-IT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33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Edge-</a:t>
                      </a:r>
                      <a:r>
                        <a:rPr lang="it-IT" dirty="0" err="1"/>
                        <a:t>Averaging</a:t>
                      </a:r>
                      <a:r>
                        <a:rPr lang="it-IT" dirty="0"/>
                        <a:t>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Ok (</a:t>
                      </a:r>
                      <a:r>
                        <a:rPr lang="it-IT" dirty="0" err="1"/>
                        <a:t>same</a:t>
                      </a:r>
                      <a:r>
                        <a:rPr lang="it-IT" dirty="0"/>
                        <a:t> as Multi-Patch)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Ok (</a:t>
                      </a:r>
                      <a:r>
                        <a:rPr lang="it-IT" dirty="0" err="1"/>
                        <a:t>same</a:t>
                      </a:r>
                      <a:r>
                        <a:rPr lang="it-IT" dirty="0"/>
                        <a:t> as Multi-Patch)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Ok (</a:t>
                      </a:r>
                      <a:r>
                        <a:rPr lang="it-IT" dirty="0" err="1"/>
                        <a:t>slightly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better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Multi-Patch)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37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02424-BF3E-4202-8124-77ABB843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51D5C-FAED-4CEB-B289-25CDFB55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 </a:t>
            </a:r>
            <a:r>
              <a:rPr lang="en-US" dirty="0" err="1"/>
              <a:t>mosaicing</a:t>
            </a:r>
            <a:r>
              <a:rPr lang="en-US" dirty="0"/>
              <a:t> refers to the problem of aligning/registering multiple images in a bigger one leveraging on homographic transformation.</a:t>
            </a:r>
          </a:p>
          <a:p>
            <a:pPr marL="0" indent="0">
              <a:buNone/>
            </a:pPr>
            <a:r>
              <a:rPr lang="en-US" dirty="0"/>
              <a:t>Two steps are required: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Alignment:</a:t>
            </a:r>
            <a:r>
              <a:rPr lang="en-US" dirty="0"/>
              <a:t> estimate the homographic transformation between pairs of images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Compositing:</a:t>
            </a:r>
            <a:r>
              <a:rPr lang="en-US" dirty="0"/>
              <a:t> selecting a final compositing surface and decide how to optimally blend image-pixels to minimize visible seams, blur, and ghosting.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9C2126-2F87-40E6-AFFB-48D21A4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53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8EA2C-3AB5-4282-B7AF-63B472AE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Alignment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73A5B-3088-4206-AF04-2A227691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(SIFT)</a:t>
            </a:r>
          </a:p>
          <a:p>
            <a:r>
              <a:rPr lang="it-IT" dirty="0"/>
              <a:t>Feature Matching (FLANN-</a:t>
            </a:r>
            <a:r>
              <a:rPr lang="it-IT" dirty="0" err="1"/>
              <a:t>based</a:t>
            </a:r>
            <a:r>
              <a:rPr lang="it-IT" dirty="0"/>
              <a:t>)</a:t>
            </a:r>
          </a:p>
          <a:p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pair-wise</a:t>
            </a:r>
            <a:r>
              <a:rPr lang="it-IT" dirty="0"/>
              <a:t> </a:t>
            </a:r>
            <a:r>
              <a:rPr lang="it-IT" dirty="0" err="1"/>
              <a:t>Homography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 (RANSAC)</a:t>
            </a:r>
          </a:p>
          <a:p>
            <a:r>
              <a:rPr lang="it-IT" b="1" dirty="0"/>
              <a:t>Global </a:t>
            </a:r>
            <a:r>
              <a:rPr lang="it-IT" b="1" dirty="0" err="1"/>
              <a:t>Homography</a:t>
            </a:r>
            <a:r>
              <a:rPr lang="it-IT" b="1" dirty="0"/>
              <a:t> </a:t>
            </a:r>
            <a:r>
              <a:rPr lang="it-IT" b="1" dirty="0" err="1"/>
              <a:t>Estimation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B69AB1-5563-493B-B078-05CC85D5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71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C9425-D409-4D94-ADA4-51C76CB7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Pair-wise Homography Representation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EDA9E-B9B5-4593-9DEC-468FB32C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Graph-Representation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443A76-D3A6-4105-AA6C-CD477E68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183" y="1589170"/>
            <a:ext cx="6210617" cy="48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ACAC0B-1EF5-4336-B4DC-CE5BD223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4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Our focus: Global </a:t>
            </a:r>
            <a:r>
              <a:rPr lang="it-IT" dirty="0" err="1"/>
              <a:t>Homography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Several techniques: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Simple-Graph</a:t>
            </a:r>
          </a:p>
          <a:p>
            <a:pPr lvl="1"/>
            <a:r>
              <a:rPr lang="en-US" dirty="0"/>
              <a:t>Edge-Averaging</a:t>
            </a:r>
          </a:p>
          <a:p>
            <a:pPr lvl="1"/>
            <a:r>
              <a:rPr lang="en-US" dirty="0"/>
              <a:t>Multi-Graph</a:t>
            </a:r>
          </a:p>
          <a:p>
            <a:pPr lvl="1"/>
            <a:r>
              <a:rPr lang="en-US" dirty="0"/>
              <a:t>Multi-Patch</a:t>
            </a:r>
          </a:p>
          <a:p>
            <a:pPr lvl="1"/>
            <a:r>
              <a:rPr lang="en-US" dirty="0"/>
              <a:t>Edge-Averaging Patch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90BB73-1BF2-466F-932B-C41C5097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72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7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2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estimate the </a:t>
            </a:r>
            <a:r>
              <a:rPr lang="en-US" dirty="0" err="1"/>
              <a:t>homography</a:t>
            </a:r>
            <a:r>
              <a:rPr lang="en-US" dirty="0"/>
              <a:t> between an image </a:t>
            </a:r>
            <a:r>
              <a:rPr lang="en-US" dirty="0" err="1"/>
              <a:t>I</a:t>
            </a:r>
            <a:r>
              <a:rPr lang="en-US" baseline="-5000" dirty="0" err="1"/>
              <a:t>j</a:t>
            </a:r>
            <a:r>
              <a:rPr lang="en-US" dirty="0"/>
              <a:t> and I</a:t>
            </a:r>
            <a:r>
              <a:rPr lang="en-US" baseline="-5000" dirty="0"/>
              <a:t>r</a:t>
            </a:r>
            <a:r>
              <a:rPr lang="en-US" dirty="0"/>
              <a:t> by combining the pair-wise </a:t>
            </a:r>
            <a:r>
              <a:rPr lang="en-US" dirty="0" err="1"/>
              <a:t>homographies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aseline="-5000" dirty="0"/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Intuitive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Works even with acyclic graphs</a:t>
            </a:r>
          </a:p>
          <a:p>
            <a:endParaRPr lang="en-US" sz="2800" i="1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Error cumulation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246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Simple-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8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solve a graph synchronization problem where the nodes of the graph are the states, and the edges are the pair-wise </a:t>
            </a:r>
            <a:r>
              <a:rPr lang="en-US" dirty="0" err="1"/>
              <a:t>homographies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aseline="-5000" dirty="0"/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Error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Closed-form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 more the cycles the better it 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Works only with cyclic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Slower than Basic Stitching</a:t>
            </a:r>
          </a:p>
        </p:txBody>
      </p:sp>
    </p:spTree>
    <p:extLst>
      <p:ext uri="{BB962C8B-B14F-4D97-AF65-F5344CB8AC3E}">
        <p14:creationId xmlns:p14="http://schemas.microsoft.com/office/powerpoint/2010/main" val="54455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Edge-</a:t>
            </a:r>
            <a:r>
              <a:rPr lang="it-IT" dirty="0" err="1"/>
              <a:t>Averaging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 with multiple edges,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reduce the problem to a Simple-Graph synchronization by averaging together the multi-edges having the same source and destination nodes.</a:t>
            </a:r>
            <a:endParaRPr lang="en-US" baseline="-5000" dirty="0"/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Simple-Graph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Intuitive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Simple-Graph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No theoretical guarantees</a:t>
            </a:r>
          </a:p>
        </p:txBody>
      </p:sp>
    </p:spTree>
    <p:extLst>
      <p:ext uri="{BB962C8B-B14F-4D97-AF65-F5344CB8AC3E}">
        <p14:creationId xmlns:p14="http://schemas.microsoft.com/office/powerpoint/2010/main" val="1449011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1002</Words>
  <Application>Microsoft Office PowerPoint</Application>
  <PresentationFormat>Widescreen</PresentationFormat>
  <Paragraphs>227</Paragraphs>
  <Slides>20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di Office</vt:lpstr>
      <vt:lpstr>F11. RGB mosaicing via multi-graph synchronization</vt:lpstr>
      <vt:lpstr>Summary</vt:lpstr>
      <vt:lpstr>Introduction</vt:lpstr>
      <vt:lpstr>Alignment</vt:lpstr>
      <vt:lpstr>Pair-wise Homography Representation</vt:lpstr>
      <vt:lpstr>Our focus: Global Homography Estimation</vt:lpstr>
      <vt:lpstr>Basic Approach</vt:lpstr>
      <vt:lpstr>Simple-Graph</vt:lpstr>
      <vt:lpstr>Edge-Averaging</vt:lpstr>
      <vt:lpstr>Multi-Graph</vt:lpstr>
      <vt:lpstr>Multi-Patch</vt:lpstr>
      <vt:lpstr>Edge-Averaging Patch</vt:lpstr>
      <vt:lpstr>Compositing</vt:lpstr>
      <vt:lpstr>Results evaluation</vt:lpstr>
      <vt:lpstr>Real data evaluation</vt:lpstr>
      <vt:lpstr>Synthetic data evaluation</vt:lpstr>
      <vt:lpstr>Qualitative Outcomes</vt:lpstr>
      <vt:lpstr>Synthetic Data Generation</vt:lpstr>
      <vt:lpstr>Qualitative Outcomes</vt:lpstr>
      <vt:lpstr>Quantitative Outcomes with Synthetic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F11. RGB mosaicing via multi-graph synchronization</dc:title>
  <dc:creator>Corrado Fasana</dc:creator>
  <cp:lastModifiedBy>Corrado Fasana</cp:lastModifiedBy>
  <cp:revision>3</cp:revision>
  <dcterms:created xsi:type="dcterms:W3CDTF">2022-04-15T09:01:31Z</dcterms:created>
  <dcterms:modified xsi:type="dcterms:W3CDTF">2022-04-28T12:21:11Z</dcterms:modified>
</cp:coreProperties>
</file>