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4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4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1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9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8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9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2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8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139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2605D-4388-4345-79FA-8C622E536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436" b="123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1A7DB83-E114-F227-11CB-2CDEF299C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08" y="2299062"/>
            <a:ext cx="10225530" cy="1670771"/>
          </a:xfrm>
        </p:spPr>
        <p:txBody>
          <a:bodyPr>
            <a:normAutofit/>
          </a:bodyPr>
          <a:lstStyle/>
          <a:p>
            <a:r>
              <a:rPr lang="it-IT" sz="4800" b="1" dirty="0">
                <a:latin typeface="Oswald SemiBold" panose="00000700000000000000" pitchFamily="2" charset="0"/>
              </a:rPr>
              <a:t>RGB Image </a:t>
            </a:r>
            <a:r>
              <a:rPr lang="it-IT" sz="4800" b="1" dirty="0" err="1">
                <a:latin typeface="Oswald SemiBold" panose="00000700000000000000" pitchFamily="2" charset="0"/>
              </a:rPr>
              <a:t>Mosaicing</a:t>
            </a:r>
            <a:r>
              <a:rPr lang="it-IT" sz="4800" b="1" dirty="0">
                <a:latin typeface="Oswald SemiBold" panose="00000700000000000000" pitchFamily="2" charset="0"/>
              </a:rPr>
              <a:t> via</a:t>
            </a:r>
            <a:br>
              <a:rPr lang="it-IT" sz="4800" b="1" dirty="0">
                <a:latin typeface="Oswald SemiBold" panose="00000700000000000000" pitchFamily="2" charset="0"/>
              </a:rPr>
            </a:br>
            <a:r>
              <a:rPr lang="it-IT" sz="4800" b="1" dirty="0">
                <a:latin typeface="Oswald SemiBold" panose="00000700000000000000" pitchFamily="2" charset="0"/>
              </a:rPr>
              <a:t>Multi-</a:t>
            </a:r>
            <a:r>
              <a:rPr lang="it-IT" sz="4800" b="1" dirty="0" err="1">
                <a:latin typeface="Oswald SemiBold" panose="00000700000000000000" pitchFamily="2" charset="0"/>
              </a:rPr>
              <a:t>graph</a:t>
            </a:r>
            <a:r>
              <a:rPr lang="it-IT" sz="4800" b="1" dirty="0">
                <a:latin typeface="Oswald SemiBold" panose="00000700000000000000" pitchFamily="2" charset="0"/>
              </a:rPr>
              <a:t> </a:t>
            </a:r>
            <a:r>
              <a:rPr lang="it-IT" sz="4800" b="1" dirty="0" err="1">
                <a:latin typeface="Oswald SemiBold" panose="00000700000000000000" pitchFamily="2" charset="0"/>
              </a:rPr>
              <a:t>synchronization</a:t>
            </a:r>
            <a:endParaRPr lang="it-IT" sz="5400" b="1" dirty="0">
              <a:solidFill>
                <a:schemeClr val="tx1"/>
              </a:solidFill>
              <a:latin typeface="Oswald SemiBold" panose="00000700000000000000" pitchFamily="2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AF0351-8FA2-479F-7238-BB8E35196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820" y="3968598"/>
            <a:ext cx="10225530" cy="59032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IACV PROJECT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2E9B2F9-2CE8-916A-8F22-0526DA5F822A}"/>
              </a:ext>
            </a:extLst>
          </p:cNvPr>
          <p:cNvSpPr txBox="1"/>
          <p:nvPr/>
        </p:nvSpPr>
        <p:spPr>
          <a:xfrm>
            <a:off x="9647852" y="5738326"/>
            <a:ext cx="2612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Azzoni Francesco</a:t>
            </a: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Fasana Corrado</a:t>
            </a: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Pasini Samuele</a:t>
            </a:r>
          </a:p>
        </p:txBody>
      </p:sp>
    </p:spTree>
    <p:extLst>
      <p:ext uri="{BB962C8B-B14F-4D97-AF65-F5344CB8AC3E}">
        <p14:creationId xmlns:p14="http://schemas.microsoft.com/office/powerpoint/2010/main" val="2831014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A7DB83-E114-F227-11CB-2CDEF299C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  <a:latin typeface="Oswald SemiBold" panose="00000700000000000000" pitchFamily="2" charset="0"/>
              </a:rPr>
              <a:t>AGENDA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2605D-4388-4345-79FA-8C622E536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/>
                    </a14:imgEffect>
                  </a14:imgLayer>
                </a14:imgProps>
              </a:ext>
            </a:extLst>
          </a:blip>
          <a:srcRect l="5859" r="18027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C161118-E6BB-DB9E-54C4-182B412E65ED}"/>
              </a:ext>
            </a:extLst>
          </p:cNvPr>
          <p:cNvSpPr txBox="1">
            <a:spLocks/>
          </p:cNvSpPr>
          <p:nvPr/>
        </p:nvSpPr>
        <p:spPr>
          <a:xfrm>
            <a:off x="5154191" y="1857206"/>
            <a:ext cx="10515600" cy="3143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cap="none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Introduction</a:t>
            </a:r>
            <a:endParaRPr lang="it-IT" sz="2000" cap="none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cap="none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Related</a:t>
            </a:r>
            <a:r>
              <a:rPr lang="it-IT" sz="200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work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cap="none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Proposed</a:t>
            </a:r>
            <a:r>
              <a:rPr lang="it-IT" sz="200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2000" cap="none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approach</a:t>
            </a:r>
            <a:endParaRPr lang="it-IT" sz="2000" cap="none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Our focus: Global </a:t>
            </a:r>
            <a:r>
              <a:rPr lang="it-IT" sz="2000" cap="none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Homography</a:t>
            </a:r>
            <a:r>
              <a:rPr lang="it-IT" sz="200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2000" cap="none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Estimation</a:t>
            </a:r>
            <a:endParaRPr lang="it-IT" sz="2000" cap="none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Compositing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43300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A7DB83-E114-F227-11CB-2CDEF299C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  <a:latin typeface="Oswald SemiBold" panose="00000700000000000000" pitchFamily="2" charset="0"/>
              </a:rPr>
              <a:t>AGENDA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2605D-4388-4345-79FA-8C622E536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/>
                    </a14:imgEffect>
                  </a14:imgLayer>
                </a14:imgProps>
              </a:ext>
            </a:extLst>
          </a:blip>
          <a:srcRect l="5859" r="18027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C161118-E6BB-DB9E-54C4-182B412E65ED}"/>
              </a:ext>
            </a:extLst>
          </p:cNvPr>
          <p:cNvSpPr txBox="1">
            <a:spLocks/>
          </p:cNvSpPr>
          <p:nvPr/>
        </p:nvSpPr>
        <p:spPr>
          <a:xfrm>
            <a:off x="5163521" y="1315823"/>
            <a:ext cx="6123409" cy="42263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cap="none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Introduction</a:t>
            </a:r>
            <a:endParaRPr lang="it-IT" sz="2000" cap="none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it-IT" sz="160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Image </a:t>
            </a:r>
            <a:r>
              <a:rPr lang="it-IT" sz="1600" cap="none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mosaicing</a:t>
            </a:r>
            <a:endParaRPr lang="it-IT" sz="1600" cap="none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it-IT" sz="160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Image </a:t>
            </a:r>
            <a:r>
              <a:rPr lang="it-IT" sz="16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  <a:r>
              <a:rPr lang="it-IT" sz="1600" cap="none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lignment</a:t>
            </a:r>
            <a:endParaRPr lang="it-IT" sz="1600" cap="none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it-IT" sz="160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Our </a:t>
            </a:r>
            <a:r>
              <a:rPr lang="it-IT" sz="1600" cap="none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contributions</a:t>
            </a:r>
            <a:endParaRPr lang="it-IT" sz="1600" cap="none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cap="none" dirty="0" err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Related</a:t>
            </a:r>
            <a:r>
              <a:rPr lang="it-IT" sz="2000" cap="none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work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cap="none" dirty="0" err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Proposed</a:t>
            </a:r>
            <a:r>
              <a:rPr lang="it-IT" sz="2000" cap="none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2000" cap="none" dirty="0" err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approach</a:t>
            </a:r>
            <a:endParaRPr lang="it-IT" sz="2000" cap="none" dirty="0">
              <a:solidFill>
                <a:schemeClr val="accent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cap="none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Compositing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cap="none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627506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08F91002-7C83-C97A-4EA3-B3F278DD19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9962" b="12336"/>
          <a:stretch/>
        </p:blipFill>
        <p:spPr>
          <a:xfrm>
            <a:off x="20" y="6207760"/>
            <a:ext cx="12191980" cy="650240"/>
          </a:xfrm>
          <a:prstGeom prst="rect">
            <a:avLst/>
          </a:prstGeom>
        </p:spPr>
      </p:pic>
      <p:sp>
        <p:nvSpPr>
          <p:cNvPr id="11" name="Google Shape;73;p16">
            <a:extLst>
              <a:ext uri="{FF2B5EF4-FFF2-40B4-BE49-F238E27FC236}">
                <a16:creationId xmlns:a16="http://schemas.microsoft.com/office/drawing/2014/main" id="{2D2C4180-6F66-6703-54E4-054F0EA44B0E}"/>
              </a:ext>
            </a:extLst>
          </p:cNvPr>
          <p:cNvSpPr txBox="1">
            <a:spLocks/>
          </p:cNvSpPr>
          <p:nvPr/>
        </p:nvSpPr>
        <p:spPr>
          <a:xfrm>
            <a:off x="581470" y="1156730"/>
            <a:ext cx="7198074" cy="864364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t" anchorCtr="0">
            <a:normAutofit lnSpcReduction="10000"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/>
            <a:r>
              <a:rPr lang="en-US" sz="6000" b="1" dirty="0">
                <a:solidFill>
                  <a:schemeClr val="tx1"/>
                </a:solidFill>
                <a:latin typeface="Oswald SemiBold" panose="00000700000000000000" pitchFamily="2" charset="0"/>
              </a:rPr>
              <a:t>IMAGE MOSAICING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9CAF526-1B2A-0EB6-CF9F-F7B61C6A40CE}"/>
              </a:ext>
            </a:extLst>
          </p:cNvPr>
          <p:cNvSpPr txBox="1"/>
          <p:nvPr/>
        </p:nvSpPr>
        <p:spPr>
          <a:xfrm>
            <a:off x="550816" y="2021094"/>
            <a:ext cx="719807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Image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mosaicing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refers to the problem of aligning/registering multiple images in a bigger one leveraging on homographic transformation.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Two steps are required: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Image alignment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: it allows to estimate the transformation that should be applied to the images to obtain the mosaic.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Image compositing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: it defines a way to select a final compositing surface and decide how to optimally blend image pixels to minimize unnatural effects such as seams, blur, and ghosting.</a:t>
            </a:r>
          </a:p>
        </p:txBody>
      </p:sp>
    </p:spTree>
    <p:extLst>
      <p:ext uri="{BB962C8B-B14F-4D97-AF65-F5344CB8AC3E}">
        <p14:creationId xmlns:p14="http://schemas.microsoft.com/office/powerpoint/2010/main" val="3497321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08F91002-7C83-C97A-4EA3-B3F278DD19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9962" b="12336"/>
          <a:stretch/>
        </p:blipFill>
        <p:spPr>
          <a:xfrm>
            <a:off x="20" y="6207760"/>
            <a:ext cx="12191980" cy="650240"/>
          </a:xfrm>
          <a:prstGeom prst="rect">
            <a:avLst/>
          </a:prstGeom>
        </p:spPr>
      </p:pic>
      <p:sp>
        <p:nvSpPr>
          <p:cNvPr id="11" name="Google Shape;73;p16">
            <a:extLst>
              <a:ext uri="{FF2B5EF4-FFF2-40B4-BE49-F238E27FC236}">
                <a16:creationId xmlns:a16="http://schemas.microsoft.com/office/drawing/2014/main" id="{2D2C4180-6F66-6703-54E4-054F0EA44B0E}"/>
              </a:ext>
            </a:extLst>
          </p:cNvPr>
          <p:cNvSpPr txBox="1">
            <a:spLocks/>
          </p:cNvSpPr>
          <p:nvPr/>
        </p:nvSpPr>
        <p:spPr>
          <a:xfrm>
            <a:off x="581470" y="1156730"/>
            <a:ext cx="7198074" cy="864364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t" anchorCtr="0">
            <a:normAutofit lnSpcReduction="10000"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/>
            <a:r>
              <a:rPr lang="en-US" sz="6000" b="1" dirty="0">
                <a:solidFill>
                  <a:schemeClr val="tx1"/>
                </a:solidFill>
                <a:latin typeface="Oswald SemiBold" panose="00000700000000000000" pitchFamily="2" charset="0"/>
              </a:rPr>
              <a:t>IMAGE ALIGNMENT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9CAF526-1B2A-0EB6-CF9F-F7B61C6A40CE}"/>
              </a:ext>
            </a:extLst>
          </p:cNvPr>
          <p:cNvSpPr txBox="1"/>
          <p:nvPr/>
        </p:nvSpPr>
        <p:spPr>
          <a:xfrm>
            <a:off x="496190" y="2128681"/>
            <a:ext cx="71980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There are several image alignment approaches in the literature. Some of them are based on graph synchronization.</a:t>
            </a:r>
          </a:p>
          <a:p>
            <a:pPr marL="114300" lvl="0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b="0" i="0" u="none" strike="noStrike" baseline="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14300" lvl="0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Standard </a:t>
            </a:r>
            <a:r>
              <a:rPr lang="en-US" sz="1800" b="0" i="0" u="none" strike="noStrike" baseline="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synchronization methods </a:t>
            </a:r>
            <a:r>
              <a:rPr lang="en-US" sz="1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are a way to simultaneously estimate global </a:t>
            </a:r>
            <a:r>
              <a:rPr lang="en-US" sz="1800" b="0" i="0" u="none" strike="noStrike" baseline="0" dirty="0" err="1">
                <a:latin typeface="Poppins" panose="00000500000000000000" pitchFamily="2" charset="0"/>
                <a:cs typeface="Poppins" panose="00000500000000000000" pitchFamily="2" charset="0"/>
              </a:rPr>
              <a:t>homographies</a:t>
            </a:r>
            <a:r>
              <a:rPr lang="en-US" sz="1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 for all the images, avoiding the fact that the errors accumulate when adding an image at a time to the mosaic.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1" name="Straight Connector 110">
            <a:extLst>
              <a:ext uri="{FF2B5EF4-FFF2-40B4-BE49-F238E27FC236}">
                <a16:creationId xmlns:a16="http://schemas.microsoft.com/office/drawing/2014/main" id="{004964E6-DA84-4619-0C6A-3BBE23FCD2CE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>
          <a:xfrm flipH="1">
            <a:off x="8018570" y="958951"/>
            <a:ext cx="2161" cy="4414063"/>
          </a:xfrm>
          <a:prstGeom prst="line">
            <a:avLst/>
          </a:prstGeom>
          <a:noFill/>
          <a:ln w="38100" cap="flat" cmpd="sng" algn="ctr">
            <a:solidFill>
              <a:srgbClr val="C9492C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22" name="Oval 15">
            <a:extLst>
              <a:ext uri="{FF2B5EF4-FFF2-40B4-BE49-F238E27FC236}">
                <a16:creationId xmlns:a16="http://schemas.microsoft.com/office/drawing/2014/main" id="{1DA86C18-F85E-97F2-B492-ACAE66C9F710}"/>
              </a:ext>
            </a:extLst>
          </p:cNvPr>
          <p:cNvSpPr/>
          <p:nvPr/>
        </p:nvSpPr>
        <p:spPr>
          <a:xfrm>
            <a:off x="7734761" y="3602302"/>
            <a:ext cx="567619" cy="567619"/>
          </a:xfrm>
          <a:prstGeom prst="ellipse">
            <a:avLst/>
          </a:prstGeom>
          <a:solidFill>
            <a:srgbClr val="C9492C"/>
          </a:solidFill>
          <a:ln w="28575" cap="flat" cmpd="sng" algn="ctr">
            <a:solidFill>
              <a:srgbClr val="C9492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D58C2E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113">
            <a:extLst>
              <a:ext uri="{FF2B5EF4-FFF2-40B4-BE49-F238E27FC236}">
                <a16:creationId xmlns:a16="http://schemas.microsoft.com/office/drawing/2014/main" id="{EF8C2035-2CA7-6290-C8A6-7549E21D7F45}"/>
              </a:ext>
            </a:extLst>
          </p:cNvPr>
          <p:cNvSpPr txBox="1"/>
          <p:nvPr/>
        </p:nvSpPr>
        <p:spPr>
          <a:xfrm>
            <a:off x="7694263" y="3704357"/>
            <a:ext cx="6486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srgbClr val="D58C2E">
                    <a:lumMod val="40000"/>
                    <a:lumOff val="60000"/>
                  </a:srgbClr>
                </a:solidFill>
                <a:latin typeface="Calibri Light" panose="020F0302020204030204"/>
              </a:rPr>
              <a:t>03</a:t>
            </a:r>
            <a:endParaRPr lang="en-ID" b="1" dirty="0">
              <a:solidFill>
                <a:srgbClr val="D58C2E">
                  <a:lumMod val="40000"/>
                  <a:lumOff val="60000"/>
                </a:srgbClr>
              </a:solidFill>
              <a:latin typeface="Calibri Light" panose="020F0302020204030204"/>
            </a:endParaRPr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2EAB1054-36AA-62B8-1D20-FB9DD24F63F3}"/>
              </a:ext>
            </a:extLst>
          </p:cNvPr>
          <p:cNvSpPr/>
          <p:nvPr/>
        </p:nvSpPr>
        <p:spPr>
          <a:xfrm>
            <a:off x="7736921" y="2309184"/>
            <a:ext cx="567619" cy="567619"/>
          </a:xfrm>
          <a:prstGeom prst="ellipse">
            <a:avLst/>
          </a:prstGeom>
          <a:solidFill>
            <a:srgbClr val="C9492C"/>
          </a:solidFill>
          <a:ln w="28575" cap="flat" cmpd="sng" algn="ctr">
            <a:solidFill>
              <a:srgbClr val="C9492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D58C2E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112">
            <a:extLst>
              <a:ext uri="{FF2B5EF4-FFF2-40B4-BE49-F238E27FC236}">
                <a16:creationId xmlns:a16="http://schemas.microsoft.com/office/drawing/2014/main" id="{DBB4E1D8-1A7A-CC86-151B-9BA98738FB74}"/>
              </a:ext>
            </a:extLst>
          </p:cNvPr>
          <p:cNvSpPr txBox="1"/>
          <p:nvPr/>
        </p:nvSpPr>
        <p:spPr>
          <a:xfrm>
            <a:off x="7694263" y="2398761"/>
            <a:ext cx="6486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srgbClr val="D58C2E">
                    <a:lumMod val="40000"/>
                    <a:lumOff val="60000"/>
                  </a:srgbClr>
                </a:solidFill>
                <a:latin typeface="Calibri Light" panose="020F0302020204030204"/>
              </a:rPr>
              <a:t>02</a:t>
            </a:r>
            <a:endParaRPr lang="en-ID" b="1" dirty="0">
              <a:solidFill>
                <a:srgbClr val="D58C2E">
                  <a:lumMod val="40000"/>
                  <a:lumOff val="60000"/>
                </a:srgbClr>
              </a:solidFill>
              <a:latin typeface="Calibri Light" panose="020F0302020204030204"/>
            </a:endParaRPr>
          </a:p>
        </p:txBody>
      </p:sp>
      <p:sp>
        <p:nvSpPr>
          <p:cNvPr id="26" name="Oval 13">
            <a:extLst>
              <a:ext uri="{FF2B5EF4-FFF2-40B4-BE49-F238E27FC236}">
                <a16:creationId xmlns:a16="http://schemas.microsoft.com/office/drawing/2014/main" id="{9EF78C32-DFCD-FC7A-11BB-F3B503C64504}"/>
              </a:ext>
            </a:extLst>
          </p:cNvPr>
          <p:cNvSpPr/>
          <p:nvPr/>
        </p:nvSpPr>
        <p:spPr>
          <a:xfrm>
            <a:off x="7736921" y="958951"/>
            <a:ext cx="567619" cy="567619"/>
          </a:xfrm>
          <a:prstGeom prst="ellipse">
            <a:avLst/>
          </a:prstGeom>
          <a:solidFill>
            <a:srgbClr val="C9492C"/>
          </a:solidFill>
          <a:ln w="28575" cap="flat" cmpd="sng" algn="ctr">
            <a:solidFill>
              <a:srgbClr val="C9492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D58C2E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111">
            <a:extLst>
              <a:ext uri="{FF2B5EF4-FFF2-40B4-BE49-F238E27FC236}">
                <a16:creationId xmlns:a16="http://schemas.microsoft.com/office/drawing/2014/main" id="{4D9E2DA0-9D9F-9EF6-8FD1-415C891B872A}"/>
              </a:ext>
            </a:extLst>
          </p:cNvPr>
          <p:cNvSpPr txBox="1"/>
          <p:nvPr/>
        </p:nvSpPr>
        <p:spPr>
          <a:xfrm>
            <a:off x="7771681" y="1049143"/>
            <a:ext cx="4937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srgbClr val="D58C2E">
                    <a:lumMod val="40000"/>
                    <a:lumOff val="60000"/>
                  </a:srgbClr>
                </a:solidFill>
                <a:latin typeface="Calibri Light" panose="020F0302020204030204"/>
              </a:rPr>
              <a:t>01</a:t>
            </a:r>
            <a:endParaRPr lang="en-ID" b="1" dirty="0">
              <a:solidFill>
                <a:srgbClr val="D58C2E">
                  <a:lumMod val="40000"/>
                  <a:lumOff val="60000"/>
                </a:srgbClr>
              </a:solidFill>
              <a:latin typeface="Calibri Light" panose="020F0302020204030204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A63E7FC-0A3C-8A1F-CC95-7D1DDE93B0E2}"/>
              </a:ext>
            </a:extLst>
          </p:cNvPr>
          <p:cNvSpPr txBox="1"/>
          <p:nvPr/>
        </p:nvSpPr>
        <p:spPr>
          <a:xfrm>
            <a:off x="8299705" y="802912"/>
            <a:ext cx="2992179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spcAft>
                <a:spcPts val="300"/>
              </a:spcAft>
              <a:buSzPts val="1800"/>
            </a:pPr>
            <a:r>
              <a:rPr lang="en-US" sz="2000" dirty="0">
                <a:solidFill>
                  <a:schemeClr val="accent1"/>
                </a:solidFill>
                <a:latin typeface="Oswald SemiBold" panose="00000700000000000000" pitchFamily="2" charset="0"/>
              </a:rPr>
              <a:t>Feature Extraction</a:t>
            </a:r>
          </a:p>
          <a:p>
            <a:pPr marL="228600">
              <a:spcAft>
                <a:spcPts val="300"/>
              </a:spcAft>
              <a:buSzPts val="1800"/>
            </a:pPr>
            <a:r>
              <a:rPr lang="en-US" sz="1200" dirty="0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 an algorithm to extract features from the images (</a:t>
            </a:r>
            <a:r>
              <a:rPr lang="en-US" sz="1200" i="1" dirty="0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e.g.</a:t>
            </a:r>
            <a:r>
              <a:rPr lang="en-US" sz="1200" dirty="0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SIFT</a:t>
            </a:r>
            <a:r>
              <a:rPr lang="en-US" sz="1200" dirty="0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).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3E0E559-F139-C798-29F1-E6FE267013CF}"/>
              </a:ext>
            </a:extLst>
          </p:cNvPr>
          <p:cNvSpPr txBox="1"/>
          <p:nvPr/>
        </p:nvSpPr>
        <p:spPr>
          <a:xfrm>
            <a:off x="8316231" y="2046360"/>
            <a:ext cx="3359148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spcAft>
                <a:spcPts val="300"/>
              </a:spcAft>
              <a:buSzPts val="1800"/>
            </a:pPr>
            <a:r>
              <a:rPr lang="en-US" sz="2000" dirty="0">
                <a:solidFill>
                  <a:schemeClr val="accent1"/>
                </a:solidFill>
                <a:latin typeface="Oswald SemiBold" panose="00000700000000000000" pitchFamily="2" charset="0"/>
              </a:rPr>
              <a:t>Feature Matching</a:t>
            </a:r>
          </a:p>
          <a:p>
            <a:pPr marL="228600">
              <a:spcAft>
                <a:spcPts val="300"/>
              </a:spcAft>
              <a:buSzPts val="1800"/>
            </a:pPr>
            <a:r>
              <a:rPr lang="en-US" sz="1200" dirty="0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 an algorithm to match the features of pair of images obtaining a set of correspondences (</a:t>
            </a:r>
            <a:r>
              <a:rPr lang="en-US" sz="1200" i="1" dirty="0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e.g.</a:t>
            </a:r>
            <a:r>
              <a:rPr lang="en-US" sz="1200" dirty="0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FLANN</a:t>
            </a:r>
            <a:r>
              <a:rPr lang="en-US" sz="1200" dirty="0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).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15F9559-B126-4B9C-8A8C-C68D755F9187}"/>
              </a:ext>
            </a:extLst>
          </p:cNvPr>
          <p:cNvSpPr txBox="1"/>
          <p:nvPr/>
        </p:nvSpPr>
        <p:spPr>
          <a:xfrm>
            <a:off x="8342875" y="3259183"/>
            <a:ext cx="3672065" cy="1300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spcAft>
                <a:spcPts val="300"/>
              </a:spcAft>
              <a:buSzPts val="1800"/>
            </a:pPr>
            <a:r>
              <a:rPr lang="en-US" sz="2000" dirty="0">
                <a:solidFill>
                  <a:schemeClr val="accent1"/>
                </a:solidFill>
                <a:latin typeface="Oswald SemiBold" panose="00000700000000000000" pitchFamily="2" charset="0"/>
              </a:rPr>
              <a:t>Pairwise </a:t>
            </a:r>
            <a:r>
              <a:rPr lang="en-US" sz="2000" dirty="0" err="1">
                <a:solidFill>
                  <a:schemeClr val="accent1"/>
                </a:solidFill>
                <a:latin typeface="Oswald SemiBold" panose="00000700000000000000" pitchFamily="2" charset="0"/>
              </a:rPr>
              <a:t>homography</a:t>
            </a:r>
            <a:r>
              <a:rPr lang="en-US" sz="2000" dirty="0">
                <a:solidFill>
                  <a:schemeClr val="accent1"/>
                </a:solidFill>
                <a:latin typeface="Oswald SemiBold" panose="00000700000000000000" pitchFamily="2" charset="0"/>
              </a:rPr>
              <a:t> estimation</a:t>
            </a:r>
          </a:p>
          <a:p>
            <a:pPr marL="228600">
              <a:spcAft>
                <a:spcPts val="300"/>
              </a:spcAft>
              <a:buSzPts val="1800"/>
            </a:pPr>
            <a:r>
              <a:rPr lang="en-US" sz="1200" dirty="0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 an algorithm to perform robust </a:t>
            </a:r>
            <a:r>
              <a:rPr lang="en-US" sz="1200" dirty="0" err="1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homography</a:t>
            </a:r>
            <a:r>
              <a:rPr lang="en-US" sz="1200" dirty="0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estimation starting from the identified correspondences (</a:t>
            </a:r>
            <a:r>
              <a:rPr lang="en-US" sz="1200" i="1" dirty="0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e.g.</a:t>
            </a:r>
            <a:r>
              <a:rPr lang="en-US" sz="1200" dirty="0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RANSAC</a:t>
            </a:r>
            <a:r>
              <a:rPr lang="en-US" sz="1200" dirty="0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).</a:t>
            </a:r>
          </a:p>
        </p:txBody>
      </p:sp>
      <p:sp>
        <p:nvSpPr>
          <p:cNvPr id="34" name="Oval 15">
            <a:extLst>
              <a:ext uri="{FF2B5EF4-FFF2-40B4-BE49-F238E27FC236}">
                <a16:creationId xmlns:a16="http://schemas.microsoft.com/office/drawing/2014/main" id="{5F7C615D-8953-6633-E6BA-05BA87E34EA0}"/>
              </a:ext>
            </a:extLst>
          </p:cNvPr>
          <p:cNvSpPr/>
          <p:nvPr/>
        </p:nvSpPr>
        <p:spPr>
          <a:xfrm>
            <a:off x="7734761" y="4891477"/>
            <a:ext cx="567619" cy="567619"/>
          </a:xfrm>
          <a:prstGeom prst="ellipse">
            <a:avLst/>
          </a:prstGeom>
          <a:solidFill>
            <a:srgbClr val="C9492C"/>
          </a:solidFill>
          <a:ln w="28575" cap="flat" cmpd="sng" algn="ctr">
            <a:solidFill>
              <a:srgbClr val="C9492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D58C2E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113">
            <a:extLst>
              <a:ext uri="{FF2B5EF4-FFF2-40B4-BE49-F238E27FC236}">
                <a16:creationId xmlns:a16="http://schemas.microsoft.com/office/drawing/2014/main" id="{3ADC8FCE-B276-2A87-ADF1-3A2AD33778AD}"/>
              </a:ext>
            </a:extLst>
          </p:cNvPr>
          <p:cNvSpPr txBox="1"/>
          <p:nvPr/>
        </p:nvSpPr>
        <p:spPr>
          <a:xfrm>
            <a:off x="7694264" y="5003682"/>
            <a:ext cx="6486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srgbClr val="D58C2E">
                    <a:lumMod val="40000"/>
                    <a:lumOff val="60000"/>
                  </a:srgbClr>
                </a:solidFill>
                <a:latin typeface="Calibri Light" panose="020F0302020204030204"/>
              </a:rPr>
              <a:t>04</a:t>
            </a:r>
            <a:endParaRPr lang="en-ID" b="1" dirty="0">
              <a:solidFill>
                <a:srgbClr val="D58C2E">
                  <a:lumMod val="40000"/>
                  <a:lumOff val="60000"/>
                </a:srgbClr>
              </a:solidFill>
              <a:latin typeface="Calibri Light" panose="020F0302020204030204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12F0FFA-89CC-9C6F-A1AD-F3D31EB4B104}"/>
              </a:ext>
            </a:extLst>
          </p:cNvPr>
          <p:cNvSpPr txBox="1"/>
          <p:nvPr/>
        </p:nvSpPr>
        <p:spPr>
          <a:xfrm>
            <a:off x="8316231" y="4727657"/>
            <a:ext cx="3669903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spcAft>
                <a:spcPts val="300"/>
              </a:spcAft>
              <a:buSzPts val="1800"/>
            </a:pPr>
            <a:r>
              <a:rPr lang="en-US" sz="2000" dirty="0">
                <a:solidFill>
                  <a:schemeClr val="accent1"/>
                </a:solidFill>
                <a:latin typeface="Oswald SemiBold" panose="00000700000000000000" pitchFamily="2" charset="0"/>
              </a:rPr>
              <a:t>Global </a:t>
            </a:r>
            <a:r>
              <a:rPr lang="en-US" sz="2000" dirty="0" err="1">
                <a:solidFill>
                  <a:schemeClr val="accent1"/>
                </a:solidFill>
                <a:latin typeface="Oswald SemiBold" panose="00000700000000000000" pitchFamily="2" charset="0"/>
              </a:rPr>
              <a:t>homography</a:t>
            </a:r>
            <a:r>
              <a:rPr lang="en-US" sz="2000" dirty="0">
                <a:solidFill>
                  <a:schemeClr val="accent1"/>
                </a:solidFill>
                <a:latin typeface="Oswald SemiBold" panose="00000700000000000000" pitchFamily="2" charset="0"/>
              </a:rPr>
              <a:t> estimation</a:t>
            </a:r>
          </a:p>
          <a:p>
            <a:pPr marL="228600">
              <a:spcAft>
                <a:spcPts val="300"/>
              </a:spcAft>
              <a:buSzPts val="1800"/>
            </a:pPr>
            <a:r>
              <a:rPr lang="en-US" sz="1200" dirty="0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Compute the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final transformation </a:t>
            </a:r>
            <a:r>
              <a:rPr lang="en-US" sz="1200" dirty="0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apply to the images to obtain the mosaic, starting from pairwise </a:t>
            </a:r>
            <a:r>
              <a:rPr lang="en-US" sz="1200" dirty="0" err="1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homographies</a:t>
            </a:r>
            <a:endParaRPr lang="en-US" sz="1200" dirty="0">
              <a:solidFill>
                <a:prstClr val="white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410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08F91002-7C83-C97A-4EA3-B3F278DD19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9962" b="12336"/>
          <a:stretch/>
        </p:blipFill>
        <p:spPr>
          <a:xfrm>
            <a:off x="20" y="6207760"/>
            <a:ext cx="12191980" cy="650240"/>
          </a:xfrm>
          <a:prstGeom prst="rect">
            <a:avLst/>
          </a:prstGeom>
        </p:spPr>
      </p:pic>
      <p:sp>
        <p:nvSpPr>
          <p:cNvPr id="11" name="Google Shape;73;p16">
            <a:extLst>
              <a:ext uri="{FF2B5EF4-FFF2-40B4-BE49-F238E27FC236}">
                <a16:creationId xmlns:a16="http://schemas.microsoft.com/office/drawing/2014/main" id="{2D2C4180-6F66-6703-54E4-054F0EA44B0E}"/>
              </a:ext>
            </a:extLst>
          </p:cNvPr>
          <p:cNvSpPr txBox="1">
            <a:spLocks/>
          </p:cNvSpPr>
          <p:nvPr/>
        </p:nvSpPr>
        <p:spPr>
          <a:xfrm>
            <a:off x="581470" y="1156730"/>
            <a:ext cx="7198074" cy="864364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t" anchorCtr="0">
            <a:normAutofit lnSpcReduction="10000"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/>
            <a:r>
              <a:rPr lang="en-US" sz="6000" b="1" dirty="0">
                <a:solidFill>
                  <a:schemeClr val="tx1"/>
                </a:solidFill>
                <a:latin typeface="Oswald SemiBold" panose="00000700000000000000" pitchFamily="2" charset="0"/>
              </a:rPr>
              <a:t>OUR CONTRIBUTIONs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14ABB07-21C6-A500-63FA-E5DB64B2E4BE}"/>
              </a:ext>
            </a:extLst>
          </p:cNvPr>
          <p:cNvSpPr txBox="1"/>
          <p:nvPr/>
        </p:nvSpPr>
        <p:spPr>
          <a:xfrm>
            <a:off x="806570" y="2127672"/>
            <a:ext cx="90372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Our main contributions can be summarized as follow: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We exploit the recent advances in the synchronization problem to </a:t>
            </a:r>
            <a:r>
              <a:rPr lang="en-US" sz="1800" b="0" i="0" u="none" strike="noStrike" baseline="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implement a multi-graph synchronization-based technique</a:t>
            </a:r>
            <a:r>
              <a:rPr lang="en-US" sz="1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 to estimate global </a:t>
            </a:r>
            <a:r>
              <a:rPr lang="en-US" sz="1800" b="0" i="0" u="none" strike="noStrike" baseline="0" dirty="0" err="1">
                <a:latin typeface="Poppins" panose="00000500000000000000" pitchFamily="2" charset="0"/>
                <a:cs typeface="Poppins" panose="00000500000000000000" pitchFamily="2" charset="0"/>
              </a:rPr>
              <a:t>homographies</a:t>
            </a:r>
            <a:r>
              <a:rPr lang="en-US" sz="1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 for </a:t>
            </a:r>
            <a:r>
              <a:rPr lang="it-IT" sz="1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image </a:t>
            </a:r>
            <a:r>
              <a:rPr lang="it-IT" sz="1800" b="0" i="0" u="none" strike="noStrike" baseline="0" dirty="0" err="1">
                <a:latin typeface="Poppins" panose="00000500000000000000" pitchFamily="2" charset="0"/>
                <a:cs typeface="Poppins" panose="00000500000000000000" pitchFamily="2" charset="0"/>
              </a:rPr>
              <a:t>mosaicing</a:t>
            </a:r>
            <a:r>
              <a:rPr lang="it-IT" sz="1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We exploit the application of multi-graph synchronization to </a:t>
            </a:r>
            <a:r>
              <a:rPr lang="en-US" sz="1800" b="0" i="0" u="none" strike="noStrike" baseline="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solve partitioned synchronization problems</a:t>
            </a:r>
            <a:r>
              <a:rPr lang="en-US" sz="1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 estimating global </a:t>
            </a:r>
            <a:r>
              <a:rPr lang="en-US" sz="1800" b="0" i="0" u="none" strike="noStrike" baseline="0" dirty="0" err="1">
                <a:latin typeface="Poppins" panose="00000500000000000000" pitchFamily="2" charset="0"/>
                <a:cs typeface="Poppins" panose="00000500000000000000" pitchFamily="2" charset="0"/>
              </a:rPr>
              <a:t>homographies</a:t>
            </a:r>
            <a:r>
              <a:rPr lang="en-US" sz="1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 for image </a:t>
            </a:r>
            <a:r>
              <a:rPr lang="en-US" sz="1800" b="0" i="0" u="none" strike="noStrike" baseline="0" dirty="0" err="1">
                <a:latin typeface="Poppins" panose="00000500000000000000" pitchFamily="2" charset="0"/>
                <a:cs typeface="Poppins" panose="00000500000000000000" pitchFamily="2" charset="0"/>
              </a:rPr>
              <a:t>mosaicing</a:t>
            </a:r>
            <a:r>
              <a:rPr lang="en-US" sz="1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We </a:t>
            </a:r>
            <a:r>
              <a:rPr lang="en-US" sz="1800" b="0" i="0" u="none" strike="noStrike" baseline="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show the effectiveness of the methods </a:t>
            </a:r>
            <a:r>
              <a:rPr lang="en-US" sz="1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comparing them with other methods both qualitatively and quantitatively </a:t>
            </a:r>
            <a:r>
              <a:rPr lang="it-IT" sz="1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on </a:t>
            </a:r>
            <a:r>
              <a:rPr lang="it-IT" sz="1800" b="0" i="0" u="none" strike="noStrike" baseline="0" dirty="0" err="1">
                <a:latin typeface="Poppins" panose="00000500000000000000" pitchFamily="2" charset="0"/>
                <a:cs typeface="Poppins" panose="00000500000000000000" pitchFamily="2" charset="0"/>
              </a:rPr>
              <a:t>different</a:t>
            </a:r>
            <a:r>
              <a:rPr lang="it-IT" sz="1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 datasets.</a:t>
            </a:r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94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A7DB83-E114-F227-11CB-2CDEF299C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  <a:latin typeface="Oswald SemiBold" panose="00000700000000000000" pitchFamily="2" charset="0"/>
              </a:rPr>
              <a:t>AGENDA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2605D-4388-4345-79FA-8C622E536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/>
                    </a14:imgEffect>
                  </a14:imgLayer>
                </a14:imgProps>
              </a:ext>
            </a:extLst>
          </a:blip>
          <a:srcRect l="5859" r="18027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C161118-E6BB-DB9E-54C4-182B412E65ED}"/>
              </a:ext>
            </a:extLst>
          </p:cNvPr>
          <p:cNvSpPr txBox="1">
            <a:spLocks/>
          </p:cNvSpPr>
          <p:nvPr/>
        </p:nvSpPr>
        <p:spPr>
          <a:xfrm>
            <a:off x="5154191" y="1857206"/>
            <a:ext cx="10515600" cy="3143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cap="none" dirty="0" err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Introduction</a:t>
            </a:r>
            <a:endParaRPr lang="it-IT" sz="2000" cap="none" dirty="0">
              <a:solidFill>
                <a:schemeClr val="accent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cap="none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Related</a:t>
            </a:r>
            <a:r>
              <a:rPr lang="it-IT" sz="200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work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cap="none" dirty="0" err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Proposed</a:t>
            </a:r>
            <a:r>
              <a:rPr lang="it-IT" sz="2000" cap="none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2000" cap="none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approach</a:t>
            </a:r>
            <a:endParaRPr lang="it-IT" sz="2000" cap="none" dirty="0">
              <a:solidFill>
                <a:schemeClr val="accent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cap="none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Our focus: Global </a:t>
            </a:r>
            <a:r>
              <a:rPr lang="it-IT" sz="2000" cap="none" dirty="0" err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Homography</a:t>
            </a:r>
            <a:r>
              <a:rPr lang="it-IT" sz="2000" cap="none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2000" cap="none" dirty="0" err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Estimation</a:t>
            </a:r>
            <a:endParaRPr lang="it-IT" sz="2000" cap="none" dirty="0">
              <a:solidFill>
                <a:schemeClr val="accent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cap="none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Compositing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cap="none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086914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A7DB83-E114-F227-11CB-2CDEF299C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  <a:latin typeface="Oswald SemiBold" panose="00000700000000000000" pitchFamily="2" charset="0"/>
              </a:rPr>
              <a:t>AGENDA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2605D-4388-4345-79FA-8C622E536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/>
                    </a14:imgEffect>
                  </a14:imgLayer>
                </a14:imgProps>
              </a:ext>
            </a:extLst>
          </a:blip>
          <a:srcRect l="5859" r="18027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C161118-E6BB-DB9E-54C4-182B412E65ED}"/>
              </a:ext>
            </a:extLst>
          </p:cNvPr>
          <p:cNvSpPr txBox="1">
            <a:spLocks/>
          </p:cNvSpPr>
          <p:nvPr/>
        </p:nvSpPr>
        <p:spPr>
          <a:xfrm>
            <a:off x="5154191" y="1857206"/>
            <a:ext cx="10515600" cy="3143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cap="none" dirty="0" err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Introduction</a:t>
            </a:r>
            <a:endParaRPr lang="it-IT" sz="2000" cap="none" dirty="0">
              <a:solidFill>
                <a:schemeClr val="accent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cap="none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Related</a:t>
            </a:r>
            <a:r>
              <a:rPr lang="it-IT" sz="200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work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cap="none" dirty="0" err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Pair-wise</a:t>
            </a:r>
            <a:r>
              <a:rPr lang="it-IT" sz="2000" cap="none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2000" cap="none" dirty="0" err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Homography</a:t>
            </a:r>
            <a:r>
              <a:rPr lang="it-IT" sz="2000" cap="none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2000" cap="none" dirty="0" err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Representation</a:t>
            </a:r>
            <a:endParaRPr lang="it-IT" sz="2000" cap="none" dirty="0">
              <a:solidFill>
                <a:schemeClr val="accent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cap="none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Our focus: Global </a:t>
            </a:r>
            <a:r>
              <a:rPr lang="it-IT" sz="2000" cap="none" dirty="0" err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Homography</a:t>
            </a:r>
            <a:r>
              <a:rPr lang="it-IT" sz="2000" cap="none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2000" cap="none" dirty="0" err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Estimation</a:t>
            </a:r>
            <a:endParaRPr lang="it-IT" sz="2000" cap="none" dirty="0">
              <a:solidFill>
                <a:schemeClr val="accent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cap="none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Compositing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cap="none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171807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08F91002-7C83-C97A-4EA3-B3F278DD19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9962" b="12336"/>
          <a:stretch/>
        </p:blipFill>
        <p:spPr>
          <a:xfrm>
            <a:off x="20" y="6207760"/>
            <a:ext cx="12191980" cy="650240"/>
          </a:xfrm>
          <a:prstGeom prst="rect">
            <a:avLst/>
          </a:prstGeom>
        </p:spPr>
      </p:pic>
      <p:sp>
        <p:nvSpPr>
          <p:cNvPr id="11" name="Google Shape;73;p16">
            <a:extLst>
              <a:ext uri="{FF2B5EF4-FFF2-40B4-BE49-F238E27FC236}">
                <a16:creationId xmlns:a16="http://schemas.microsoft.com/office/drawing/2014/main" id="{2D2C4180-6F66-6703-54E4-054F0EA44B0E}"/>
              </a:ext>
            </a:extLst>
          </p:cNvPr>
          <p:cNvSpPr txBox="1">
            <a:spLocks/>
          </p:cNvSpPr>
          <p:nvPr/>
        </p:nvSpPr>
        <p:spPr>
          <a:xfrm>
            <a:off x="581470" y="1156730"/>
            <a:ext cx="7198074" cy="864364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t" anchorCtr="0">
            <a:normAutofit lnSpcReduction="10000"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/>
            <a:r>
              <a:rPr lang="en-US" sz="6000" b="1" dirty="0">
                <a:solidFill>
                  <a:schemeClr val="tx1"/>
                </a:solidFill>
                <a:latin typeface="Oswald SemiBold" panose="00000700000000000000" pitchFamily="2" charset="0"/>
              </a:rPr>
              <a:t>RELATED WORK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14ABB07-21C6-A500-63FA-E5DB64B2E4BE}"/>
              </a:ext>
            </a:extLst>
          </p:cNvPr>
          <p:cNvSpPr txBox="1"/>
          <p:nvPr/>
        </p:nvSpPr>
        <p:spPr>
          <a:xfrm>
            <a:off x="581470" y="2360101"/>
            <a:ext cx="90372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solidFill>
                  <a:schemeClr val="accent1"/>
                </a:solidFill>
                <a:latin typeface="NimbusRomNo9L-Medi"/>
              </a:rPr>
              <a:t>Schroeder et al.</a:t>
            </a:r>
            <a:r>
              <a:rPr lang="it-IT" sz="1800" b="0" i="0" u="none" strike="noStrike" baseline="0" dirty="0">
                <a:latin typeface="NimbusRomNo9L-Medi"/>
              </a:rPr>
              <a:t> (2011) - </a:t>
            </a:r>
            <a:r>
              <a:rPr lang="en-US" sz="1800" b="0" i="0" u="none" strike="noStrike" baseline="0" dirty="0">
                <a:latin typeface="NimbusRomNo9L-Medi"/>
              </a:rPr>
              <a:t>proposed four closed-form solutions to the </a:t>
            </a:r>
            <a:r>
              <a:rPr lang="en-US" sz="1800" b="0" i="0" u="none" strike="noStrike" baseline="0" dirty="0">
                <a:solidFill>
                  <a:schemeClr val="accent1"/>
                </a:solidFill>
                <a:latin typeface="NimbusRomNo9L-Medi"/>
              </a:rPr>
              <a:t>synchronization</a:t>
            </a:r>
            <a:r>
              <a:rPr lang="en-US" sz="1800" b="0" i="0" u="none" strike="noStrike" baseline="0" dirty="0">
                <a:latin typeface="NimbusRomNo9L-Medi"/>
              </a:rPr>
              <a:t> problem for the specific task of </a:t>
            </a:r>
            <a:r>
              <a:rPr lang="en-US" sz="1800" b="0" i="0" u="none" strike="noStrike" baseline="0" dirty="0">
                <a:solidFill>
                  <a:schemeClr val="accent1"/>
                </a:solidFill>
                <a:latin typeface="NimbusRomNo9L-Medi"/>
              </a:rPr>
              <a:t>image alignment</a:t>
            </a:r>
            <a:r>
              <a:rPr lang="en-US" sz="1800" b="0" i="0" u="none" strike="noStrike" baseline="0" dirty="0">
                <a:latin typeface="NimbusRomNo9L-Medi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NimbusRomNo9L-Medi"/>
              </a:rPr>
              <a:t>Arrigoni et al. </a:t>
            </a:r>
            <a:r>
              <a:rPr lang="en-US" dirty="0">
                <a:latin typeface="NimbusRomNo9L-Medi"/>
              </a:rPr>
              <a:t>(2020) - </a:t>
            </a:r>
            <a:r>
              <a:rPr lang="en-US" sz="1800" b="0" i="0" u="none" strike="noStrike" baseline="0" dirty="0">
                <a:latin typeface="NimbusRomNo9L-Regu"/>
              </a:rPr>
              <a:t>group in a </a:t>
            </a:r>
            <a:r>
              <a:rPr lang="en-US" sz="1800" b="0" i="0" u="none" strike="noStrike" baseline="0" dirty="0">
                <a:solidFill>
                  <a:schemeClr val="accent1"/>
                </a:solidFill>
                <a:latin typeface="NimbusRomNo9L-Regu"/>
              </a:rPr>
              <a:t>survey</a:t>
            </a:r>
            <a:r>
              <a:rPr lang="en-US" sz="1800" b="0" i="0" u="none" strike="noStrike" baseline="0" dirty="0">
                <a:latin typeface="NimbusRomNo9L-Regu"/>
              </a:rPr>
              <a:t> several methods based on </a:t>
            </a:r>
            <a:r>
              <a:rPr lang="en-US" sz="1800" b="0" i="0" u="none" strike="noStrike" baseline="0" dirty="0">
                <a:solidFill>
                  <a:schemeClr val="accent1"/>
                </a:solidFill>
                <a:latin typeface="NimbusRomNo9L-Regu"/>
              </a:rPr>
              <a:t>synchronization</a:t>
            </a:r>
            <a:r>
              <a:rPr lang="en-US" sz="1800" b="0" i="0" u="none" strike="noStrike" baseline="0" dirty="0">
                <a:latin typeface="NimbusRomNo9L-Regu"/>
              </a:rPr>
              <a:t> where the groups have a matrix representation, </a:t>
            </a:r>
            <a:r>
              <a:rPr lang="it-IT" sz="1800" b="0" i="0" u="none" strike="noStrike" baseline="0" dirty="0">
                <a:latin typeface="NimbusRomNo9L-Regu"/>
              </a:rPr>
              <a:t>that </a:t>
            </a:r>
            <a:r>
              <a:rPr lang="it-IT" sz="1800" b="0" i="0" u="none" strike="noStrike" baseline="0" dirty="0" err="1">
                <a:latin typeface="NimbusRomNo9L-Regu"/>
              </a:rPr>
              <a:t>allow</a:t>
            </a:r>
            <a:r>
              <a:rPr lang="it-IT" sz="1800" b="0" i="0" u="none" strike="noStrike" baseline="0" dirty="0">
                <a:latin typeface="NimbusRomNo9L-Regu"/>
              </a:rPr>
              <a:t> </a:t>
            </a:r>
            <a:r>
              <a:rPr lang="it-IT" sz="1800" b="0" i="0" u="none" strike="noStrike" baseline="0" dirty="0" err="1">
                <a:latin typeface="NimbusRomNo9L-Regu"/>
              </a:rPr>
              <a:t>closed-form</a:t>
            </a:r>
            <a:r>
              <a:rPr lang="it-IT" sz="1800" b="0" i="0" u="none" strike="noStrike" baseline="0" dirty="0">
                <a:latin typeface="NimbusRomNo9L-Regu"/>
              </a:rPr>
              <a:t> </a:t>
            </a:r>
            <a:r>
              <a:rPr lang="it-IT" sz="1800" b="0" i="0" u="none" strike="noStrike" baseline="0" dirty="0" err="1">
                <a:latin typeface="NimbusRomNo9L-Regu"/>
              </a:rPr>
              <a:t>solutions</a:t>
            </a:r>
            <a:r>
              <a:rPr lang="it-IT" sz="1800" b="0" i="0" u="none" strike="noStrike" baseline="0" dirty="0">
                <a:latin typeface="NimbusRomNo9L-Regu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/>
                </a:solidFill>
                <a:latin typeface="NimbusRomNo9L-Regu"/>
              </a:rPr>
              <a:t>Dal Cin et al. </a:t>
            </a:r>
            <a:r>
              <a:rPr lang="it-IT" dirty="0">
                <a:latin typeface="NimbusRomNo9L-Regu"/>
              </a:rPr>
              <a:t>(2021) - </a:t>
            </a:r>
            <a:r>
              <a:rPr lang="en-US" dirty="0">
                <a:latin typeface="NimbusRomNo9L-Regu"/>
              </a:rPr>
              <a:t>proposed an algorithm (</a:t>
            </a:r>
            <a:r>
              <a:rPr lang="en-US" dirty="0">
                <a:solidFill>
                  <a:schemeClr val="accent1"/>
                </a:solidFill>
                <a:latin typeface="NimbusRomNo9L-Regu"/>
              </a:rPr>
              <a:t>MULTISYNC</a:t>
            </a:r>
            <a:r>
              <a:rPr lang="en-US" dirty="0">
                <a:latin typeface="NimbusRomNo9L-Regu"/>
              </a:rPr>
              <a:t>) for solving the </a:t>
            </a:r>
            <a:r>
              <a:rPr lang="en-US" dirty="0">
                <a:solidFill>
                  <a:schemeClr val="accent1"/>
                </a:solidFill>
                <a:latin typeface="NimbusRomNo9L-Regu"/>
              </a:rPr>
              <a:t>synchronization</a:t>
            </a:r>
            <a:r>
              <a:rPr lang="en-US" dirty="0">
                <a:latin typeface="NimbusRomNo9L-Regu"/>
              </a:rPr>
              <a:t> problem in the case of </a:t>
            </a:r>
            <a:r>
              <a:rPr lang="en-US" dirty="0">
                <a:solidFill>
                  <a:schemeClr val="accent1"/>
                </a:solidFill>
                <a:latin typeface="NimbusRomNo9L-Regu"/>
              </a:rPr>
              <a:t>multi-graphs</a:t>
            </a:r>
            <a:r>
              <a:rPr lang="en-US" dirty="0">
                <a:latin typeface="NimbusRomNo9L-Regu"/>
              </a:rPr>
              <a:t>.</a:t>
            </a:r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039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456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22" baseType="lpstr">
      <vt:lpstr>Arial</vt:lpstr>
      <vt:lpstr>Calibri</vt:lpstr>
      <vt:lpstr>Calibri Light</vt:lpstr>
      <vt:lpstr>Gill Sans MT</vt:lpstr>
      <vt:lpstr>NimbusRomNo9L-Medi</vt:lpstr>
      <vt:lpstr>NimbusRomNo9L-Regu</vt:lpstr>
      <vt:lpstr>Oswald SemiBold</vt:lpstr>
      <vt:lpstr>Poppins</vt:lpstr>
      <vt:lpstr>Univers</vt:lpstr>
      <vt:lpstr>Univers Condensed</vt:lpstr>
      <vt:lpstr>Wingdings</vt:lpstr>
      <vt:lpstr>Wingdings 2</vt:lpstr>
      <vt:lpstr>DividendVTI</vt:lpstr>
      <vt:lpstr>RGB Image Mosaicing via Multi-graph synchronization</vt:lpstr>
      <vt:lpstr>AGENDA</vt:lpstr>
      <vt:lpstr>AGENDA</vt:lpstr>
      <vt:lpstr>Presentazione standard di PowerPoint</vt:lpstr>
      <vt:lpstr>Presentazione standard di PowerPoint</vt:lpstr>
      <vt:lpstr>Presentazione standard di PowerPoint</vt:lpstr>
      <vt:lpstr>AGENDA</vt:lpstr>
      <vt:lpstr>AGENDA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 Image Mosaicing via Multi-graph synchronization</dc:title>
  <dc:creator>Corrado Fasana</dc:creator>
  <cp:lastModifiedBy>Corrado Fasana</cp:lastModifiedBy>
  <cp:revision>1</cp:revision>
  <dcterms:created xsi:type="dcterms:W3CDTF">2022-05-11T07:06:51Z</dcterms:created>
  <dcterms:modified xsi:type="dcterms:W3CDTF">2022-05-11T10:18:50Z</dcterms:modified>
</cp:coreProperties>
</file>