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6" r:id="rId2"/>
    <p:sldId id="257" r:id="rId3"/>
    <p:sldId id="269" r:id="rId4"/>
    <p:sldId id="280" r:id="rId5"/>
    <p:sldId id="267" r:id="rId6"/>
    <p:sldId id="268" r:id="rId7"/>
    <p:sldId id="258" r:id="rId8"/>
    <p:sldId id="272" r:id="rId9"/>
    <p:sldId id="259" r:id="rId10"/>
    <p:sldId id="273" r:id="rId11"/>
    <p:sldId id="260" r:id="rId12"/>
    <p:sldId id="278" r:id="rId13"/>
    <p:sldId id="274" r:id="rId14"/>
    <p:sldId id="266" r:id="rId15"/>
    <p:sldId id="263" r:id="rId16"/>
    <p:sldId id="279" r:id="rId17"/>
    <p:sldId id="277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Informational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Health</c:v>
                </c:pt>
                <c:pt idx="1">
                  <c:v>Home&amp;Garden</c:v>
                </c:pt>
                <c:pt idx="2">
                  <c:v>Vehicles</c:v>
                </c:pt>
                <c:pt idx="3">
                  <c:v>Travel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1321.0</c:v>
                </c:pt>
                <c:pt idx="1">
                  <c:v>983.0</c:v>
                </c:pt>
                <c:pt idx="2">
                  <c:v>242.0</c:v>
                </c:pt>
                <c:pt idx="3">
                  <c:v>347.0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Resource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Health</c:v>
                </c:pt>
                <c:pt idx="1">
                  <c:v>Home&amp;Garden</c:v>
                </c:pt>
                <c:pt idx="2">
                  <c:v>Vehicles</c:v>
                </c:pt>
                <c:pt idx="3">
                  <c:v>Travel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532.0</c:v>
                </c:pt>
                <c:pt idx="1">
                  <c:v>325.0</c:v>
                </c:pt>
                <c:pt idx="2">
                  <c:v>654.0</c:v>
                </c:pt>
                <c:pt idx="3">
                  <c:v>152.0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Navigational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Health</c:v>
                </c:pt>
                <c:pt idx="1">
                  <c:v>Home&amp;Garden</c:v>
                </c:pt>
                <c:pt idx="2">
                  <c:v>Vehicles</c:v>
                </c:pt>
                <c:pt idx="3">
                  <c:v>Travel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99.0</c:v>
                </c:pt>
                <c:pt idx="1">
                  <c:v>252.0</c:v>
                </c:pt>
                <c:pt idx="2">
                  <c:v>78.0</c:v>
                </c:pt>
                <c:pt idx="3">
                  <c:v>526.0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Transactional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Health</c:v>
                </c:pt>
                <c:pt idx="1">
                  <c:v>Home&amp;Garden</c:v>
                </c:pt>
                <c:pt idx="2">
                  <c:v>Vehicles</c:v>
                </c:pt>
                <c:pt idx="3">
                  <c:v>Travel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48.0</c:v>
                </c:pt>
                <c:pt idx="1">
                  <c:v>440.0</c:v>
                </c:pt>
                <c:pt idx="2">
                  <c:v>1026.0</c:v>
                </c:pt>
                <c:pt idx="3">
                  <c:v>974.0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326088"/>
        <c:axId val="-2124323000"/>
      </c:barChart>
      <c:catAx>
        <c:axId val="-21243260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323000"/>
        <c:crosses val="autoZero"/>
        <c:auto val="1"/>
        <c:lblAlgn val="ctr"/>
        <c:lblOffset val="100"/>
        <c:noMultiLvlLbl val="0"/>
      </c:catAx>
      <c:valAx>
        <c:axId val="-2124323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4326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 of User Intent Classes in</a:t>
            </a:r>
            <a:r>
              <a:rPr lang="en-US" baseline="0" dirty="0" smtClean="0"/>
              <a:t> Sample</a:t>
            </a:r>
            <a:endParaRPr lang="en-US" dirty="0"/>
          </a:p>
        </c:rich>
      </c:tx>
      <c:layout>
        <c:manualLayout>
          <c:xMode val="edge"/>
          <c:yMode val="edge"/>
          <c:x val="0.120830538543793"/>
          <c:y val="0.924479166666667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Raw Count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Generic</c:v>
                </c:pt>
                <c:pt idx="1">
                  <c:v>Direct Answer</c:v>
                </c:pt>
                <c:pt idx="2">
                  <c:v>Guide</c:v>
                </c:pt>
                <c:pt idx="3">
                  <c:v>Resource</c:v>
                </c:pt>
                <c:pt idx="4">
                  <c:v>Transactional</c:v>
                </c:pt>
                <c:pt idx="5">
                  <c:v>Navigational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43151.0</c:v>
                </c:pt>
                <c:pt idx="1">
                  <c:v>37765.0</c:v>
                </c:pt>
                <c:pt idx="2">
                  <c:v>9138.0</c:v>
                </c:pt>
                <c:pt idx="3">
                  <c:v>7293.0</c:v>
                </c:pt>
                <c:pt idx="4">
                  <c:v>1238.0</c:v>
                </c:pt>
                <c:pt idx="5">
                  <c:v>1196.0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 of User Intent Classes in</a:t>
            </a:r>
            <a:r>
              <a:rPr lang="en-US" baseline="0" dirty="0" smtClean="0"/>
              <a:t> Sample</a:t>
            </a:r>
            <a:endParaRPr lang="en-US" dirty="0"/>
          </a:p>
        </c:rich>
      </c:tx>
      <c:layout>
        <c:manualLayout>
          <c:xMode val="edge"/>
          <c:yMode val="edge"/>
          <c:x val="0.120830538543793"/>
          <c:y val="0.924479166666667"/>
        </c:manualLayout>
      </c:layout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0BDE7-E5EF-7347-BB44-1C30C867979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2302D-36E4-A348-805B-0910A68A74B2}">
      <dgm:prSet phldrT="[Text]"/>
      <dgm:spPr/>
      <dgm:t>
        <a:bodyPr/>
        <a:lstStyle/>
        <a:p>
          <a:r>
            <a:rPr lang="en-US" dirty="0" smtClean="0"/>
            <a:t>Informational</a:t>
          </a:r>
          <a:endParaRPr lang="en-US" dirty="0"/>
        </a:p>
      </dgm:t>
    </dgm:pt>
    <dgm:pt modelId="{B44847C3-01A0-6949-A97F-476E6AB83FD6}" type="parTrans" cxnId="{A579EBB7-501C-1E4D-82C0-422EFD6F0BFB}">
      <dgm:prSet/>
      <dgm:spPr/>
      <dgm:t>
        <a:bodyPr/>
        <a:lstStyle/>
        <a:p>
          <a:endParaRPr lang="en-US"/>
        </a:p>
      </dgm:t>
    </dgm:pt>
    <dgm:pt modelId="{CE0C0234-18F5-BF4B-9CA6-ABA0A1110F2A}" type="sibTrans" cxnId="{A579EBB7-501C-1E4D-82C0-422EFD6F0BFB}">
      <dgm:prSet/>
      <dgm:spPr/>
      <dgm:t>
        <a:bodyPr/>
        <a:lstStyle/>
        <a:p>
          <a:endParaRPr lang="en-US"/>
        </a:p>
      </dgm:t>
    </dgm:pt>
    <dgm:pt modelId="{207B6498-5591-3845-81B0-2644227A9E76}">
      <dgm:prSet phldrT="[Text]"/>
      <dgm:spPr/>
      <dgm:t>
        <a:bodyPr/>
        <a:lstStyle/>
        <a:p>
          <a:r>
            <a:rPr lang="en-US" dirty="0" smtClean="0"/>
            <a:t>User is trying to obtain information about a topic, and it’s appropriate to respond with text.</a:t>
          </a:r>
          <a:endParaRPr lang="en-US" dirty="0"/>
        </a:p>
      </dgm:t>
    </dgm:pt>
    <dgm:pt modelId="{E3151B6B-3C6E-4C49-B2AB-F1DCBFF2A460}" type="parTrans" cxnId="{024D6964-89D7-F04C-BC4D-C2734E63858C}">
      <dgm:prSet/>
      <dgm:spPr/>
      <dgm:t>
        <a:bodyPr/>
        <a:lstStyle/>
        <a:p>
          <a:endParaRPr lang="en-US"/>
        </a:p>
      </dgm:t>
    </dgm:pt>
    <dgm:pt modelId="{E7987456-A093-1644-A5E5-570065482C56}" type="sibTrans" cxnId="{024D6964-89D7-F04C-BC4D-C2734E63858C}">
      <dgm:prSet/>
      <dgm:spPr/>
      <dgm:t>
        <a:bodyPr/>
        <a:lstStyle/>
        <a:p>
          <a:endParaRPr lang="en-US"/>
        </a:p>
      </dgm:t>
    </dgm:pt>
    <dgm:pt modelId="{A53CA5C1-6EE9-914A-877C-5D48C0744D0D}">
      <dgm:prSet phldrT="[Text]"/>
      <dgm:spPr/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E29F925C-3D3C-1645-9DBA-3908574112FA}" type="parTrans" cxnId="{C31F772C-63C6-9849-A8E6-FB9E431CE547}">
      <dgm:prSet/>
      <dgm:spPr/>
      <dgm:t>
        <a:bodyPr/>
        <a:lstStyle/>
        <a:p>
          <a:endParaRPr lang="en-US"/>
        </a:p>
      </dgm:t>
    </dgm:pt>
    <dgm:pt modelId="{1827D4DE-F9D0-A844-86F0-BD9995FF15F1}" type="sibTrans" cxnId="{C31F772C-63C6-9849-A8E6-FB9E431CE547}">
      <dgm:prSet/>
      <dgm:spPr/>
      <dgm:t>
        <a:bodyPr/>
        <a:lstStyle/>
        <a:p>
          <a:endParaRPr lang="en-US"/>
        </a:p>
      </dgm:t>
    </dgm:pt>
    <dgm:pt modelId="{2DE26CF0-52B8-4345-A592-B0F10B8F0184}">
      <dgm:prSet phldrT="[Text]"/>
      <dgm:spPr/>
      <dgm:t>
        <a:bodyPr/>
        <a:lstStyle/>
        <a:p>
          <a:r>
            <a:rPr lang="en-US" dirty="0" smtClean="0"/>
            <a:t>User is trying to obtain a specific resource that can either be accessed online or downloaded.</a:t>
          </a:r>
          <a:endParaRPr lang="en-US" dirty="0"/>
        </a:p>
      </dgm:t>
    </dgm:pt>
    <dgm:pt modelId="{A28CB8EE-C84F-2A4C-B76A-A1D425039D7B}" type="parTrans" cxnId="{DC0B5030-B6B6-4B46-BD01-00AFF7E9E840}">
      <dgm:prSet/>
      <dgm:spPr/>
      <dgm:t>
        <a:bodyPr/>
        <a:lstStyle/>
        <a:p>
          <a:endParaRPr lang="en-US"/>
        </a:p>
      </dgm:t>
    </dgm:pt>
    <dgm:pt modelId="{A6014CF0-F338-104B-A151-2578AD544295}" type="sibTrans" cxnId="{DC0B5030-B6B6-4B46-BD01-00AFF7E9E840}">
      <dgm:prSet/>
      <dgm:spPr/>
      <dgm:t>
        <a:bodyPr/>
        <a:lstStyle/>
        <a:p>
          <a:endParaRPr lang="en-US"/>
        </a:p>
      </dgm:t>
    </dgm:pt>
    <dgm:pt modelId="{EE77381F-0CAD-3A49-A4BF-CB6791184C7F}">
      <dgm:prSet phldrT="[Text]"/>
      <dgm:spPr/>
      <dgm:t>
        <a:bodyPr/>
        <a:lstStyle/>
        <a:p>
          <a:r>
            <a:rPr lang="en-US" dirty="0" smtClean="0"/>
            <a:t>Navigational</a:t>
          </a:r>
          <a:endParaRPr lang="en-US" dirty="0"/>
        </a:p>
      </dgm:t>
    </dgm:pt>
    <dgm:pt modelId="{CF5BAB01-6AF4-294D-82F9-954DFFC7FF22}" type="parTrans" cxnId="{7000B99B-34BD-224B-9891-EB6B6EC5DB76}">
      <dgm:prSet/>
      <dgm:spPr/>
      <dgm:t>
        <a:bodyPr/>
        <a:lstStyle/>
        <a:p>
          <a:endParaRPr lang="en-US"/>
        </a:p>
      </dgm:t>
    </dgm:pt>
    <dgm:pt modelId="{7A6E7435-EF7B-8A43-BFFF-F416898AC52D}" type="sibTrans" cxnId="{7000B99B-34BD-224B-9891-EB6B6EC5DB76}">
      <dgm:prSet/>
      <dgm:spPr/>
      <dgm:t>
        <a:bodyPr/>
        <a:lstStyle/>
        <a:p>
          <a:endParaRPr lang="en-US"/>
        </a:p>
      </dgm:t>
    </dgm:pt>
    <dgm:pt modelId="{70487896-A5FB-3741-8571-A51B06990319}">
      <dgm:prSet phldrT="[Text]"/>
      <dgm:spPr/>
      <dgm:t>
        <a:bodyPr/>
        <a:lstStyle/>
        <a:p>
          <a:r>
            <a:rPr lang="en-US" dirty="0" smtClean="0"/>
            <a:t>User is trying to navigate to a website or resource hosted on a specific website.</a:t>
          </a:r>
          <a:endParaRPr lang="en-US" dirty="0"/>
        </a:p>
      </dgm:t>
    </dgm:pt>
    <dgm:pt modelId="{DAF9AD80-C44E-5E45-BA4A-0052DD76734A}" type="parTrans" cxnId="{9A503F7E-CCE4-9149-A979-6A5C419012A0}">
      <dgm:prSet/>
      <dgm:spPr/>
      <dgm:t>
        <a:bodyPr/>
        <a:lstStyle/>
        <a:p>
          <a:endParaRPr lang="en-US"/>
        </a:p>
      </dgm:t>
    </dgm:pt>
    <dgm:pt modelId="{407E1A92-9415-EB4D-84A8-38BCF5E85787}" type="sibTrans" cxnId="{9A503F7E-CCE4-9149-A979-6A5C419012A0}">
      <dgm:prSet/>
      <dgm:spPr/>
      <dgm:t>
        <a:bodyPr/>
        <a:lstStyle/>
        <a:p>
          <a:endParaRPr lang="en-US"/>
        </a:p>
      </dgm:t>
    </dgm:pt>
    <dgm:pt modelId="{5985A71C-C4B6-8742-83E6-2B3B02C5F8D3}">
      <dgm:prSet phldrT="[Text]"/>
      <dgm:spPr/>
      <dgm:t>
        <a:bodyPr/>
        <a:lstStyle/>
        <a:p>
          <a:r>
            <a:rPr lang="en-US" dirty="0" smtClean="0"/>
            <a:t>Transactional</a:t>
          </a:r>
          <a:endParaRPr lang="en-US" dirty="0"/>
        </a:p>
      </dgm:t>
    </dgm:pt>
    <dgm:pt modelId="{29544715-4D2D-8047-9470-05FF7CA35878}" type="parTrans" cxnId="{10AB52E6-B41E-4949-9BDC-40369FD99482}">
      <dgm:prSet/>
      <dgm:spPr/>
      <dgm:t>
        <a:bodyPr/>
        <a:lstStyle/>
        <a:p>
          <a:endParaRPr lang="en-US"/>
        </a:p>
      </dgm:t>
    </dgm:pt>
    <dgm:pt modelId="{6F5AA3EB-2B7A-8D4D-9A3F-9462695655D3}" type="sibTrans" cxnId="{10AB52E6-B41E-4949-9BDC-40369FD99482}">
      <dgm:prSet/>
      <dgm:spPr/>
      <dgm:t>
        <a:bodyPr/>
        <a:lstStyle/>
        <a:p>
          <a:endParaRPr lang="en-US"/>
        </a:p>
      </dgm:t>
    </dgm:pt>
    <dgm:pt modelId="{A05BDDAD-9D1B-F149-9DCB-8C271B2BAD9E}">
      <dgm:prSet phldrT="[Text]"/>
      <dgm:spPr/>
      <dgm:t>
        <a:bodyPr/>
        <a:lstStyle/>
        <a:p>
          <a:r>
            <a:rPr lang="en-US" dirty="0" smtClean="0"/>
            <a:t>User is trying to purchase an item.</a:t>
          </a:r>
          <a:endParaRPr lang="en-US" dirty="0"/>
        </a:p>
      </dgm:t>
    </dgm:pt>
    <dgm:pt modelId="{8D471A5E-EB9D-1F42-802F-CFDFFF473CFA}" type="parTrans" cxnId="{995F4FA6-6388-944C-A23D-DCB84838976D}">
      <dgm:prSet/>
      <dgm:spPr/>
      <dgm:t>
        <a:bodyPr/>
        <a:lstStyle/>
        <a:p>
          <a:endParaRPr lang="en-US"/>
        </a:p>
      </dgm:t>
    </dgm:pt>
    <dgm:pt modelId="{03BC7F45-AD41-AC4E-AFF2-433ADF730BFC}" type="sibTrans" cxnId="{995F4FA6-6388-944C-A23D-DCB84838976D}">
      <dgm:prSet/>
      <dgm:spPr/>
      <dgm:t>
        <a:bodyPr/>
        <a:lstStyle/>
        <a:p>
          <a:endParaRPr lang="en-US"/>
        </a:p>
      </dgm:t>
    </dgm:pt>
    <dgm:pt modelId="{ED930A4A-2790-3346-97F6-C7D07B58F011}" type="pres">
      <dgm:prSet presAssocID="{46C0BDE7-E5EF-7347-BB44-1C30C8679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723A4-1531-7E43-A5B7-52922BB1383A}" type="pres">
      <dgm:prSet presAssocID="{E8E2302D-36E4-A348-805B-0910A68A74B2}" presName="linNode" presStyleCnt="0"/>
      <dgm:spPr/>
    </dgm:pt>
    <dgm:pt modelId="{F606119F-43E6-5545-8290-C1769199ECEE}" type="pres">
      <dgm:prSet presAssocID="{E8E2302D-36E4-A348-805B-0910A68A74B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40CB8-9B0A-7546-9575-D53C029784D2}" type="pres">
      <dgm:prSet presAssocID="{E8E2302D-36E4-A348-805B-0910A68A74B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D3A5A-BCEF-5D44-B3A8-1C4382D5049B}" type="pres">
      <dgm:prSet presAssocID="{CE0C0234-18F5-BF4B-9CA6-ABA0A1110F2A}" presName="sp" presStyleCnt="0"/>
      <dgm:spPr/>
    </dgm:pt>
    <dgm:pt modelId="{C7387257-9F76-EE47-AA99-429A3EAACE47}" type="pres">
      <dgm:prSet presAssocID="{A53CA5C1-6EE9-914A-877C-5D48C0744D0D}" presName="linNode" presStyleCnt="0"/>
      <dgm:spPr/>
    </dgm:pt>
    <dgm:pt modelId="{CCFA7D77-6557-8142-8474-62DDC49C4CF3}" type="pres">
      <dgm:prSet presAssocID="{A53CA5C1-6EE9-914A-877C-5D48C0744D0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B1D08-1348-D14A-82E0-E1FC6A928F25}" type="pres">
      <dgm:prSet presAssocID="{A53CA5C1-6EE9-914A-877C-5D48C0744D0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A1D7F-36B6-2241-80F7-078C828DCC2D}" type="pres">
      <dgm:prSet presAssocID="{1827D4DE-F9D0-A844-86F0-BD9995FF15F1}" presName="sp" presStyleCnt="0"/>
      <dgm:spPr/>
    </dgm:pt>
    <dgm:pt modelId="{EB7DD05D-B715-1142-AD4F-5AB402A67CB6}" type="pres">
      <dgm:prSet presAssocID="{EE77381F-0CAD-3A49-A4BF-CB6791184C7F}" presName="linNode" presStyleCnt="0"/>
      <dgm:spPr/>
    </dgm:pt>
    <dgm:pt modelId="{B8170B3F-4FEF-6C43-BBB7-AD6A62D2E316}" type="pres">
      <dgm:prSet presAssocID="{EE77381F-0CAD-3A49-A4BF-CB6791184C7F}" presName="parentText" presStyleLbl="node1" presStyleIdx="2" presStyleCnt="4" custLinFactNeighborY="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0FDB1-5F56-A94B-90DC-42DAB9F27B50}" type="pres">
      <dgm:prSet presAssocID="{EE77381F-0CAD-3A49-A4BF-CB6791184C7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16195-FB62-C949-8226-6C2DD23FD4F6}" type="pres">
      <dgm:prSet presAssocID="{7A6E7435-EF7B-8A43-BFFF-F416898AC52D}" presName="sp" presStyleCnt="0"/>
      <dgm:spPr/>
    </dgm:pt>
    <dgm:pt modelId="{686D82B9-8C53-2F49-AC73-69A1F2E865BE}" type="pres">
      <dgm:prSet presAssocID="{5985A71C-C4B6-8742-83E6-2B3B02C5F8D3}" presName="linNode" presStyleCnt="0"/>
      <dgm:spPr/>
    </dgm:pt>
    <dgm:pt modelId="{85F0ADC9-86C1-9D40-9F4D-75F81440647D}" type="pres">
      <dgm:prSet presAssocID="{5985A71C-C4B6-8742-83E6-2B3B02C5F8D3}" presName="parentText" presStyleLbl="node1" presStyleIdx="3" presStyleCnt="4" custLinFactNeighborY="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D83C9-46FA-2A44-8025-7136916E5FE8}" type="pres">
      <dgm:prSet presAssocID="{5985A71C-C4B6-8742-83E6-2B3B02C5F8D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1F772C-63C6-9849-A8E6-FB9E431CE547}" srcId="{46C0BDE7-E5EF-7347-BB44-1C30C8679790}" destId="{A53CA5C1-6EE9-914A-877C-5D48C0744D0D}" srcOrd="1" destOrd="0" parTransId="{E29F925C-3D3C-1645-9DBA-3908574112FA}" sibTransId="{1827D4DE-F9D0-A844-86F0-BD9995FF15F1}"/>
    <dgm:cxn modelId="{7000B99B-34BD-224B-9891-EB6B6EC5DB76}" srcId="{46C0BDE7-E5EF-7347-BB44-1C30C8679790}" destId="{EE77381F-0CAD-3A49-A4BF-CB6791184C7F}" srcOrd="2" destOrd="0" parTransId="{CF5BAB01-6AF4-294D-82F9-954DFFC7FF22}" sibTransId="{7A6E7435-EF7B-8A43-BFFF-F416898AC52D}"/>
    <dgm:cxn modelId="{85C4A30E-7C31-EC48-9078-81F7CC3CB3B8}" type="presOf" srcId="{207B6498-5591-3845-81B0-2644227A9E76}" destId="{9C340CB8-9B0A-7546-9575-D53C029784D2}" srcOrd="0" destOrd="0" presId="urn:microsoft.com/office/officeart/2005/8/layout/vList5"/>
    <dgm:cxn modelId="{024D6964-89D7-F04C-BC4D-C2734E63858C}" srcId="{E8E2302D-36E4-A348-805B-0910A68A74B2}" destId="{207B6498-5591-3845-81B0-2644227A9E76}" srcOrd="0" destOrd="0" parTransId="{E3151B6B-3C6E-4C49-B2AB-F1DCBFF2A460}" sibTransId="{E7987456-A093-1644-A5E5-570065482C56}"/>
    <dgm:cxn modelId="{E677ECDC-2B5B-D14A-B988-94F311A42700}" type="presOf" srcId="{5985A71C-C4B6-8742-83E6-2B3B02C5F8D3}" destId="{85F0ADC9-86C1-9D40-9F4D-75F81440647D}" srcOrd="0" destOrd="0" presId="urn:microsoft.com/office/officeart/2005/8/layout/vList5"/>
    <dgm:cxn modelId="{E387575E-8760-234B-A3FB-84B2BA567F4F}" type="presOf" srcId="{A05BDDAD-9D1B-F149-9DCB-8C271B2BAD9E}" destId="{EA1D83C9-46FA-2A44-8025-7136916E5FE8}" srcOrd="0" destOrd="0" presId="urn:microsoft.com/office/officeart/2005/8/layout/vList5"/>
    <dgm:cxn modelId="{EDC1FC64-AA3E-2A43-99E8-D3488BF06FD9}" type="presOf" srcId="{A53CA5C1-6EE9-914A-877C-5D48C0744D0D}" destId="{CCFA7D77-6557-8142-8474-62DDC49C4CF3}" srcOrd="0" destOrd="0" presId="urn:microsoft.com/office/officeart/2005/8/layout/vList5"/>
    <dgm:cxn modelId="{10AB52E6-B41E-4949-9BDC-40369FD99482}" srcId="{46C0BDE7-E5EF-7347-BB44-1C30C8679790}" destId="{5985A71C-C4B6-8742-83E6-2B3B02C5F8D3}" srcOrd="3" destOrd="0" parTransId="{29544715-4D2D-8047-9470-05FF7CA35878}" sibTransId="{6F5AA3EB-2B7A-8D4D-9A3F-9462695655D3}"/>
    <dgm:cxn modelId="{DC0B5030-B6B6-4B46-BD01-00AFF7E9E840}" srcId="{A53CA5C1-6EE9-914A-877C-5D48C0744D0D}" destId="{2DE26CF0-52B8-4345-A592-B0F10B8F0184}" srcOrd="0" destOrd="0" parTransId="{A28CB8EE-C84F-2A4C-B76A-A1D425039D7B}" sibTransId="{A6014CF0-F338-104B-A151-2578AD544295}"/>
    <dgm:cxn modelId="{F2F441A6-07D9-F34F-B700-23EB24B2A3E4}" type="presOf" srcId="{EE77381F-0CAD-3A49-A4BF-CB6791184C7F}" destId="{B8170B3F-4FEF-6C43-BBB7-AD6A62D2E316}" srcOrd="0" destOrd="0" presId="urn:microsoft.com/office/officeart/2005/8/layout/vList5"/>
    <dgm:cxn modelId="{995F4FA6-6388-944C-A23D-DCB84838976D}" srcId="{5985A71C-C4B6-8742-83E6-2B3B02C5F8D3}" destId="{A05BDDAD-9D1B-F149-9DCB-8C271B2BAD9E}" srcOrd="0" destOrd="0" parTransId="{8D471A5E-EB9D-1F42-802F-CFDFFF473CFA}" sibTransId="{03BC7F45-AD41-AC4E-AFF2-433ADF730BFC}"/>
    <dgm:cxn modelId="{0E1AD117-18E4-A942-A82C-7F101BB4694A}" type="presOf" srcId="{46C0BDE7-E5EF-7347-BB44-1C30C8679790}" destId="{ED930A4A-2790-3346-97F6-C7D07B58F011}" srcOrd="0" destOrd="0" presId="urn:microsoft.com/office/officeart/2005/8/layout/vList5"/>
    <dgm:cxn modelId="{30007CBD-F6F3-F14B-8398-89258F8AC63F}" type="presOf" srcId="{E8E2302D-36E4-A348-805B-0910A68A74B2}" destId="{F606119F-43E6-5545-8290-C1769199ECEE}" srcOrd="0" destOrd="0" presId="urn:microsoft.com/office/officeart/2005/8/layout/vList5"/>
    <dgm:cxn modelId="{7D13B216-3344-9E4F-89E5-4F6276DDDAE9}" type="presOf" srcId="{70487896-A5FB-3741-8571-A51B06990319}" destId="{9740FDB1-5F56-A94B-90DC-42DAB9F27B50}" srcOrd="0" destOrd="0" presId="urn:microsoft.com/office/officeart/2005/8/layout/vList5"/>
    <dgm:cxn modelId="{9A503F7E-CCE4-9149-A979-6A5C419012A0}" srcId="{EE77381F-0CAD-3A49-A4BF-CB6791184C7F}" destId="{70487896-A5FB-3741-8571-A51B06990319}" srcOrd="0" destOrd="0" parTransId="{DAF9AD80-C44E-5E45-BA4A-0052DD76734A}" sibTransId="{407E1A92-9415-EB4D-84A8-38BCF5E85787}"/>
    <dgm:cxn modelId="{5B175647-B5EB-3F47-81C8-AD799372E7BC}" type="presOf" srcId="{2DE26CF0-52B8-4345-A592-B0F10B8F0184}" destId="{777B1D08-1348-D14A-82E0-E1FC6A928F25}" srcOrd="0" destOrd="0" presId="urn:microsoft.com/office/officeart/2005/8/layout/vList5"/>
    <dgm:cxn modelId="{A579EBB7-501C-1E4D-82C0-422EFD6F0BFB}" srcId="{46C0BDE7-E5EF-7347-BB44-1C30C8679790}" destId="{E8E2302D-36E4-A348-805B-0910A68A74B2}" srcOrd="0" destOrd="0" parTransId="{B44847C3-01A0-6949-A97F-476E6AB83FD6}" sibTransId="{CE0C0234-18F5-BF4B-9CA6-ABA0A1110F2A}"/>
    <dgm:cxn modelId="{5A17C79D-85E0-8947-8976-E7FF210C3808}" type="presParOf" srcId="{ED930A4A-2790-3346-97F6-C7D07B58F011}" destId="{5E9723A4-1531-7E43-A5B7-52922BB1383A}" srcOrd="0" destOrd="0" presId="urn:microsoft.com/office/officeart/2005/8/layout/vList5"/>
    <dgm:cxn modelId="{C65A5674-4AB6-9141-9FD9-65BD19437112}" type="presParOf" srcId="{5E9723A4-1531-7E43-A5B7-52922BB1383A}" destId="{F606119F-43E6-5545-8290-C1769199ECEE}" srcOrd="0" destOrd="0" presId="urn:microsoft.com/office/officeart/2005/8/layout/vList5"/>
    <dgm:cxn modelId="{C0B8E6F3-A933-9F47-B4FA-D1A5A228DF5D}" type="presParOf" srcId="{5E9723A4-1531-7E43-A5B7-52922BB1383A}" destId="{9C340CB8-9B0A-7546-9575-D53C029784D2}" srcOrd="1" destOrd="0" presId="urn:microsoft.com/office/officeart/2005/8/layout/vList5"/>
    <dgm:cxn modelId="{A8119E21-9122-C945-997C-0981AE2E2B5E}" type="presParOf" srcId="{ED930A4A-2790-3346-97F6-C7D07B58F011}" destId="{F67D3A5A-BCEF-5D44-B3A8-1C4382D5049B}" srcOrd="1" destOrd="0" presId="urn:microsoft.com/office/officeart/2005/8/layout/vList5"/>
    <dgm:cxn modelId="{AA39E7DB-63D6-F146-9BB7-345BA28791A1}" type="presParOf" srcId="{ED930A4A-2790-3346-97F6-C7D07B58F011}" destId="{C7387257-9F76-EE47-AA99-429A3EAACE47}" srcOrd="2" destOrd="0" presId="urn:microsoft.com/office/officeart/2005/8/layout/vList5"/>
    <dgm:cxn modelId="{75726A0A-7EDF-1849-B9B5-AE24D84A7198}" type="presParOf" srcId="{C7387257-9F76-EE47-AA99-429A3EAACE47}" destId="{CCFA7D77-6557-8142-8474-62DDC49C4CF3}" srcOrd="0" destOrd="0" presId="urn:microsoft.com/office/officeart/2005/8/layout/vList5"/>
    <dgm:cxn modelId="{AB612D3F-36AB-4F4D-840A-9BD027D7D995}" type="presParOf" srcId="{C7387257-9F76-EE47-AA99-429A3EAACE47}" destId="{777B1D08-1348-D14A-82E0-E1FC6A928F25}" srcOrd="1" destOrd="0" presId="urn:microsoft.com/office/officeart/2005/8/layout/vList5"/>
    <dgm:cxn modelId="{A90D623F-BD31-9540-B959-B716230CE8CC}" type="presParOf" srcId="{ED930A4A-2790-3346-97F6-C7D07B58F011}" destId="{050A1D7F-36B6-2241-80F7-078C828DCC2D}" srcOrd="3" destOrd="0" presId="urn:microsoft.com/office/officeart/2005/8/layout/vList5"/>
    <dgm:cxn modelId="{542BBBF7-A3C7-594E-BA8F-AE80DF57D666}" type="presParOf" srcId="{ED930A4A-2790-3346-97F6-C7D07B58F011}" destId="{EB7DD05D-B715-1142-AD4F-5AB402A67CB6}" srcOrd="4" destOrd="0" presId="urn:microsoft.com/office/officeart/2005/8/layout/vList5"/>
    <dgm:cxn modelId="{74E29F40-3C57-354F-AE8F-E49EDA8A202C}" type="presParOf" srcId="{EB7DD05D-B715-1142-AD4F-5AB402A67CB6}" destId="{B8170B3F-4FEF-6C43-BBB7-AD6A62D2E316}" srcOrd="0" destOrd="0" presId="urn:microsoft.com/office/officeart/2005/8/layout/vList5"/>
    <dgm:cxn modelId="{9B0D388A-AE2C-DE4F-9111-0354944C31FF}" type="presParOf" srcId="{EB7DD05D-B715-1142-AD4F-5AB402A67CB6}" destId="{9740FDB1-5F56-A94B-90DC-42DAB9F27B50}" srcOrd="1" destOrd="0" presId="urn:microsoft.com/office/officeart/2005/8/layout/vList5"/>
    <dgm:cxn modelId="{E1E2CC88-A523-384C-892E-D8F513AA3118}" type="presParOf" srcId="{ED930A4A-2790-3346-97F6-C7D07B58F011}" destId="{3E916195-FB62-C949-8226-6C2DD23FD4F6}" srcOrd="5" destOrd="0" presId="urn:microsoft.com/office/officeart/2005/8/layout/vList5"/>
    <dgm:cxn modelId="{3256A90E-0886-F642-A16D-64E9563A8EF4}" type="presParOf" srcId="{ED930A4A-2790-3346-97F6-C7D07B58F011}" destId="{686D82B9-8C53-2F49-AC73-69A1F2E865BE}" srcOrd="6" destOrd="0" presId="urn:microsoft.com/office/officeart/2005/8/layout/vList5"/>
    <dgm:cxn modelId="{0EAAA19D-9C70-C44E-86F7-03830925F7B4}" type="presParOf" srcId="{686D82B9-8C53-2F49-AC73-69A1F2E865BE}" destId="{85F0ADC9-86C1-9D40-9F4D-75F81440647D}" srcOrd="0" destOrd="0" presId="urn:microsoft.com/office/officeart/2005/8/layout/vList5"/>
    <dgm:cxn modelId="{AAB5DE51-31BE-A346-811B-DE8DF274EA7D}" type="presParOf" srcId="{686D82B9-8C53-2F49-AC73-69A1F2E865BE}" destId="{EA1D83C9-46FA-2A44-8025-7136916E5F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40CB8-9B0A-7546-9575-D53C029784D2}">
      <dsp:nvSpPr>
        <dsp:cNvPr id="0" name=""/>
        <dsp:cNvSpPr/>
      </dsp:nvSpPr>
      <dsp:spPr>
        <a:xfrm rot="5400000">
          <a:off x="4678442" y="-1823192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obtain information about a topic, and it’s appropriate to respond with text.</a:t>
          </a:r>
          <a:endParaRPr lang="en-US" sz="1900" kern="1200" dirty="0"/>
        </a:p>
      </dsp:txBody>
      <dsp:txXfrm rot="-5400000">
        <a:off x="2732165" y="170174"/>
        <a:ext cx="4810092" cy="870447"/>
      </dsp:txXfrm>
    </dsp:sp>
    <dsp:sp modelId="{F606119F-43E6-5545-8290-C1769199ECEE}">
      <dsp:nvSpPr>
        <dsp:cNvPr id="0" name=""/>
        <dsp:cNvSpPr/>
      </dsp:nvSpPr>
      <dsp:spPr>
        <a:xfrm>
          <a:off x="0" y="2506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Informational</a:t>
          </a:r>
          <a:endParaRPr lang="en-US" sz="2700" kern="1200" dirty="0"/>
        </a:p>
      </dsp:txBody>
      <dsp:txXfrm>
        <a:off x="58861" y="61367"/>
        <a:ext cx="2614442" cy="1088060"/>
      </dsp:txXfrm>
    </dsp:sp>
    <dsp:sp modelId="{777B1D08-1348-D14A-82E0-E1FC6A928F25}">
      <dsp:nvSpPr>
        <dsp:cNvPr id="0" name=""/>
        <dsp:cNvSpPr/>
      </dsp:nvSpPr>
      <dsp:spPr>
        <a:xfrm rot="5400000">
          <a:off x="4678442" y="-557120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obtain a specific resource that can either be accessed online or downloaded.</a:t>
          </a:r>
          <a:endParaRPr lang="en-US" sz="1900" kern="1200" dirty="0"/>
        </a:p>
      </dsp:txBody>
      <dsp:txXfrm rot="-5400000">
        <a:off x="2732165" y="1436246"/>
        <a:ext cx="4810092" cy="870447"/>
      </dsp:txXfrm>
    </dsp:sp>
    <dsp:sp modelId="{CCFA7D77-6557-8142-8474-62DDC49C4CF3}">
      <dsp:nvSpPr>
        <dsp:cNvPr id="0" name=""/>
        <dsp:cNvSpPr/>
      </dsp:nvSpPr>
      <dsp:spPr>
        <a:xfrm>
          <a:off x="0" y="1268578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Resource</a:t>
          </a:r>
          <a:endParaRPr lang="en-US" sz="2700" kern="1200" dirty="0"/>
        </a:p>
      </dsp:txBody>
      <dsp:txXfrm>
        <a:off x="58861" y="1327439"/>
        <a:ext cx="2614442" cy="1088060"/>
      </dsp:txXfrm>
    </dsp:sp>
    <dsp:sp modelId="{9740FDB1-5F56-A94B-90DC-42DAB9F27B50}">
      <dsp:nvSpPr>
        <dsp:cNvPr id="0" name=""/>
        <dsp:cNvSpPr/>
      </dsp:nvSpPr>
      <dsp:spPr>
        <a:xfrm rot="5400000">
          <a:off x="4678442" y="708950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navigate to a website or resource hosted on a specific website.</a:t>
          </a:r>
          <a:endParaRPr lang="en-US" sz="1900" kern="1200" dirty="0"/>
        </a:p>
      </dsp:txBody>
      <dsp:txXfrm rot="-5400000">
        <a:off x="2732165" y="2702317"/>
        <a:ext cx="4810092" cy="870447"/>
      </dsp:txXfrm>
    </dsp:sp>
    <dsp:sp modelId="{B8170B3F-4FEF-6C43-BBB7-AD6A62D2E316}">
      <dsp:nvSpPr>
        <dsp:cNvPr id="0" name=""/>
        <dsp:cNvSpPr/>
      </dsp:nvSpPr>
      <dsp:spPr>
        <a:xfrm>
          <a:off x="0" y="2536482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Navigational</a:t>
          </a:r>
          <a:endParaRPr lang="en-US" sz="2700" kern="1200" dirty="0"/>
        </a:p>
      </dsp:txBody>
      <dsp:txXfrm>
        <a:off x="58861" y="2595343"/>
        <a:ext cx="2614442" cy="1088060"/>
      </dsp:txXfrm>
    </dsp:sp>
    <dsp:sp modelId="{EA1D83C9-46FA-2A44-8025-7136916E5FE8}">
      <dsp:nvSpPr>
        <dsp:cNvPr id="0" name=""/>
        <dsp:cNvSpPr/>
      </dsp:nvSpPr>
      <dsp:spPr>
        <a:xfrm rot="5400000">
          <a:off x="4678442" y="1975022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purchase an item.</a:t>
          </a:r>
          <a:endParaRPr lang="en-US" sz="1900" kern="1200" dirty="0"/>
        </a:p>
      </dsp:txBody>
      <dsp:txXfrm rot="-5400000">
        <a:off x="2732165" y="3968389"/>
        <a:ext cx="4810092" cy="870447"/>
      </dsp:txXfrm>
    </dsp:sp>
    <dsp:sp modelId="{85F0ADC9-86C1-9D40-9F4D-75F81440647D}">
      <dsp:nvSpPr>
        <dsp:cNvPr id="0" name=""/>
        <dsp:cNvSpPr/>
      </dsp:nvSpPr>
      <dsp:spPr>
        <a:xfrm>
          <a:off x="0" y="3802554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Transactional</a:t>
          </a:r>
          <a:endParaRPr lang="en-US" sz="2700" kern="1200" dirty="0"/>
        </a:p>
      </dsp:txBody>
      <dsp:txXfrm>
        <a:off x="58861" y="3861415"/>
        <a:ext cx="2614442" cy="1088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43759-634B-374E-B11B-1AB2E7C8370E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A6971-D71C-4C42-8B34-8BC63A98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 some intents, patterns tend</a:t>
            </a:r>
            <a:r>
              <a:rPr lang="en-US" baseline="0" dirty="0" smtClean="0"/>
              <a:t> to be more important than 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r>
              <a:rPr lang="en-US" baseline="0" dirty="0" smtClean="0"/>
              <a:t> most frequent terms, most frequent bigrams etc.</a:t>
            </a:r>
          </a:p>
          <a:p>
            <a:r>
              <a:rPr lang="en-US" baseline="0" dirty="0" smtClean="0"/>
              <a:t>Helped me make choices about whether or not to use certain methods on the data– conventional </a:t>
            </a:r>
            <a:r>
              <a:rPr lang="en-US" baseline="0" dirty="0" err="1" smtClean="0"/>
              <a:t>stopword</a:t>
            </a:r>
            <a:r>
              <a:rPr lang="en-US" baseline="0" dirty="0" smtClean="0"/>
              <a:t> lists not a good idea,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2,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73600" cy="1927225"/>
          </a:xfrm>
        </p:spPr>
        <p:txBody>
          <a:bodyPr/>
          <a:lstStyle/>
          <a:p>
            <a:r>
              <a:rPr lang="en-US" sz="4400" dirty="0" smtClean="0"/>
              <a:t>User intent Classification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Francesca Sapien, DAT SF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~100k Health keywords </a:t>
            </a:r>
          </a:p>
          <a:p>
            <a:r>
              <a:rPr lang="en-US" dirty="0" smtClean="0"/>
              <a:t>Sent to </a:t>
            </a:r>
            <a:r>
              <a:rPr lang="en-US" dirty="0" err="1" smtClean="0"/>
              <a:t>CrowdSource</a:t>
            </a:r>
            <a:r>
              <a:rPr lang="en-US" dirty="0" smtClean="0"/>
              <a:t> and labeled for User Intent</a:t>
            </a:r>
          </a:p>
          <a:p>
            <a:pPr lvl="1"/>
            <a:r>
              <a:rPr lang="en-US" dirty="0" smtClean="0"/>
              <a:t>Additional parameters: Authority, Temporal, Location Dependent</a:t>
            </a:r>
            <a:endParaRPr lang="en-US" dirty="0"/>
          </a:p>
        </p:txBody>
      </p:sp>
      <p:pic>
        <p:nvPicPr>
          <p:cNvPr id="4" name="Picture 3" descr="Screen Shot 2016-03-01 at 1.1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31153"/>
            <a:ext cx="8026928" cy="23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240"/>
            <a:ext cx="8229600" cy="774478"/>
          </a:xfrm>
        </p:spPr>
        <p:txBody>
          <a:bodyPr/>
          <a:lstStyle/>
          <a:p>
            <a:r>
              <a:rPr lang="en-US" dirty="0" smtClean="0"/>
              <a:t>Labeled Data Exploration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640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094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240"/>
            <a:ext cx="8229600" cy="5576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Labeled Data Exploration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1738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 descr="cloud_37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3" y="1347590"/>
            <a:ext cx="6940352" cy="50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1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240"/>
            <a:ext cx="8229600" cy="7744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Text Classification Model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14485" y="1600200"/>
            <a:ext cx="8472315" cy="499835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Image from </a:t>
            </a:r>
            <a:r>
              <a:rPr lang="en-US" sz="1400" dirty="0" err="1" smtClean="0"/>
              <a:t>nltk.org</a:t>
            </a:r>
            <a:endParaRPr lang="en-US" sz="1400" dirty="0"/>
          </a:p>
        </p:txBody>
      </p:sp>
      <p:pic>
        <p:nvPicPr>
          <p:cNvPr id="21" name="Picture 20" descr="supervised-classif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5" y="1321388"/>
            <a:ext cx="8679032" cy="44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0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Pre-Processing</a:t>
            </a:r>
          </a:p>
          <a:p>
            <a:pPr lvl="1"/>
            <a:r>
              <a:rPr lang="en-US" dirty="0" smtClean="0"/>
              <a:t>Remove stop words</a:t>
            </a:r>
          </a:p>
          <a:p>
            <a:pPr lvl="1"/>
            <a:r>
              <a:rPr lang="en-US" dirty="0" smtClean="0"/>
              <a:t>Remove numerals and characters</a:t>
            </a:r>
          </a:p>
          <a:p>
            <a:pPr lvl="1"/>
            <a:endParaRPr lang="en-US" dirty="0"/>
          </a:p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err="1" smtClean="0"/>
              <a:t>CountVectorizer</a:t>
            </a:r>
            <a:endParaRPr lang="en-US" dirty="0" smtClean="0"/>
          </a:p>
          <a:p>
            <a:pPr lvl="1"/>
            <a:r>
              <a:rPr lang="en-US" dirty="0" err="1" smtClean="0"/>
              <a:t>TFIDFTransformer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/>
              <a:t>GridSearch</a:t>
            </a:r>
            <a:r>
              <a:rPr lang="en-US" dirty="0"/>
              <a:t> to find optimal parameters</a:t>
            </a:r>
          </a:p>
          <a:p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SGDClassifier</a:t>
            </a:r>
            <a:r>
              <a:rPr lang="en-US" dirty="0" smtClean="0"/>
              <a:t> (linear SVM with some additional training)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420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674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143"/>
            <a:ext cx="8229600" cy="5206857"/>
          </a:xfrm>
        </p:spPr>
        <p:txBody>
          <a:bodyPr/>
          <a:lstStyle/>
          <a:p>
            <a:r>
              <a:rPr lang="en-US" dirty="0" smtClean="0"/>
              <a:t>Generic/Direct Answer Model (Binary)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Confusion Matrix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07754"/>
              </p:ext>
            </p:extLst>
          </p:nvPr>
        </p:nvGraphicFramePr>
        <p:xfrm>
          <a:off x="542096" y="1861686"/>
          <a:ext cx="754288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08576"/>
                <a:gridCol w="1508576"/>
                <a:gridCol w="1508576"/>
                <a:gridCol w="1508576"/>
                <a:gridCol w="150857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Recall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F1-Score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Support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Generic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10764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Direct Answer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9157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Avg/Total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19921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71574"/>
              </p:ext>
            </p:extLst>
          </p:nvPr>
        </p:nvGraphicFramePr>
        <p:xfrm>
          <a:off x="542096" y="4758233"/>
          <a:ext cx="77132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085"/>
                <a:gridCol w="2059965"/>
                <a:gridCol w="30822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Direct 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Direct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68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7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737"/>
            <a:ext cx="8229600" cy="5607219"/>
          </a:xfrm>
        </p:spPr>
        <p:txBody>
          <a:bodyPr/>
          <a:lstStyle/>
          <a:p>
            <a:r>
              <a:rPr lang="en-US" dirty="0" smtClean="0"/>
              <a:t>Other Intents Model (Multiclass)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Confusion Matrix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5189"/>
              </p:ext>
            </p:extLst>
          </p:nvPr>
        </p:nvGraphicFramePr>
        <p:xfrm>
          <a:off x="457200" y="1696757"/>
          <a:ext cx="76277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115"/>
                <a:gridCol w="1246995"/>
                <a:gridCol w="1525555"/>
                <a:gridCol w="1525555"/>
                <a:gridCol w="152555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Recall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F1-Score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Support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2197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/Total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4614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65134"/>
              </p:ext>
            </p:extLst>
          </p:nvPr>
        </p:nvGraphicFramePr>
        <p:xfrm>
          <a:off x="457199" y="4749578"/>
          <a:ext cx="77361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16"/>
                <a:gridCol w="1693062"/>
                <a:gridCol w="1547239"/>
                <a:gridCol w="1547239"/>
                <a:gridCol w="15472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BUY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NAV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</a:t>
                      </a:r>
                      <a:r>
                        <a:rPr lang="en-US" baseline="0" dirty="0" smtClean="0"/>
                        <a:t> BUY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21254"/>
          </a:xfrm>
        </p:spPr>
        <p:txBody>
          <a:bodyPr/>
          <a:lstStyle/>
          <a:p>
            <a:r>
              <a:rPr lang="en-US" dirty="0" smtClean="0"/>
              <a:t>Challenges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Labeler Error: Generic</a:t>
            </a:r>
            <a:r>
              <a:rPr lang="en-US" sz="3200" dirty="0" smtClean="0"/>
              <a:t>/DA mistakes: ~450 contained the token “what</a:t>
            </a:r>
            <a:r>
              <a:rPr lang="en-US" sz="3200" dirty="0" smtClean="0"/>
              <a:t>”</a:t>
            </a:r>
          </a:p>
          <a:p>
            <a:endParaRPr lang="en-US" sz="3200" dirty="0" smtClean="0"/>
          </a:p>
          <a:p>
            <a:r>
              <a:rPr lang="en-US" sz="3200" dirty="0" smtClean="0"/>
              <a:t>Unbalanced Classes</a:t>
            </a:r>
          </a:p>
          <a:p>
            <a:endParaRPr lang="en-US" sz="3200" dirty="0"/>
          </a:p>
          <a:p>
            <a:r>
              <a:rPr lang="en-US" sz="3200" dirty="0" smtClean="0"/>
              <a:t>Definition Complexity</a:t>
            </a:r>
            <a:endParaRPr lang="en-US" sz="32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62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Intent Classes</a:t>
            </a:r>
          </a:p>
          <a:p>
            <a:pPr lvl="1"/>
            <a:r>
              <a:rPr lang="en-US" dirty="0" smtClean="0"/>
              <a:t>Experiment with clustering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Improve Feature Extraction/Feature Engineering</a:t>
            </a:r>
          </a:p>
          <a:p>
            <a:pPr lvl="1"/>
            <a:r>
              <a:rPr lang="en-US" dirty="0" smtClean="0"/>
              <a:t>Named Entity recognition</a:t>
            </a:r>
          </a:p>
          <a:p>
            <a:pPr lvl="1"/>
            <a:r>
              <a:rPr lang="en-US" dirty="0" smtClean="0"/>
              <a:t>Stemming/Lemmatization</a:t>
            </a:r>
          </a:p>
          <a:p>
            <a:pPr lvl="1"/>
            <a:r>
              <a:rPr lang="en-US" dirty="0" smtClean="0"/>
              <a:t>Word2Vec/</a:t>
            </a:r>
            <a:r>
              <a:rPr lang="en-US" dirty="0" err="1" smtClean="0"/>
              <a:t>Gensim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Model Improvements</a:t>
            </a:r>
          </a:p>
          <a:p>
            <a:pPr lvl="1"/>
            <a:r>
              <a:rPr lang="en-US" dirty="0" smtClean="0"/>
              <a:t>Implement “confidence score”</a:t>
            </a:r>
          </a:p>
          <a:p>
            <a:pPr lvl="1"/>
            <a:r>
              <a:rPr lang="en-US" dirty="0" smtClean="0"/>
              <a:t>Remake with final user intent classes </a:t>
            </a:r>
          </a:p>
          <a:p>
            <a:pPr lvl="1"/>
            <a:r>
              <a:rPr lang="en-US" dirty="0" smtClean="0"/>
              <a:t>Attempt with cross-categorical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6968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Open-ended exploration of keyword portfolio</a:t>
            </a:r>
          </a:p>
          <a:p>
            <a:endParaRPr lang="en-US" dirty="0"/>
          </a:p>
          <a:p>
            <a:r>
              <a:rPr lang="en-US" dirty="0" smtClean="0"/>
              <a:t>Already considered:</a:t>
            </a:r>
          </a:p>
          <a:p>
            <a:pPr lvl="1"/>
            <a:r>
              <a:rPr lang="en-US" dirty="0" smtClean="0"/>
              <a:t>Segmenting by Theme/Topic: Health, Famous People, Vehicles</a:t>
            </a:r>
          </a:p>
          <a:p>
            <a:pPr lvl="1"/>
            <a:r>
              <a:rPr lang="en-US" dirty="0" smtClean="0"/>
              <a:t>Segmenting by Popularity: Clicks, time on page, etc.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0">
              <a:buClr>
                <a:srgbClr val="7A7A7A"/>
              </a:buClr>
            </a:pPr>
            <a:r>
              <a:rPr lang="en-US" dirty="0" smtClean="0">
                <a:solidFill>
                  <a:srgbClr val="000000"/>
                </a:solidFill>
              </a:rPr>
              <a:t>Not considered:</a:t>
            </a:r>
          </a:p>
          <a:p>
            <a:pPr lvl="1">
              <a:buClr>
                <a:srgbClr val="7A7A7A"/>
              </a:buClr>
            </a:pPr>
            <a:r>
              <a:rPr lang="en-US" dirty="0" smtClean="0">
                <a:solidFill>
                  <a:srgbClr val="000000"/>
                </a:solidFill>
              </a:rPr>
              <a:t>User Intent	: </a:t>
            </a:r>
            <a:r>
              <a:rPr lang="en-US" dirty="0"/>
              <a:t>What is the user trying to obtain or accomplish when they type in a given keyword?</a:t>
            </a:r>
          </a:p>
          <a:p>
            <a:pPr lvl="1">
              <a:buClr>
                <a:srgbClr val="7A7A7A"/>
              </a:buClr>
            </a:pP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0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8" y="646195"/>
            <a:ext cx="8139681" cy="473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User Intent?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5253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Popular Papers: Jansen &amp; Booth, 2007</a:t>
            </a:r>
          </a:p>
          <a:p>
            <a:endParaRPr lang="en-US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8" y="3481733"/>
            <a:ext cx="3221118" cy="2636641"/>
          </a:xfrm>
          <a:prstGeom prst="rect">
            <a:avLst/>
          </a:prstGeom>
        </p:spPr>
      </p:pic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34" y="3663666"/>
            <a:ext cx="3556000" cy="2286000"/>
          </a:xfrm>
          <a:prstGeom prst="rect">
            <a:avLst/>
          </a:prstGeom>
        </p:spPr>
      </p:pic>
      <p:pic>
        <p:nvPicPr>
          <p:cNvPr id="8" name="Picture 7" descr="images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38" y="1223675"/>
            <a:ext cx="5839150" cy="24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Intent Classes</a:t>
            </a:r>
            <a:endParaRPr lang="en-US" dirty="0"/>
          </a:p>
        </p:txBody>
      </p:sp>
      <p:pic>
        <p:nvPicPr>
          <p:cNvPr id="4" name="Content Placeholder 3" descr="Screen Shot 2016-03-02 at 3.45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0" r="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04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768"/>
            <a:ext cx="8139681" cy="473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92937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13740317"/>
              </p:ext>
            </p:extLst>
          </p:nvPr>
        </p:nvGraphicFramePr>
        <p:xfrm>
          <a:off x="743446" y="1261641"/>
          <a:ext cx="7589346" cy="5009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19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8" y="533400"/>
            <a:ext cx="8139681" cy="690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5253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Informational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Generic</a:t>
            </a:r>
            <a:r>
              <a:rPr lang="en-US" dirty="0"/>
              <a:t>: "Show</a:t>
            </a:r>
            <a:r>
              <a:rPr lang="en-US" dirty="0" smtClean="0"/>
              <a:t>/tell </a:t>
            </a:r>
            <a:r>
              <a:rPr lang="en-US" dirty="0"/>
              <a:t>me </a:t>
            </a:r>
            <a:r>
              <a:rPr lang="en-US" b="1" i="1" dirty="0"/>
              <a:t>anything</a:t>
            </a:r>
            <a:r>
              <a:rPr lang="en-US" dirty="0"/>
              <a:t> about my topic”</a:t>
            </a:r>
            <a:endParaRPr lang="en-US" dirty="0"/>
          </a:p>
          <a:p>
            <a:pPr lvl="1"/>
            <a:r>
              <a:rPr lang="en-US" dirty="0"/>
              <a:t>Direct </a:t>
            </a:r>
            <a:r>
              <a:rPr lang="en-US" dirty="0" smtClean="0"/>
              <a:t>Answer</a:t>
            </a:r>
            <a:r>
              <a:rPr lang="en-US" dirty="0"/>
              <a:t>: “Show/tell me </a:t>
            </a:r>
            <a:r>
              <a:rPr lang="en-US" b="1" i="1" dirty="0"/>
              <a:t>X</a:t>
            </a:r>
            <a:r>
              <a:rPr lang="en-US" dirty="0"/>
              <a:t> about my topic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Guide: How-to, instructions, recipes</a:t>
            </a:r>
          </a:p>
          <a:p>
            <a:pPr lvl="1"/>
            <a:endParaRPr lang="en-US" dirty="0"/>
          </a:p>
          <a:p>
            <a:r>
              <a:rPr lang="en-US" dirty="0" smtClean="0"/>
              <a:t>Navigational Class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biz names &amp; </a:t>
            </a:r>
            <a:r>
              <a:rPr lang="en-US" dirty="0" err="1"/>
              <a:t>gov</a:t>
            </a:r>
            <a:r>
              <a:rPr lang="en-US" dirty="0"/>
              <a:t> agencies, without </a:t>
            </a:r>
            <a:r>
              <a:rPr lang="en-US" dirty="0" smtClean="0"/>
              <a:t>context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 Class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streamable</a:t>
            </a:r>
            <a:r>
              <a:rPr lang="en-US" dirty="0" smtClean="0"/>
              <a:t> or downloadable resources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Transactional</a:t>
            </a:r>
          </a:p>
          <a:p>
            <a:pPr lvl="1"/>
            <a:r>
              <a:rPr lang="en-US" dirty="0" smtClean="0"/>
              <a:t>Explicit and implicit transactional intent. Includes product named.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59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12"/>
            <a:ext cx="8229600" cy="51603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 Labeling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Top performing keywords (cross-categorical)</a:t>
            </a:r>
          </a:p>
          <a:p>
            <a:pPr lvl="1"/>
            <a:r>
              <a:rPr lang="en-US" dirty="0" smtClean="0"/>
              <a:t>Random keywords (cross-categorical)</a:t>
            </a:r>
          </a:p>
          <a:p>
            <a:pPr lvl="1"/>
            <a:r>
              <a:rPr lang="en-US" dirty="0" smtClean="0"/>
              <a:t>Samples of top-performing subject </a:t>
            </a:r>
            <a:r>
              <a:rPr lang="en-US" dirty="0" smtClean="0"/>
              <a:t>categories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Key </a:t>
            </a:r>
            <a:r>
              <a:rPr lang="en-US" dirty="0" smtClean="0"/>
              <a:t>Takeaways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Intent </a:t>
            </a:r>
            <a:r>
              <a:rPr lang="en-US" dirty="0"/>
              <a:t>classes can have very different structure across subject categories:</a:t>
            </a:r>
          </a:p>
          <a:p>
            <a:pPr lvl="2"/>
            <a:r>
              <a:rPr lang="en-US" dirty="0"/>
              <a:t>Resource KW in Health: charts, graphs</a:t>
            </a:r>
          </a:p>
          <a:p>
            <a:pPr lvl="2"/>
            <a:r>
              <a:rPr lang="en-US" dirty="0"/>
              <a:t>Resource KW in Vehicles: diagram, </a:t>
            </a:r>
            <a:r>
              <a:rPr lang="en-US" dirty="0" smtClean="0"/>
              <a:t>manuals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Subject categories often have an overall “theme” and feature one or two major intent classes:</a:t>
            </a:r>
          </a:p>
          <a:p>
            <a:pPr lvl="2"/>
            <a:r>
              <a:rPr lang="en-US" dirty="0"/>
              <a:t>Vehicles: Transactional/Resource</a:t>
            </a:r>
          </a:p>
          <a:p>
            <a:pPr lvl="2"/>
            <a:r>
              <a:rPr lang="en-US" dirty="0"/>
              <a:t>Health: Informational</a:t>
            </a:r>
          </a:p>
          <a:p>
            <a:pPr marL="54864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812"/>
            <a:ext cx="8229600" cy="1471508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+mj-lt"/>
              </a:rPr>
            </a:br>
            <a:r>
              <a:rPr lang="en-US" sz="3600" dirty="0" smtClean="0">
                <a:solidFill>
                  <a:schemeClr val="tx2"/>
                </a:solidFill>
                <a:latin typeface="+mj-lt"/>
              </a:rPr>
              <a:t>Exploratory Data Analysis</a:t>
            </a:r>
            <a:br>
              <a:rPr lang="en-US" sz="3600" dirty="0" smtClean="0">
                <a:solidFill>
                  <a:schemeClr val="tx2"/>
                </a:solidFill>
                <a:latin typeface="+mj-lt"/>
              </a:rPr>
            </a:br>
            <a:r>
              <a:rPr lang="en-US" sz="3600" dirty="0">
                <a:solidFill>
                  <a:srgbClr val="FF0000"/>
                </a:solidFill>
                <a:latin typeface="+mj-lt"/>
              </a:rPr>
              <a:t/>
            </a:r>
            <a:br>
              <a:rPr lang="en-US" sz="3600" dirty="0">
                <a:solidFill>
                  <a:srgbClr val="FF0000"/>
                </a:solidFill>
                <a:latin typeface="+mj-lt"/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43482"/>
              </p:ext>
            </p:extLst>
          </p:nvPr>
        </p:nvGraphicFramePr>
        <p:xfrm>
          <a:off x="457200" y="1948758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86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62" y="424973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Large-Scale Labeling: Data </a:t>
            </a:r>
            <a:r>
              <a:rPr lang="en-US" dirty="0" smtClean="0"/>
              <a:t>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en-US" dirty="0" smtClean="0"/>
              <a:t>-performing </a:t>
            </a:r>
            <a:r>
              <a:rPr lang="en-US" dirty="0" smtClean="0"/>
              <a:t>KW in the Health </a:t>
            </a:r>
            <a:r>
              <a:rPr lang="en-US" dirty="0" smtClean="0"/>
              <a:t>subject </a:t>
            </a:r>
            <a:r>
              <a:rPr lang="en-US" dirty="0" smtClean="0"/>
              <a:t>c</a:t>
            </a:r>
            <a:r>
              <a:rPr lang="en-US" dirty="0" smtClean="0"/>
              <a:t>ategory</a:t>
            </a:r>
          </a:p>
          <a:p>
            <a:endParaRPr lang="en-US" dirty="0" smtClean="0"/>
          </a:p>
          <a:p>
            <a:r>
              <a:rPr lang="en-US" dirty="0" smtClean="0"/>
              <a:t>Why Health?</a:t>
            </a:r>
          </a:p>
          <a:p>
            <a:pPr lvl="1"/>
            <a:r>
              <a:rPr lang="en-US" sz="2400" dirty="0"/>
              <a:t>Strong definition and thematically consistent</a:t>
            </a:r>
          </a:p>
          <a:p>
            <a:pPr lvl="1"/>
            <a:r>
              <a:rPr lang="en-US" sz="2400" dirty="0"/>
              <a:t>Unambiguous keywords</a:t>
            </a:r>
          </a:p>
          <a:p>
            <a:pPr lvl="1"/>
            <a:r>
              <a:rPr lang="en-US" sz="2400" dirty="0" smtClean="0"/>
              <a:t>High user engagement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416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1806</TotalTime>
  <Words>647</Words>
  <Application>Microsoft Macintosh PowerPoint</Application>
  <PresentationFormat>On-screen Show (4:3)</PresentationFormat>
  <Paragraphs>251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User intent Classification</vt:lpstr>
      <vt:lpstr>Project Background</vt:lpstr>
      <vt:lpstr>What is User Intent?</vt:lpstr>
      <vt:lpstr>Creating Intent Classes</vt:lpstr>
      <vt:lpstr>User Intent Classes</vt:lpstr>
      <vt:lpstr>User Intent Classes</vt:lpstr>
      <vt:lpstr>Exploratory Data Analysis</vt:lpstr>
      <vt:lpstr> Exploratory Data Analysis  </vt:lpstr>
      <vt:lpstr>Large-Scale Labeling: Data Set Selection</vt:lpstr>
      <vt:lpstr>Labeled Data Set</vt:lpstr>
      <vt:lpstr>Labeled Data Exploration</vt:lpstr>
      <vt:lpstr>Labeled Data Exploration</vt:lpstr>
      <vt:lpstr>Building a Text Classification Model</vt:lpstr>
      <vt:lpstr>Building a Model</vt:lpstr>
      <vt:lpstr>Results</vt:lpstr>
      <vt:lpstr>Results</vt:lpstr>
      <vt:lpstr>Challenges: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intent Classification</dc:title>
  <dc:creator>Francesca Sapien</dc:creator>
  <cp:lastModifiedBy>Francesca Sapien</cp:lastModifiedBy>
  <cp:revision>45</cp:revision>
  <dcterms:created xsi:type="dcterms:W3CDTF">2016-02-25T21:33:31Z</dcterms:created>
  <dcterms:modified xsi:type="dcterms:W3CDTF">2016-03-03T00:56:40Z</dcterms:modified>
</cp:coreProperties>
</file>