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4400213" cy="35999738"/>
  <p:notesSz cx="6858000" cy="9144000"/>
  <p:defaultTextStyle>
    <a:defPPr>
      <a:defRPr lang="de-DE"/>
    </a:defPPr>
    <a:lvl1pPr marL="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5"/>
    <p:restoredTop sz="94656"/>
  </p:normalViewPr>
  <p:slideViewPr>
    <p:cSldViewPr snapToGrid="0" snapToObjects="1">
      <p:cViewPr>
        <p:scale>
          <a:sx n="130" d="100"/>
          <a:sy n="130" d="100"/>
        </p:scale>
        <p:origin x="-248" y="-13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61883-095D-B448-B579-F78BE5547F62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0E53E19-1B82-FE48-BDBC-AB39D2431CCA}">
      <dgm:prSet phldrT="[Text]"/>
      <dgm:spPr>
        <a:noFill/>
        <a:ln w="38100"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de-DE" b="1" dirty="0">
              <a:solidFill>
                <a:schemeClr val="accent1">
                  <a:lumMod val="75000"/>
                </a:schemeClr>
              </a:solidFill>
            </a:rPr>
            <a:t>SELECTING </a:t>
          </a:r>
        </a:p>
        <a:p>
          <a:r>
            <a:rPr lang="de-DE" b="1" dirty="0" err="1">
              <a:solidFill>
                <a:schemeClr val="accent1">
                  <a:lumMod val="75000"/>
                </a:schemeClr>
              </a:solidFill>
            </a:rPr>
            <a:t>the</a:t>
          </a:r>
          <a:r>
            <a:rPr lang="de-DE" b="1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de-DE" b="1" dirty="0" err="1">
              <a:solidFill>
                <a:schemeClr val="accent1">
                  <a:lumMod val="75000"/>
                </a:schemeClr>
              </a:solidFill>
            </a:rPr>
            <a:t>series</a:t>
          </a:r>
          <a:r>
            <a:rPr lang="de-DE" b="1" dirty="0">
              <a:solidFill>
                <a:schemeClr val="accent1">
                  <a:lumMod val="75000"/>
                </a:schemeClr>
              </a:solidFill>
            </a:rPr>
            <a:t>‘</a:t>
          </a:r>
          <a:endParaRPr lang="de-DE" dirty="0"/>
        </a:p>
      </dgm:t>
    </dgm:pt>
    <dgm:pt modelId="{49E5D1C2-CC3D-2648-8F0F-2C6D1B0CB88A}" type="parTrans" cxnId="{EF1CF8CE-10A4-804A-AC09-7A7D04A44F2C}">
      <dgm:prSet/>
      <dgm:spPr/>
      <dgm:t>
        <a:bodyPr/>
        <a:lstStyle/>
        <a:p>
          <a:endParaRPr lang="de-DE"/>
        </a:p>
      </dgm:t>
    </dgm:pt>
    <dgm:pt modelId="{F85DF4C2-6C44-0041-BDC9-1979A38515F6}" type="sibTrans" cxnId="{EF1CF8CE-10A4-804A-AC09-7A7D04A44F2C}">
      <dgm:prSet/>
      <dgm:spPr/>
      <dgm:t>
        <a:bodyPr/>
        <a:lstStyle/>
        <a:p>
          <a:endParaRPr lang="de-DE"/>
        </a:p>
      </dgm:t>
    </dgm:pt>
    <dgm:pt modelId="{6541472E-A49D-284A-9BDF-D4E29B9300B0}">
      <dgm:prSet phldrT="[Text]"/>
      <dgm:spPr>
        <a:noFill/>
        <a:ln w="3810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de-DE" b="1" dirty="0">
              <a:solidFill>
                <a:schemeClr val="accent2">
                  <a:lumMod val="75000"/>
                </a:schemeClr>
              </a:solidFill>
            </a:rPr>
            <a:t>WEB SCRAPING </a:t>
          </a:r>
          <a:r>
            <a:rPr lang="de-DE" b="1" dirty="0" err="1">
              <a:solidFill>
                <a:schemeClr val="accent2">
                  <a:lumMod val="75000"/>
                </a:schemeClr>
              </a:solidFill>
            </a:rPr>
            <a:t>the</a:t>
          </a:r>
          <a:r>
            <a:rPr lang="de-DE" b="1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de-DE" b="1" dirty="0" err="1">
              <a:solidFill>
                <a:schemeClr val="accent2">
                  <a:lumMod val="75000"/>
                </a:schemeClr>
              </a:solidFill>
            </a:rPr>
            <a:t>transcripts</a:t>
          </a:r>
          <a:endParaRPr lang="de-DE" dirty="0"/>
        </a:p>
      </dgm:t>
    </dgm:pt>
    <dgm:pt modelId="{A723A52F-BCB8-AB43-A41B-72D7B69068B5}" type="parTrans" cxnId="{76E4DA11-46C3-9D41-B22C-12BAFD637E45}">
      <dgm:prSet/>
      <dgm:spPr/>
      <dgm:t>
        <a:bodyPr/>
        <a:lstStyle/>
        <a:p>
          <a:endParaRPr lang="de-DE"/>
        </a:p>
      </dgm:t>
    </dgm:pt>
    <dgm:pt modelId="{FAA90DF9-8BF6-8949-BDAE-3BC746837430}" type="sibTrans" cxnId="{76E4DA11-46C3-9D41-B22C-12BAFD637E45}">
      <dgm:prSet/>
      <dgm:spPr/>
      <dgm:t>
        <a:bodyPr/>
        <a:lstStyle/>
        <a:p>
          <a:endParaRPr lang="de-DE"/>
        </a:p>
      </dgm:t>
    </dgm:pt>
    <dgm:pt modelId="{60992C15-D4AD-BE46-B957-02AAFA855631}">
      <dgm:prSet phldrT="[Text]"/>
      <dgm:spPr>
        <a:noFill/>
        <a:ln w="38100">
          <a:solidFill>
            <a:schemeClr val="bg2">
              <a:lumMod val="25000"/>
            </a:schemeClr>
          </a:solidFill>
        </a:ln>
      </dgm:spPr>
      <dgm:t>
        <a:bodyPr/>
        <a:lstStyle/>
        <a:p>
          <a:r>
            <a:rPr lang="de-DE" b="1" dirty="0">
              <a:solidFill>
                <a:schemeClr val="bg2">
                  <a:lumMod val="25000"/>
                </a:schemeClr>
              </a:solidFill>
            </a:rPr>
            <a:t>WEB SCRAPING </a:t>
          </a:r>
          <a:r>
            <a:rPr lang="de-DE" b="1" dirty="0" err="1">
              <a:solidFill>
                <a:schemeClr val="bg2">
                  <a:lumMod val="25000"/>
                </a:schemeClr>
              </a:solidFill>
            </a:rPr>
            <a:t>of</a:t>
          </a:r>
          <a:r>
            <a:rPr lang="de-DE" b="1" dirty="0">
              <a:solidFill>
                <a:schemeClr val="bg2">
                  <a:lumMod val="25000"/>
                </a:schemeClr>
              </a:solidFill>
            </a:rPr>
            <a:t> </a:t>
          </a:r>
          <a:r>
            <a:rPr lang="de-DE" b="1" dirty="0" err="1">
              <a:solidFill>
                <a:schemeClr val="bg2">
                  <a:lumMod val="25000"/>
                </a:schemeClr>
              </a:solidFill>
            </a:rPr>
            <a:t>metadata</a:t>
          </a:r>
          <a:endParaRPr lang="de-DE" dirty="0"/>
        </a:p>
      </dgm:t>
    </dgm:pt>
    <dgm:pt modelId="{59EFE0BD-71AD-7449-9A38-AC7677022E80}" type="parTrans" cxnId="{7A3960F3-E7C2-C54B-99E6-8D46E3AFEC60}">
      <dgm:prSet/>
      <dgm:spPr/>
      <dgm:t>
        <a:bodyPr/>
        <a:lstStyle/>
        <a:p>
          <a:endParaRPr lang="de-DE"/>
        </a:p>
      </dgm:t>
    </dgm:pt>
    <dgm:pt modelId="{C94BA99D-2CDE-E648-8FCE-EC0D1F8B53D1}" type="sibTrans" cxnId="{7A3960F3-E7C2-C54B-99E6-8D46E3AFEC60}">
      <dgm:prSet/>
      <dgm:spPr/>
      <dgm:t>
        <a:bodyPr/>
        <a:lstStyle/>
        <a:p>
          <a:endParaRPr lang="de-DE"/>
        </a:p>
      </dgm:t>
    </dgm:pt>
    <dgm:pt modelId="{A3366767-1B1F-974F-8CAB-66CE5EE7DCB5}">
      <dgm:prSet/>
      <dgm:spPr>
        <a:noFill/>
        <a:ln w="38100">
          <a:solidFill>
            <a:schemeClr val="accent4">
              <a:lumMod val="75000"/>
            </a:schemeClr>
          </a:solidFill>
        </a:ln>
      </dgm:spPr>
      <dgm:t>
        <a:bodyPr/>
        <a:lstStyle/>
        <a:p>
          <a:r>
            <a:rPr lang="de-DE" b="1" dirty="0">
              <a:solidFill>
                <a:schemeClr val="accent4">
                  <a:lumMod val="75000"/>
                </a:schemeClr>
              </a:solidFill>
            </a:rPr>
            <a:t>D . CLEANING </a:t>
          </a:r>
          <a:r>
            <a:rPr lang="de-DE" b="1" dirty="0" err="1">
              <a:solidFill>
                <a:schemeClr val="accent4">
                  <a:lumMod val="75000"/>
                </a:schemeClr>
              </a:solidFill>
            </a:rPr>
            <a:t>the</a:t>
          </a:r>
          <a:r>
            <a:rPr lang="de-DE" b="1" dirty="0">
              <a:solidFill>
                <a:schemeClr val="accent4">
                  <a:lumMod val="75000"/>
                </a:schemeClr>
              </a:solidFill>
            </a:rPr>
            <a:t> </a:t>
          </a:r>
          <a:r>
            <a:rPr lang="de-DE" b="1" dirty="0" err="1">
              <a:solidFill>
                <a:schemeClr val="accent4">
                  <a:lumMod val="75000"/>
                </a:schemeClr>
              </a:solidFill>
            </a:rPr>
            <a:t>transcrips</a:t>
          </a:r>
          <a:endParaRPr lang="de-DE" dirty="0"/>
        </a:p>
      </dgm:t>
    </dgm:pt>
    <dgm:pt modelId="{DAB024C8-7EA5-8145-A599-B59049052989}" type="parTrans" cxnId="{992BDFB0-B670-E846-955D-D5C71882C6B5}">
      <dgm:prSet/>
      <dgm:spPr/>
      <dgm:t>
        <a:bodyPr/>
        <a:lstStyle/>
        <a:p>
          <a:endParaRPr lang="de-DE"/>
        </a:p>
      </dgm:t>
    </dgm:pt>
    <dgm:pt modelId="{129D545A-CD9E-1F4C-A4FE-0923C1A0B9C0}" type="sibTrans" cxnId="{992BDFB0-B670-E846-955D-D5C71882C6B5}">
      <dgm:prSet/>
      <dgm:spPr/>
      <dgm:t>
        <a:bodyPr/>
        <a:lstStyle/>
        <a:p>
          <a:endParaRPr lang="de-DE"/>
        </a:p>
      </dgm:t>
    </dgm:pt>
    <dgm:pt modelId="{8CFF2E7C-031F-584F-B934-C7408EA8555C}">
      <dgm:prSet/>
      <dgm:spPr>
        <a:noFill/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de-DE" b="1" dirty="0">
              <a:solidFill>
                <a:schemeClr val="accent6">
                  <a:lumMod val="75000"/>
                </a:schemeClr>
              </a:solidFill>
            </a:rPr>
            <a:t>ANALYSING DATA</a:t>
          </a:r>
          <a:endParaRPr lang="de-DE" dirty="0"/>
        </a:p>
      </dgm:t>
    </dgm:pt>
    <dgm:pt modelId="{46488071-B61F-3D4E-9026-E16DA58C460D}" type="parTrans" cxnId="{1ADAD7F8-0BA4-7145-BF70-7BD1F2C3186D}">
      <dgm:prSet/>
      <dgm:spPr/>
      <dgm:t>
        <a:bodyPr/>
        <a:lstStyle/>
        <a:p>
          <a:endParaRPr lang="de-DE"/>
        </a:p>
      </dgm:t>
    </dgm:pt>
    <dgm:pt modelId="{2E96EBCA-13C9-9B47-9359-61DC2D652E39}" type="sibTrans" cxnId="{1ADAD7F8-0BA4-7145-BF70-7BD1F2C3186D}">
      <dgm:prSet/>
      <dgm:spPr/>
      <dgm:t>
        <a:bodyPr/>
        <a:lstStyle/>
        <a:p>
          <a:endParaRPr lang="de-DE"/>
        </a:p>
      </dgm:t>
    </dgm:pt>
    <dgm:pt modelId="{D04E0737-DA58-684C-A30C-20A0B5683066}" type="pres">
      <dgm:prSet presAssocID="{DA161883-095D-B448-B579-F78BE5547F62}" presName="rootnode" presStyleCnt="0">
        <dgm:presLayoutVars>
          <dgm:chMax/>
          <dgm:chPref/>
          <dgm:dir/>
          <dgm:animLvl val="lvl"/>
        </dgm:presLayoutVars>
      </dgm:prSet>
      <dgm:spPr/>
    </dgm:pt>
    <dgm:pt modelId="{E3F62209-2B2D-4F42-A4C0-452E4D32DC8A}" type="pres">
      <dgm:prSet presAssocID="{10E53E19-1B82-FE48-BDBC-AB39D2431CCA}" presName="composite" presStyleCnt="0"/>
      <dgm:spPr/>
    </dgm:pt>
    <dgm:pt modelId="{615BE517-C1D5-C54E-AC1F-780F7F0253DB}" type="pres">
      <dgm:prSet presAssocID="{10E53E19-1B82-FE48-BDBC-AB39D2431CCA}" presName="bentUpArrow1" presStyleLbl="alignImgPlace1" presStyleIdx="0" presStyleCnt="4" custScaleX="40527" custScaleY="108844" custLinFactNeighborX="-32100" custLinFactNeighborY="4384"/>
      <dgm:spPr>
        <a:solidFill>
          <a:schemeClr val="accent1">
            <a:lumMod val="40000"/>
            <a:lumOff val="60000"/>
          </a:schemeClr>
        </a:solidFill>
        <a:ln>
          <a:noFill/>
        </a:ln>
      </dgm:spPr>
    </dgm:pt>
    <dgm:pt modelId="{A5380F21-EDF5-034B-BA71-959326227CF3}" type="pres">
      <dgm:prSet presAssocID="{10E53E19-1B82-FE48-BDBC-AB39D2431CC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98E6DFF8-E90E-E741-B6DA-E7498F18E4EE}" type="pres">
      <dgm:prSet presAssocID="{10E53E19-1B82-FE48-BDBC-AB39D2431CCA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D0449156-B198-0E47-A60E-06BDAF78C0D2}" type="pres">
      <dgm:prSet presAssocID="{F85DF4C2-6C44-0041-BDC9-1979A38515F6}" presName="sibTrans" presStyleCnt="0"/>
      <dgm:spPr/>
    </dgm:pt>
    <dgm:pt modelId="{7788ED4B-CE0B-D44D-9C4B-7A9785BA52CC}" type="pres">
      <dgm:prSet presAssocID="{6541472E-A49D-284A-9BDF-D4E29B9300B0}" presName="composite" presStyleCnt="0"/>
      <dgm:spPr/>
    </dgm:pt>
    <dgm:pt modelId="{7CE1FB3A-B6FF-CA42-85F0-D622CC7B01AE}" type="pres">
      <dgm:prSet presAssocID="{6541472E-A49D-284A-9BDF-D4E29B9300B0}" presName="bentUpArrow1" presStyleLbl="alignImgPlace1" presStyleIdx="1" presStyleCnt="4" custScaleX="59159" custScaleY="99948" custLinFactX="285144" custLinFactY="-100000" custLinFactNeighborX="300000" custLinFactNeighborY="-138270"/>
      <dgm:spPr>
        <a:solidFill>
          <a:schemeClr val="accent2">
            <a:lumMod val="40000"/>
            <a:lumOff val="60000"/>
          </a:schemeClr>
        </a:solidFill>
      </dgm:spPr>
    </dgm:pt>
    <dgm:pt modelId="{B0428070-55B1-1E40-91C7-C6DBD7EE37F3}" type="pres">
      <dgm:prSet presAssocID="{6541472E-A49D-284A-9BDF-D4E29B9300B0}" presName="ParentText" presStyleLbl="node1" presStyleIdx="1" presStyleCnt="5" custLinFactNeighborX="-43989" custLinFactNeighborY="-2019">
        <dgm:presLayoutVars>
          <dgm:chMax val="1"/>
          <dgm:chPref val="1"/>
          <dgm:bulletEnabled val="1"/>
        </dgm:presLayoutVars>
      </dgm:prSet>
      <dgm:spPr/>
    </dgm:pt>
    <dgm:pt modelId="{1DBC1186-EF84-4B42-8673-DB1BEFEE0631}" type="pres">
      <dgm:prSet presAssocID="{6541472E-A49D-284A-9BDF-D4E29B9300B0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DCB10C6-1F92-DD46-A00C-5ED3DA5FCFB3}" type="pres">
      <dgm:prSet presAssocID="{FAA90DF9-8BF6-8949-BDAE-3BC746837430}" presName="sibTrans" presStyleCnt="0"/>
      <dgm:spPr/>
    </dgm:pt>
    <dgm:pt modelId="{07FEF79A-006F-054A-8178-7F5CE5CF0DE6}" type="pres">
      <dgm:prSet presAssocID="{60992C15-D4AD-BE46-B957-02AAFA855631}" presName="composite" presStyleCnt="0"/>
      <dgm:spPr/>
    </dgm:pt>
    <dgm:pt modelId="{D2A972D8-0DDE-FC4C-A7E9-78266227956E}" type="pres">
      <dgm:prSet presAssocID="{60992C15-D4AD-BE46-B957-02AAFA855631}" presName="bentUpArrow1" presStyleLbl="alignImgPlace1" presStyleIdx="2" presStyleCnt="4" custLinFactX="200000" custLinFactY="-168892" custLinFactNeighborX="285664" custLinFactNeighborY="-200000"/>
      <dgm:spPr>
        <a:solidFill>
          <a:schemeClr val="bg2">
            <a:lumMod val="75000"/>
          </a:schemeClr>
        </a:solidFill>
      </dgm:spPr>
    </dgm:pt>
    <dgm:pt modelId="{8AA96B90-20C1-394A-B44A-4519B55825B8}" type="pres">
      <dgm:prSet presAssocID="{60992C15-D4AD-BE46-B957-02AAFA855631}" presName="ParentText" presStyleLbl="node1" presStyleIdx="2" presStyleCnt="5" custLinFactNeighborX="-88909" custLinFactNeighborY="930">
        <dgm:presLayoutVars>
          <dgm:chMax val="1"/>
          <dgm:chPref val="1"/>
          <dgm:bulletEnabled val="1"/>
        </dgm:presLayoutVars>
      </dgm:prSet>
      <dgm:spPr/>
    </dgm:pt>
    <dgm:pt modelId="{56EBFCF3-24E3-6A44-B7C3-863AE570A8C4}" type="pres">
      <dgm:prSet presAssocID="{60992C15-D4AD-BE46-B957-02AAFA85563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2554E928-732D-C247-A1E8-E8E518FB6923}" type="pres">
      <dgm:prSet presAssocID="{C94BA99D-2CDE-E648-8FCE-EC0D1F8B53D1}" presName="sibTrans" presStyleCnt="0"/>
      <dgm:spPr/>
    </dgm:pt>
    <dgm:pt modelId="{7BC1FCDE-6D82-8841-9FA2-4286D1131F07}" type="pres">
      <dgm:prSet presAssocID="{A3366767-1B1F-974F-8CAB-66CE5EE7DCB5}" presName="composite" presStyleCnt="0"/>
      <dgm:spPr/>
    </dgm:pt>
    <dgm:pt modelId="{E4C1FBFE-46AB-0949-A908-3678474FF7DA}" type="pres">
      <dgm:prSet presAssocID="{A3366767-1B1F-974F-8CAB-66CE5EE7DCB5}" presName="bentUpArrow1" presStyleLbl="alignImgPlace1" presStyleIdx="3" presStyleCnt="4" custLinFactX="161171" custLinFactY="-202949" custLinFactNeighborX="200000" custLinFactNeighborY="-300000"/>
      <dgm:spPr>
        <a:solidFill>
          <a:schemeClr val="accent4">
            <a:lumMod val="40000"/>
            <a:lumOff val="60000"/>
          </a:schemeClr>
        </a:solidFill>
      </dgm:spPr>
    </dgm:pt>
    <dgm:pt modelId="{E546E38B-DC96-D64C-8747-6B8ED11A41F8}" type="pres">
      <dgm:prSet presAssocID="{A3366767-1B1F-974F-8CAB-66CE5EE7DCB5}" presName="ParentText" presStyleLbl="node1" presStyleIdx="3" presStyleCnt="5" custLinFactX="-32171" custLinFactNeighborX="-100000" custLinFactNeighborY="1861">
        <dgm:presLayoutVars>
          <dgm:chMax val="1"/>
          <dgm:chPref val="1"/>
          <dgm:bulletEnabled val="1"/>
        </dgm:presLayoutVars>
      </dgm:prSet>
      <dgm:spPr/>
    </dgm:pt>
    <dgm:pt modelId="{2E9A9838-CB65-D543-A457-242549F88B42}" type="pres">
      <dgm:prSet presAssocID="{A3366767-1B1F-974F-8CAB-66CE5EE7DCB5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123F591-9322-E145-ADCF-981E426D1673}" type="pres">
      <dgm:prSet presAssocID="{129D545A-CD9E-1F4C-A4FE-0923C1A0B9C0}" presName="sibTrans" presStyleCnt="0"/>
      <dgm:spPr/>
    </dgm:pt>
    <dgm:pt modelId="{7EDEB5DD-BF29-6C4A-8203-CCB1E2D7E124}" type="pres">
      <dgm:prSet presAssocID="{8CFF2E7C-031F-584F-B934-C7408EA8555C}" presName="composite" presStyleCnt="0"/>
      <dgm:spPr/>
    </dgm:pt>
    <dgm:pt modelId="{7E649319-EADC-9E4E-A6AE-AD28B869EDC2}" type="pres">
      <dgm:prSet presAssocID="{8CFF2E7C-031F-584F-B934-C7408EA8555C}" presName="ParentText" presStyleLbl="node1" presStyleIdx="4" presStyleCnt="5" custLinFactX="-74776" custLinFactNeighborX="-100000" custLinFactNeighborY="3456">
        <dgm:presLayoutVars>
          <dgm:chMax val="1"/>
          <dgm:chPref val="1"/>
          <dgm:bulletEnabled val="1"/>
        </dgm:presLayoutVars>
      </dgm:prSet>
      <dgm:spPr/>
    </dgm:pt>
  </dgm:ptLst>
  <dgm:cxnLst>
    <dgm:cxn modelId="{76E4DA11-46C3-9D41-B22C-12BAFD637E45}" srcId="{DA161883-095D-B448-B579-F78BE5547F62}" destId="{6541472E-A49D-284A-9BDF-D4E29B9300B0}" srcOrd="1" destOrd="0" parTransId="{A723A52F-BCB8-AB43-A41B-72D7B69068B5}" sibTransId="{FAA90DF9-8BF6-8949-BDAE-3BC746837430}"/>
    <dgm:cxn modelId="{F0F4B253-4EF1-474D-BAA7-A95E5C852463}" type="presOf" srcId="{10E53E19-1B82-FE48-BDBC-AB39D2431CCA}" destId="{A5380F21-EDF5-034B-BA71-959326227CF3}" srcOrd="0" destOrd="0" presId="urn:microsoft.com/office/officeart/2005/8/layout/StepDownProcess"/>
    <dgm:cxn modelId="{CF246478-7F98-1A48-8CC0-56820727B075}" type="presOf" srcId="{DA161883-095D-B448-B579-F78BE5547F62}" destId="{D04E0737-DA58-684C-A30C-20A0B5683066}" srcOrd="0" destOrd="0" presId="urn:microsoft.com/office/officeart/2005/8/layout/StepDownProcess"/>
    <dgm:cxn modelId="{992BDFB0-B670-E846-955D-D5C71882C6B5}" srcId="{DA161883-095D-B448-B579-F78BE5547F62}" destId="{A3366767-1B1F-974F-8CAB-66CE5EE7DCB5}" srcOrd="3" destOrd="0" parTransId="{DAB024C8-7EA5-8145-A599-B59049052989}" sibTransId="{129D545A-CD9E-1F4C-A4FE-0923C1A0B9C0}"/>
    <dgm:cxn modelId="{C81C4DBD-34A7-5144-B39B-BD69F1A9A19F}" type="presOf" srcId="{8CFF2E7C-031F-584F-B934-C7408EA8555C}" destId="{7E649319-EADC-9E4E-A6AE-AD28B869EDC2}" srcOrd="0" destOrd="0" presId="urn:microsoft.com/office/officeart/2005/8/layout/StepDownProcess"/>
    <dgm:cxn modelId="{88F3CBBD-019F-EE42-813E-AAD814742A6A}" type="presOf" srcId="{A3366767-1B1F-974F-8CAB-66CE5EE7DCB5}" destId="{E546E38B-DC96-D64C-8747-6B8ED11A41F8}" srcOrd="0" destOrd="0" presId="urn:microsoft.com/office/officeart/2005/8/layout/StepDownProcess"/>
    <dgm:cxn modelId="{EF1CF8CE-10A4-804A-AC09-7A7D04A44F2C}" srcId="{DA161883-095D-B448-B579-F78BE5547F62}" destId="{10E53E19-1B82-FE48-BDBC-AB39D2431CCA}" srcOrd="0" destOrd="0" parTransId="{49E5D1C2-CC3D-2648-8F0F-2C6D1B0CB88A}" sibTransId="{F85DF4C2-6C44-0041-BDC9-1979A38515F6}"/>
    <dgm:cxn modelId="{6B2504E3-ADB8-484E-B91E-52D40F182369}" type="presOf" srcId="{60992C15-D4AD-BE46-B957-02AAFA855631}" destId="{8AA96B90-20C1-394A-B44A-4519B55825B8}" srcOrd="0" destOrd="0" presId="urn:microsoft.com/office/officeart/2005/8/layout/StepDownProcess"/>
    <dgm:cxn modelId="{02AE39EA-FBB8-4D4B-A64A-8B6A9D6503F6}" type="presOf" srcId="{6541472E-A49D-284A-9BDF-D4E29B9300B0}" destId="{B0428070-55B1-1E40-91C7-C6DBD7EE37F3}" srcOrd="0" destOrd="0" presId="urn:microsoft.com/office/officeart/2005/8/layout/StepDownProcess"/>
    <dgm:cxn modelId="{7A3960F3-E7C2-C54B-99E6-8D46E3AFEC60}" srcId="{DA161883-095D-B448-B579-F78BE5547F62}" destId="{60992C15-D4AD-BE46-B957-02AAFA855631}" srcOrd="2" destOrd="0" parTransId="{59EFE0BD-71AD-7449-9A38-AC7677022E80}" sibTransId="{C94BA99D-2CDE-E648-8FCE-EC0D1F8B53D1}"/>
    <dgm:cxn modelId="{1ADAD7F8-0BA4-7145-BF70-7BD1F2C3186D}" srcId="{DA161883-095D-B448-B579-F78BE5547F62}" destId="{8CFF2E7C-031F-584F-B934-C7408EA8555C}" srcOrd="4" destOrd="0" parTransId="{46488071-B61F-3D4E-9026-E16DA58C460D}" sibTransId="{2E96EBCA-13C9-9B47-9359-61DC2D652E39}"/>
    <dgm:cxn modelId="{8B700F91-8594-8C45-9567-79CCE1EB4801}" type="presParOf" srcId="{D04E0737-DA58-684C-A30C-20A0B5683066}" destId="{E3F62209-2B2D-4F42-A4C0-452E4D32DC8A}" srcOrd="0" destOrd="0" presId="urn:microsoft.com/office/officeart/2005/8/layout/StepDownProcess"/>
    <dgm:cxn modelId="{72B425F8-5BEA-2448-B33A-DEE73A22E626}" type="presParOf" srcId="{E3F62209-2B2D-4F42-A4C0-452E4D32DC8A}" destId="{615BE517-C1D5-C54E-AC1F-780F7F0253DB}" srcOrd="0" destOrd="0" presId="urn:microsoft.com/office/officeart/2005/8/layout/StepDownProcess"/>
    <dgm:cxn modelId="{EC97B139-980E-BD46-B781-CE89BB3E3C65}" type="presParOf" srcId="{E3F62209-2B2D-4F42-A4C0-452E4D32DC8A}" destId="{A5380F21-EDF5-034B-BA71-959326227CF3}" srcOrd="1" destOrd="0" presId="urn:microsoft.com/office/officeart/2005/8/layout/StepDownProcess"/>
    <dgm:cxn modelId="{48CD1FC6-EEB1-7E4C-9CC7-A114459457F4}" type="presParOf" srcId="{E3F62209-2B2D-4F42-A4C0-452E4D32DC8A}" destId="{98E6DFF8-E90E-E741-B6DA-E7498F18E4EE}" srcOrd="2" destOrd="0" presId="urn:microsoft.com/office/officeart/2005/8/layout/StepDownProcess"/>
    <dgm:cxn modelId="{C90D8010-8CFF-E940-8527-C221A42CBD15}" type="presParOf" srcId="{D04E0737-DA58-684C-A30C-20A0B5683066}" destId="{D0449156-B198-0E47-A60E-06BDAF78C0D2}" srcOrd="1" destOrd="0" presId="urn:microsoft.com/office/officeart/2005/8/layout/StepDownProcess"/>
    <dgm:cxn modelId="{7007D81B-E49F-AA42-B408-C6BED16B0CFF}" type="presParOf" srcId="{D04E0737-DA58-684C-A30C-20A0B5683066}" destId="{7788ED4B-CE0B-D44D-9C4B-7A9785BA52CC}" srcOrd="2" destOrd="0" presId="urn:microsoft.com/office/officeart/2005/8/layout/StepDownProcess"/>
    <dgm:cxn modelId="{81991398-A5D9-BD48-B114-1A5D8E553D62}" type="presParOf" srcId="{7788ED4B-CE0B-D44D-9C4B-7A9785BA52CC}" destId="{7CE1FB3A-B6FF-CA42-85F0-D622CC7B01AE}" srcOrd="0" destOrd="0" presId="urn:microsoft.com/office/officeart/2005/8/layout/StepDownProcess"/>
    <dgm:cxn modelId="{8F967450-D234-AD4D-804A-E771591C7A42}" type="presParOf" srcId="{7788ED4B-CE0B-D44D-9C4B-7A9785BA52CC}" destId="{B0428070-55B1-1E40-91C7-C6DBD7EE37F3}" srcOrd="1" destOrd="0" presId="urn:microsoft.com/office/officeart/2005/8/layout/StepDownProcess"/>
    <dgm:cxn modelId="{4381CE1D-4CF2-884A-A109-EA13C6F36781}" type="presParOf" srcId="{7788ED4B-CE0B-D44D-9C4B-7A9785BA52CC}" destId="{1DBC1186-EF84-4B42-8673-DB1BEFEE0631}" srcOrd="2" destOrd="0" presId="urn:microsoft.com/office/officeart/2005/8/layout/StepDownProcess"/>
    <dgm:cxn modelId="{C0FE9138-F277-E14D-99A1-0F337A12102C}" type="presParOf" srcId="{D04E0737-DA58-684C-A30C-20A0B5683066}" destId="{3DCB10C6-1F92-DD46-A00C-5ED3DA5FCFB3}" srcOrd="3" destOrd="0" presId="urn:microsoft.com/office/officeart/2005/8/layout/StepDownProcess"/>
    <dgm:cxn modelId="{00E5444F-6F8E-9F45-8AF6-AAA6564E631B}" type="presParOf" srcId="{D04E0737-DA58-684C-A30C-20A0B5683066}" destId="{07FEF79A-006F-054A-8178-7F5CE5CF0DE6}" srcOrd="4" destOrd="0" presId="urn:microsoft.com/office/officeart/2005/8/layout/StepDownProcess"/>
    <dgm:cxn modelId="{6172A42C-37BB-1543-9CAE-9EEA3B7A03D7}" type="presParOf" srcId="{07FEF79A-006F-054A-8178-7F5CE5CF0DE6}" destId="{D2A972D8-0DDE-FC4C-A7E9-78266227956E}" srcOrd="0" destOrd="0" presId="urn:microsoft.com/office/officeart/2005/8/layout/StepDownProcess"/>
    <dgm:cxn modelId="{31A1CCFB-EDDA-9847-8787-BEC47D5E0868}" type="presParOf" srcId="{07FEF79A-006F-054A-8178-7F5CE5CF0DE6}" destId="{8AA96B90-20C1-394A-B44A-4519B55825B8}" srcOrd="1" destOrd="0" presId="urn:microsoft.com/office/officeart/2005/8/layout/StepDownProcess"/>
    <dgm:cxn modelId="{E17F5BA8-90E0-A042-8B00-34AE0B26EB4C}" type="presParOf" srcId="{07FEF79A-006F-054A-8178-7F5CE5CF0DE6}" destId="{56EBFCF3-24E3-6A44-B7C3-863AE570A8C4}" srcOrd="2" destOrd="0" presId="urn:microsoft.com/office/officeart/2005/8/layout/StepDownProcess"/>
    <dgm:cxn modelId="{486DE7CB-E1F2-7949-A59B-2570F13DBBC9}" type="presParOf" srcId="{D04E0737-DA58-684C-A30C-20A0B5683066}" destId="{2554E928-732D-C247-A1E8-E8E518FB6923}" srcOrd="5" destOrd="0" presId="urn:microsoft.com/office/officeart/2005/8/layout/StepDownProcess"/>
    <dgm:cxn modelId="{354239D0-4094-B14C-8FD5-6DD05B21C34B}" type="presParOf" srcId="{D04E0737-DA58-684C-A30C-20A0B5683066}" destId="{7BC1FCDE-6D82-8841-9FA2-4286D1131F07}" srcOrd="6" destOrd="0" presId="urn:microsoft.com/office/officeart/2005/8/layout/StepDownProcess"/>
    <dgm:cxn modelId="{E016298E-13F7-8A47-A723-2D35505E36A7}" type="presParOf" srcId="{7BC1FCDE-6D82-8841-9FA2-4286D1131F07}" destId="{E4C1FBFE-46AB-0949-A908-3678474FF7DA}" srcOrd="0" destOrd="0" presId="urn:microsoft.com/office/officeart/2005/8/layout/StepDownProcess"/>
    <dgm:cxn modelId="{482EF383-4F40-734E-B0F3-79CF08FB1325}" type="presParOf" srcId="{7BC1FCDE-6D82-8841-9FA2-4286D1131F07}" destId="{E546E38B-DC96-D64C-8747-6B8ED11A41F8}" srcOrd="1" destOrd="0" presId="urn:microsoft.com/office/officeart/2005/8/layout/StepDownProcess"/>
    <dgm:cxn modelId="{B85FB1DB-E70F-AA49-9147-FE07555668C3}" type="presParOf" srcId="{7BC1FCDE-6D82-8841-9FA2-4286D1131F07}" destId="{2E9A9838-CB65-D543-A457-242549F88B42}" srcOrd="2" destOrd="0" presId="urn:microsoft.com/office/officeart/2005/8/layout/StepDownProcess"/>
    <dgm:cxn modelId="{DC70C335-7789-924A-B412-E40E09701347}" type="presParOf" srcId="{D04E0737-DA58-684C-A30C-20A0B5683066}" destId="{7123F591-9322-E145-ADCF-981E426D1673}" srcOrd="7" destOrd="0" presId="urn:microsoft.com/office/officeart/2005/8/layout/StepDownProcess"/>
    <dgm:cxn modelId="{68FEF3D6-90BC-494F-B5B2-2CEF0301D7B2}" type="presParOf" srcId="{D04E0737-DA58-684C-A30C-20A0B5683066}" destId="{7EDEB5DD-BF29-6C4A-8203-CCB1E2D7E124}" srcOrd="8" destOrd="0" presId="urn:microsoft.com/office/officeart/2005/8/layout/StepDownProcess"/>
    <dgm:cxn modelId="{91A1BD8F-5214-104F-A5B4-BEE3FD81B8B7}" type="presParOf" srcId="{7EDEB5DD-BF29-6C4A-8203-CCB1E2D7E124}" destId="{7E649319-EADC-9E4E-A6AE-AD28B869EDC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BE517-C1D5-C54E-AC1F-780F7F0253DB}">
      <dsp:nvSpPr>
        <dsp:cNvPr id="0" name=""/>
        <dsp:cNvSpPr/>
      </dsp:nvSpPr>
      <dsp:spPr>
        <a:xfrm rot="5400000">
          <a:off x="2235682" y="1485598"/>
          <a:ext cx="1055734" cy="44752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80F21-EDF5-034B-BA71-959326227CF3}">
      <dsp:nvSpPr>
        <dsp:cNvPr id="0" name=""/>
        <dsp:cNvSpPr/>
      </dsp:nvSpPr>
      <dsp:spPr>
        <a:xfrm>
          <a:off x="2376061" y="39497"/>
          <a:ext cx="1632828" cy="1142926"/>
        </a:xfrm>
        <a:prstGeom prst="roundRect">
          <a:avLst>
            <a:gd name="adj" fmla="val 16670"/>
          </a:avLst>
        </a:prstGeom>
        <a:noFill/>
        <a:ln w="38100" cap="flat" cmpd="sng" algn="ctr">
          <a:solidFill>
            <a:schemeClr val="accent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accent1">
                  <a:lumMod val="75000"/>
                </a:schemeClr>
              </a:solidFill>
            </a:rPr>
            <a:t>SELECTING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 err="1">
              <a:solidFill>
                <a:schemeClr val="accent1">
                  <a:lumMod val="75000"/>
                </a:schemeClr>
              </a:solidFill>
            </a:rPr>
            <a:t>the</a:t>
          </a:r>
          <a:r>
            <a:rPr lang="de-DE" sz="1800" b="1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de-DE" sz="1800" b="1" kern="1200" dirty="0" err="1">
              <a:solidFill>
                <a:schemeClr val="accent1">
                  <a:lumMod val="75000"/>
                </a:schemeClr>
              </a:solidFill>
            </a:rPr>
            <a:t>series</a:t>
          </a:r>
          <a:r>
            <a:rPr lang="de-DE" sz="1800" b="1" kern="1200" dirty="0">
              <a:solidFill>
                <a:schemeClr val="accent1">
                  <a:lumMod val="75000"/>
                </a:schemeClr>
              </a:solidFill>
            </a:rPr>
            <a:t>‘</a:t>
          </a:r>
          <a:endParaRPr lang="de-DE" sz="1800" kern="1200" dirty="0"/>
        </a:p>
      </dsp:txBody>
      <dsp:txXfrm>
        <a:off x="2431864" y="95300"/>
        <a:ext cx="1521222" cy="1031320"/>
      </dsp:txXfrm>
    </dsp:sp>
    <dsp:sp modelId="{98E6DFF8-E90E-E741-B6DA-E7498F18E4EE}">
      <dsp:nvSpPr>
        <dsp:cNvPr id="0" name=""/>
        <dsp:cNvSpPr/>
      </dsp:nvSpPr>
      <dsp:spPr>
        <a:xfrm>
          <a:off x="4008889" y="148501"/>
          <a:ext cx="1187563" cy="92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1FB3A-B6FF-CA42-85F0-D622CC7B01AE}">
      <dsp:nvSpPr>
        <dsp:cNvPr id="0" name=""/>
        <dsp:cNvSpPr/>
      </dsp:nvSpPr>
      <dsp:spPr>
        <a:xfrm rot="5400000">
          <a:off x="10448567" y="355873"/>
          <a:ext cx="969447" cy="6532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28070-55B1-1E40-91C7-C6DBD7EE37F3}">
      <dsp:nvSpPr>
        <dsp:cNvPr id="0" name=""/>
        <dsp:cNvSpPr/>
      </dsp:nvSpPr>
      <dsp:spPr>
        <a:xfrm>
          <a:off x="3011584" y="1343196"/>
          <a:ext cx="1632828" cy="1142926"/>
        </a:xfrm>
        <a:prstGeom prst="roundRect">
          <a:avLst>
            <a:gd name="adj" fmla="val 16670"/>
          </a:avLst>
        </a:prstGeom>
        <a:noFill/>
        <a:ln w="381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accent2">
                  <a:lumMod val="75000"/>
                </a:schemeClr>
              </a:solidFill>
            </a:rPr>
            <a:t>WEB SCRAPING </a:t>
          </a:r>
          <a:r>
            <a:rPr lang="de-DE" sz="1800" b="1" kern="1200" dirty="0" err="1">
              <a:solidFill>
                <a:schemeClr val="accent2">
                  <a:lumMod val="75000"/>
                </a:schemeClr>
              </a:solidFill>
            </a:rPr>
            <a:t>the</a:t>
          </a:r>
          <a:r>
            <a:rPr lang="de-DE" sz="1800" b="1" kern="1200" dirty="0">
              <a:solidFill>
                <a:schemeClr val="accent2">
                  <a:lumMod val="75000"/>
                </a:schemeClr>
              </a:solidFill>
            </a:rPr>
            <a:t> </a:t>
          </a:r>
          <a:r>
            <a:rPr lang="de-DE" sz="1800" b="1" kern="1200" dirty="0" err="1">
              <a:solidFill>
                <a:schemeClr val="accent2">
                  <a:lumMod val="75000"/>
                </a:schemeClr>
              </a:solidFill>
            </a:rPr>
            <a:t>transcripts</a:t>
          </a:r>
          <a:endParaRPr lang="de-DE" sz="1800" kern="1200" dirty="0"/>
        </a:p>
      </dsp:txBody>
      <dsp:txXfrm>
        <a:off x="3067387" y="1398999"/>
        <a:ext cx="1521222" cy="1031320"/>
      </dsp:txXfrm>
    </dsp:sp>
    <dsp:sp modelId="{1DBC1186-EF84-4B42-8673-DB1BEFEE0631}">
      <dsp:nvSpPr>
        <dsp:cNvPr id="0" name=""/>
        <dsp:cNvSpPr/>
      </dsp:nvSpPr>
      <dsp:spPr>
        <a:xfrm>
          <a:off x="5362677" y="1475276"/>
          <a:ext cx="1187563" cy="92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A972D8-0DDE-FC4C-A7E9-78266227956E}">
      <dsp:nvSpPr>
        <dsp:cNvPr id="0" name=""/>
        <dsp:cNvSpPr/>
      </dsp:nvSpPr>
      <dsp:spPr>
        <a:xfrm rot="5400000">
          <a:off x="10703589" y="147039"/>
          <a:ext cx="969951" cy="11042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96B90-20C1-394A-B44A-4519B55825B8}">
      <dsp:nvSpPr>
        <dsp:cNvPr id="0" name=""/>
        <dsp:cNvSpPr/>
      </dsp:nvSpPr>
      <dsp:spPr>
        <a:xfrm>
          <a:off x="3631905" y="2660532"/>
          <a:ext cx="1632828" cy="1142926"/>
        </a:xfrm>
        <a:prstGeom prst="roundRect">
          <a:avLst>
            <a:gd name="adj" fmla="val 16670"/>
          </a:avLst>
        </a:prstGeom>
        <a:noFill/>
        <a:ln w="38100" cap="flat" cmpd="sng" algn="ctr">
          <a:solidFill>
            <a:schemeClr val="bg2">
              <a:lumMod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bg2">
                  <a:lumMod val="25000"/>
                </a:schemeClr>
              </a:solidFill>
            </a:rPr>
            <a:t>WEB SCRAPING </a:t>
          </a:r>
          <a:r>
            <a:rPr lang="de-DE" sz="1800" b="1" kern="1200" dirty="0" err="1">
              <a:solidFill>
                <a:schemeClr val="bg2">
                  <a:lumMod val="25000"/>
                </a:schemeClr>
              </a:solidFill>
            </a:rPr>
            <a:t>of</a:t>
          </a:r>
          <a:r>
            <a:rPr lang="de-DE" sz="1800" b="1" kern="1200" dirty="0">
              <a:solidFill>
                <a:schemeClr val="bg2">
                  <a:lumMod val="25000"/>
                </a:schemeClr>
              </a:solidFill>
            </a:rPr>
            <a:t> </a:t>
          </a:r>
          <a:r>
            <a:rPr lang="de-DE" sz="1800" b="1" kern="1200" dirty="0" err="1">
              <a:solidFill>
                <a:schemeClr val="bg2">
                  <a:lumMod val="25000"/>
                </a:schemeClr>
              </a:solidFill>
            </a:rPr>
            <a:t>metadata</a:t>
          </a:r>
          <a:endParaRPr lang="de-DE" sz="1800" kern="1200" dirty="0"/>
        </a:p>
      </dsp:txBody>
      <dsp:txXfrm>
        <a:off x="3687708" y="2716335"/>
        <a:ext cx="1521222" cy="1031320"/>
      </dsp:txXfrm>
    </dsp:sp>
    <dsp:sp modelId="{56EBFCF3-24E3-6A44-B7C3-863AE570A8C4}">
      <dsp:nvSpPr>
        <dsp:cNvPr id="0" name=""/>
        <dsp:cNvSpPr/>
      </dsp:nvSpPr>
      <dsp:spPr>
        <a:xfrm>
          <a:off x="6716465" y="2758907"/>
          <a:ext cx="1187563" cy="92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1FBFE-46AB-0949-A908-3678474FF7DA}">
      <dsp:nvSpPr>
        <dsp:cNvPr id="0" name=""/>
        <dsp:cNvSpPr/>
      </dsp:nvSpPr>
      <dsp:spPr>
        <a:xfrm rot="5400000">
          <a:off x="10682655" y="130635"/>
          <a:ext cx="969951" cy="110425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6E38B-DC96-D64C-8747-6B8ED11A41F8}">
      <dsp:nvSpPr>
        <dsp:cNvPr id="0" name=""/>
        <dsp:cNvSpPr/>
      </dsp:nvSpPr>
      <dsp:spPr>
        <a:xfrm>
          <a:off x="4279299" y="3955057"/>
          <a:ext cx="1632828" cy="1142926"/>
        </a:xfrm>
        <a:prstGeom prst="roundRect">
          <a:avLst>
            <a:gd name="adj" fmla="val 16670"/>
          </a:avLst>
        </a:prstGeom>
        <a:noFill/>
        <a:ln w="38100" cap="flat" cmpd="sng" algn="ctr">
          <a:solidFill>
            <a:schemeClr val="accent4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accent4">
                  <a:lumMod val="75000"/>
                </a:schemeClr>
              </a:solidFill>
            </a:rPr>
            <a:t>D . CLEANING </a:t>
          </a:r>
          <a:r>
            <a:rPr lang="de-DE" sz="1800" b="1" kern="1200" dirty="0" err="1">
              <a:solidFill>
                <a:schemeClr val="accent4">
                  <a:lumMod val="75000"/>
                </a:schemeClr>
              </a:solidFill>
            </a:rPr>
            <a:t>the</a:t>
          </a:r>
          <a:r>
            <a:rPr lang="de-DE" sz="1800" b="1" kern="1200" dirty="0">
              <a:solidFill>
                <a:schemeClr val="accent4">
                  <a:lumMod val="75000"/>
                </a:schemeClr>
              </a:solidFill>
            </a:rPr>
            <a:t> </a:t>
          </a:r>
          <a:r>
            <a:rPr lang="de-DE" sz="1800" b="1" kern="1200" dirty="0" err="1">
              <a:solidFill>
                <a:schemeClr val="accent4">
                  <a:lumMod val="75000"/>
                </a:schemeClr>
              </a:solidFill>
            </a:rPr>
            <a:t>transcrips</a:t>
          </a:r>
          <a:endParaRPr lang="de-DE" sz="1800" kern="1200" dirty="0"/>
        </a:p>
      </dsp:txBody>
      <dsp:txXfrm>
        <a:off x="4335102" y="4010860"/>
        <a:ext cx="1521222" cy="1031320"/>
      </dsp:txXfrm>
    </dsp:sp>
    <dsp:sp modelId="{2E9A9838-CB65-D543-A457-242549F88B42}">
      <dsp:nvSpPr>
        <dsp:cNvPr id="0" name=""/>
        <dsp:cNvSpPr/>
      </dsp:nvSpPr>
      <dsp:spPr>
        <a:xfrm>
          <a:off x="8070252" y="4042791"/>
          <a:ext cx="1187563" cy="923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49319-EADC-9E4E-A6AE-AD28B869EDC2}">
      <dsp:nvSpPr>
        <dsp:cNvPr id="0" name=""/>
        <dsp:cNvSpPr/>
      </dsp:nvSpPr>
      <dsp:spPr>
        <a:xfrm>
          <a:off x="4937421" y="5257168"/>
          <a:ext cx="1632828" cy="1142926"/>
        </a:xfrm>
        <a:prstGeom prst="roundRect">
          <a:avLst>
            <a:gd name="adj" fmla="val 16670"/>
          </a:avLst>
        </a:pr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solidFill>
                <a:schemeClr val="accent6">
                  <a:lumMod val="75000"/>
                </a:schemeClr>
              </a:solidFill>
            </a:rPr>
            <a:t>ANALYSING DATA</a:t>
          </a:r>
          <a:endParaRPr lang="de-DE" sz="1800" kern="1200" dirty="0"/>
        </a:p>
      </dsp:txBody>
      <dsp:txXfrm>
        <a:off x="4993224" y="5312971"/>
        <a:ext cx="1521222" cy="1031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593B1-3C8D-294C-96E5-4CC6B1EB5D2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811463" y="1143000"/>
            <a:ext cx="1235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B88B4-6255-3347-B4F5-83500CA1B2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8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811463" y="1143000"/>
            <a:ext cx="123507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B88B4-6255-3347-B4F5-83500CA1B2E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8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5891626"/>
            <a:ext cx="12240181" cy="1253324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8908198"/>
            <a:ext cx="10800160" cy="8691601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57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916653"/>
            <a:ext cx="3105046" cy="3050811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916653"/>
            <a:ext cx="9135135" cy="3050811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8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8974945"/>
            <a:ext cx="12420184" cy="149748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24091502"/>
            <a:ext cx="12420184" cy="7874940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64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9583264"/>
            <a:ext cx="6120091" cy="228415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9583264"/>
            <a:ext cx="6120091" cy="2284150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16661"/>
            <a:ext cx="12420184" cy="695828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8824938"/>
            <a:ext cx="6091964" cy="4324966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3149904"/>
            <a:ext cx="6091964" cy="1934152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8824938"/>
            <a:ext cx="6121966" cy="4324966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3149904"/>
            <a:ext cx="6121966" cy="19341529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1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94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59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399982"/>
            <a:ext cx="4644444" cy="839993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5183304"/>
            <a:ext cx="7290108" cy="25583147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10799922"/>
            <a:ext cx="4644444" cy="20008190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6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2399982"/>
            <a:ext cx="4644444" cy="839993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5183304"/>
            <a:ext cx="7290108" cy="25583147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10799922"/>
            <a:ext cx="4644444" cy="20008190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13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916661"/>
            <a:ext cx="1242018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9583264"/>
            <a:ext cx="1242018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33366432"/>
            <a:ext cx="3240048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45A5-DBC2-D449-BA1E-D23E556848F0}" type="datetimeFigureOut">
              <a:rPr lang="de-DE" smtClean="0"/>
              <a:t>08.06.22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33366432"/>
            <a:ext cx="486007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33366432"/>
            <a:ext cx="3240048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3AD9-B66A-BC42-ADD6-B880BBA4E1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8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Nach oben gebogener Pfeil 276">
            <a:extLst>
              <a:ext uri="{FF2B5EF4-FFF2-40B4-BE49-F238E27FC236}">
                <a16:creationId xmlns:a16="http://schemas.microsoft.com/office/drawing/2014/main" id="{575AD78E-D20E-754D-B07F-23D9640DE91F}"/>
              </a:ext>
            </a:extLst>
          </p:cNvPr>
          <p:cNvSpPr/>
          <p:nvPr/>
        </p:nvSpPr>
        <p:spPr>
          <a:xfrm rot="5400000">
            <a:off x="3662145" y="20434249"/>
            <a:ext cx="1055734" cy="44752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8" name="Nach oben gebogener Pfeil 277">
            <a:extLst>
              <a:ext uri="{FF2B5EF4-FFF2-40B4-BE49-F238E27FC236}">
                <a16:creationId xmlns:a16="http://schemas.microsoft.com/office/drawing/2014/main" id="{ED3639BF-E210-8540-9993-F77EB3F0B34A}"/>
              </a:ext>
            </a:extLst>
          </p:cNvPr>
          <p:cNvSpPr/>
          <p:nvPr/>
        </p:nvSpPr>
        <p:spPr>
          <a:xfrm rot="5400000">
            <a:off x="4318286" y="21756229"/>
            <a:ext cx="1055734" cy="44752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9" name="Nach oben gebogener Pfeil 278">
            <a:extLst>
              <a:ext uri="{FF2B5EF4-FFF2-40B4-BE49-F238E27FC236}">
                <a16:creationId xmlns:a16="http://schemas.microsoft.com/office/drawing/2014/main" id="{DA7707C2-2028-6A45-AD18-12CF016CF8E2}"/>
              </a:ext>
            </a:extLst>
          </p:cNvPr>
          <p:cNvSpPr/>
          <p:nvPr/>
        </p:nvSpPr>
        <p:spPr>
          <a:xfrm rot="5400000">
            <a:off x="4969461" y="23056947"/>
            <a:ext cx="1055734" cy="44752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87BEFACA-1F00-2542-8D04-04CBA9B9488F}"/>
              </a:ext>
            </a:extLst>
          </p:cNvPr>
          <p:cNvGrpSpPr/>
          <p:nvPr/>
        </p:nvGrpSpPr>
        <p:grpSpPr>
          <a:xfrm>
            <a:off x="819164" y="17650788"/>
            <a:ext cx="12301178" cy="6502273"/>
            <a:chOff x="797898" y="17650788"/>
            <a:chExt cx="12301178" cy="6502273"/>
          </a:xfrm>
        </p:grpSpPr>
        <p:graphicFrame>
          <p:nvGraphicFramePr>
            <p:cNvPr id="87" name="Diagramm 86">
              <a:extLst>
                <a:ext uri="{FF2B5EF4-FFF2-40B4-BE49-F238E27FC236}">
                  <a16:creationId xmlns:a16="http://schemas.microsoft.com/office/drawing/2014/main" id="{A53DF8BD-0BCE-3D47-BD78-644371B06CD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0743768"/>
                </p:ext>
              </p:extLst>
            </p:nvPr>
          </p:nvGraphicFramePr>
          <p:xfrm>
            <a:off x="797898" y="17650788"/>
            <a:ext cx="11800102" cy="64000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23DD8EFA-03AE-3346-9DE7-594094CF6082}"/>
                </a:ext>
              </a:extLst>
            </p:cNvPr>
            <p:cNvSpPr txBox="1"/>
            <p:nvPr/>
          </p:nvSpPr>
          <p:spPr>
            <a:xfrm>
              <a:off x="4820118" y="17719295"/>
              <a:ext cx="6326993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research</a:t>
              </a:r>
              <a:r>
                <a:rPr lang="de-DE" sz="1500" dirty="0"/>
                <a:t> TV-</a:t>
              </a:r>
              <a:r>
                <a:rPr lang="de-DE" sz="1500" dirty="0" err="1"/>
                <a:t>series</a:t>
              </a:r>
              <a:r>
                <a:rPr lang="de-DE" sz="1500" dirty="0"/>
                <a:t> </a:t>
              </a:r>
              <a:r>
                <a:rPr lang="de-DE" sz="1500" dirty="0" err="1"/>
                <a:t>with</a:t>
              </a:r>
              <a:r>
                <a:rPr lang="de-DE" sz="1500" dirty="0"/>
                <a:t> high </a:t>
              </a:r>
              <a:r>
                <a:rPr lang="de-DE" sz="1500" dirty="0" err="1"/>
                <a:t>demand</a:t>
              </a:r>
              <a:r>
                <a:rPr lang="de-DE" sz="1500" dirty="0"/>
                <a:t> in </a:t>
              </a:r>
              <a:r>
                <a:rPr lang="de-DE" sz="1500" dirty="0" err="1"/>
                <a:t>age</a:t>
              </a:r>
              <a:r>
                <a:rPr lang="de-DE" sz="1500" dirty="0"/>
                <a:t> </a:t>
              </a:r>
              <a:r>
                <a:rPr lang="de-DE" sz="1500" dirty="0" err="1"/>
                <a:t>group</a:t>
              </a:r>
              <a:endParaRPr lang="de-DE" sz="1500" dirty="0"/>
            </a:p>
            <a:p>
              <a:pPr lvl="0"/>
              <a:r>
                <a:rPr lang="en-US" sz="1500" dirty="0"/>
                <a:t>- research availability of transcripts</a:t>
              </a:r>
              <a:endParaRPr lang="de-DE" sz="1500" dirty="0"/>
            </a:p>
            <a:p>
              <a:pPr lvl="0"/>
              <a:r>
                <a:rPr lang="de-DE" sz="1500" dirty="0"/>
                <a:t>- check </a:t>
              </a:r>
              <a:r>
                <a:rPr lang="de-DE" sz="1500" dirty="0" err="1"/>
                <a:t>quality</a:t>
              </a:r>
              <a:r>
                <a:rPr lang="de-DE" sz="1500" dirty="0"/>
                <a:t> </a:t>
              </a:r>
              <a:r>
                <a:rPr lang="de-DE" sz="1500" dirty="0" err="1"/>
                <a:t>of</a:t>
              </a:r>
              <a:r>
                <a:rPr lang="de-DE" sz="1500" dirty="0"/>
                <a:t> </a:t>
              </a:r>
              <a:r>
                <a:rPr lang="de-DE" sz="1500" dirty="0" err="1"/>
                <a:t>transcripts</a:t>
              </a:r>
              <a:endParaRPr lang="de-DE" sz="1500" dirty="0"/>
            </a:p>
            <a:p>
              <a:pPr lvl="0"/>
              <a:endParaRPr lang="de-DE" sz="300" dirty="0"/>
            </a:p>
            <a:p>
              <a:pPr lvl="0"/>
              <a:r>
                <a:rPr lang="de-DE" sz="1500" i="1" dirty="0" err="1"/>
                <a:t>result</a:t>
              </a:r>
              <a:r>
                <a:rPr lang="de-DE" sz="1500" i="1" dirty="0"/>
                <a:t>: Series v3.xlsx</a:t>
              </a:r>
            </a:p>
          </p:txBody>
        </p:sp>
        <p:sp>
          <p:nvSpPr>
            <p:cNvPr id="272" name="Textfeld 271">
              <a:extLst>
                <a:ext uri="{FF2B5EF4-FFF2-40B4-BE49-F238E27FC236}">
                  <a16:creationId xmlns:a16="http://schemas.microsoft.com/office/drawing/2014/main" id="{4261F9CA-F500-0B45-9B28-B386D3A6DF5B}"/>
                </a:ext>
              </a:extLst>
            </p:cNvPr>
            <p:cNvSpPr txBox="1"/>
            <p:nvPr/>
          </p:nvSpPr>
          <p:spPr>
            <a:xfrm>
              <a:off x="5480719" y="19049895"/>
              <a:ext cx="7018454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de-DE" sz="1500" dirty="0"/>
                <a:t>- find </a:t>
              </a:r>
              <a:r>
                <a:rPr lang="de-DE" sz="1500" dirty="0" err="1"/>
                <a:t>overview-html</a:t>
              </a:r>
              <a:r>
                <a:rPr lang="de-DE" sz="1500" dirty="0"/>
                <a:t>(s)</a:t>
              </a:r>
            </a:p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analyse</a:t>
              </a:r>
              <a:r>
                <a:rPr lang="de-DE" sz="1500" dirty="0"/>
                <a:t> </a:t>
              </a:r>
              <a:r>
                <a:rPr lang="de-DE" sz="1500" dirty="0" err="1"/>
                <a:t>html</a:t>
              </a:r>
              <a:r>
                <a:rPr lang="de-DE" sz="1500" dirty="0"/>
                <a:t> </a:t>
              </a:r>
              <a:r>
                <a:rPr lang="de-DE" sz="1500" dirty="0" err="1"/>
                <a:t>to</a:t>
              </a:r>
              <a:r>
                <a:rPr lang="de-DE" sz="1500" dirty="0"/>
                <a:t> </a:t>
              </a:r>
              <a:r>
                <a:rPr lang="de-DE" sz="1500" dirty="0" err="1"/>
                <a:t>exclude</a:t>
              </a:r>
              <a:r>
                <a:rPr lang="de-DE" sz="1500" dirty="0"/>
                <a:t> links </a:t>
              </a:r>
              <a:r>
                <a:rPr lang="de-DE" sz="1500" dirty="0" err="1"/>
                <a:t>to</a:t>
              </a:r>
              <a:r>
                <a:rPr lang="de-DE" sz="1500" dirty="0"/>
                <a:t> </a:t>
              </a:r>
              <a:r>
                <a:rPr lang="de-DE" sz="1500" dirty="0" err="1"/>
                <a:t>transcripts</a:t>
              </a:r>
              <a:endParaRPr lang="de-DE" sz="1500" dirty="0"/>
            </a:p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analyse</a:t>
              </a:r>
              <a:r>
                <a:rPr lang="de-DE" sz="1500" dirty="0"/>
                <a:t> </a:t>
              </a:r>
              <a:r>
                <a:rPr lang="de-DE" sz="1500" dirty="0" err="1"/>
                <a:t>transcript-htmls</a:t>
              </a:r>
              <a:r>
                <a:rPr lang="de-DE" sz="1500" dirty="0"/>
                <a:t> </a:t>
              </a:r>
              <a:r>
                <a:rPr lang="de-DE" sz="1500" dirty="0" err="1"/>
                <a:t>to</a:t>
              </a:r>
              <a:r>
                <a:rPr lang="de-DE" sz="1500" dirty="0"/>
                <a:t> </a:t>
              </a:r>
              <a:r>
                <a:rPr lang="de-DE" sz="1500" dirty="0" err="1"/>
                <a:t>scrape</a:t>
              </a:r>
              <a:r>
                <a:rPr lang="de-DE" sz="1500" dirty="0"/>
                <a:t> an </a:t>
              </a:r>
              <a:r>
                <a:rPr lang="de-DE" sz="1500" dirty="0" err="1"/>
                <a:t>episodes</a:t>
              </a:r>
              <a:r>
                <a:rPr lang="de-DE" sz="1500" dirty="0"/>
                <a:t> </a:t>
              </a:r>
              <a:r>
                <a:rPr lang="de-DE" sz="1500" dirty="0" err="1"/>
                <a:t>transcripts</a:t>
              </a:r>
              <a:endParaRPr lang="de-DE" sz="1500" dirty="0"/>
            </a:p>
            <a:p>
              <a:pPr lvl="0"/>
              <a:endParaRPr lang="de-DE" sz="300" dirty="0"/>
            </a:p>
            <a:p>
              <a:r>
                <a:rPr lang="de-DE" sz="1500" i="1" dirty="0" err="1"/>
                <a:t>result</a:t>
              </a:r>
              <a:r>
                <a:rPr lang="de-DE" sz="1500" i="1" dirty="0"/>
                <a:t>: </a:t>
              </a:r>
              <a:r>
                <a:rPr lang="de-DE" sz="1500" i="1" dirty="0" err="1"/>
                <a:t>cleaning</a:t>
              </a:r>
              <a:r>
                <a:rPr lang="de-DE" sz="1500" i="1" dirty="0"/>
                <a:t> </a:t>
              </a:r>
              <a:r>
                <a:rPr lang="de-DE" sz="1500" i="1" dirty="0" err="1"/>
                <a:t>script</a:t>
              </a:r>
              <a:endParaRPr lang="de-DE" sz="1500" i="1" dirty="0"/>
            </a:p>
          </p:txBody>
        </p:sp>
        <p:sp>
          <p:nvSpPr>
            <p:cNvPr id="273" name="Textfeld 272">
              <a:extLst>
                <a:ext uri="{FF2B5EF4-FFF2-40B4-BE49-F238E27FC236}">
                  <a16:creationId xmlns:a16="http://schemas.microsoft.com/office/drawing/2014/main" id="{6AD8F7FB-E2D8-A042-8EE3-071F58ED5F3A}"/>
                </a:ext>
              </a:extLst>
            </p:cNvPr>
            <p:cNvSpPr txBox="1"/>
            <p:nvPr/>
          </p:nvSpPr>
          <p:spPr>
            <a:xfrm>
              <a:off x="6080622" y="20324239"/>
              <a:ext cx="7018454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de-DE" sz="1500" dirty="0"/>
                <a:t>- find </a:t>
              </a:r>
              <a:r>
                <a:rPr lang="de-DE" sz="1500" dirty="0" err="1"/>
                <a:t>reliable</a:t>
              </a:r>
              <a:r>
                <a:rPr lang="de-DE" sz="1500" dirty="0"/>
                <a:t> </a:t>
              </a:r>
              <a:r>
                <a:rPr lang="de-DE" sz="1500" dirty="0" err="1"/>
                <a:t>metadata</a:t>
              </a:r>
              <a:r>
                <a:rPr lang="de-DE" sz="1500" dirty="0"/>
                <a:t> online</a:t>
              </a:r>
            </a:p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write</a:t>
              </a:r>
              <a:r>
                <a:rPr lang="de-DE" sz="1500" dirty="0"/>
                <a:t> R </a:t>
              </a:r>
              <a:r>
                <a:rPr lang="de-DE" sz="1500" dirty="0" err="1"/>
                <a:t>script</a:t>
              </a:r>
              <a:r>
                <a:rPr lang="de-DE" sz="1500" dirty="0"/>
                <a:t> </a:t>
              </a:r>
              <a:r>
                <a:rPr lang="de-DE" sz="1500" dirty="0" err="1"/>
                <a:t>to</a:t>
              </a:r>
              <a:r>
                <a:rPr lang="de-DE" sz="1500" dirty="0"/>
                <a:t> web </a:t>
              </a:r>
              <a:r>
                <a:rPr lang="de-DE" sz="1500" dirty="0" err="1"/>
                <a:t>scrape</a:t>
              </a:r>
              <a:r>
                <a:rPr lang="de-DE" sz="1500" dirty="0"/>
                <a:t> </a:t>
              </a:r>
              <a:r>
                <a:rPr lang="de-DE" sz="1500" dirty="0" err="1"/>
                <a:t>the</a:t>
              </a:r>
              <a:r>
                <a:rPr lang="de-DE" sz="1500" dirty="0"/>
                <a:t>  </a:t>
              </a:r>
              <a:r>
                <a:rPr lang="de-DE" sz="1500" dirty="0" err="1"/>
                <a:t>metadata</a:t>
              </a:r>
              <a:endParaRPr lang="de-DE" sz="1500" dirty="0"/>
            </a:p>
            <a:p>
              <a:pPr lvl="0"/>
              <a:r>
                <a:rPr lang="de-DE" sz="1500" dirty="0"/>
                <a:t>- clean </a:t>
              </a:r>
              <a:r>
                <a:rPr lang="de-DE" sz="1500" dirty="0" err="1"/>
                <a:t>up</a:t>
              </a:r>
              <a:r>
                <a:rPr lang="de-DE" sz="1500" dirty="0"/>
                <a:t> </a:t>
              </a:r>
              <a:r>
                <a:rPr lang="de-DE" sz="1500" dirty="0" err="1"/>
                <a:t>imported</a:t>
              </a:r>
              <a:r>
                <a:rPr lang="de-DE" sz="1500" dirty="0"/>
                <a:t> </a:t>
              </a:r>
              <a:r>
                <a:rPr lang="de-DE" sz="1500" dirty="0" err="1"/>
                <a:t>dataframe</a:t>
              </a:r>
              <a:r>
                <a:rPr lang="de-DE" sz="1500" dirty="0"/>
                <a:t>(s), clean </a:t>
              </a:r>
              <a:r>
                <a:rPr lang="de-DE" sz="1500" dirty="0" err="1"/>
                <a:t>and</a:t>
              </a:r>
              <a:r>
                <a:rPr lang="de-DE" sz="1500" dirty="0"/>
                <a:t> </a:t>
              </a:r>
              <a:r>
                <a:rPr lang="de-DE" sz="1500" dirty="0" err="1"/>
                <a:t>combine</a:t>
              </a:r>
              <a:r>
                <a:rPr lang="de-DE" sz="1500" dirty="0"/>
                <a:t> </a:t>
              </a:r>
              <a:r>
                <a:rPr lang="de-DE" sz="1500" dirty="0" err="1"/>
                <a:t>dataframe</a:t>
              </a:r>
              <a:r>
                <a:rPr lang="de-DE" sz="1500" dirty="0"/>
                <a:t>(s)</a:t>
              </a:r>
            </a:p>
            <a:p>
              <a:pPr lvl="0"/>
              <a:endParaRPr lang="de-DE" sz="300" dirty="0"/>
            </a:p>
            <a:p>
              <a:r>
                <a:rPr lang="de-DE" sz="1500" i="1" dirty="0" err="1"/>
                <a:t>result</a:t>
              </a:r>
              <a:r>
                <a:rPr lang="de-DE" sz="1500" i="1" dirty="0"/>
                <a:t>: </a:t>
              </a:r>
              <a:r>
                <a:rPr lang="de-DE" sz="1500" i="1" dirty="0" err="1"/>
                <a:t>metadata</a:t>
              </a:r>
              <a:r>
                <a:rPr lang="de-DE" sz="1500" i="1" dirty="0"/>
                <a:t> </a:t>
              </a:r>
              <a:r>
                <a:rPr lang="de-DE" sz="1500" i="1" dirty="0" err="1"/>
                <a:t>script</a:t>
              </a:r>
              <a:endParaRPr lang="de-DE" sz="1500" i="1" dirty="0"/>
            </a:p>
          </p:txBody>
        </p:sp>
        <p:sp>
          <p:nvSpPr>
            <p:cNvPr id="274" name="Textfeld 273">
              <a:extLst>
                <a:ext uri="{FF2B5EF4-FFF2-40B4-BE49-F238E27FC236}">
                  <a16:creationId xmlns:a16="http://schemas.microsoft.com/office/drawing/2014/main" id="{A8A472F8-EF10-8E48-BBD2-ABDE5ACC41BF}"/>
                </a:ext>
              </a:extLst>
            </p:cNvPr>
            <p:cNvSpPr txBox="1"/>
            <p:nvPr/>
          </p:nvSpPr>
          <p:spPr>
            <a:xfrm>
              <a:off x="6726010" y="21637846"/>
              <a:ext cx="5618337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analyze</a:t>
              </a:r>
              <a:r>
                <a:rPr lang="de-DE" sz="1500" dirty="0"/>
                <a:t> </a:t>
              </a:r>
              <a:r>
                <a:rPr lang="de-DE" sz="1500" dirty="0" err="1"/>
                <a:t>organizational</a:t>
              </a:r>
              <a:r>
                <a:rPr lang="de-DE" sz="1500" dirty="0"/>
                <a:t> </a:t>
              </a:r>
              <a:r>
                <a:rPr lang="de-DE" sz="1500" dirty="0" err="1"/>
                <a:t>structure</a:t>
              </a:r>
              <a:r>
                <a:rPr lang="de-DE" sz="1500" dirty="0"/>
                <a:t> </a:t>
              </a:r>
              <a:r>
                <a:rPr lang="de-DE" sz="1500" dirty="0" err="1"/>
                <a:t>of</a:t>
              </a:r>
              <a:r>
                <a:rPr lang="de-DE" sz="1500" dirty="0"/>
                <a:t> </a:t>
              </a:r>
              <a:r>
                <a:rPr lang="de-DE" sz="1500" dirty="0" err="1"/>
                <a:t>scraped</a:t>
              </a:r>
              <a:r>
                <a:rPr lang="de-DE" sz="1500" dirty="0"/>
                <a:t> </a:t>
              </a:r>
              <a:r>
                <a:rPr lang="de-DE" sz="1500" dirty="0" err="1"/>
                <a:t>transcripts</a:t>
              </a:r>
              <a:endParaRPr lang="de-DE" sz="15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lvl="0"/>
              <a:r>
                <a:rPr lang="de-DE" sz="1500" dirty="0"/>
                <a:t>- clean: </a:t>
              </a:r>
              <a:r>
                <a:rPr lang="de-DE" sz="1500" dirty="0" err="1"/>
                <a:t>character</a:t>
              </a:r>
              <a:r>
                <a:rPr lang="de-DE" sz="1500" dirty="0"/>
                <a:t> </a:t>
              </a:r>
              <a:r>
                <a:rPr lang="de-DE" sz="1500" dirty="0" err="1"/>
                <a:t>names</a:t>
              </a:r>
              <a:r>
                <a:rPr lang="de-DE" sz="1500" dirty="0"/>
                <a:t>, </a:t>
              </a:r>
              <a:r>
                <a:rPr lang="de-DE" sz="1500" dirty="0" err="1"/>
                <a:t>dialog</a:t>
              </a:r>
              <a:r>
                <a:rPr lang="de-DE" sz="1500" dirty="0"/>
                <a:t> </a:t>
              </a:r>
              <a:r>
                <a:rPr lang="de-DE" sz="1500" dirty="0" err="1"/>
                <a:t>lines</a:t>
              </a:r>
              <a:endParaRPr lang="de-DE" sz="1500" b="1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delete</a:t>
              </a:r>
              <a:r>
                <a:rPr lang="de-DE" sz="1500" dirty="0"/>
                <a:t> </a:t>
              </a:r>
              <a:r>
                <a:rPr lang="de-DE" sz="1500" dirty="0" err="1"/>
                <a:t>scene</a:t>
              </a:r>
              <a:r>
                <a:rPr lang="de-DE" sz="1500" dirty="0"/>
                <a:t> </a:t>
              </a:r>
              <a:r>
                <a:rPr lang="de-DE" sz="1500" dirty="0" err="1"/>
                <a:t>information</a:t>
              </a:r>
              <a:r>
                <a:rPr lang="de-DE" sz="1500" dirty="0"/>
                <a:t>,  </a:t>
              </a:r>
              <a:r>
                <a:rPr lang="de-DE" sz="1500" dirty="0" err="1"/>
                <a:t>expressions</a:t>
              </a:r>
              <a:r>
                <a:rPr lang="de-DE" sz="1500" dirty="0"/>
                <a:t>, ...</a:t>
              </a:r>
            </a:p>
            <a:p>
              <a:pPr lvl="0"/>
              <a:endParaRPr lang="de-DE" sz="300" dirty="0"/>
            </a:p>
            <a:p>
              <a:r>
                <a:rPr lang="de-DE" sz="1500" i="1" dirty="0" err="1"/>
                <a:t>result</a:t>
              </a:r>
              <a:r>
                <a:rPr lang="de-DE" sz="1500" i="1" dirty="0"/>
                <a:t>: </a:t>
              </a:r>
              <a:r>
                <a:rPr lang="de-DE" sz="1500" i="1" dirty="0" err="1"/>
                <a:t>cleaning</a:t>
              </a:r>
              <a:r>
                <a:rPr lang="de-DE" sz="1500" i="1" dirty="0"/>
                <a:t> </a:t>
              </a:r>
              <a:r>
                <a:rPr lang="de-DE" sz="1500" i="1" dirty="0" err="1"/>
                <a:t>script</a:t>
              </a:r>
              <a:endParaRPr lang="de-DE" sz="1500" dirty="0"/>
            </a:p>
          </p:txBody>
        </p:sp>
        <p:sp>
          <p:nvSpPr>
            <p:cNvPr id="275" name="Textfeld 274">
              <a:extLst>
                <a:ext uri="{FF2B5EF4-FFF2-40B4-BE49-F238E27FC236}">
                  <a16:creationId xmlns:a16="http://schemas.microsoft.com/office/drawing/2014/main" id="{5A8BCDB2-19B0-F046-B94B-07F5DDB4A397}"/>
                </a:ext>
              </a:extLst>
            </p:cNvPr>
            <p:cNvSpPr txBox="1"/>
            <p:nvPr/>
          </p:nvSpPr>
          <p:spPr>
            <a:xfrm>
              <a:off x="7386346" y="22860399"/>
              <a:ext cx="350242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analyse</a:t>
              </a:r>
              <a:r>
                <a:rPr lang="de-DE" sz="1500" dirty="0"/>
                <a:t> </a:t>
              </a:r>
              <a:r>
                <a:rPr lang="de-DE" sz="1500" dirty="0" err="1"/>
                <a:t>dialogs</a:t>
              </a:r>
              <a:r>
                <a:rPr lang="de-DE" sz="1500" dirty="0"/>
                <a:t>, </a:t>
              </a:r>
              <a:r>
                <a:rPr lang="de-DE" sz="1500" dirty="0" err="1"/>
                <a:t>lines</a:t>
              </a:r>
              <a:r>
                <a:rPr lang="de-DE" sz="1500" dirty="0"/>
                <a:t>, </a:t>
              </a:r>
              <a:r>
                <a:rPr lang="de-DE" sz="1500" dirty="0" err="1"/>
                <a:t>sociograms</a:t>
              </a:r>
              <a:endParaRPr lang="de-DE" sz="1500" dirty="0"/>
            </a:p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sentiment.ai</a:t>
              </a:r>
              <a:r>
                <a:rPr lang="de-DE" sz="1500" dirty="0"/>
                <a:t>,  </a:t>
              </a:r>
              <a:r>
                <a:rPr lang="de-DE" sz="1500" dirty="0" err="1"/>
                <a:t>vader</a:t>
              </a:r>
              <a:endParaRPr lang="de-DE" sz="1500" dirty="0"/>
            </a:p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gender</a:t>
              </a:r>
              <a:r>
                <a:rPr lang="de-DE" sz="1500" dirty="0"/>
                <a:t>, </a:t>
              </a:r>
              <a:r>
                <a:rPr lang="de-DE" sz="1500" dirty="0" err="1"/>
                <a:t>roles</a:t>
              </a:r>
              <a:r>
                <a:rPr lang="de-DE" sz="1500" dirty="0"/>
                <a:t>, </a:t>
              </a:r>
              <a:r>
                <a:rPr lang="de-DE" sz="1500" dirty="0" err="1"/>
                <a:t>role_category</a:t>
              </a:r>
              <a:endParaRPr lang="de-DE" sz="1500" dirty="0"/>
            </a:p>
            <a:p>
              <a:pPr lvl="0"/>
              <a:r>
                <a:rPr lang="de-DE" sz="1500" dirty="0"/>
                <a:t>- </a:t>
              </a:r>
              <a:r>
                <a:rPr lang="de-DE" sz="1500" dirty="0" err="1"/>
                <a:t>calculations</a:t>
              </a:r>
              <a:r>
                <a:rPr lang="de-DE" sz="1500" dirty="0"/>
                <a:t>  </a:t>
              </a:r>
              <a:r>
                <a:rPr lang="de-DE" sz="1500" dirty="0" err="1"/>
                <a:t>according</a:t>
              </a:r>
              <a:r>
                <a:rPr lang="de-DE" sz="1500" dirty="0"/>
                <a:t> </a:t>
              </a:r>
              <a:r>
                <a:rPr lang="de-DE" sz="1500" dirty="0" err="1"/>
                <a:t>to</a:t>
              </a:r>
              <a:r>
                <a:rPr lang="de-DE" sz="1500" dirty="0"/>
                <a:t> </a:t>
              </a:r>
              <a:r>
                <a:rPr lang="de-DE" sz="1500" dirty="0" err="1"/>
                <a:t>study</a:t>
              </a:r>
              <a:r>
                <a:rPr lang="de-DE" sz="1500" dirty="0"/>
                <a:t> </a:t>
              </a:r>
              <a:r>
                <a:rPr lang="de-DE" sz="1500" dirty="0" err="1"/>
                <a:t>aim</a:t>
              </a:r>
              <a:endParaRPr lang="de-DE" sz="1500" dirty="0"/>
            </a:p>
            <a:p>
              <a:pPr lvl="0"/>
              <a:endParaRPr lang="de-DE" sz="300" dirty="0"/>
            </a:p>
            <a:p>
              <a:r>
                <a:rPr lang="de-DE" sz="1500" i="1" dirty="0" err="1"/>
                <a:t>result</a:t>
              </a:r>
              <a:r>
                <a:rPr lang="de-DE" sz="1500" i="1" dirty="0"/>
                <a:t>: </a:t>
              </a:r>
              <a:r>
                <a:rPr lang="de-DE" sz="1500" i="1" dirty="0" err="1"/>
                <a:t>analyzing</a:t>
              </a:r>
              <a:r>
                <a:rPr lang="de-DE" sz="1500" i="1" dirty="0"/>
                <a:t> &amp; </a:t>
              </a:r>
              <a:r>
                <a:rPr lang="de-DE" sz="1500" i="1" dirty="0" err="1"/>
                <a:t>calculation</a:t>
              </a:r>
              <a:r>
                <a:rPr lang="de-DE" sz="1500" i="1" dirty="0"/>
                <a:t> </a:t>
              </a:r>
              <a:r>
                <a:rPr lang="de-DE" sz="1500" i="1" dirty="0" err="1"/>
                <a:t>scripts</a:t>
              </a:r>
              <a:endParaRPr lang="de-DE" sz="1500" i="1" dirty="0"/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B2EA9A97-495A-5C63-4D3C-35D6628498FA}"/>
              </a:ext>
            </a:extLst>
          </p:cNvPr>
          <p:cNvSpPr/>
          <p:nvPr/>
        </p:nvSpPr>
        <p:spPr>
          <a:xfrm>
            <a:off x="558980" y="917850"/>
            <a:ext cx="5254625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TOPIC: Analyze </a:t>
            </a:r>
            <a:r>
              <a:rPr lang="de-DE" sz="1400" dirty="0" err="1"/>
              <a:t>animated</a:t>
            </a:r>
            <a:r>
              <a:rPr lang="de-DE" sz="1400" dirty="0"/>
              <a:t> </a:t>
            </a:r>
            <a:r>
              <a:rPr lang="de-DE" sz="1400" dirty="0" err="1"/>
              <a:t>series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children</a:t>
            </a:r>
            <a:r>
              <a:rPr lang="de-DE" sz="1400" dirty="0"/>
              <a:t> </a:t>
            </a:r>
            <a:r>
              <a:rPr lang="de-DE" sz="1400" dirty="0" err="1"/>
              <a:t>according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hypothesis</a:t>
            </a:r>
            <a:endParaRPr lang="de-DE" sz="1400" dirty="0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9966C33-E895-A5C5-A7AB-2BFECC78A539}"/>
              </a:ext>
            </a:extLst>
          </p:cNvPr>
          <p:cNvSpPr/>
          <p:nvPr/>
        </p:nvSpPr>
        <p:spPr>
          <a:xfrm>
            <a:off x="11168379" y="11693434"/>
            <a:ext cx="1422901" cy="573189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2">
                    <a:lumMod val="75000"/>
                  </a:schemeClr>
                </a:solidFill>
              </a:rPr>
              <a:t>B. WEB SCRAPING </a:t>
            </a:r>
            <a:r>
              <a:rPr lang="de-DE" sz="1200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de-DE" sz="1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2">
                    <a:lumMod val="75000"/>
                  </a:schemeClr>
                </a:solidFill>
              </a:rPr>
              <a:t>transcripts</a:t>
            </a:r>
            <a:endParaRPr lang="de-DE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B023ADD9-ADB1-BA6C-952F-999926930B6A}"/>
              </a:ext>
            </a:extLst>
          </p:cNvPr>
          <p:cNvSpPr/>
          <p:nvPr/>
        </p:nvSpPr>
        <p:spPr>
          <a:xfrm>
            <a:off x="1150320" y="1660801"/>
            <a:ext cx="1450486" cy="5686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A. SELECTION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169A8FE7-CF40-1387-8B9D-BF71D464F5E2}"/>
              </a:ext>
            </a:extLst>
          </p:cNvPr>
          <p:cNvSpPr/>
          <p:nvPr/>
        </p:nvSpPr>
        <p:spPr>
          <a:xfrm>
            <a:off x="1551562" y="5092178"/>
            <a:ext cx="1422901" cy="171705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D. ANALYSE DATA</a:t>
            </a:r>
          </a:p>
        </p:txBody>
      </p:sp>
      <p:sp>
        <p:nvSpPr>
          <p:cNvPr id="11" name="Diagonal liegende Ecken des Rechtecks schneiden 10">
            <a:extLst>
              <a:ext uri="{FF2B5EF4-FFF2-40B4-BE49-F238E27FC236}">
                <a16:creationId xmlns:a16="http://schemas.microsoft.com/office/drawing/2014/main" id="{D90C82A3-D7D2-320B-C009-C3592B5A3516}"/>
              </a:ext>
            </a:extLst>
          </p:cNvPr>
          <p:cNvSpPr/>
          <p:nvPr/>
        </p:nvSpPr>
        <p:spPr>
          <a:xfrm>
            <a:off x="3041056" y="1667944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3" name="Diagonal liegende Ecken des Rechtecks schneiden 12">
            <a:extLst>
              <a:ext uri="{FF2B5EF4-FFF2-40B4-BE49-F238E27FC236}">
                <a16:creationId xmlns:a16="http://schemas.microsoft.com/office/drawing/2014/main" id="{C71605B6-0CD7-CF18-B37C-B64959DBDB72}"/>
              </a:ext>
            </a:extLst>
          </p:cNvPr>
          <p:cNvSpPr/>
          <p:nvPr/>
        </p:nvSpPr>
        <p:spPr>
          <a:xfrm>
            <a:off x="5615201" y="1659257"/>
            <a:ext cx="2133899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4" name="Diagonal liegende Ecken des Rechtecks schneiden 13">
            <a:extLst>
              <a:ext uri="{FF2B5EF4-FFF2-40B4-BE49-F238E27FC236}">
                <a16:creationId xmlns:a16="http://schemas.microsoft.com/office/drawing/2014/main" id="{726765C8-15FF-C0C5-CB26-F37A0AD295A5}"/>
              </a:ext>
            </a:extLst>
          </p:cNvPr>
          <p:cNvSpPr/>
          <p:nvPr/>
        </p:nvSpPr>
        <p:spPr>
          <a:xfrm>
            <a:off x="8189346" y="1659257"/>
            <a:ext cx="2039145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6" name="Diagonal liegende Ecken des Rechtecks schneiden 15">
            <a:extLst>
              <a:ext uri="{FF2B5EF4-FFF2-40B4-BE49-F238E27FC236}">
                <a16:creationId xmlns:a16="http://schemas.microsoft.com/office/drawing/2014/main" id="{8975157A-7151-B215-687A-C23F22812F56}"/>
              </a:ext>
            </a:extLst>
          </p:cNvPr>
          <p:cNvSpPr/>
          <p:nvPr/>
        </p:nvSpPr>
        <p:spPr>
          <a:xfrm>
            <a:off x="10668737" y="1670006"/>
            <a:ext cx="1599773" cy="559484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7197FC5-3222-DB3F-66E8-63805C4A967F}"/>
              </a:ext>
            </a:extLst>
          </p:cNvPr>
          <p:cNvSpPr/>
          <p:nvPr/>
        </p:nvSpPr>
        <p:spPr>
          <a:xfrm>
            <a:off x="558977" y="1626671"/>
            <a:ext cx="393700" cy="5149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E50293A-07FC-FFAA-0B94-57DD75992BB1}"/>
              </a:ext>
            </a:extLst>
          </p:cNvPr>
          <p:cNvSpPr/>
          <p:nvPr/>
        </p:nvSpPr>
        <p:spPr>
          <a:xfrm>
            <a:off x="1081661" y="2524005"/>
            <a:ext cx="393700" cy="42517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E1476E-A136-24AB-5461-47B7C6836460}"/>
              </a:ext>
            </a:extLst>
          </p:cNvPr>
          <p:cNvSpPr/>
          <p:nvPr/>
        </p:nvSpPr>
        <p:spPr>
          <a:xfrm>
            <a:off x="11091435" y="6927335"/>
            <a:ext cx="76942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B5FAB31-E596-F5BD-06DB-CF4EC4CB80DD}"/>
              </a:ext>
            </a:extLst>
          </p:cNvPr>
          <p:cNvSpPr/>
          <p:nvPr/>
        </p:nvSpPr>
        <p:spPr>
          <a:xfrm>
            <a:off x="11253419" y="6927335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42" name="Diagonal liegende Ecken des Rechtecks schneiden 41">
            <a:extLst>
              <a:ext uri="{FF2B5EF4-FFF2-40B4-BE49-F238E27FC236}">
                <a16:creationId xmlns:a16="http://schemas.microsoft.com/office/drawing/2014/main" id="{60F75EB8-1FD6-DB95-FC2C-7ED8F1278CC1}"/>
              </a:ext>
            </a:extLst>
          </p:cNvPr>
          <p:cNvSpPr/>
          <p:nvPr/>
        </p:nvSpPr>
        <p:spPr>
          <a:xfrm>
            <a:off x="3186292" y="5105271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dialogs</a:t>
            </a:r>
            <a:endParaRPr lang="de-DE" sz="1200" dirty="0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E311D7C7-0881-0991-5B7C-0DD1E3F317BD}"/>
              </a:ext>
            </a:extLst>
          </p:cNvPr>
          <p:cNvSpPr/>
          <p:nvPr/>
        </p:nvSpPr>
        <p:spPr>
          <a:xfrm>
            <a:off x="1566951" y="4236118"/>
            <a:ext cx="1422901" cy="57318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 . CLEANING </a:t>
            </a:r>
          </a:p>
          <a:p>
            <a:pPr algn="ctr"/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31" name="Diagonal liegende Ecken des Rechtecks schneiden 30">
            <a:extLst>
              <a:ext uri="{FF2B5EF4-FFF2-40B4-BE49-F238E27FC236}">
                <a16:creationId xmlns:a16="http://schemas.microsoft.com/office/drawing/2014/main" id="{8076E9DD-9CFF-CA21-73C0-9741F15C8EAA}"/>
              </a:ext>
            </a:extLst>
          </p:cNvPr>
          <p:cNvSpPr/>
          <p:nvPr/>
        </p:nvSpPr>
        <p:spPr>
          <a:xfrm>
            <a:off x="6111423" y="4248306"/>
            <a:ext cx="29504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Clean: Character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dialog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endParaRPr lang="de-DE" sz="1200" dirty="0"/>
          </a:p>
          <a:p>
            <a:pPr algn="ctr"/>
            <a:r>
              <a:rPr lang="de-DE" sz="1200" dirty="0"/>
              <a:t>Delete </a:t>
            </a:r>
            <a:r>
              <a:rPr lang="de-DE" sz="1200" dirty="0" err="1"/>
              <a:t>scene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,  </a:t>
            </a:r>
            <a:r>
              <a:rPr lang="de-DE" sz="1200" dirty="0" err="1"/>
              <a:t>expressions</a:t>
            </a:r>
            <a:endParaRPr lang="de-DE" sz="1200" dirty="0"/>
          </a:p>
        </p:txBody>
      </p:sp>
      <p:sp>
        <p:nvSpPr>
          <p:cNvPr id="37" name="Diagonal liegende Ecken des Rechtecks schneiden 36">
            <a:extLst>
              <a:ext uri="{FF2B5EF4-FFF2-40B4-BE49-F238E27FC236}">
                <a16:creationId xmlns:a16="http://schemas.microsoft.com/office/drawing/2014/main" id="{04AAB3F6-F01E-60E6-5CB7-0030171F187D}"/>
              </a:ext>
            </a:extLst>
          </p:cNvPr>
          <p:cNvSpPr/>
          <p:nvPr/>
        </p:nvSpPr>
        <p:spPr>
          <a:xfrm>
            <a:off x="3186289" y="4240879"/>
            <a:ext cx="27133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Analyze organizational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scraped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DA8F2AB-63E3-5DAB-297C-D8DA6A121550}"/>
              </a:ext>
            </a:extLst>
          </p:cNvPr>
          <p:cNvSpPr/>
          <p:nvPr/>
        </p:nvSpPr>
        <p:spPr>
          <a:xfrm>
            <a:off x="9265427" y="4240879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B0DAD0B-E970-DDE4-A61E-390B8154C420}"/>
              </a:ext>
            </a:extLst>
          </p:cNvPr>
          <p:cNvSpPr/>
          <p:nvPr/>
        </p:nvSpPr>
        <p:spPr>
          <a:xfrm>
            <a:off x="9588267" y="4240879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Diagonal liegende Ecken des Rechtecks schneiden 43">
            <a:extLst>
              <a:ext uri="{FF2B5EF4-FFF2-40B4-BE49-F238E27FC236}">
                <a16:creationId xmlns:a16="http://schemas.microsoft.com/office/drawing/2014/main" id="{D1A4F4BD-D7C1-47E5-263F-AADD1B11D835}"/>
              </a:ext>
            </a:extLst>
          </p:cNvPr>
          <p:cNvSpPr/>
          <p:nvPr/>
        </p:nvSpPr>
        <p:spPr>
          <a:xfrm>
            <a:off x="9899001" y="4248306"/>
            <a:ext cx="2369509" cy="58959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E58E5E8-8CCD-0CEB-3398-6FDD0AB511CC}"/>
              </a:ext>
            </a:extLst>
          </p:cNvPr>
          <p:cNvSpPr/>
          <p:nvPr/>
        </p:nvSpPr>
        <p:spPr>
          <a:xfrm>
            <a:off x="9421493" y="4240879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Diagonal liegende Ecken des Rechtecks schneiden 38">
            <a:extLst>
              <a:ext uri="{FF2B5EF4-FFF2-40B4-BE49-F238E27FC236}">
                <a16:creationId xmlns:a16="http://schemas.microsoft.com/office/drawing/2014/main" id="{0A0E2ACD-1F5A-F228-B595-2D1C2C0205A1}"/>
              </a:ext>
            </a:extLst>
          </p:cNvPr>
          <p:cNvSpPr/>
          <p:nvPr/>
        </p:nvSpPr>
        <p:spPr>
          <a:xfrm>
            <a:off x="3186291" y="5665365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lines</a:t>
            </a:r>
            <a:endParaRPr lang="de-DE" sz="1200" dirty="0"/>
          </a:p>
        </p:txBody>
      </p:sp>
      <p:sp>
        <p:nvSpPr>
          <p:cNvPr id="46" name="Diagonal liegende Ecken des Rechtecks schneiden 45">
            <a:extLst>
              <a:ext uri="{FF2B5EF4-FFF2-40B4-BE49-F238E27FC236}">
                <a16:creationId xmlns:a16="http://schemas.microsoft.com/office/drawing/2014/main" id="{1E8F92CA-1D04-41B4-128A-85F12141F62A}"/>
              </a:ext>
            </a:extLst>
          </p:cNvPr>
          <p:cNvSpPr/>
          <p:nvPr/>
        </p:nvSpPr>
        <p:spPr>
          <a:xfrm>
            <a:off x="3178059" y="6217523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sociogram</a:t>
            </a:r>
            <a:endParaRPr lang="de-DE" sz="1200" dirty="0"/>
          </a:p>
        </p:txBody>
      </p:sp>
      <p:sp>
        <p:nvSpPr>
          <p:cNvPr id="47" name="Diagonal liegende Ecken des Rechtecks schneiden 46">
            <a:extLst>
              <a:ext uri="{FF2B5EF4-FFF2-40B4-BE49-F238E27FC236}">
                <a16:creationId xmlns:a16="http://schemas.microsoft.com/office/drawing/2014/main" id="{1766F89D-6518-4838-481F-8583FFF7FCFD}"/>
              </a:ext>
            </a:extLst>
          </p:cNvPr>
          <p:cNvSpPr/>
          <p:nvPr/>
        </p:nvSpPr>
        <p:spPr>
          <a:xfrm>
            <a:off x="5090397" y="5098723"/>
            <a:ext cx="2029881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who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talking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whom</a:t>
            </a:r>
            <a:r>
              <a:rPr lang="de-DE" sz="1200" dirty="0"/>
              <a:t> </a:t>
            </a:r>
          </a:p>
        </p:txBody>
      </p:sp>
      <p:sp>
        <p:nvSpPr>
          <p:cNvPr id="48" name="Diagonal liegende Ecken des Rechtecks schneiden 47">
            <a:extLst>
              <a:ext uri="{FF2B5EF4-FFF2-40B4-BE49-F238E27FC236}">
                <a16:creationId xmlns:a16="http://schemas.microsoft.com/office/drawing/2014/main" id="{17495EF8-969E-DE6C-FC12-B0C9C3BF06D8}"/>
              </a:ext>
            </a:extLst>
          </p:cNvPr>
          <p:cNvSpPr/>
          <p:nvPr/>
        </p:nvSpPr>
        <p:spPr>
          <a:xfrm>
            <a:off x="4989870" y="6238554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NODE Properties</a:t>
            </a:r>
          </a:p>
        </p:txBody>
      </p:sp>
      <p:sp>
        <p:nvSpPr>
          <p:cNvPr id="49" name="Diagonal liegende Ecken des Rechtecks schneiden 48">
            <a:extLst>
              <a:ext uri="{FF2B5EF4-FFF2-40B4-BE49-F238E27FC236}">
                <a16:creationId xmlns:a16="http://schemas.microsoft.com/office/drawing/2014/main" id="{4C122035-7AA1-F455-500F-16E8B87450A5}"/>
              </a:ext>
            </a:extLst>
          </p:cNvPr>
          <p:cNvSpPr/>
          <p:nvPr/>
        </p:nvSpPr>
        <p:spPr>
          <a:xfrm>
            <a:off x="7269759" y="5105271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</a:t>
            </a:r>
            <a:endParaRPr lang="de-DE" sz="1200" dirty="0"/>
          </a:p>
        </p:txBody>
      </p:sp>
      <p:sp>
        <p:nvSpPr>
          <p:cNvPr id="50" name="Diagonal liegende Ecken des Rechtecks schneiden 49">
            <a:extLst>
              <a:ext uri="{FF2B5EF4-FFF2-40B4-BE49-F238E27FC236}">
                <a16:creationId xmlns:a16="http://schemas.microsoft.com/office/drawing/2014/main" id="{CA146ABC-2868-9930-E40A-26D6E52ED527}"/>
              </a:ext>
            </a:extLst>
          </p:cNvPr>
          <p:cNvSpPr/>
          <p:nvPr/>
        </p:nvSpPr>
        <p:spPr>
          <a:xfrm>
            <a:off x="4989869" y="5665365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different </a:t>
            </a:r>
            <a:r>
              <a:rPr lang="de-DE" sz="1200" dirty="0" err="1"/>
              <a:t>characters</a:t>
            </a:r>
            <a:r>
              <a:rPr lang="de-DE" sz="1200" dirty="0"/>
              <a:t> </a:t>
            </a:r>
            <a:r>
              <a:rPr lang="de-DE" sz="1200" dirty="0" err="1"/>
              <a:t>expressing</a:t>
            </a:r>
            <a:r>
              <a:rPr lang="de-DE" sz="1200" dirty="0"/>
              <a:t> </a:t>
            </a:r>
          </a:p>
        </p:txBody>
      </p:sp>
      <p:sp>
        <p:nvSpPr>
          <p:cNvPr id="51" name="Diagonal liegende Ecken des Rechtecks schneiden 50">
            <a:extLst>
              <a:ext uri="{FF2B5EF4-FFF2-40B4-BE49-F238E27FC236}">
                <a16:creationId xmlns:a16="http://schemas.microsoft.com/office/drawing/2014/main" id="{3529041F-B3CF-8F60-BE39-93B5F366BBF2}"/>
              </a:ext>
            </a:extLst>
          </p:cNvPr>
          <p:cNvSpPr/>
          <p:nvPr/>
        </p:nvSpPr>
        <p:spPr>
          <a:xfrm>
            <a:off x="7269758" y="5678663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</a:t>
            </a:r>
            <a:endParaRPr lang="de-DE" sz="1200" dirty="0"/>
          </a:p>
        </p:txBody>
      </p:sp>
      <p:sp>
        <p:nvSpPr>
          <p:cNvPr id="52" name="Diagonal liegende Ecken des Rechtecks schneiden 51">
            <a:extLst>
              <a:ext uri="{FF2B5EF4-FFF2-40B4-BE49-F238E27FC236}">
                <a16:creationId xmlns:a16="http://schemas.microsoft.com/office/drawing/2014/main" id="{314C74AD-337B-AABA-4297-CA1D847CD62E}"/>
              </a:ext>
            </a:extLst>
          </p:cNvPr>
          <p:cNvSpPr/>
          <p:nvPr/>
        </p:nvSpPr>
        <p:spPr>
          <a:xfrm>
            <a:off x="7239816" y="6238554"/>
            <a:ext cx="2037495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NETWORK Properties</a:t>
            </a:r>
          </a:p>
        </p:txBody>
      </p:sp>
      <p:sp>
        <p:nvSpPr>
          <p:cNvPr id="53" name="Diagonal liegende Ecken des Rechtecks schneiden 52">
            <a:extLst>
              <a:ext uri="{FF2B5EF4-FFF2-40B4-BE49-F238E27FC236}">
                <a16:creationId xmlns:a16="http://schemas.microsoft.com/office/drawing/2014/main" id="{7F50F406-5A0C-8216-D9FB-C30222A56206}"/>
              </a:ext>
            </a:extLst>
          </p:cNvPr>
          <p:cNvSpPr/>
          <p:nvPr/>
        </p:nvSpPr>
        <p:spPr>
          <a:xfrm>
            <a:off x="9891945" y="5115305"/>
            <a:ext cx="2369509" cy="169392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complete</a:t>
            </a:r>
            <a:r>
              <a:rPr lang="de-DE" sz="1200" dirty="0"/>
              <a:t> </a:t>
            </a:r>
            <a:r>
              <a:rPr lang="de-DE" sz="1200" dirty="0" err="1"/>
              <a:t>process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analyzing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gender</a:t>
            </a:r>
            <a:r>
              <a:rPr lang="de-DE" sz="1200" dirty="0"/>
              <a:t>/</a:t>
            </a:r>
            <a:r>
              <a:rPr lang="de-DE" sz="1200" dirty="0" err="1"/>
              <a:t>role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  <a:p>
            <a:pPr algn="ctr"/>
            <a:r>
              <a:rPr lang="de-DE" sz="1200" dirty="0"/>
              <a:t>…</a:t>
            </a:r>
          </a:p>
          <a:p>
            <a:pPr algn="ctr"/>
            <a:r>
              <a:rPr lang="de-DE" sz="1200" dirty="0" err="1"/>
              <a:t>calculation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r>
              <a:rPr lang="de-DE" sz="1200" dirty="0"/>
              <a:t> (</a:t>
            </a:r>
            <a:r>
              <a:rPr lang="de-DE" sz="1200" dirty="0" err="1"/>
              <a:t>hypothesis</a:t>
            </a:r>
            <a:r>
              <a:rPr lang="de-DE" sz="1200" dirty="0"/>
              <a:t>)</a:t>
            </a:r>
          </a:p>
          <a:p>
            <a:pPr algn="ctr"/>
            <a:r>
              <a:rPr lang="de-DE" sz="1200" dirty="0"/>
              <a:t>…</a:t>
            </a:r>
          </a:p>
          <a:p>
            <a:pPr algn="ctr"/>
            <a:endParaRPr lang="de-DE" sz="1200" dirty="0"/>
          </a:p>
        </p:txBody>
      </p:sp>
      <p:sp>
        <p:nvSpPr>
          <p:cNvPr id="54" name="Diagonal liegende Ecken des Rechtecks schneiden 53">
            <a:extLst>
              <a:ext uri="{FF2B5EF4-FFF2-40B4-BE49-F238E27FC236}">
                <a16:creationId xmlns:a16="http://schemas.microsoft.com/office/drawing/2014/main" id="{6A7B16BD-C12C-226C-7CF4-79EBEC288499}"/>
              </a:ext>
            </a:extLst>
          </p:cNvPr>
          <p:cNvSpPr/>
          <p:nvPr/>
        </p:nvSpPr>
        <p:spPr>
          <a:xfrm>
            <a:off x="8533783" y="5113886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plots</a:t>
            </a:r>
            <a:endParaRPr lang="de-DE" sz="12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51CB0BD-FA06-6312-480C-5686DB8B86F1}"/>
              </a:ext>
            </a:extLst>
          </p:cNvPr>
          <p:cNvSpPr/>
          <p:nvPr/>
        </p:nvSpPr>
        <p:spPr>
          <a:xfrm>
            <a:off x="9458739" y="5092176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Diagonal liegende Ecken des Rechtecks schneiden 56">
            <a:extLst>
              <a:ext uri="{FF2B5EF4-FFF2-40B4-BE49-F238E27FC236}">
                <a16:creationId xmlns:a16="http://schemas.microsoft.com/office/drawing/2014/main" id="{4E6BC9F9-26F2-3BBD-24E2-04E1457A949E}"/>
              </a:ext>
            </a:extLst>
          </p:cNvPr>
          <p:cNvSpPr/>
          <p:nvPr/>
        </p:nvSpPr>
        <p:spPr>
          <a:xfrm>
            <a:off x="8532751" y="5700665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plots</a:t>
            </a:r>
            <a:endParaRPr lang="de-DE" sz="1200" dirty="0"/>
          </a:p>
        </p:txBody>
      </p:sp>
      <p:sp>
        <p:nvSpPr>
          <p:cNvPr id="3" name="Pfeil nach rechts 2">
            <a:extLst>
              <a:ext uri="{FF2B5EF4-FFF2-40B4-BE49-F238E27FC236}">
                <a16:creationId xmlns:a16="http://schemas.microsoft.com/office/drawing/2014/main" id="{6A282F36-0A68-EC08-E1BE-F24D7BBFD6A3}"/>
              </a:ext>
            </a:extLst>
          </p:cNvPr>
          <p:cNvSpPr/>
          <p:nvPr/>
        </p:nvSpPr>
        <p:spPr>
          <a:xfrm flipV="1">
            <a:off x="2600809" y="1881400"/>
            <a:ext cx="370713" cy="4571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Pfeil nach rechts 63">
            <a:extLst>
              <a:ext uri="{FF2B5EF4-FFF2-40B4-BE49-F238E27FC236}">
                <a16:creationId xmlns:a16="http://schemas.microsoft.com/office/drawing/2014/main" id="{A0EC10F6-9826-2CA2-0739-1F69DEF68FE5}"/>
              </a:ext>
            </a:extLst>
          </p:cNvPr>
          <p:cNvSpPr/>
          <p:nvPr/>
        </p:nvSpPr>
        <p:spPr>
          <a:xfrm flipV="1">
            <a:off x="5090394" y="1881401"/>
            <a:ext cx="451412" cy="45719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Pfeil nach rechts 64">
            <a:extLst>
              <a:ext uri="{FF2B5EF4-FFF2-40B4-BE49-F238E27FC236}">
                <a16:creationId xmlns:a16="http://schemas.microsoft.com/office/drawing/2014/main" id="{4214EE41-E143-F17E-4FF7-215CD5388FE0}"/>
              </a:ext>
            </a:extLst>
          </p:cNvPr>
          <p:cNvSpPr/>
          <p:nvPr/>
        </p:nvSpPr>
        <p:spPr>
          <a:xfrm flipV="1">
            <a:off x="7749100" y="1875058"/>
            <a:ext cx="370713" cy="5148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Pfeil nach rechts 65">
            <a:extLst>
              <a:ext uri="{FF2B5EF4-FFF2-40B4-BE49-F238E27FC236}">
                <a16:creationId xmlns:a16="http://schemas.microsoft.com/office/drawing/2014/main" id="{1C4AB421-BE96-2B9F-270F-06991502F8A0}"/>
              </a:ext>
            </a:extLst>
          </p:cNvPr>
          <p:cNvSpPr/>
          <p:nvPr/>
        </p:nvSpPr>
        <p:spPr>
          <a:xfrm flipV="1">
            <a:off x="10137201" y="1880831"/>
            <a:ext cx="463609" cy="45719"/>
          </a:xfrm>
          <a:prstGeom prst="rightArrow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Pfeil nach rechts 118">
            <a:extLst>
              <a:ext uri="{FF2B5EF4-FFF2-40B4-BE49-F238E27FC236}">
                <a16:creationId xmlns:a16="http://schemas.microsoft.com/office/drawing/2014/main" id="{115B755E-E585-C53A-AFE8-85560F7D9DD9}"/>
              </a:ext>
            </a:extLst>
          </p:cNvPr>
          <p:cNvSpPr/>
          <p:nvPr/>
        </p:nvSpPr>
        <p:spPr>
          <a:xfrm flipV="1">
            <a:off x="2975043" y="4477652"/>
            <a:ext cx="147176" cy="4571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Pfeil nach rechts 119">
            <a:extLst>
              <a:ext uri="{FF2B5EF4-FFF2-40B4-BE49-F238E27FC236}">
                <a16:creationId xmlns:a16="http://schemas.microsoft.com/office/drawing/2014/main" id="{55F6B282-0497-CCCF-7760-969B4B36DD03}"/>
              </a:ext>
            </a:extLst>
          </p:cNvPr>
          <p:cNvSpPr/>
          <p:nvPr/>
        </p:nvSpPr>
        <p:spPr>
          <a:xfrm flipV="1">
            <a:off x="5897446" y="4479773"/>
            <a:ext cx="147176" cy="45719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Pfeil nach rechts 120">
            <a:extLst>
              <a:ext uri="{FF2B5EF4-FFF2-40B4-BE49-F238E27FC236}">
                <a16:creationId xmlns:a16="http://schemas.microsoft.com/office/drawing/2014/main" id="{F2897F72-D823-2809-17D3-D59F8D1924F2}"/>
              </a:ext>
            </a:extLst>
          </p:cNvPr>
          <p:cNvSpPr/>
          <p:nvPr/>
        </p:nvSpPr>
        <p:spPr>
          <a:xfrm flipV="1">
            <a:off x="9061828" y="4477111"/>
            <a:ext cx="147176" cy="45719"/>
          </a:xfrm>
          <a:prstGeom prst="rightArrow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krümmte Verbindung 122">
            <a:extLst>
              <a:ext uri="{FF2B5EF4-FFF2-40B4-BE49-F238E27FC236}">
                <a16:creationId xmlns:a16="http://schemas.microsoft.com/office/drawing/2014/main" id="{16F3C770-47DC-E8B4-A430-3102110B02DE}"/>
              </a:ext>
            </a:extLst>
          </p:cNvPr>
          <p:cNvCxnSpPr>
            <a:stCxn id="41" idx="0"/>
            <a:endCxn id="31" idx="3"/>
          </p:cNvCxnSpPr>
          <p:nvPr/>
        </p:nvCxnSpPr>
        <p:spPr>
          <a:xfrm rot="16200000" flipH="1" flipV="1">
            <a:off x="8443473" y="3384038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123">
            <a:extLst>
              <a:ext uri="{FF2B5EF4-FFF2-40B4-BE49-F238E27FC236}">
                <a16:creationId xmlns:a16="http://schemas.microsoft.com/office/drawing/2014/main" id="{23351931-F637-9268-1BFA-4CEEBB385F2F}"/>
              </a:ext>
            </a:extLst>
          </p:cNvPr>
          <p:cNvCxnSpPr/>
          <p:nvPr/>
        </p:nvCxnSpPr>
        <p:spPr>
          <a:xfrm rot="16200000" flipH="1" flipV="1">
            <a:off x="8601429" y="3395102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krümmte Verbindung 124">
            <a:extLst>
              <a:ext uri="{FF2B5EF4-FFF2-40B4-BE49-F238E27FC236}">
                <a16:creationId xmlns:a16="http://schemas.microsoft.com/office/drawing/2014/main" id="{718FA055-1E46-D38A-A526-00A50BCDBF14}"/>
              </a:ext>
            </a:extLst>
          </p:cNvPr>
          <p:cNvCxnSpPr/>
          <p:nvPr/>
        </p:nvCxnSpPr>
        <p:spPr>
          <a:xfrm rot="16200000" flipH="1" flipV="1">
            <a:off x="8771706" y="3401763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krümmte Verbindung 125">
            <a:extLst>
              <a:ext uri="{FF2B5EF4-FFF2-40B4-BE49-F238E27FC236}">
                <a16:creationId xmlns:a16="http://schemas.microsoft.com/office/drawing/2014/main" id="{923D8661-DE0D-AF12-68A4-B10C3F097E48}"/>
              </a:ext>
            </a:extLst>
          </p:cNvPr>
          <p:cNvCxnSpPr>
            <a:cxnSpLocks/>
            <a:stCxn id="31" idx="1"/>
            <a:endCxn id="41" idx="2"/>
          </p:cNvCxnSpPr>
          <p:nvPr/>
        </p:nvCxnSpPr>
        <p:spPr>
          <a:xfrm rot="5400000" flipH="1" flipV="1">
            <a:off x="8443472" y="3855527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krümmte Verbindung 130">
            <a:extLst>
              <a:ext uri="{FF2B5EF4-FFF2-40B4-BE49-F238E27FC236}">
                <a16:creationId xmlns:a16="http://schemas.microsoft.com/office/drawing/2014/main" id="{45EF4BB8-5C21-60DF-A346-69489BC4BE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03823" y="3856853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krümmte Verbindung 131">
            <a:extLst>
              <a:ext uri="{FF2B5EF4-FFF2-40B4-BE49-F238E27FC236}">
                <a16:creationId xmlns:a16="http://schemas.microsoft.com/office/drawing/2014/main" id="{72C3ECFB-D4E9-A407-ED8E-F1049E9B7C6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1706" y="3850140"/>
            <a:ext cx="7427" cy="1721115"/>
          </a:xfrm>
          <a:prstGeom prst="curvedConnector3">
            <a:avLst>
              <a:gd name="adj1" fmla="val -307795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feil nach rechts 132">
            <a:extLst>
              <a:ext uri="{FF2B5EF4-FFF2-40B4-BE49-F238E27FC236}">
                <a16:creationId xmlns:a16="http://schemas.microsoft.com/office/drawing/2014/main" id="{957E33A0-2AB8-4B4A-BC32-0D6E3E91CB85}"/>
              </a:ext>
            </a:extLst>
          </p:cNvPr>
          <p:cNvSpPr/>
          <p:nvPr/>
        </p:nvSpPr>
        <p:spPr>
          <a:xfrm flipV="1">
            <a:off x="9658635" y="4477110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Pfeil nach rechts 133">
            <a:extLst>
              <a:ext uri="{FF2B5EF4-FFF2-40B4-BE49-F238E27FC236}">
                <a16:creationId xmlns:a16="http://schemas.microsoft.com/office/drawing/2014/main" id="{F40155EA-3875-AD75-460C-8DA00BB7CF4F}"/>
              </a:ext>
            </a:extLst>
          </p:cNvPr>
          <p:cNvSpPr/>
          <p:nvPr/>
        </p:nvSpPr>
        <p:spPr>
          <a:xfrm flipV="1">
            <a:off x="9281607" y="4482304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Pfeil nach rechts 134">
            <a:extLst>
              <a:ext uri="{FF2B5EF4-FFF2-40B4-BE49-F238E27FC236}">
                <a16:creationId xmlns:a16="http://schemas.microsoft.com/office/drawing/2014/main" id="{6A788A54-6BA7-33CB-E612-82CF11DAEA3A}"/>
              </a:ext>
            </a:extLst>
          </p:cNvPr>
          <p:cNvSpPr/>
          <p:nvPr/>
        </p:nvSpPr>
        <p:spPr>
          <a:xfrm flipV="1">
            <a:off x="9440634" y="4482304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Pfeil nach rechts 135">
            <a:extLst>
              <a:ext uri="{FF2B5EF4-FFF2-40B4-BE49-F238E27FC236}">
                <a16:creationId xmlns:a16="http://schemas.microsoft.com/office/drawing/2014/main" id="{9262E088-3E7D-C1B1-2C1F-AFAF4EA4A1DD}"/>
              </a:ext>
            </a:extLst>
          </p:cNvPr>
          <p:cNvSpPr/>
          <p:nvPr/>
        </p:nvSpPr>
        <p:spPr>
          <a:xfrm flipV="1">
            <a:off x="2956964" y="5339420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Pfeil nach rechts 136">
            <a:extLst>
              <a:ext uri="{FF2B5EF4-FFF2-40B4-BE49-F238E27FC236}">
                <a16:creationId xmlns:a16="http://schemas.microsoft.com/office/drawing/2014/main" id="{82C12690-64BE-4F4D-5033-C0C26CCCFB3A}"/>
              </a:ext>
            </a:extLst>
          </p:cNvPr>
          <p:cNvSpPr/>
          <p:nvPr/>
        </p:nvSpPr>
        <p:spPr>
          <a:xfrm flipV="1">
            <a:off x="2967194" y="5882307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Pfeil nach rechts 137">
            <a:extLst>
              <a:ext uri="{FF2B5EF4-FFF2-40B4-BE49-F238E27FC236}">
                <a16:creationId xmlns:a16="http://schemas.microsoft.com/office/drawing/2014/main" id="{57D0410E-CAE4-80AB-7E46-F99315EA4A7C}"/>
              </a:ext>
            </a:extLst>
          </p:cNvPr>
          <p:cNvSpPr/>
          <p:nvPr/>
        </p:nvSpPr>
        <p:spPr>
          <a:xfrm flipV="1">
            <a:off x="2967194" y="6472640"/>
            <a:ext cx="147176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Pfeil nach rechts 138">
            <a:extLst>
              <a:ext uri="{FF2B5EF4-FFF2-40B4-BE49-F238E27FC236}">
                <a16:creationId xmlns:a16="http://schemas.microsoft.com/office/drawing/2014/main" id="{617B86A9-4707-95D3-2AE3-94F9D5E22BCF}"/>
              </a:ext>
            </a:extLst>
          </p:cNvPr>
          <p:cNvSpPr/>
          <p:nvPr/>
        </p:nvSpPr>
        <p:spPr>
          <a:xfrm flipV="1">
            <a:off x="4884379" y="533447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Pfeil nach rechts 139">
            <a:extLst>
              <a:ext uri="{FF2B5EF4-FFF2-40B4-BE49-F238E27FC236}">
                <a16:creationId xmlns:a16="http://schemas.microsoft.com/office/drawing/2014/main" id="{3734609A-5895-E0A0-1DAC-CF583323F96D}"/>
              </a:ext>
            </a:extLst>
          </p:cNvPr>
          <p:cNvSpPr/>
          <p:nvPr/>
        </p:nvSpPr>
        <p:spPr>
          <a:xfrm flipV="1">
            <a:off x="7087594" y="531161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Pfeil nach rechts 140">
            <a:extLst>
              <a:ext uri="{FF2B5EF4-FFF2-40B4-BE49-F238E27FC236}">
                <a16:creationId xmlns:a16="http://schemas.microsoft.com/office/drawing/2014/main" id="{8A5AFED9-7F4E-6C40-2B48-510914AA27F0}"/>
              </a:ext>
            </a:extLst>
          </p:cNvPr>
          <p:cNvSpPr/>
          <p:nvPr/>
        </p:nvSpPr>
        <p:spPr>
          <a:xfrm flipV="1">
            <a:off x="8351667" y="531161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Pfeil nach rechts 141">
            <a:extLst>
              <a:ext uri="{FF2B5EF4-FFF2-40B4-BE49-F238E27FC236}">
                <a16:creationId xmlns:a16="http://schemas.microsoft.com/office/drawing/2014/main" id="{5EC66F61-EE61-3F9B-3418-567D473DFBC7}"/>
              </a:ext>
            </a:extLst>
          </p:cNvPr>
          <p:cNvSpPr/>
          <p:nvPr/>
        </p:nvSpPr>
        <p:spPr>
          <a:xfrm flipV="1">
            <a:off x="9241544" y="5319562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Pfeil nach rechts 142">
            <a:extLst>
              <a:ext uri="{FF2B5EF4-FFF2-40B4-BE49-F238E27FC236}">
                <a16:creationId xmlns:a16="http://schemas.microsoft.com/office/drawing/2014/main" id="{80FC4152-76AA-3CA1-F91E-D321C80713E5}"/>
              </a:ext>
            </a:extLst>
          </p:cNvPr>
          <p:cNvSpPr/>
          <p:nvPr/>
        </p:nvSpPr>
        <p:spPr>
          <a:xfrm flipV="1">
            <a:off x="4813675" y="5901113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Pfeil nach rechts 143">
            <a:extLst>
              <a:ext uri="{FF2B5EF4-FFF2-40B4-BE49-F238E27FC236}">
                <a16:creationId xmlns:a16="http://schemas.microsoft.com/office/drawing/2014/main" id="{9C7FCB2F-E2D6-953E-3050-517FEB4BD83B}"/>
              </a:ext>
            </a:extLst>
          </p:cNvPr>
          <p:cNvSpPr/>
          <p:nvPr/>
        </p:nvSpPr>
        <p:spPr>
          <a:xfrm flipV="1">
            <a:off x="4799776" y="6454264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Pfeil nach rechts 144">
            <a:extLst>
              <a:ext uri="{FF2B5EF4-FFF2-40B4-BE49-F238E27FC236}">
                <a16:creationId xmlns:a16="http://schemas.microsoft.com/office/drawing/2014/main" id="{12DFCB10-5398-E70A-C768-A8911AD523B4}"/>
              </a:ext>
            </a:extLst>
          </p:cNvPr>
          <p:cNvSpPr/>
          <p:nvPr/>
        </p:nvSpPr>
        <p:spPr>
          <a:xfrm flipV="1">
            <a:off x="7089354" y="5901113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Pfeil nach rechts 145">
            <a:extLst>
              <a:ext uri="{FF2B5EF4-FFF2-40B4-BE49-F238E27FC236}">
                <a16:creationId xmlns:a16="http://schemas.microsoft.com/office/drawing/2014/main" id="{8416DA46-1A33-CCC0-88CE-E3E15A47A557}"/>
              </a:ext>
            </a:extLst>
          </p:cNvPr>
          <p:cNvSpPr/>
          <p:nvPr/>
        </p:nvSpPr>
        <p:spPr>
          <a:xfrm flipV="1">
            <a:off x="7063197" y="645701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Pfeil nach rechts 146">
            <a:extLst>
              <a:ext uri="{FF2B5EF4-FFF2-40B4-BE49-F238E27FC236}">
                <a16:creationId xmlns:a16="http://schemas.microsoft.com/office/drawing/2014/main" id="{6D3497EB-EF2C-43B0-7F39-0D56BB0A6E38}"/>
              </a:ext>
            </a:extLst>
          </p:cNvPr>
          <p:cNvSpPr/>
          <p:nvPr/>
        </p:nvSpPr>
        <p:spPr>
          <a:xfrm flipV="1">
            <a:off x="9262181" y="647987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Pfeil nach rechts 148">
            <a:extLst>
              <a:ext uri="{FF2B5EF4-FFF2-40B4-BE49-F238E27FC236}">
                <a16:creationId xmlns:a16="http://schemas.microsoft.com/office/drawing/2014/main" id="{33AF34F3-BDEC-4EEF-D365-91DE3D911007}"/>
              </a:ext>
            </a:extLst>
          </p:cNvPr>
          <p:cNvSpPr/>
          <p:nvPr/>
        </p:nvSpPr>
        <p:spPr>
          <a:xfrm flipV="1">
            <a:off x="8338719" y="5901540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Pfeil nach rechts 149">
            <a:extLst>
              <a:ext uri="{FF2B5EF4-FFF2-40B4-BE49-F238E27FC236}">
                <a16:creationId xmlns:a16="http://schemas.microsoft.com/office/drawing/2014/main" id="{B054814F-25AE-C07A-CDBF-007C67613A3F}"/>
              </a:ext>
            </a:extLst>
          </p:cNvPr>
          <p:cNvSpPr/>
          <p:nvPr/>
        </p:nvSpPr>
        <p:spPr>
          <a:xfrm flipV="1">
            <a:off x="9253154" y="5907731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Pfeil nach rechts 150">
            <a:extLst>
              <a:ext uri="{FF2B5EF4-FFF2-40B4-BE49-F238E27FC236}">
                <a16:creationId xmlns:a16="http://schemas.microsoft.com/office/drawing/2014/main" id="{8254B71F-14A8-D828-820F-DBBB3E477162}"/>
              </a:ext>
            </a:extLst>
          </p:cNvPr>
          <p:cNvSpPr/>
          <p:nvPr/>
        </p:nvSpPr>
        <p:spPr>
          <a:xfrm flipV="1">
            <a:off x="9701156" y="5312685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Pfeil nach rechts 151">
            <a:extLst>
              <a:ext uri="{FF2B5EF4-FFF2-40B4-BE49-F238E27FC236}">
                <a16:creationId xmlns:a16="http://schemas.microsoft.com/office/drawing/2014/main" id="{4933C6E7-FDBA-6C8A-8AF2-A15565F469C3}"/>
              </a:ext>
            </a:extLst>
          </p:cNvPr>
          <p:cNvSpPr/>
          <p:nvPr/>
        </p:nvSpPr>
        <p:spPr>
          <a:xfrm flipV="1">
            <a:off x="9690643" y="5901113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Pfeil nach rechts 152">
            <a:extLst>
              <a:ext uri="{FF2B5EF4-FFF2-40B4-BE49-F238E27FC236}">
                <a16:creationId xmlns:a16="http://schemas.microsoft.com/office/drawing/2014/main" id="{E8B4D8E9-42D3-C503-25E8-DA65EB411F67}"/>
              </a:ext>
            </a:extLst>
          </p:cNvPr>
          <p:cNvSpPr/>
          <p:nvPr/>
        </p:nvSpPr>
        <p:spPr>
          <a:xfrm flipV="1">
            <a:off x="9680702" y="6480591"/>
            <a:ext cx="147176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Pfeil nach rechts 153">
            <a:extLst>
              <a:ext uri="{FF2B5EF4-FFF2-40B4-BE49-F238E27FC236}">
                <a16:creationId xmlns:a16="http://schemas.microsoft.com/office/drawing/2014/main" id="{8B88268E-75DC-2204-1172-B7BF71C876EB}"/>
              </a:ext>
            </a:extLst>
          </p:cNvPr>
          <p:cNvSpPr/>
          <p:nvPr/>
        </p:nvSpPr>
        <p:spPr>
          <a:xfrm flipV="1">
            <a:off x="9488561" y="5318655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Pfeil nach rechts 154">
            <a:extLst>
              <a:ext uri="{FF2B5EF4-FFF2-40B4-BE49-F238E27FC236}">
                <a16:creationId xmlns:a16="http://schemas.microsoft.com/office/drawing/2014/main" id="{EA2929DA-0F30-F3C2-D75B-BF466E046962}"/>
              </a:ext>
            </a:extLst>
          </p:cNvPr>
          <p:cNvSpPr/>
          <p:nvPr/>
        </p:nvSpPr>
        <p:spPr>
          <a:xfrm flipV="1">
            <a:off x="9481929" y="5900817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Pfeil nach rechts 156">
            <a:extLst>
              <a:ext uri="{FF2B5EF4-FFF2-40B4-BE49-F238E27FC236}">
                <a16:creationId xmlns:a16="http://schemas.microsoft.com/office/drawing/2014/main" id="{BABD3194-BA3E-F018-C6E8-43BBA1750F2B}"/>
              </a:ext>
            </a:extLst>
          </p:cNvPr>
          <p:cNvSpPr/>
          <p:nvPr/>
        </p:nvSpPr>
        <p:spPr>
          <a:xfrm flipV="1">
            <a:off x="9497377" y="6481460"/>
            <a:ext cx="118172" cy="4571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9" name="Gekrümmte Verbindung 158">
            <a:extLst>
              <a:ext uri="{FF2B5EF4-FFF2-40B4-BE49-F238E27FC236}">
                <a16:creationId xmlns:a16="http://schemas.microsoft.com/office/drawing/2014/main" id="{E2660D09-9EC8-D06C-CD68-1BF0BC242DC7}"/>
              </a:ext>
            </a:extLst>
          </p:cNvPr>
          <p:cNvCxnSpPr>
            <a:cxnSpLocks/>
            <a:stCxn id="56" idx="0"/>
            <a:endCxn id="42" idx="3"/>
          </p:cNvCxnSpPr>
          <p:nvPr/>
        </p:nvCxnSpPr>
        <p:spPr>
          <a:xfrm rot="16200000" flipH="1" flipV="1">
            <a:off x="6757647" y="2366963"/>
            <a:ext cx="13095" cy="5463527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krümmte Verbindung 161">
            <a:extLst>
              <a:ext uri="{FF2B5EF4-FFF2-40B4-BE49-F238E27FC236}">
                <a16:creationId xmlns:a16="http://schemas.microsoft.com/office/drawing/2014/main" id="{67D31C0A-BF9A-5B2A-B842-1B9BCF63DB1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917779" y="2365739"/>
            <a:ext cx="13095" cy="5468625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hteck 164">
            <a:extLst>
              <a:ext uri="{FF2B5EF4-FFF2-40B4-BE49-F238E27FC236}">
                <a16:creationId xmlns:a16="http://schemas.microsoft.com/office/drawing/2014/main" id="{CFF783D3-EE35-D34B-EB94-0477E3EA6E61}"/>
              </a:ext>
            </a:extLst>
          </p:cNvPr>
          <p:cNvSpPr/>
          <p:nvPr/>
        </p:nvSpPr>
        <p:spPr>
          <a:xfrm>
            <a:off x="9650895" y="5093502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6" name="Gekrümmte Verbindung 165">
            <a:extLst>
              <a:ext uri="{FF2B5EF4-FFF2-40B4-BE49-F238E27FC236}">
                <a16:creationId xmlns:a16="http://schemas.microsoft.com/office/drawing/2014/main" id="{9FE2A01A-55A1-43C6-A3ED-CC2388B30C83}"/>
              </a:ext>
            </a:extLst>
          </p:cNvPr>
          <p:cNvCxnSpPr>
            <a:cxnSpLocks/>
            <a:stCxn id="46" idx="1"/>
            <a:endCxn id="165" idx="2"/>
          </p:cNvCxnSpPr>
          <p:nvPr/>
        </p:nvCxnSpPr>
        <p:spPr>
          <a:xfrm rot="16200000" flipH="1">
            <a:off x="6844973" y="3868235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krümmte Verbindung 170">
            <a:extLst>
              <a:ext uri="{FF2B5EF4-FFF2-40B4-BE49-F238E27FC236}">
                <a16:creationId xmlns:a16="http://schemas.microsoft.com/office/drawing/2014/main" id="{CAACBF49-DC69-61C9-C65F-3598A4323E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2819" y="3870327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Pfeil nach rechts 171">
            <a:extLst>
              <a:ext uri="{FF2B5EF4-FFF2-40B4-BE49-F238E27FC236}">
                <a16:creationId xmlns:a16="http://schemas.microsoft.com/office/drawing/2014/main" id="{8229B922-59AF-6781-BA52-4C0A62C4AD59}"/>
              </a:ext>
            </a:extLst>
          </p:cNvPr>
          <p:cNvSpPr/>
          <p:nvPr/>
        </p:nvSpPr>
        <p:spPr>
          <a:xfrm rot="5400000" flipV="1">
            <a:off x="3981696" y="5536553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Pfeil nach rechts 172">
            <a:extLst>
              <a:ext uri="{FF2B5EF4-FFF2-40B4-BE49-F238E27FC236}">
                <a16:creationId xmlns:a16="http://schemas.microsoft.com/office/drawing/2014/main" id="{F0A23A89-DC77-DEBC-7282-4B2947D7EFB0}"/>
              </a:ext>
            </a:extLst>
          </p:cNvPr>
          <p:cNvSpPr/>
          <p:nvPr/>
        </p:nvSpPr>
        <p:spPr>
          <a:xfrm rot="5400000" flipV="1">
            <a:off x="3974739" y="6096662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Pfeil nach rechts 173">
            <a:extLst>
              <a:ext uri="{FF2B5EF4-FFF2-40B4-BE49-F238E27FC236}">
                <a16:creationId xmlns:a16="http://schemas.microsoft.com/office/drawing/2014/main" id="{70C015C9-9030-5B11-D976-820C31968278}"/>
              </a:ext>
            </a:extLst>
          </p:cNvPr>
          <p:cNvSpPr/>
          <p:nvPr/>
        </p:nvSpPr>
        <p:spPr>
          <a:xfrm rot="16200000" flipV="1">
            <a:off x="4094341" y="5657149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Pfeil nach rechts 174">
            <a:extLst>
              <a:ext uri="{FF2B5EF4-FFF2-40B4-BE49-F238E27FC236}">
                <a16:creationId xmlns:a16="http://schemas.microsoft.com/office/drawing/2014/main" id="{3DADF268-D4E2-1559-39BA-05E3FED5DFC0}"/>
              </a:ext>
            </a:extLst>
          </p:cNvPr>
          <p:cNvSpPr/>
          <p:nvPr/>
        </p:nvSpPr>
        <p:spPr>
          <a:xfrm rot="16200000" flipV="1">
            <a:off x="4094340" y="6209306"/>
            <a:ext cx="147176" cy="45719"/>
          </a:xfrm>
          <a:prstGeom prst="rightArrow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Abgerundetes Rechteck 113">
            <a:extLst>
              <a:ext uri="{FF2B5EF4-FFF2-40B4-BE49-F238E27FC236}">
                <a16:creationId xmlns:a16="http://schemas.microsoft.com/office/drawing/2014/main" id="{620672E4-C6FF-4344-8B8D-84F25C25DFB0}"/>
              </a:ext>
            </a:extLst>
          </p:cNvPr>
          <p:cNvSpPr/>
          <p:nvPr/>
        </p:nvSpPr>
        <p:spPr>
          <a:xfrm>
            <a:off x="1095299" y="10618120"/>
            <a:ext cx="1450486" cy="568691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1">
                    <a:lumMod val="75000"/>
                  </a:schemeClr>
                </a:solidFill>
              </a:rPr>
              <a:t>A. SELECTION</a:t>
            </a:r>
          </a:p>
        </p:txBody>
      </p:sp>
      <p:sp>
        <p:nvSpPr>
          <p:cNvPr id="115" name="Diagonal liegende Ecken des Rechtecks schneiden 114">
            <a:extLst>
              <a:ext uri="{FF2B5EF4-FFF2-40B4-BE49-F238E27FC236}">
                <a16:creationId xmlns:a16="http://schemas.microsoft.com/office/drawing/2014/main" id="{3D3334F0-18C1-9647-B9E0-768EBAB7EABF}"/>
              </a:ext>
            </a:extLst>
          </p:cNvPr>
          <p:cNvSpPr/>
          <p:nvPr/>
        </p:nvSpPr>
        <p:spPr>
          <a:xfrm>
            <a:off x="2854835" y="10617084"/>
            <a:ext cx="2504156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research</a:t>
            </a:r>
            <a:r>
              <a:rPr lang="de-DE" sz="1200" dirty="0"/>
              <a:t> TV-</a:t>
            </a:r>
            <a:r>
              <a:rPr lang="de-DE" sz="1200" dirty="0" err="1"/>
              <a:t>series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high </a:t>
            </a:r>
            <a:r>
              <a:rPr lang="de-DE" sz="1200" dirty="0" err="1"/>
              <a:t>demand</a:t>
            </a:r>
            <a:endParaRPr lang="de-DE" sz="1200" dirty="0"/>
          </a:p>
        </p:txBody>
      </p:sp>
      <p:sp>
        <p:nvSpPr>
          <p:cNvPr id="116" name="Diagonal liegende Ecken des Rechtecks schneiden 115">
            <a:extLst>
              <a:ext uri="{FF2B5EF4-FFF2-40B4-BE49-F238E27FC236}">
                <a16:creationId xmlns:a16="http://schemas.microsoft.com/office/drawing/2014/main" id="{E15797BD-3714-6B49-B9C1-169D49B328AD}"/>
              </a:ext>
            </a:extLst>
          </p:cNvPr>
          <p:cNvSpPr/>
          <p:nvPr/>
        </p:nvSpPr>
        <p:spPr>
          <a:xfrm>
            <a:off x="5541808" y="10616576"/>
            <a:ext cx="2442753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research availability of transcripts</a:t>
            </a:r>
          </a:p>
        </p:txBody>
      </p:sp>
      <p:sp>
        <p:nvSpPr>
          <p:cNvPr id="117" name="Diagonal liegende Ecken des Rechtecks schneiden 116">
            <a:extLst>
              <a:ext uri="{FF2B5EF4-FFF2-40B4-BE49-F238E27FC236}">
                <a16:creationId xmlns:a16="http://schemas.microsoft.com/office/drawing/2014/main" id="{B6D5A1BD-300F-9C40-8F78-460A4213AC10}"/>
              </a:ext>
            </a:extLst>
          </p:cNvPr>
          <p:cNvSpPr/>
          <p:nvPr/>
        </p:nvSpPr>
        <p:spPr>
          <a:xfrm>
            <a:off x="8167375" y="10613352"/>
            <a:ext cx="2590522" cy="471488"/>
          </a:xfrm>
          <a:prstGeom prst="snip2Diag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quality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22" name="Diagonal liegende Ecken des Rechtecks schneiden 121">
            <a:extLst>
              <a:ext uri="{FF2B5EF4-FFF2-40B4-BE49-F238E27FC236}">
                <a16:creationId xmlns:a16="http://schemas.microsoft.com/office/drawing/2014/main" id="{3163821A-180C-F843-BCF3-378E768185B5}"/>
              </a:ext>
            </a:extLst>
          </p:cNvPr>
          <p:cNvSpPr/>
          <p:nvPr/>
        </p:nvSpPr>
        <p:spPr>
          <a:xfrm>
            <a:off x="10931299" y="10627326"/>
            <a:ext cx="1599773" cy="559484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SELECTION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Series v3.xlsx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FDB6374B-BF17-F248-AF5C-A7AE8C0889B9}"/>
              </a:ext>
            </a:extLst>
          </p:cNvPr>
          <p:cNvSpPr/>
          <p:nvPr/>
        </p:nvSpPr>
        <p:spPr>
          <a:xfrm>
            <a:off x="550742" y="10613352"/>
            <a:ext cx="393700" cy="64296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K E Y   S T E P S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551BE0DB-A179-1D41-BAF1-B60F1AD6259A}"/>
              </a:ext>
            </a:extLst>
          </p:cNvPr>
          <p:cNvSpPr/>
          <p:nvPr/>
        </p:nvSpPr>
        <p:spPr>
          <a:xfrm>
            <a:off x="1073426" y="11502423"/>
            <a:ext cx="393700" cy="5540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noAutofit/>
          </a:bodyPr>
          <a:lstStyle/>
          <a:p>
            <a:pPr algn="ctr"/>
            <a:r>
              <a:rPr lang="de-DE" dirty="0"/>
              <a:t>F O R   E A C H   S E R I E S</a:t>
            </a:r>
          </a:p>
        </p:txBody>
      </p:sp>
      <p:sp>
        <p:nvSpPr>
          <p:cNvPr id="178" name="Diagonal liegende Ecken des Rechtecks schneiden 177">
            <a:extLst>
              <a:ext uri="{FF2B5EF4-FFF2-40B4-BE49-F238E27FC236}">
                <a16:creationId xmlns:a16="http://schemas.microsoft.com/office/drawing/2014/main" id="{116C0C63-8C2C-0B44-92F2-C1015DFF56C7}"/>
              </a:ext>
            </a:extLst>
          </p:cNvPr>
          <p:cNvSpPr/>
          <p:nvPr/>
        </p:nvSpPr>
        <p:spPr>
          <a:xfrm>
            <a:off x="9577711" y="11685291"/>
            <a:ext cx="140037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</a:t>
            </a:r>
          </a:p>
          <a:p>
            <a:pPr algn="ctr"/>
            <a:r>
              <a:rPr lang="de-DE" sz="1200" dirty="0" err="1"/>
              <a:t>overview-html</a:t>
            </a:r>
            <a:r>
              <a:rPr lang="de-DE" sz="1200" dirty="0"/>
              <a:t>(s)</a:t>
            </a:r>
          </a:p>
        </p:txBody>
      </p:sp>
      <p:sp>
        <p:nvSpPr>
          <p:cNvPr id="179" name="Diagonal liegende Ecken des Rechtecks schneiden 178">
            <a:extLst>
              <a:ext uri="{FF2B5EF4-FFF2-40B4-BE49-F238E27FC236}">
                <a16:creationId xmlns:a16="http://schemas.microsoft.com/office/drawing/2014/main" id="{C7744466-87F5-EC44-A2D9-37D45843AC95}"/>
              </a:ext>
            </a:extLst>
          </p:cNvPr>
          <p:cNvSpPr/>
          <p:nvPr/>
        </p:nvSpPr>
        <p:spPr>
          <a:xfrm>
            <a:off x="7600101" y="11685291"/>
            <a:ext cx="1785542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html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exclude</a:t>
            </a:r>
            <a:r>
              <a:rPr lang="de-DE" sz="1200" dirty="0"/>
              <a:t> links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80" name="Diagonal liegende Ecken des Rechtecks schneiden 179">
            <a:extLst>
              <a:ext uri="{FF2B5EF4-FFF2-40B4-BE49-F238E27FC236}">
                <a16:creationId xmlns:a16="http://schemas.microsoft.com/office/drawing/2014/main" id="{725BE1B1-9696-E04E-96D2-19540991597E}"/>
              </a:ext>
            </a:extLst>
          </p:cNvPr>
          <p:cNvSpPr/>
          <p:nvPr/>
        </p:nvSpPr>
        <p:spPr>
          <a:xfrm>
            <a:off x="5254740" y="11672600"/>
            <a:ext cx="2153047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analyze</a:t>
            </a:r>
            <a:r>
              <a:rPr lang="de-DE" sz="1200" dirty="0"/>
              <a:t> </a:t>
            </a:r>
            <a:r>
              <a:rPr lang="de-DE" sz="1200" dirty="0" err="1"/>
              <a:t>transcript-htmls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scrape</a:t>
            </a:r>
            <a:r>
              <a:rPr lang="de-DE" sz="1200" dirty="0"/>
              <a:t> an </a:t>
            </a:r>
            <a:r>
              <a:rPr lang="de-DE" sz="1200" dirty="0" err="1"/>
              <a:t>episodes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181" name="Diagonal liegende Ecken des Rechtecks schneiden 180">
            <a:extLst>
              <a:ext uri="{FF2B5EF4-FFF2-40B4-BE49-F238E27FC236}">
                <a16:creationId xmlns:a16="http://schemas.microsoft.com/office/drawing/2014/main" id="{57540268-E102-5B4E-A867-7A8D2CB5A6B8}"/>
              </a:ext>
            </a:extLst>
          </p:cNvPr>
          <p:cNvSpPr/>
          <p:nvPr/>
        </p:nvSpPr>
        <p:spPr>
          <a:xfrm>
            <a:off x="3838664" y="11650535"/>
            <a:ext cx="1251731" cy="471488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sp>
        <p:nvSpPr>
          <p:cNvPr id="182" name="Diagonal liegende Ecken des Rechtecks schneiden 181">
            <a:extLst>
              <a:ext uri="{FF2B5EF4-FFF2-40B4-BE49-F238E27FC236}">
                <a16:creationId xmlns:a16="http://schemas.microsoft.com/office/drawing/2014/main" id="{80DDF8A9-2E6C-AF4F-A7AB-57293C4B2C67}"/>
              </a:ext>
            </a:extLst>
          </p:cNvPr>
          <p:cNvSpPr/>
          <p:nvPr/>
        </p:nvSpPr>
        <p:spPr>
          <a:xfrm>
            <a:off x="1566051" y="11657760"/>
            <a:ext cx="1877496" cy="589593"/>
          </a:xfrm>
          <a:prstGeom prst="snip2Diag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WEB SCRAPING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2FFD9EE-EBEA-944E-A4A2-64923101B0C5}"/>
              </a:ext>
            </a:extLst>
          </p:cNvPr>
          <p:cNvSpPr/>
          <p:nvPr/>
        </p:nvSpPr>
        <p:spPr>
          <a:xfrm>
            <a:off x="3677837" y="11659679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8D9285C4-70E0-1B4F-8821-7F7242E976AE}"/>
              </a:ext>
            </a:extLst>
          </p:cNvPr>
          <p:cNvSpPr/>
          <p:nvPr/>
        </p:nvSpPr>
        <p:spPr>
          <a:xfrm>
            <a:off x="3530539" y="11660864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6" name="Gekrümmte Verbindung 185">
            <a:extLst>
              <a:ext uri="{FF2B5EF4-FFF2-40B4-BE49-F238E27FC236}">
                <a16:creationId xmlns:a16="http://schemas.microsoft.com/office/drawing/2014/main" id="{3B76533A-7705-9640-AF6A-BBF7E0C6E7A3}"/>
              </a:ext>
            </a:extLst>
          </p:cNvPr>
          <p:cNvCxnSpPr>
            <a:cxnSpLocks/>
          </p:cNvCxnSpPr>
          <p:nvPr/>
        </p:nvCxnSpPr>
        <p:spPr>
          <a:xfrm rot="5400000" flipH="1">
            <a:off x="5014675" y="10827500"/>
            <a:ext cx="22065" cy="2611112"/>
          </a:xfrm>
          <a:prstGeom prst="curvedConnector3">
            <a:avLst>
              <a:gd name="adj1" fmla="val -103603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krümmte Verbindung 186">
            <a:extLst>
              <a:ext uri="{FF2B5EF4-FFF2-40B4-BE49-F238E27FC236}">
                <a16:creationId xmlns:a16="http://schemas.microsoft.com/office/drawing/2014/main" id="{08B25081-88C4-894B-88EB-17674FD6492F}"/>
              </a:ext>
            </a:extLst>
          </p:cNvPr>
          <p:cNvCxnSpPr>
            <a:cxnSpLocks/>
            <a:stCxn id="184" idx="0"/>
            <a:endCxn id="180" idx="3"/>
          </p:cNvCxnSpPr>
          <p:nvPr/>
        </p:nvCxnSpPr>
        <p:spPr>
          <a:xfrm rot="16200000" flipH="1">
            <a:off x="4946189" y="10287528"/>
            <a:ext cx="11736" cy="2758410"/>
          </a:xfrm>
          <a:prstGeom prst="curvedConnector3">
            <a:avLst>
              <a:gd name="adj1" fmla="val -194785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krümmte Verbindung 188">
            <a:extLst>
              <a:ext uri="{FF2B5EF4-FFF2-40B4-BE49-F238E27FC236}">
                <a16:creationId xmlns:a16="http://schemas.microsoft.com/office/drawing/2014/main" id="{E270768A-F62C-F74F-AE1D-F3CF09C023DC}"/>
              </a:ext>
            </a:extLst>
          </p:cNvPr>
          <p:cNvCxnSpPr>
            <a:cxnSpLocks/>
          </p:cNvCxnSpPr>
          <p:nvPr/>
        </p:nvCxnSpPr>
        <p:spPr>
          <a:xfrm rot="5400000" flipH="1">
            <a:off x="4848451" y="10861864"/>
            <a:ext cx="29364" cy="2568439"/>
          </a:xfrm>
          <a:prstGeom prst="curvedConnector3">
            <a:avLst>
              <a:gd name="adj1" fmla="val -77850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krümmte Verbindung 189">
            <a:extLst>
              <a:ext uri="{FF2B5EF4-FFF2-40B4-BE49-F238E27FC236}">
                <a16:creationId xmlns:a16="http://schemas.microsoft.com/office/drawing/2014/main" id="{DB2F4169-233F-1846-9D2E-ADC79282DE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5147" y="10304876"/>
            <a:ext cx="27532" cy="2720598"/>
          </a:xfrm>
          <a:prstGeom prst="curvedConnector3">
            <a:avLst>
              <a:gd name="adj1" fmla="val -830307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Abgerundetes Rechteck 190">
            <a:extLst>
              <a:ext uri="{FF2B5EF4-FFF2-40B4-BE49-F238E27FC236}">
                <a16:creationId xmlns:a16="http://schemas.microsoft.com/office/drawing/2014/main" id="{714B220C-AFDF-424B-B5DF-C0A7AFD8A56F}"/>
              </a:ext>
            </a:extLst>
          </p:cNvPr>
          <p:cNvSpPr/>
          <p:nvPr/>
        </p:nvSpPr>
        <p:spPr>
          <a:xfrm>
            <a:off x="1566052" y="12770486"/>
            <a:ext cx="1630599" cy="573188"/>
          </a:xfrm>
          <a:prstGeom prst="round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bg2">
                    <a:lumMod val="25000"/>
                  </a:schemeClr>
                </a:solidFill>
              </a:rPr>
              <a:t>C . WEB SCRAPING </a:t>
            </a:r>
            <a:r>
              <a:rPr lang="de-DE" sz="1200" b="1" dirty="0" err="1">
                <a:solidFill>
                  <a:schemeClr val="bg2">
                    <a:lumMod val="25000"/>
                  </a:schemeClr>
                </a:solidFill>
              </a:rPr>
              <a:t>of</a:t>
            </a:r>
            <a:r>
              <a:rPr lang="de-DE" sz="12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bg2">
                    <a:lumMod val="25000"/>
                  </a:schemeClr>
                </a:solidFill>
              </a:rPr>
              <a:t>medadata</a:t>
            </a:r>
            <a:endParaRPr lang="de-DE" sz="1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2" name="Diagonal liegende Ecken des Rechtecks schneiden 191">
            <a:extLst>
              <a:ext uri="{FF2B5EF4-FFF2-40B4-BE49-F238E27FC236}">
                <a16:creationId xmlns:a16="http://schemas.microsoft.com/office/drawing/2014/main" id="{832F93C6-FC36-B545-8D34-29EA7C75754A}"/>
              </a:ext>
            </a:extLst>
          </p:cNvPr>
          <p:cNvSpPr/>
          <p:nvPr/>
        </p:nvSpPr>
        <p:spPr>
          <a:xfrm>
            <a:off x="3454199" y="12774869"/>
            <a:ext cx="1692277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find reliable </a:t>
            </a:r>
            <a:r>
              <a:rPr lang="de-DE" sz="1200" dirty="0" err="1"/>
              <a:t>metadata</a:t>
            </a:r>
            <a:r>
              <a:rPr lang="de-DE" sz="1200" dirty="0"/>
              <a:t> online</a:t>
            </a:r>
          </a:p>
        </p:txBody>
      </p:sp>
      <p:sp>
        <p:nvSpPr>
          <p:cNvPr id="193" name="Diagonal liegende Ecken des Rechtecks schneiden 192">
            <a:extLst>
              <a:ext uri="{FF2B5EF4-FFF2-40B4-BE49-F238E27FC236}">
                <a16:creationId xmlns:a16="http://schemas.microsoft.com/office/drawing/2014/main" id="{1DA7DA64-F542-AF43-84E8-611241313BF6}"/>
              </a:ext>
            </a:extLst>
          </p:cNvPr>
          <p:cNvSpPr/>
          <p:nvPr/>
        </p:nvSpPr>
        <p:spPr>
          <a:xfrm>
            <a:off x="5358991" y="12765725"/>
            <a:ext cx="1936502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write</a:t>
            </a:r>
            <a:r>
              <a:rPr lang="de-DE" sz="1200" dirty="0"/>
              <a:t> R </a:t>
            </a:r>
            <a:r>
              <a:rPr lang="de-DE" sz="1200" dirty="0" err="1"/>
              <a:t>script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web </a:t>
            </a:r>
            <a:r>
              <a:rPr lang="de-DE" sz="1200" dirty="0" err="1"/>
              <a:t>scrape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 </a:t>
            </a:r>
            <a:r>
              <a:rPr lang="de-DE" sz="1200" dirty="0" err="1"/>
              <a:t>metadata</a:t>
            </a:r>
            <a:endParaRPr lang="de-DE" sz="1200" dirty="0"/>
          </a:p>
        </p:txBody>
      </p:sp>
      <p:sp>
        <p:nvSpPr>
          <p:cNvPr id="194" name="Diagonal liegende Ecken des Rechtecks schneiden 193">
            <a:extLst>
              <a:ext uri="{FF2B5EF4-FFF2-40B4-BE49-F238E27FC236}">
                <a16:creationId xmlns:a16="http://schemas.microsoft.com/office/drawing/2014/main" id="{238A1010-E5AA-D241-8E45-0341A03338F7}"/>
              </a:ext>
            </a:extLst>
          </p:cNvPr>
          <p:cNvSpPr/>
          <p:nvPr/>
        </p:nvSpPr>
        <p:spPr>
          <a:xfrm>
            <a:off x="7562879" y="12765725"/>
            <a:ext cx="2038233" cy="471488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imported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(s), clean and </a:t>
            </a:r>
            <a:r>
              <a:rPr lang="de-DE" sz="1200" dirty="0" err="1"/>
              <a:t>combine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(s)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81DEE79-997C-FC40-9A2B-253FDC2D78AE}"/>
              </a:ext>
            </a:extLst>
          </p:cNvPr>
          <p:cNvSpPr/>
          <p:nvPr/>
        </p:nvSpPr>
        <p:spPr>
          <a:xfrm>
            <a:off x="9813627" y="12765725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6" name="Diagonal liegende Ecken des Rechtecks schneiden 195">
            <a:extLst>
              <a:ext uri="{FF2B5EF4-FFF2-40B4-BE49-F238E27FC236}">
                <a16:creationId xmlns:a16="http://schemas.microsoft.com/office/drawing/2014/main" id="{29E232FF-398A-7543-9F0E-9A2D78BC6FA0}"/>
              </a:ext>
            </a:extLst>
          </p:cNvPr>
          <p:cNvSpPr/>
          <p:nvPr/>
        </p:nvSpPr>
        <p:spPr>
          <a:xfrm>
            <a:off x="10110775" y="12765725"/>
            <a:ext cx="2480505" cy="589592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WEB SCRAPING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metadata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cxnSp>
        <p:nvCxnSpPr>
          <p:cNvPr id="201" name="Gekrümmte Verbindung 200">
            <a:extLst>
              <a:ext uri="{FF2B5EF4-FFF2-40B4-BE49-F238E27FC236}">
                <a16:creationId xmlns:a16="http://schemas.microsoft.com/office/drawing/2014/main" id="{0342E7CC-2DD4-A34E-B2E3-D30A57F0D4CB}"/>
              </a:ext>
            </a:extLst>
          </p:cNvPr>
          <p:cNvCxnSpPr>
            <a:cxnSpLocks/>
            <a:stCxn id="195" idx="0"/>
            <a:endCxn id="193" idx="3"/>
          </p:cNvCxnSpPr>
          <p:nvPr/>
        </p:nvCxnSpPr>
        <p:spPr>
          <a:xfrm rot="16200000" flipV="1">
            <a:off x="8091591" y="11001378"/>
            <a:ext cx="12700" cy="3528697"/>
          </a:xfrm>
          <a:prstGeom prst="curvedConnector3">
            <a:avLst>
              <a:gd name="adj1" fmla="val 180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krümmte Verbindung 201">
            <a:extLst>
              <a:ext uri="{FF2B5EF4-FFF2-40B4-BE49-F238E27FC236}">
                <a16:creationId xmlns:a16="http://schemas.microsoft.com/office/drawing/2014/main" id="{14EC398C-9483-204A-AA3F-3FDEE4243B8D}"/>
              </a:ext>
            </a:extLst>
          </p:cNvPr>
          <p:cNvCxnSpPr>
            <a:cxnSpLocks/>
            <a:endCxn id="195" idx="2"/>
          </p:cNvCxnSpPr>
          <p:nvPr/>
        </p:nvCxnSpPr>
        <p:spPr>
          <a:xfrm>
            <a:off x="6427386" y="13225565"/>
            <a:ext cx="3428557" cy="11648"/>
          </a:xfrm>
          <a:prstGeom prst="curvedConnector4">
            <a:avLst>
              <a:gd name="adj1" fmla="val -247"/>
              <a:gd name="adj2" fmla="val 124340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Abgerundetes Rechteck 203">
            <a:extLst>
              <a:ext uri="{FF2B5EF4-FFF2-40B4-BE49-F238E27FC236}">
                <a16:creationId xmlns:a16="http://schemas.microsoft.com/office/drawing/2014/main" id="{3FEEE067-FD67-3B43-AB0B-9FF12EE6CD87}"/>
              </a:ext>
            </a:extLst>
          </p:cNvPr>
          <p:cNvSpPr/>
          <p:nvPr/>
        </p:nvSpPr>
        <p:spPr>
          <a:xfrm>
            <a:off x="11169976" y="13854421"/>
            <a:ext cx="1422901" cy="573188"/>
          </a:xfrm>
          <a:prstGeom prst="round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4">
                    <a:lumMod val="75000"/>
                  </a:schemeClr>
                </a:solidFill>
              </a:rPr>
              <a:t>D . CLEANING </a:t>
            </a:r>
          </a:p>
          <a:p>
            <a:pPr algn="ctr"/>
            <a:r>
              <a:rPr lang="de-DE" sz="1200" b="1" dirty="0" err="1">
                <a:solidFill>
                  <a:schemeClr val="accent4">
                    <a:lumMod val="75000"/>
                  </a:schemeClr>
                </a:solidFill>
              </a:rPr>
              <a:t>the</a:t>
            </a:r>
            <a:r>
              <a:rPr lang="de-DE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200" b="1" dirty="0" err="1">
                <a:solidFill>
                  <a:schemeClr val="accent4">
                    <a:lumMod val="75000"/>
                  </a:schemeClr>
                </a:solidFill>
              </a:rPr>
              <a:t>transcripts</a:t>
            </a:r>
            <a:endParaRPr lang="de-DE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5" name="Diagonal liegende Ecken des Rechtecks schneiden 204">
            <a:extLst>
              <a:ext uri="{FF2B5EF4-FFF2-40B4-BE49-F238E27FC236}">
                <a16:creationId xmlns:a16="http://schemas.microsoft.com/office/drawing/2014/main" id="{A6CADEB0-ED06-DE4C-B7E0-BC6E2ABC9C7C}"/>
              </a:ext>
            </a:extLst>
          </p:cNvPr>
          <p:cNvSpPr/>
          <p:nvPr/>
        </p:nvSpPr>
        <p:spPr>
          <a:xfrm>
            <a:off x="4878567" y="13842174"/>
            <a:ext cx="29504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Clean: Character </a:t>
            </a:r>
            <a:r>
              <a:rPr lang="de-DE" sz="1200" dirty="0" err="1"/>
              <a:t>names</a:t>
            </a:r>
            <a:r>
              <a:rPr lang="de-DE" sz="1200" dirty="0"/>
              <a:t>, </a:t>
            </a:r>
            <a:r>
              <a:rPr lang="de-DE" sz="1200" dirty="0" err="1"/>
              <a:t>dialog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endParaRPr lang="de-DE" sz="1200" dirty="0"/>
          </a:p>
          <a:p>
            <a:pPr algn="ctr"/>
            <a:r>
              <a:rPr lang="de-DE" sz="1200" dirty="0"/>
              <a:t>Delete </a:t>
            </a:r>
            <a:r>
              <a:rPr lang="de-DE" sz="1200" dirty="0" err="1"/>
              <a:t>scene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,  </a:t>
            </a:r>
            <a:r>
              <a:rPr lang="de-DE" sz="1200" dirty="0" err="1"/>
              <a:t>expressions</a:t>
            </a:r>
            <a:endParaRPr lang="de-DE" sz="1200" dirty="0"/>
          </a:p>
        </p:txBody>
      </p:sp>
      <p:sp>
        <p:nvSpPr>
          <p:cNvPr id="206" name="Diagonal liegende Ecken des Rechtecks schneiden 205">
            <a:extLst>
              <a:ext uri="{FF2B5EF4-FFF2-40B4-BE49-F238E27FC236}">
                <a16:creationId xmlns:a16="http://schemas.microsoft.com/office/drawing/2014/main" id="{1975BECD-0939-EB41-AC43-0E8BF6C1062C}"/>
              </a:ext>
            </a:extLst>
          </p:cNvPr>
          <p:cNvSpPr/>
          <p:nvPr/>
        </p:nvSpPr>
        <p:spPr>
          <a:xfrm>
            <a:off x="8141663" y="13863606"/>
            <a:ext cx="2713306" cy="471488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Analyze organizational </a:t>
            </a:r>
            <a:r>
              <a:rPr lang="de-DE" sz="1200" dirty="0" err="1"/>
              <a:t>structure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scraped</a:t>
            </a:r>
            <a:r>
              <a:rPr lang="de-DE" sz="1200" dirty="0"/>
              <a:t> </a:t>
            </a:r>
            <a:r>
              <a:rPr lang="de-DE" sz="1200" dirty="0" err="1"/>
              <a:t>transcripts</a:t>
            </a:r>
            <a:endParaRPr lang="de-DE" sz="1200" dirty="0"/>
          </a:p>
        </p:txBody>
      </p:sp>
      <p:sp>
        <p:nvSpPr>
          <p:cNvPr id="209" name="Diagonal liegende Ecken des Rechtecks schneiden 208">
            <a:extLst>
              <a:ext uri="{FF2B5EF4-FFF2-40B4-BE49-F238E27FC236}">
                <a16:creationId xmlns:a16="http://schemas.microsoft.com/office/drawing/2014/main" id="{762F54F4-1734-3646-867C-63343DD80B9A}"/>
              </a:ext>
            </a:extLst>
          </p:cNvPr>
          <p:cNvSpPr/>
          <p:nvPr/>
        </p:nvSpPr>
        <p:spPr>
          <a:xfrm>
            <a:off x="1566052" y="13863606"/>
            <a:ext cx="2412547" cy="589592"/>
          </a:xfrm>
          <a:prstGeom prst="snip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CLEANING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cleaning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</p:txBody>
      </p:sp>
      <p:cxnSp>
        <p:nvCxnSpPr>
          <p:cNvPr id="214" name="Gekrümmte Verbindung 213">
            <a:extLst>
              <a:ext uri="{FF2B5EF4-FFF2-40B4-BE49-F238E27FC236}">
                <a16:creationId xmlns:a16="http://schemas.microsoft.com/office/drawing/2014/main" id="{3D0106ED-CB08-CD43-81C6-3127D6DBC4F0}"/>
              </a:ext>
            </a:extLst>
          </p:cNvPr>
          <p:cNvCxnSpPr>
            <a:stCxn id="207" idx="0"/>
            <a:endCxn id="205" idx="3"/>
          </p:cNvCxnSpPr>
          <p:nvPr/>
        </p:nvCxnSpPr>
        <p:spPr>
          <a:xfrm rot="5400000" flipH="1" flipV="1">
            <a:off x="5317265" y="12810358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krümmte Verbindung 216">
            <a:extLst>
              <a:ext uri="{FF2B5EF4-FFF2-40B4-BE49-F238E27FC236}">
                <a16:creationId xmlns:a16="http://schemas.microsoft.com/office/drawing/2014/main" id="{6D121594-43B2-6B45-9BFC-EA9B59516FCB}"/>
              </a:ext>
            </a:extLst>
          </p:cNvPr>
          <p:cNvCxnSpPr>
            <a:cxnSpLocks/>
            <a:stCxn id="205" idx="1"/>
            <a:endCxn id="207" idx="2"/>
          </p:cNvCxnSpPr>
          <p:nvPr/>
        </p:nvCxnSpPr>
        <p:spPr>
          <a:xfrm rot="5400000">
            <a:off x="5317266" y="13281845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krümmte Verbindung 222">
            <a:extLst>
              <a:ext uri="{FF2B5EF4-FFF2-40B4-BE49-F238E27FC236}">
                <a16:creationId xmlns:a16="http://schemas.microsoft.com/office/drawing/2014/main" id="{75C3407D-7FB3-BF43-B9AF-6BFBABAF1D36}"/>
              </a:ext>
            </a:extLst>
          </p:cNvPr>
          <p:cNvCxnSpPr/>
          <p:nvPr/>
        </p:nvCxnSpPr>
        <p:spPr>
          <a:xfrm rot="5400000" flipH="1" flipV="1">
            <a:off x="5475207" y="12807310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krümmte Verbindung 223">
            <a:extLst>
              <a:ext uri="{FF2B5EF4-FFF2-40B4-BE49-F238E27FC236}">
                <a16:creationId xmlns:a16="http://schemas.microsoft.com/office/drawing/2014/main" id="{F40DAE65-E8B5-7B46-BC0D-ED46686398C7}"/>
              </a:ext>
            </a:extLst>
          </p:cNvPr>
          <p:cNvCxnSpPr/>
          <p:nvPr/>
        </p:nvCxnSpPr>
        <p:spPr>
          <a:xfrm rot="5400000" flipH="1" flipV="1">
            <a:off x="5643401" y="12807310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krümmte Verbindung 224">
            <a:extLst>
              <a:ext uri="{FF2B5EF4-FFF2-40B4-BE49-F238E27FC236}">
                <a16:creationId xmlns:a16="http://schemas.microsoft.com/office/drawing/2014/main" id="{D57926D3-2769-AB46-A5DB-B2243D5DEACD}"/>
              </a:ext>
            </a:extLst>
          </p:cNvPr>
          <p:cNvCxnSpPr>
            <a:cxnSpLocks/>
          </p:cNvCxnSpPr>
          <p:nvPr/>
        </p:nvCxnSpPr>
        <p:spPr>
          <a:xfrm rot="5400000">
            <a:off x="5464123" y="13278797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krümmte Verbindung 225">
            <a:extLst>
              <a:ext uri="{FF2B5EF4-FFF2-40B4-BE49-F238E27FC236}">
                <a16:creationId xmlns:a16="http://schemas.microsoft.com/office/drawing/2014/main" id="{DAA56029-689A-454E-BB0F-BC772B2093B1}"/>
              </a:ext>
            </a:extLst>
          </p:cNvPr>
          <p:cNvCxnSpPr>
            <a:cxnSpLocks/>
          </p:cNvCxnSpPr>
          <p:nvPr/>
        </p:nvCxnSpPr>
        <p:spPr>
          <a:xfrm rot="5400000">
            <a:off x="5639049" y="13275785"/>
            <a:ext cx="4687" cy="2068325"/>
          </a:xfrm>
          <a:prstGeom prst="curvedConnector3">
            <a:avLst>
              <a:gd name="adj1" fmla="val 49773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C33A7BD9-E9AA-0D43-8B28-857D93C18FCC}"/>
              </a:ext>
            </a:extLst>
          </p:cNvPr>
          <p:cNvSpPr/>
          <p:nvPr/>
        </p:nvSpPr>
        <p:spPr>
          <a:xfrm>
            <a:off x="11427981" y="16776282"/>
            <a:ext cx="76942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503865D4-B8B4-8146-BF66-E66F2D7D288C}"/>
              </a:ext>
            </a:extLst>
          </p:cNvPr>
          <p:cNvSpPr/>
          <p:nvPr/>
        </p:nvSpPr>
        <p:spPr>
          <a:xfrm>
            <a:off x="11589965" y="16776282"/>
            <a:ext cx="1066800" cy="266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troubleshoot</a:t>
            </a:r>
            <a:endParaRPr lang="de-DE" sz="1200" dirty="0"/>
          </a:p>
        </p:txBody>
      </p:sp>
      <p:sp>
        <p:nvSpPr>
          <p:cNvPr id="229" name="Diagonal liegende Ecken des Rechtecks schneiden 228">
            <a:extLst>
              <a:ext uri="{FF2B5EF4-FFF2-40B4-BE49-F238E27FC236}">
                <a16:creationId xmlns:a16="http://schemas.microsoft.com/office/drawing/2014/main" id="{76342B46-CBCC-A64D-B70C-19419F40E3D3}"/>
              </a:ext>
            </a:extLst>
          </p:cNvPr>
          <p:cNvSpPr/>
          <p:nvPr/>
        </p:nvSpPr>
        <p:spPr>
          <a:xfrm>
            <a:off x="3522838" y="14954218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dialogs</a:t>
            </a:r>
            <a:endParaRPr lang="de-DE" sz="1200" dirty="0"/>
          </a:p>
        </p:txBody>
      </p:sp>
      <p:sp>
        <p:nvSpPr>
          <p:cNvPr id="230" name="Diagonal liegende Ecken des Rechtecks schneiden 229">
            <a:extLst>
              <a:ext uri="{FF2B5EF4-FFF2-40B4-BE49-F238E27FC236}">
                <a16:creationId xmlns:a16="http://schemas.microsoft.com/office/drawing/2014/main" id="{6B264FB9-2CC3-7A4E-BB15-A56F8B19D74E}"/>
              </a:ext>
            </a:extLst>
          </p:cNvPr>
          <p:cNvSpPr/>
          <p:nvPr/>
        </p:nvSpPr>
        <p:spPr>
          <a:xfrm>
            <a:off x="3522837" y="15514312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lines</a:t>
            </a:r>
            <a:endParaRPr lang="de-DE" sz="1200" dirty="0"/>
          </a:p>
        </p:txBody>
      </p:sp>
      <p:sp>
        <p:nvSpPr>
          <p:cNvPr id="231" name="Diagonal liegende Ecken des Rechtecks schneiden 230">
            <a:extLst>
              <a:ext uri="{FF2B5EF4-FFF2-40B4-BE49-F238E27FC236}">
                <a16:creationId xmlns:a16="http://schemas.microsoft.com/office/drawing/2014/main" id="{C592FAD1-989A-374C-91AE-EA0179E3D25A}"/>
              </a:ext>
            </a:extLst>
          </p:cNvPr>
          <p:cNvSpPr/>
          <p:nvPr/>
        </p:nvSpPr>
        <p:spPr>
          <a:xfrm>
            <a:off x="3514605" y="16066470"/>
            <a:ext cx="169227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Analyse </a:t>
            </a:r>
            <a:r>
              <a:rPr lang="de-DE" sz="1200" dirty="0" err="1"/>
              <a:t>sociograms</a:t>
            </a:r>
            <a:endParaRPr lang="de-DE" sz="1200" dirty="0"/>
          </a:p>
        </p:txBody>
      </p:sp>
      <p:sp>
        <p:nvSpPr>
          <p:cNvPr id="232" name="Diagonal liegende Ecken des Rechtecks schneiden 231">
            <a:extLst>
              <a:ext uri="{FF2B5EF4-FFF2-40B4-BE49-F238E27FC236}">
                <a16:creationId xmlns:a16="http://schemas.microsoft.com/office/drawing/2014/main" id="{F64A53EB-6C2A-C146-BAAA-383B3DAF7E06}"/>
              </a:ext>
            </a:extLst>
          </p:cNvPr>
          <p:cNvSpPr/>
          <p:nvPr/>
        </p:nvSpPr>
        <p:spPr>
          <a:xfrm>
            <a:off x="5426943" y="14947670"/>
            <a:ext cx="2029881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who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talking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whom</a:t>
            </a:r>
            <a:r>
              <a:rPr lang="de-DE" sz="1200" dirty="0"/>
              <a:t> </a:t>
            </a:r>
          </a:p>
        </p:txBody>
      </p:sp>
      <p:sp>
        <p:nvSpPr>
          <p:cNvPr id="233" name="Diagonal liegende Ecken des Rechtecks schneiden 232">
            <a:extLst>
              <a:ext uri="{FF2B5EF4-FFF2-40B4-BE49-F238E27FC236}">
                <a16:creationId xmlns:a16="http://schemas.microsoft.com/office/drawing/2014/main" id="{46DEC813-BFBE-754D-A936-8B96E1BD7CCF}"/>
              </a:ext>
            </a:extLst>
          </p:cNvPr>
          <p:cNvSpPr/>
          <p:nvPr/>
        </p:nvSpPr>
        <p:spPr>
          <a:xfrm>
            <a:off x="5326416" y="16087501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NODE Properties</a:t>
            </a:r>
          </a:p>
        </p:txBody>
      </p:sp>
      <p:sp>
        <p:nvSpPr>
          <p:cNvPr id="234" name="Diagonal liegende Ecken des Rechtecks schneiden 233">
            <a:extLst>
              <a:ext uri="{FF2B5EF4-FFF2-40B4-BE49-F238E27FC236}">
                <a16:creationId xmlns:a16="http://schemas.microsoft.com/office/drawing/2014/main" id="{0D7B97B8-3800-1344-9123-7A0F02402363}"/>
              </a:ext>
            </a:extLst>
          </p:cNvPr>
          <p:cNvSpPr/>
          <p:nvPr/>
        </p:nvSpPr>
        <p:spPr>
          <a:xfrm>
            <a:off x="7606305" y="14954218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sentiment.ai</a:t>
            </a:r>
            <a:endParaRPr lang="de-DE" sz="1200" dirty="0"/>
          </a:p>
          <a:p>
            <a:pPr algn="ctr"/>
            <a:r>
              <a:rPr lang="de-DE" sz="1200" dirty="0"/>
              <a:t>&amp; </a:t>
            </a:r>
            <a:r>
              <a:rPr lang="de-DE" sz="1200" dirty="0" err="1"/>
              <a:t>vader</a:t>
            </a:r>
            <a:endParaRPr lang="de-DE" sz="1200" dirty="0"/>
          </a:p>
        </p:txBody>
      </p:sp>
      <p:sp>
        <p:nvSpPr>
          <p:cNvPr id="235" name="Diagonal liegende Ecken des Rechtecks schneiden 234">
            <a:extLst>
              <a:ext uri="{FF2B5EF4-FFF2-40B4-BE49-F238E27FC236}">
                <a16:creationId xmlns:a16="http://schemas.microsoft.com/office/drawing/2014/main" id="{8E0A300A-4C3E-324D-B306-AE0035EE3823}"/>
              </a:ext>
            </a:extLst>
          </p:cNvPr>
          <p:cNvSpPr/>
          <p:nvPr/>
        </p:nvSpPr>
        <p:spPr>
          <a:xfrm>
            <a:off x="5326415" y="15514312"/>
            <a:ext cx="2130404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different </a:t>
            </a:r>
            <a:r>
              <a:rPr lang="de-DE" sz="1200" dirty="0" err="1"/>
              <a:t>characters</a:t>
            </a:r>
            <a:r>
              <a:rPr lang="de-DE" sz="1200" dirty="0"/>
              <a:t> </a:t>
            </a:r>
            <a:r>
              <a:rPr lang="de-DE" sz="1200" dirty="0" err="1"/>
              <a:t>expressing</a:t>
            </a:r>
            <a:r>
              <a:rPr lang="de-DE" sz="1200" dirty="0"/>
              <a:t> </a:t>
            </a:r>
          </a:p>
        </p:txBody>
      </p:sp>
      <p:sp>
        <p:nvSpPr>
          <p:cNvPr id="236" name="Diagonal liegende Ecken des Rechtecks schneiden 235">
            <a:extLst>
              <a:ext uri="{FF2B5EF4-FFF2-40B4-BE49-F238E27FC236}">
                <a16:creationId xmlns:a16="http://schemas.microsoft.com/office/drawing/2014/main" id="{9A858DA2-7CDF-2040-9AEE-ECEF8994A526}"/>
              </a:ext>
            </a:extLst>
          </p:cNvPr>
          <p:cNvSpPr/>
          <p:nvPr/>
        </p:nvSpPr>
        <p:spPr>
          <a:xfrm>
            <a:off x="7606304" y="15527610"/>
            <a:ext cx="1123087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sentiment.ai</a:t>
            </a:r>
            <a:endParaRPr lang="de-DE" sz="1200" dirty="0"/>
          </a:p>
          <a:p>
            <a:pPr algn="ctr"/>
            <a:r>
              <a:rPr lang="de-DE" sz="1200" dirty="0"/>
              <a:t>&amp; </a:t>
            </a:r>
            <a:r>
              <a:rPr lang="de-DE" sz="1200" dirty="0" err="1"/>
              <a:t>vader</a:t>
            </a:r>
            <a:endParaRPr lang="de-DE" sz="1200" dirty="0"/>
          </a:p>
        </p:txBody>
      </p:sp>
      <p:sp>
        <p:nvSpPr>
          <p:cNvPr id="237" name="Diagonal liegende Ecken des Rechtecks schneiden 236">
            <a:extLst>
              <a:ext uri="{FF2B5EF4-FFF2-40B4-BE49-F238E27FC236}">
                <a16:creationId xmlns:a16="http://schemas.microsoft.com/office/drawing/2014/main" id="{63140BE9-0018-D04A-9234-4409BE65AB48}"/>
              </a:ext>
            </a:extLst>
          </p:cNvPr>
          <p:cNvSpPr/>
          <p:nvPr/>
        </p:nvSpPr>
        <p:spPr>
          <a:xfrm>
            <a:off x="7576362" y="16087501"/>
            <a:ext cx="2037495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NETWORK Properties</a:t>
            </a:r>
          </a:p>
        </p:txBody>
      </p:sp>
      <p:sp>
        <p:nvSpPr>
          <p:cNvPr id="238" name="Diagonal liegende Ecken des Rechtecks schneiden 237">
            <a:extLst>
              <a:ext uri="{FF2B5EF4-FFF2-40B4-BE49-F238E27FC236}">
                <a16:creationId xmlns:a16="http://schemas.microsoft.com/office/drawing/2014/main" id="{9D852571-41B4-6540-9E1B-DEA0E2E941AF}"/>
              </a:ext>
            </a:extLst>
          </p:cNvPr>
          <p:cNvSpPr/>
          <p:nvPr/>
        </p:nvSpPr>
        <p:spPr>
          <a:xfrm>
            <a:off x="10228491" y="14964252"/>
            <a:ext cx="2369509" cy="169392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ANALYSING DATA </a:t>
            </a:r>
            <a:r>
              <a:rPr lang="de-DE" sz="1200" dirty="0" err="1"/>
              <a:t>complete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analyzing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endParaRPr lang="de-DE" sz="1200" dirty="0"/>
          </a:p>
          <a:p>
            <a:pPr algn="ctr"/>
            <a:r>
              <a:rPr lang="de-DE" sz="1200" dirty="0" err="1"/>
              <a:t>result</a:t>
            </a:r>
            <a:r>
              <a:rPr lang="de-DE" sz="1200" dirty="0"/>
              <a:t>: </a:t>
            </a:r>
            <a:r>
              <a:rPr lang="de-DE" sz="1200" dirty="0" err="1"/>
              <a:t>gender</a:t>
            </a:r>
            <a:r>
              <a:rPr lang="de-DE" sz="1200" dirty="0"/>
              <a:t>/</a:t>
            </a:r>
            <a:r>
              <a:rPr lang="de-DE" sz="1200" dirty="0" err="1"/>
              <a:t>role</a:t>
            </a:r>
            <a:r>
              <a:rPr lang="de-DE" sz="1200" dirty="0"/>
              <a:t> </a:t>
            </a:r>
            <a:r>
              <a:rPr lang="de-DE" sz="1200" dirty="0" err="1"/>
              <a:t>script</a:t>
            </a:r>
            <a:endParaRPr lang="de-DE" sz="1200" dirty="0"/>
          </a:p>
          <a:p>
            <a:pPr algn="ctr"/>
            <a:r>
              <a:rPr lang="de-DE" sz="1200" dirty="0"/>
              <a:t>…</a:t>
            </a:r>
          </a:p>
          <a:p>
            <a:pPr algn="ctr"/>
            <a:r>
              <a:rPr lang="de-DE" sz="1200" dirty="0" err="1"/>
              <a:t>calculation</a:t>
            </a:r>
            <a:r>
              <a:rPr lang="de-DE" sz="1200" dirty="0"/>
              <a:t> </a:t>
            </a:r>
            <a:r>
              <a:rPr lang="de-DE" sz="1200" dirty="0" err="1"/>
              <a:t>scripts</a:t>
            </a:r>
            <a:r>
              <a:rPr lang="de-DE" sz="1200" dirty="0"/>
              <a:t> (</a:t>
            </a:r>
            <a:r>
              <a:rPr lang="de-DE" sz="1200" dirty="0" err="1"/>
              <a:t>hypothesis</a:t>
            </a:r>
            <a:r>
              <a:rPr lang="de-DE" sz="1200" dirty="0"/>
              <a:t>)</a:t>
            </a:r>
          </a:p>
          <a:p>
            <a:pPr algn="ctr"/>
            <a:r>
              <a:rPr lang="de-DE" sz="1200" dirty="0"/>
              <a:t>…</a:t>
            </a:r>
          </a:p>
          <a:p>
            <a:pPr algn="ctr"/>
            <a:endParaRPr lang="de-DE" sz="1200" dirty="0"/>
          </a:p>
        </p:txBody>
      </p:sp>
      <p:sp>
        <p:nvSpPr>
          <p:cNvPr id="239" name="Diagonal liegende Ecken des Rechtecks schneiden 238">
            <a:extLst>
              <a:ext uri="{FF2B5EF4-FFF2-40B4-BE49-F238E27FC236}">
                <a16:creationId xmlns:a16="http://schemas.microsoft.com/office/drawing/2014/main" id="{DDA9F2FD-C3E7-0842-8516-617931EC3140}"/>
              </a:ext>
            </a:extLst>
          </p:cNvPr>
          <p:cNvSpPr/>
          <p:nvPr/>
        </p:nvSpPr>
        <p:spPr>
          <a:xfrm>
            <a:off x="8870329" y="14962833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gender</a:t>
            </a:r>
            <a:r>
              <a:rPr lang="de-DE" sz="1200" dirty="0"/>
              <a:t> &amp; </a:t>
            </a:r>
            <a:r>
              <a:rPr lang="de-DE" sz="1200" dirty="0" err="1"/>
              <a:t>role</a:t>
            </a:r>
            <a:endParaRPr lang="de-DE" sz="1200" dirty="0"/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B2D1777-110D-8045-82D4-43EF0079AA9A}"/>
              </a:ext>
            </a:extLst>
          </p:cNvPr>
          <p:cNvSpPr/>
          <p:nvPr/>
        </p:nvSpPr>
        <p:spPr>
          <a:xfrm>
            <a:off x="9795285" y="14941124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1" name="Diagonal liegende Ecken des Rechtecks schneiden 240">
            <a:extLst>
              <a:ext uri="{FF2B5EF4-FFF2-40B4-BE49-F238E27FC236}">
                <a16:creationId xmlns:a16="http://schemas.microsoft.com/office/drawing/2014/main" id="{539CCD83-9CFF-FD45-B849-7AA627AB8EE2}"/>
              </a:ext>
            </a:extLst>
          </p:cNvPr>
          <p:cNvSpPr/>
          <p:nvPr/>
        </p:nvSpPr>
        <p:spPr>
          <a:xfrm>
            <a:off x="8869297" y="15549612"/>
            <a:ext cx="744556" cy="471488"/>
          </a:xfrm>
          <a:prstGeom prst="snip2Diag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gender</a:t>
            </a:r>
            <a:r>
              <a:rPr lang="de-DE" sz="1200" dirty="0"/>
              <a:t> &amp; </a:t>
            </a:r>
            <a:r>
              <a:rPr lang="de-DE" sz="1200" dirty="0" err="1"/>
              <a:t>role</a:t>
            </a:r>
            <a:endParaRPr lang="de-DE" sz="1200" dirty="0"/>
          </a:p>
        </p:txBody>
      </p:sp>
      <p:cxnSp>
        <p:nvCxnSpPr>
          <p:cNvPr id="262" name="Gekrümmte Verbindung 261">
            <a:extLst>
              <a:ext uri="{FF2B5EF4-FFF2-40B4-BE49-F238E27FC236}">
                <a16:creationId xmlns:a16="http://schemas.microsoft.com/office/drawing/2014/main" id="{7CB2C542-2ABD-3748-A7C8-8432B1362C6C}"/>
              </a:ext>
            </a:extLst>
          </p:cNvPr>
          <p:cNvCxnSpPr>
            <a:cxnSpLocks/>
            <a:stCxn id="240" idx="0"/>
            <a:endCxn id="229" idx="3"/>
          </p:cNvCxnSpPr>
          <p:nvPr/>
        </p:nvCxnSpPr>
        <p:spPr>
          <a:xfrm rot="16200000" flipH="1" flipV="1">
            <a:off x="7094193" y="12215910"/>
            <a:ext cx="13095" cy="5463527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krümmte Verbindung 262">
            <a:extLst>
              <a:ext uri="{FF2B5EF4-FFF2-40B4-BE49-F238E27FC236}">
                <a16:creationId xmlns:a16="http://schemas.microsoft.com/office/drawing/2014/main" id="{1EC1A22F-BE88-7F44-92DD-20D07988DAB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7254325" y="12214686"/>
            <a:ext cx="13095" cy="5468625"/>
          </a:xfrm>
          <a:prstGeom prst="curvedConnector3">
            <a:avLst>
              <a:gd name="adj1" fmla="val -174570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2C283C6-68CE-344D-81BA-F2BD8E5A6A66}"/>
              </a:ext>
            </a:extLst>
          </p:cNvPr>
          <p:cNvSpPr/>
          <p:nvPr/>
        </p:nvSpPr>
        <p:spPr>
          <a:xfrm>
            <a:off x="9987441" y="14942448"/>
            <a:ext cx="74430" cy="1617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65" name="Gekrümmte Verbindung 264">
            <a:extLst>
              <a:ext uri="{FF2B5EF4-FFF2-40B4-BE49-F238E27FC236}">
                <a16:creationId xmlns:a16="http://schemas.microsoft.com/office/drawing/2014/main" id="{7C4E105C-641B-5C46-86D8-FDCA7FA1AE0C}"/>
              </a:ext>
            </a:extLst>
          </p:cNvPr>
          <p:cNvCxnSpPr>
            <a:cxnSpLocks/>
            <a:stCxn id="231" idx="1"/>
            <a:endCxn id="264" idx="2"/>
          </p:cNvCxnSpPr>
          <p:nvPr/>
        </p:nvCxnSpPr>
        <p:spPr>
          <a:xfrm rot="16200000" flipH="1">
            <a:off x="7181519" y="13717182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krümmte Verbindung 265">
            <a:extLst>
              <a:ext uri="{FF2B5EF4-FFF2-40B4-BE49-F238E27FC236}">
                <a16:creationId xmlns:a16="http://schemas.microsoft.com/office/drawing/2014/main" id="{49BC6D17-4EF9-D947-87C0-EC71934DE6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89365" y="13719274"/>
            <a:ext cx="22356" cy="5663915"/>
          </a:xfrm>
          <a:prstGeom prst="curvedConnector3">
            <a:avLst>
              <a:gd name="adj1" fmla="val 112254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Abgerundetes Rechteck 270">
            <a:extLst>
              <a:ext uri="{FF2B5EF4-FFF2-40B4-BE49-F238E27FC236}">
                <a16:creationId xmlns:a16="http://schemas.microsoft.com/office/drawing/2014/main" id="{72581883-FBE2-6A46-B04A-28CD1D0D3785}"/>
              </a:ext>
            </a:extLst>
          </p:cNvPr>
          <p:cNvSpPr/>
          <p:nvPr/>
        </p:nvSpPr>
        <p:spPr>
          <a:xfrm>
            <a:off x="1551562" y="14891530"/>
            <a:ext cx="1751214" cy="171705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chemeClr val="accent6">
                    <a:lumMod val="75000"/>
                  </a:schemeClr>
                </a:solidFill>
              </a:rPr>
              <a:t>D. ANALYSING DATA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A9825DFE-0FE2-5C4F-BE11-51C2B966E3F2}"/>
              </a:ext>
            </a:extLst>
          </p:cNvPr>
          <p:cNvSpPr/>
          <p:nvPr/>
        </p:nvSpPr>
        <p:spPr>
          <a:xfrm>
            <a:off x="4243131" y="13846861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FC614441-C6A3-5D4C-882D-0B25C3AC6C58}"/>
              </a:ext>
            </a:extLst>
          </p:cNvPr>
          <p:cNvSpPr/>
          <p:nvPr/>
        </p:nvSpPr>
        <p:spPr>
          <a:xfrm>
            <a:off x="4565971" y="13846861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D97ADA9C-CC6A-134A-A473-0C9E126B8C88}"/>
              </a:ext>
            </a:extLst>
          </p:cNvPr>
          <p:cNvSpPr/>
          <p:nvPr/>
        </p:nvSpPr>
        <p:spPr>
          <a:xfrm>
            <a:off x="4399197" y="13846861"/>
            <a:ext cx="84626" cy="4714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9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507</Words>
  <Application>Microsoft Macintosh PowerPoint</Application>
  <PresentationFormat>Benutzerdefiniert</PresentationFormat>
  <Paragraphs>118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Faschingbauer, Martin</dc:creator>
  <cp:lastModifiedBy>Faschingbauer, Martin</cp:lastModifiedBy>
  <cp:revision>96</cp:revision>
  <dcterms:created xsi:type="dcterms:W3CDTF">2022-05-20T06:51:29Z</dcterms:created>
  <dcterms:modified xsi:type="dcterms:W3CDTF">2022-06-08T09:06:25Z</dcterms:modified>
</cp:coreProperties>
</file>