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4400213" cy="21599525"/>
  <p:notesSz cx="6858000" cy="9144000"/>
  <p:defaultTextStyle>
    <a:defPPr>
      <a:defRPr lang="de-DE"/>
    </a:defPPr>
    <a:lvl1pPr marL="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1pPr>
    <a:lvl2pPr marL="69119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2pPr>
    <a:lvl3pPr marL="138239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3pPr>
    <a:lvl4pPr marL="207358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4pPr>
    <a:lvl5pPr marL="276478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5pPr>
    <a:lvl6pPr marL="345597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6pPr>
    <a:lvl7pPr marL="414717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7pPr>
    <a:lvl8pPr marL="483836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8pPr>
    <a:lvl9pPr marL="552956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56"/>
  </p:normalViewPr>
  <p:slideViewPr>
    <p:cSldViewPr snapToGrid="0" snapToObjects="1">
      <p:cViewPr>
        <p:scale>
          <a:sx n="130" d="100"/>
          <a:sy n="130" d="100"/>
        </p:scale>
        <p:origin x="48" y="-1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593B1-3C8D-294C-96E5-4CC6B1EB5D20}" type="datetimeFigureOut">
              <a:rPr lang="de-DE" smtClean="0"/>
              <a:t>08.06.22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B88B4-6255-3347-B4F5-83500CA1B2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8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1pPr>
    <a:lvl2pPr marL="69119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2pPr>
    <a:lvl3pPr marL="138239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3pPr>
    <a:lvl4pPr marL="207358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4pPr>
    <a:lvl5pPr marL="276478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5pPr>
    <a:lvl6pPr marL="345597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6pPr>
    <a:lvl7pPr marL="414717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7pPr>
    <a:lvl8pPr marL="483836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8pPr>
    <a:lvl9pPr marL="552956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400300" y="1143000"/>
            <a:ext cx="2057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B88B4-6255-3347-B4F5-83500CA1B2E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824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3534924"/>
            <a:ext cx="12240181" cy="7519835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11344752"/>
            <a:ext cx="10800160" cy="5214884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08.06.22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58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08.06.22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55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1149975"/>
            <a:ext cx="3105046" cy="1830459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1149975"/>
            <a:ext cx="9135135" cy="18304599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08.06.22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83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08.06.22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79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5384888"/>
            <a:ext cx="12420184" cy="89848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14454688"/>
            <a:ext cx="12420184" cy="4724895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08.06.22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414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5749874"/>
            <a:ext cx="6120091" cy="137047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5749874"/>
            <a:ext cx="6120091" cy="137047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08.06.22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12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149979"/>
            <a:ext cx="12420184" cy="417491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5294885"/>
            <a:ext cx="6091964" cy="259494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7889827"/>
            <a:ext cx="6091964" cy="11604746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5294885"/>
            <a:ext cx="6121966" cy="259494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7889827"/>
            <a:ext cx="6121966" cy="11604746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08.06.22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27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08.06.22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28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08.06.22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41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439968"/>
            <a:ext cx="4644444" cy="5039889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3109937"/>
            <a:ext cx="7290108" cy="1534966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6479857"/>
            <a:ext cx="4644444" cy="12004738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08.06.22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07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439968"/>
            <a:ext cx="4644444" cy="5039889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3109937"/>
            <a:ext cx="7290108" cy="1534966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6479857"/>
            <a:ext cx="4644444" cy="12004738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08.06.22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17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1149979"/>
            <a:ext cx="12420184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5749874"/>
            <a:ext cx="12420184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20019564"/>
            <a:ext cx="3240048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A45A5-DBC2-D449-BA1E-D23E556848F0}" type="datetimeFigureOut">
              <a:rPr lang="de-DE" smtClean="0"/>
              <a:t>08.06.22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20019564"/>
            <a:ext cx="4860072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20019564"/>
            <a:ext cx="3240048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81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2EA9A97-495A-5C63-4D3C-35D6628498FA}"/>
              </a:ext>
            </a:extLst>
          </p:cNvPr>
          <p:cNvSpPr/>
          <p:nvPr/>
        </p:nvSpPr>
        <p:spPr>
          <a:xfrm>
            <a:off x="341264" y="3819686"/>
            <a:ext cx="5254625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TOPIC: Analyze </a:t>
            </a:r>
            <a:r>
              <a:rPr lang="de-DE" sz="1400" dirty="0" err="1"/>
              <a:t>animated</a:t>
            </a:r>
            <a:r>
              <a:rPr lang="de-DE" sz="1400" dirty="0"/>
              <a:t> </a:t>
            </a:r>
            <a:r>
              <a:rPr lang="de-DE" sz="1400" dirty="0" err="1"/>
              <a:t>series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children</a:t>
            </a:r>
            <a:r>
              <a:rPr lang="de-DE" sz="1400" dirty="0"/>
              <a:t> </a:t>
            </a:r>
            <a:r>
              <a:rPr lang="de-DE" sz="1400" dirty="0" err="1"/>
              <a:t>according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hypothesis</a:t>
            </a:r>
            <a:endParaRPr lang="de-DE" sz="1400" dirty="0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59966C33-E895-A5C5-A7AB-2BFECC78A539}"/>
              </a:ext>
            </a:extLst>
          </p:cNvPr>
          <p:cNvSpPr/>
          <p:nvPr/>
        </p:nvSpPr>
        <p:spPr>
          <a:xfrm>
            <a:off x="10950662" y="14595268"/>
            <a:ext cx="1422901" cy="573189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accent2">
                    <a:lumMod val="75000"/>
                  </a:schemeClr>
                </a:solidFill>
              </a:rPr>
              <a:t>B. WEB SCRAPING </a:t>
            </a:r>
            <a:r>
              <a:rPr lang="de-DE" sz="1200" b="1" dirty="0" err="1">
                <a:solidFill>
                  <a:schemeClr val="accent2">
                    <a:lumMod val="75000"/>
                  </a:schemeClr>
                </a:solidFill>
              </a:rPr>
              <a:t>the</a:t>
            </a:r>
            <a:r>
              <a:rPr lang="de-DE" sz="12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1200" b="1" dirty="0" err="1">
                <a:solidFill>
                  <a:schemeClr val="accent2">
                    <a:lumMod val="75000"/>
                  </a:schemeClr>
                </a:solidFill>
              </a:rPr>
              <a:t>transcripts</a:t>
            </a:r>
            <a:endParaRPr lang="de-DE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B023ADD9-ADB1-BA6C-952F-999926930B6A}"/>
              </a:ext>
            </a:extLst>
          </p:cNvPr>
          <p:cNvSpPr/>
          <p:nvPr/>
        </p:nvSpPr>
        <p:spPr>
          <a:xfrm>
            <a:off x="932605" y="4562636"/>
            <a:ext cx="1450486" cy="5686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A. SELECTION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169A8FE7-CF40-1387-8B9D-BF71D464F5E2}"/>
              </a:ext>
            </a:extLst>
          </p:cNvPr>
          <p:cNvSpPr/>
          <p:nvPr/>
        </p:nvSpPr>
        <p:spPr>
          <a:xfrm>
            <a:off x="1333846" y="7994014"/>
            <a:ext cx="1422901" cy="17170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D. ANALYSE DATA</a:t>
            </a:r>
          </a:p>
        </p:txBody>
      </p:sp>
      <p:sp>
        <p:nvSpPr>
          <p:cNvPr id="11" name="Diagonal liegende Ecken des Rechtecks schneiden 10">
            <a:extLst>
              <a:ext uri="{FF2B5EF4-FFF2-40B4-BE49-F238E27FC236}">
                <a16:creationId xmlns:a16="http://schemas.microsoft.com/office/drawing/2014/main" id="{D90C82A3-D7D2-320B-C009-C3592B5A3516}"/>
              </a:ext>
            </a:extLst>
          </p:cNvPr>
          <p:cNvSpPr/>
          <p:nvPr/>
        </p:nvSpPr>
        <p:spPr>
          <a:xfrm>
            <a:off x="2823339" y="4569780"/>
            <a:ext cx="2133899" cy="471488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research</a:t>
            </a:r>
            <a:r>
              <a:rPr lang="de-DE" sz="1200" dirty="0"/>
              <a:t> TV-</a:t>
            </a:r>
            <a:r>
              <a:rPr lang="de-DE" sz="1200" dirty="0" err="1"/>
              <a:t>series</a:t>
            </a:r>
            <a:r>
              <a:rPr lang="de-DE" sz="1200" dirty="0"/>
              <a:t> </a:t>
            </a:r>
            <a:r>
              <a:rPr lang="de-DE" sz="1200" dirty="0" err="1"/>
              <a:t>with</a:t>
            </a:r>
            <a:r>
              <a:rPr lang="de-DE" sz="1200" dirty="0"/>
              <a:t> high </a:t>
            </a:r>
            <a:r>
              <a:rPr lang="de-DE" sz="1200" dirty="0" err="1"/>
              <a:t>demand</a:t>
            </a:r>
            <a:endParaRPr lang="de-DE" sz="1200" dirty="0"/>
          </a:p>
        </p:txBody>
      </p:sp>
      <p:sp>
        <p:nvSpPr>
          <p:cNvPr id="13" name="Diagonal liegende Ecken des Rechtecks schneiden 12">
            <a:extLst>
              <a:ext uri="{FF2B5EF4-FFF2-40B4-BE49-F238E27FC236}">
                <a16:creationId xmlns:a16="http://schemas.microsoft.com/office/drawing/2014/main" id="{C71605B6-0CD7-CF18-B37C-B64959DBDB72}"/>
              </a:ext>
            </a:extLst>
          </p:cNvPr>
          <p:cNvSpPr/>
          <p:nvPr/>
        </p:nvSpPr>
        <p:spPr>
          <a:xfrm>
            <a:off x="5397484" y="4561093"/>
            <a:ext cx="2133899" cy="471488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research availability of transcripts</a:t>
            </a:r>
          </a:p>
        </p:txBody>
      </p:sp>
      <p:sp>
        <p:nvSpPr>
          <p:cNvPr id="14" name="Diagonal liegende Ecken des Rechtecks schneiden 13">
            <a:extLst>
              <a:ext uri="{FF2B5EF4-FFF2-40B4-BE49-F238E27FC236}">
                <a16:creationId xmlns:a16="http://schemas.microsoft.com/office/drawing/2014/main" id="{726765C8-15FF-C0C5-CB26-F37A0AD295A5}"/>
              </a:ext>
            </a:extLst>
          </p:cNvPr>
          <p:cNvSpPr/>
          <p:nvPr/>
        </p:nvSpPr>
        <p:spPr>
          <a:xfrm>
            <a:off x="7971629" y="4561093"/>
            <a:ext cx="2039145" cy="471488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</a:t>
            </a:r>
            <a:r>
              <a:rPr lang="de-DE" sz="1200" dirty="0" err="1"/>
              <a:t>quality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transcripts</a:t>
            </a:r>
            <a:endParaRPr lang="de-DE" sz="1200" dirty="0"/>
          </a:p>
        </p:txBody>
      </p:sp>
      <p:sp>
        <p:nvSpPr>
          <p:cNvPr id="16" name="Diagonal liegende Ecken des Rechtecks schneiden 15">
            <a:extLst>
              <a:ext uri="{FF2B5EF4-FFF2-40B4-BE49-F238E27FC236}">
                <a16:creationId xmlns:a16="http://schemas.microsoft.com/office/drawing/2014/main" id="{8975157A-7151-B215-687A-C23F22812F56}"/>
              </a:ext>
            </a:extLst>
          </p:cNvPr>
          <p:cNvSpPr/>
          <p:nvPr/>
        </p:nvSpPr>
        <p:spPr>
          <a:xfrm>
            <a:off x="10451020" y="4571842"/>
            <a:ext cx="1599773" cy="559484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complete</a:t>
            </a:r>
            <a:r>
              <a:rPr lang="de-DE" sz="1200" dirty="0"/>
              <a:t> </a:t>
            </a:r>
            <a:r>
              <a:rPr lang="de-DE" sz="1200" dirty="0" err="1"/>
              <a:t>process</a:t>
            </a:r>
            <a:endParaRPr lang="de-DE" sz="1200" dirty="0"/>
          </a:p>
          <a:p>
            <a:pPr algn="ctr"/>
            <a:r>
              <a:rPr lang="de-DE" sz="1200" dirty="0" err="1"/>
              <a:t>result</a:t>
            </a:r>
            <a:r>
              <a:rPr lang="de-DE" sz="1200" dirty="0"/>
              <a:t>: Series v3.xlsx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7197FC5-3222-DB3F-66E8-63805C4A967F}"/>
              </a:ext>
            </a:extLst>
          </p:cNvPr>
          <p:cNvSpPr/>
          <p:nvPr/>
        </p:nvSpPr>
        <p:spPr>
          <a:xfrm>
            <a:off x="341262" y="4528506"/>
            <a:ext cx="393700" cy="5149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Autofit/>
          </a:bodyPr>
          <a:lstStyle/>
          <a:p>
            <a:pPr algn="ctr"/>
            <a:r>
              <a:rPr lang="de-DE" dirty="0"/>
              <a:t>K E Y   S T E P S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E50293A-07FC-FFAA-0B94-57DD75992BB1}"/>
              </a:ext>
            </a:extLst>
          </p:cNvPr>
          <p:cNvSpPr/>
          <p:nvPr/>
        </p:nvSpPr>
        <p:spPr>
          <a:xfrm>
            <a:off x="863946" y="5425840"/>
            <a:ext cx="393700" cy="42517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Autofit/>
          </a:bodyPr>
          <a:lstStyle/>
          <a:p>
            <a:pPr algn="ctr"/>
            <a:r>
              <a:rPr lang="de-DE" dirty="0"/>
              <a:t>F O R   E A C H   S E R I E 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4E1476E-A136-24AB-5461-47B7C6836460}"/>
              </a:ext>
            </a:extLst>
          </p:cNvPr>
          <p:cNvSpPr/>
          <p:nvPr/>
        </p:nvSpPr>
        <p:spPr>
          <a:xfrm>
            <a:off x="10873720" y="9829171"/>
            <a:ext cx="76942" cy="266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B5FAB31-E596-F5BD-06DB-CF4EC4CB80DD}"/>
              </a:ext>
            </a:extLst>
          </p:cNvPr>
          <p:cNvSpPr/>
          <p:nvPr/>
        </p:nvSpPr>
        <p:spPr>
          <a:xfrm>
            <a:off x="11035704" y="9829171"/>
            <a:ext cx="1066800" cy="266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troubleshoot</a:t>
            </a:r>
            <a:endParaRPr lang="de-DE" sz="1200" dirty="0"/>
          </a:p>
        </p:txBody>
      </p:sp>
      <p:sp>
        <p:nvSpPr>
          <p:cNvPr id="42" name="Diagonal liegende Ecken des Rechtecks schneiden 41">
            <a:extLst>
              <a:ext uri="{FF2B5EF4-FFF2-40B4-BE49-F238E27FC236}">
                <a16:creationId xmlns:a16="http://schemas.microsoft.com/office/drawing/2014/main" id="{60F75EB8-1FD6-DB95-FC2C-7ED8F1278CC1}"/>
              </a:ext>
            </a:extLst>
          </p:cNvPr>
          <p:cNvSpPr/>
          <p:nvPr/>
        </p:nvSpPr>
        <p:spPr>
          <a:xfrm>
            <a:off x="2968575" y="8007107"/>
            <a:ext cx="1692277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Analyse </a:t>
            </a:r>
            <a:r>
              <a:rPr lang="de-DE" sz="1200" dirty="0" err="1"/>
              <a:t>dialogs</a:t>
            </a:r>
            <a:endParaRPr lang="de-DE" sz="1200" dirty="0"/>
          </a:p>
        </p:txBody>
      </p:sp>
      <p:sp>
        <p:nvSpPr>
          <p:cNvPr id="29" name="Abgerundetes Rechteck 28">
            <a:extLst>
              <a:ext uri="{FF2B5EF4-FFF2-40B4-BE49-F238E27FC236}">
                <a16:creationId xmlns:a16="http://schemas.microsoft.com/office/drawing/2014/main" id="{E311D7C7-0881-0991-5B7C-0DD1E3F317BD}"/>
              </a:ext>
            </a:extLst>
          </p:cNvPr>
          <p:cNvSpPr/>
          <p:nvPr/>
        </p:nvSpPr>
        <p:spPr>
          <a:xfrm>
            <a:off x="1349235" y="7137954"/>
            <a:ext cx="1422901" cy="57318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D . CLEANING </a:t>
            </a:r>
          </a:p>
          <a:p>
            <a:pPr algn="ctr"/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transcripts</a:t>
            </a:r>
            <a:endParaRPr lang="de-DE" sz="1200" dirty="0"/>
          </a:p>
        </p:txBody>
      </p:sp>
      <p:sp>
        <p:nvSpPr>
          <p:cNvPr id="31" name="Diagonal liegende Ecken des Rechtecks schneiden 30">
            <a:extLst>
              <a:ext uri="{FF2B5EF4-FFF2-40B4-BE49-F238E27FC236}">
                <a16:creationId xmlns:a16="http://schemas.microsoft.com/office/drawing/2014/main" id="{8076E9DD-9CFF-CA21-73C0-9741F15C8EAA}"/>
              </a:ext>
            </a:extLst>
          </p:cNvPr>
          <p:cNvSpPr/>
          <p:nvPr/>
        </p:nvSpPr>
        <p:spPr>
          <a:xfrm>
            <a:off x="5893707" y="7150142"/>
            <a:ext cx="2950406" cy="471488"/>
          </a:xfrm>
          <a:prstGeom prst="snip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Clean: Character </a:t>
            </a:r>
            <a:r>
              <a:rPr lang="de-DE" sz="1200" dirty="0" err="1"/>
              <a:t>names</a:t>
            </a:r>
            <a:r>
              <a:rPr lang="de-DE" sz="1200" dirty="0"/>
              <a:t>, </a:t>
            </a:r>
            <a:r>
              <a:rPr lang="de-DE" sz="1200" dirty="0" err="1"/>
              <a:t>dialog</a:t>
            </a:r>
            <a:r>
              <a:rPr lang="de-DE" sz="1200" dirty="0"/>
              <a:t> </a:t>
            </a:r>
            <a:r>
              <a:rPr lang="de-DE" sz="1200" dirty="0" err="1"/>
              <a:t>lines</a:t>
            </a:r>
            <a:endParaRPr lang="de-DE" sz="1200" dirty="0"/>
          </a:p>
          <a:p>
            <a:pPr algn="ctr"/>
            <a:r>
              <a:rPr lang="de-DE" sz="1200" dirty="0"/>
              <a:t>Delete </a:t>
            </a:r>
            <a:r>
              <a:rPr lang="de-DE" sz="1200" dirty="0" err="1"/>
              <a:t>scene</a:t>
            </a:r>
            <a:r>
              <a:rPr lang="de-DE" sz="1200" dirty="0"/>
              <a:t> </a:t>
            </a:r>
            <a:r>
              <a:rPr lang="de-DE" sz="1200" dirty="0" err="1"/>
              <a:t>information</a:t>
            </a:r>
            <a:r>
              <a:rPr lang="de-DE" sz="1200" dirty="0"/>
              <a:t>,  </a:t>
            </a:r>
            <a:r>
              <a:rPr lang="de-DE" sz="1200" dirty="0" err="1"/>
              <a:t>expressions</a:t>
            </a:r>
            <a:endParaRPr lang="de-DE" sz="1200" dirty="0"/>
          </a:p>
        </p:txBody>
      </p:sp>
      <p:sp>
        <p:nvSpPr>
          <p:cNvPr id="37" name="Diagonal liegende Ecken des Rechtecks schneiden 36">
            <a:extLst>
              <a:ext uri="{FF2B5EF4-FFF2-40B4-BE49-F238E27FC236}">
                <a16:creationId xmlns:a16="http://schemas.microsoft.com/office/drawing/2014/main" id="{04AAB3F6-F01E-60E6-5CB7-0030171F187D}"/>
              </a:ext>
            </a:extLst>
          </p:cNvPr>
          <p:cNvSpPr/>
          <p:nvPr/>
        </p:nvSpPr>
        <p:spPr>
          <a:xfrm>
            <a:off x="2968573" y="7142715"/>
            <a:ext cx="2713306" cy="471488"/>
          </a:xfrm>
          <a:prstGeom prst="snip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Analyze organizational </a:t>
            </a:r>
            <a:r>
              <a:rPr lang="de-DE" sz="1200" dirty="0" err="1"/>
              <a:t>structure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scraped</a:t>
            </a:r>
            <a:r>
              <a:rPr lang="de-DE" sz="1200" dirty="0"/>
              <a:t> </a:t>
            </a:r>
            <a:r>
              <a:rPr lang="de-DE" sz="1200" dirty="0" err="1"/>
              <a:t>transcripts</a:t>
            </a:r>
            <a:endParaRPr lang="de-DE" sz="1200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FDA8F2AB-63E3-5DAB-297C-D8DA6A121550}"/>
              </a:ext>
            </a:extLst>
          </p:cNvPr>
          <p:cNvSpPr/>
          <p:nvPr/>
        </p:nvSpPr>
        <p:spPr>
          <a:xfrm>
            <a:off x="9047712" y="7142715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EB0DAD0B-E970-DDE4-A61E-390B8154C420}"/>
              </a:ext>
            </a:extLst>
          </p:cNvPr>
          <p:cNvSpPr/>
          <p:nvPr/>
        </p:nvSpPr>
        <p:spPr>
          <a:xfrm>
            <a:off x="9370552" y="7142715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Diagonal liegende Ecken des Rechtecks schneiden 43">
            <a:extLst>
              <a:ext uri="{FF2B5EF4-FFF2-40B4-BE49-F238E27FC236}">
                <a16:creationId xmlns:a16="http://schemas.microsoft.com/office/drawing/2014/main" id="{D1A4F4BD-D7C1-47E5-263F-AADD1B11D835}"/>
              </a:ext>
            </a:extLst>
          </p:cNvPr>
          <p:cNvSpPr/>
          <p:nvPr/>
        </p:nvSpPr>
        <p:spPr>
          <a:xfrm>
            <a:off x="9681284" y="7150142"/>
            <a:ext cx="2369509" cy="58959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complete</a:t>
            </a:r>
            <a:r>
              <a:rPr lang="de-DE" sz="1200" dirty="0"/>
              <a:t> </a:t>
            </a:r>
            <a:r>
              <a:rPr lang="de-DE" sz="1200" dirty="0" err="1"/>
              <a:t>process</a:t>
            </a:r>
            <a:endParaRPr lang="de-DE" sz="1200" dirty="0"/>
          </a:p>
          <a:p>
            <a:pPr algn="ctr"/>
            <a:r>
              <a:rPr lang="de-DE" sz="1200" dirty="0" err="1"/>
              <a:t>result</a:t>
            </a:r>
            <a:r>
              <a:rPr lang="de-DE" sz="1200" dirty="0"/>
              <a:t>: </a:t>
            </a:r>
            <a:r>
              <a:rPr lang="de-DE" sz="1200" dirty="0" err="1"/>
              <a:t>cleaning</a:t>
            </a:r>
            <a:r>
              <a:rPr lang="de-DE" sz="1200" dirty="0"/>
              <a:t> </a:t>
            </a:r>
            <a:r>
              <a:rPr lang="de-DE" sz="1200" dirty="0" err="1"/>
              <a:t>scripts</a:t>
            </a:r>
            <a:endParaRPr lang="de-DE" sz="1200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4E58E5E8-8CCD-0CEB-3398-6FDD0AB511CC}"/>
              </a:ext>
            </a:extLst>
          </p:cNvPr>
          <p:cNvSpPr/>
          <p:nvPr/>
        </p:nvSpPr>
        <p:spPr>
          <a:xfrm>
            <a:off x="9203778" y="7142715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Diagonal liegende Ecken des Rechtecks schneiden 38">
            <a:extLst>
              <a:ext uri="{FF2B5EF4-FFF2-40B4-BE49-F238E27FC236}">
                <a16:creationId xmlns:a16="http://schemas.microsoft.com/office/drawing/2014/main" id="{0A0E2ACD-1F5A-F228-B595-2D1C2C0205A1}"/>
              </a:ext>
            </a:extLst>
          </p:cNvPr>
          <p:cNvSpPr/>
          <p:nvPr/>
        </p:nvSpPr>
        <p:spPr>
          <a:xfrm>
            <a:off x="2968574" y="8567201"/>
            <a:ext cx="1692277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Analyse </a:t>
            </a:r>
            <a:r>
              <a:rPr lang="de-DE" sz="1200" dirty="0" err="1"/>
              <a:t>lines</a:t>
            </a:r>
            <a:endParaRPr lang="de-DE" sz="1200" dirty="0"/>
          </a:p>
        </p:txBody>
      </p:sp>
      <p:sp>
        <p:nvSpPr>
          <p:cNvPr id="46" name="Diagonal liegende Ecken des Rechtecks schneiden 45">
            <a:extLst>
              <a:ext uri="{FF2B5EF4-FFF2-40B4-BE49-F238E27FC236}">
                <a16:creationId xmlns:a16="http://schemas.microsoft.com/office/drawing/2014/main" id="{1E8F92CA-1D04-41B4-128A-85F12141F62A}"/>
              </a:ext>
            </a:extLst>
          </p:cNvPr>
          <p:cNvSpPr/>
          <p:nvPr/>
        </p:nvSpPr>
        <p:spPr>
          <a:xfrm>
            <a:off x="2960342" y="9119359"/>
            <a:ext cx="1692277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Analyse </a:t>
            </a:r>
            <a:r>
              <a:rPr lang="de-DE" sz="1200" dirty="0" err="1"/>
              <a:t>sociogram</a:t>
            </a:r>
            <a:endParaRPr lang="de-DE" sz="1200" dirty="0"/>
          </a:p>
        </p:txBody>
      </p:sp>
      <p:sp>
        <p:nvSpPr>
          <p:cNvPr id="47" name="Diagonal liegende Ecken des Rechtecks schneiden 46">
            <a:extLst>
              <a:ext uri="{FF2B5EF4-FFF2-40B4-BE49-F238E27FC236}">
                <a16:creationId xmlns:a16="http://schemas.microsoft.com/office/drawing/2014/main" id="{1766F89D-6518-4838-481F-8583FFF7FCFD}"/>
              </a:ext>
            </a:extLst>
          </p:cNvPr>
          <p:cNvSpPr/>
          <p:nvPr/>
        </p:nvSpPr>
        <p:spPr>
          <a:xfrm>
            <a:off x="4872680" y="8000559"/>
            <a:ext cx="2029881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who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talking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whom</a:t>
            </a:r>
            <a:r>
              <a:rPr lang="de-DE" sz="1200" dirty="0"/>
              <a:t> </a:t>
            </a:r>
          </a:p>
        </p:txBody>
      </p:sp>
      <p:sp>
        <p:nvSpPr>
          <p:cNvPr id="48" name="Diagonal liegende Ecken des Rechtecks schneiden 47">
            <a:extLst>
              <a:ext uri="{FF2B5EF4-FFF2-40B4-BE49-F238E27FC236}">
                <a16:creationId xmlns:a16="http://schemas.microsoft.com/office/drawing/2014/main" id="{17495EF8-969E-DE6C-FC12-B0C9C3BF06D8}"/>
              </a:ext>
            </a:extLst>
          </p:cNvPr>
          <p:cNvSpPr/>
          <p:nvPr/>
        </p:nvSpPr>
        <p:spPr>
          <a:xfrm>
            <a:off x="4772155" y="9140390"/>
            <a:ext cx="2130404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NODE Properties</a:t>
            </a:r>
          </a:p>
        </p:txBody>
      </p:sp>
      <p:sp>
        <p:nvSpPr>
          <p:cNvPr id="49" name="Diagonal liegende Ecken des Rechtecks schneiden 48">
            <a:extLst>
              <a:ext uri="{FF2B5EF4-FFF2-40B4-BE49-F238E27FC236}">
                <a16:creationId xmlns:a16="http://schemas.microsoft.com/office/drawing/2014/main" id="{4C122035-7AA1-F455-500F-16E8B87450A5}"/>
              </a:ext>
            </a:extLst>
          </p:cNvPr>
          <p:cNvSpPr/>
          <p:nvPr/>
        </p:nvSpPr>
        <p:spPr>
          <a:xfrm>
            <a:off x="7052042" y="8007107"/>
            <a:ext cx="1123087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sentiment</a:t>
            </a:r>
            <a:endParaRPr lang="de-DE" sz="1200" dirty="0"/>
          </a:p>
        </p:txBody>
      </p:sp>
      <p:sp>
        <p:nvSpPr>
          <p:cNvPr id="50" name="Diagonal liegende Ecken des Rechtecks schneiden 49">
            <a:extLst>
              <a:ext uri="{FF2B5EF4-FFF2-40B4-BE49-F238E27FC236}">
                <a16:creationId xmlns:a16="http://schemas.microsoft.com/office/drawing/2014/main" id="{CA146ABC-2868-9930-E40A-26D6E52ED527}"/>
              </a:ext>
            </a:extLst>
          </p:cNvPr>
          <p:cNvSpPr/>
          <p:nvPr/>
        </p:nvSpPr>
        <p:spPr>
          <a:xfrm>
            <a:off x="4772154" y="8567201"/>
            <a:ext cx="2130404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what</a:t>
            </a:r>
            <a:r>
              <a:rPr lang="de-DE" sz="1200" dirty="0"/>
              <a:t> </a:t>
            </a:r>
            <a:r>
              <a:rPr lang="de-DE" sz="1200" dirty="0" err="1"/>
              <a:t>are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different </a:t>
            </a:r>
            <a:r>
              <a:rPr lang="de-DE" sz="1200" dirty="0" err="1"/>
              <a:t>characters</a:t>
            </a:r>
            <a:r>
              <a:rPr lang="de-DE" sz="1200" dirty="0"/>
              <a:t> </a:t>
            </a:r>
            <a:r>
              <a:rPr lang="de-DE" sz="1200" dirty="0" err="1"/>
              <a:t>expressing</a:t>
            </a:r>
            <a:r>
              <a:rPr lang="de-DE" sz="1200" dirty="0"/>
              <a:t> </a:t>
            </a:r>
          </a:p>
        </p:txBody>
      </p:sp>
      <p:sp>
        <p:nvSpPr>
          <p:cNvPr id="51" name="Diagonal liegende Ecken des Rechtecks schneiden 50">
            <a:extLst>
              <a:ext uri="{FF2B5EF4-FFF2-40B4-BE49-F238E27FC236}">
                <a16:creationId xmlns:a16="http://schemas.microsoft.com/office/drawing/2014/main" id="{3529041F-B3CF-8F60-BE39-93B5F366BBF2}"/>
              </a:ext>
            </a:extLst>
          </p:cNvPr>
          <p:cNvSpPr/>
          <p:nvPr/>
        </p:nvSpPr>
        <p:spPr>
          <a:xfrm>
            <a:off x="7052041" y="8580499"/>
            <a:ext cx="1123087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sentiment</a:t>
            </a:r>
            <a:endParaRPr lang="de-DE" sz="1200" dirty="0"/>
          </a:p>
        </p:txBody>
      </p:sp>
      <p:sp>
        <p:nvSpPr>
          <p:cNvPr id="52" name="Diagonal liegende Ecken des Rechtecks schneiden 51">
            <a:extLst>
              <a:ext uri="{FF2B5EF4-FFF2-40B4-BE49-F238E27FC236}">
                <a16:creationId xmlns:a16="http://schemas.microsoft.com/office/drawing/2014/main" id="{314C74AD-337B-AABA-4297-CA1D847CD62E}"/>
              </a:ext>
            </a:extLst>
          </p:cNvPr>
          <p:cNvSpPr/>
          <p:nvPr/>
        </p:nvSpPr>
        <p:spPr>
          <a:xfrm>
            <a:off x="7022099" y="9140390"/>
            <a:ext cx="2037495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NETWORK Properties</a:t>
            </a:r>
          </a:p>
        </p:txBody>
      </p:sp>
      <p:sp>
        <p:nvSpPr>
          <p:cNvPr id="53" name="Diagonal liegende Ecken des Rechtecks schneiden 52">
            <a:extLst>
              <a:ext uri="{FF2B5EF4-FFF2-40B4-BE49-F238E27FC236}">
                <a16:creationId xmlns:a16="http://schemas.microsoft.com/office/drawing/2014/main" id="{7F50F406-5A0C-8216-D9FB-C30222A56206}"/>
              </a:ext>
            </a:extLst>
          </p:cNvPr>
          <p:cNvSpPr/>
          <p:nvPr/>
        </p:nvSpPr>
        <p:spPr>
          <a:xfrm>
            <a:off x="9674228" y="8017139"/>
            <a:ext cx="2369509" cy="1693929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complete</a:t>
            </a:r>
            <a:r>
              <a:rPr lang="de-DE" sz="1200" dirty="0"/>
              <a:t> </a:t>
            </a:r>
            <a:r>
              <a:rPr lang="de-DE" sz="1200" dirty="0" err="1"/>
              <a:t>process</a:t>
            </a:r>
            <a:endParaRPr lang="de-DE" sz="1200" dirty="0"/>
          </a:p>
          <a:p>
            <a:pPr algn="ctr"/>
            <a:r>
              <a:rPr lang="de-DE" sz="1200" dirty="0" err="1"/>
              <a:t>result</a:t>
            </a:r>
            <a:r>
              <a:rPr lang="de-DE" sz="1200" dirty="0"/>
              <a:t>: </a:t>
            </a:r>
            <a:r>
              <a:rPr lang="de-DE" sz="1200" dirty="0" err="1"/>
              <a:t>analyzing</a:t>
            </a:r>
            <a:r>
              <a:rPr lang="de-DE" sz="1200" dirty="0"/>
              <a:t> </a:t>
            </a:r>
            <a:r>
              <a:rPr lang="de-DE" sz="1200" dirty="0" err="1"/>
              <a:t>scripts</a:t>
            </a:r>
            <a:endParaRPr lang="de-DE" sz="1200" dirty="0"/>
          </a:p>
          <a:p>
            <a:pPr algn="ctr"/>
            <a:r>
              <a:rPr lang="de-DE" sz="1200" dirty="0" err="1"/>
              <a:t>result</a:t>
            </a:r>
            <a:r>
              <a:rPr lang="de-DE" sz="1200" dirty="0"/>
              <a:t>: </a:t>
            </a:r>
            <a:r>
              <a:rPr lang="de-DE" sz="1200" dirty="0" err="1"/>
              <a:t>gender</a:t>
            </a:r>
            <a:r>
              <a:rPr lang="de-DE" sz="1200" dirty="0"/>
              <a:t>/</a:t>
            </a:r>
            <a:r>
              <a:rPr lang="de-DE" sz="1200" dirty="0" err="1"/>
              <a:t>role</a:t>
            </a:r>
            <a:r>
              <a:rPr lang="de-DE" sz="1200" dirty="0"/>
              <a:t> </a:t>
            </a:r>
            <a:r>
              <a:rPr lang="de-DE" sz="1200" dirty="0" err="1"/>
              <a:t>script</a:t>
            </a:r>
            <a:endParaRPr lang="de-DE" sz="1200" dirty="0"/>
          </a:p>
          <a:p>
            <a:pPr algn="ctr"/>
            <a:r>
              <a:rPr lang="de-DE" sz="1200" dirty="0"/>
              <a:t>…</a:t>
            </a:r>
          </a:p>
          <a:p>
            <a:pPr algn="ctr"/>
            <a:r>
              <a:rPr lang="de-DE" sz="1200" dirty="0" err="1"/>
              <a:t>calculation</a:t>
            </a:r>
            <a:r>
              <a:rPr lang="de-DE" sz="1200" dirty="0"/>
              <a:t> </a:t>
            </a:r>
            <a:r>
              <a:rPr lang="de-DE" sz="1200" dirty="0" err="1"/>
              <a:t>scripts</a:t>
            </a:r>
            <a:r>
              <a:rPr lang="de-DE" sz="1200" dirty="0"/>
              <a:t> (</a:t>
            </a:r>
            <a:r>
              <a:rPr lang="de-DE" sz="1200" dirty="0" err="1"/>
              <a:t>hypothesis</a:t>
            </a:r>
            <a:r>
              <a:rPr lang="de-DE" sz="1200" dirty="0"/>
              <a:t>)</a:t>
            </a:r>
          </a:p>
          <a:p>
            <a:pPr algn="ctr"/>
            <a:r>
              <a:rPr lang="de-DE" sz="1200" dirty="0"/>
              <a:t>…</a:t>
            </a:r>
          </a:p>
          <a:p>
            <a:pPr algn="ctr"/>
            <a:endParaRPr lang="de-DE" sz="1200" dirty="0"/>
          </a:p>
        </p:txBody>
      </p:sp>
      <p:sp>
        <p:nvSpPr>
          <p:cNvPr id="54" name="Diagonal liegende Ecken des Rechtecks schneiden 53">
            <a:extLst>
              <a:ext uri="{FF2B5EF4-FFF2-40B4-BE49-F238E27FC236}">
                <a16:creationId xmlns:a16="http://schemas.microsoft.com/office/drawing/2014/main" id="{6A7B16BD-C12C-226C-7CF4-79EBEC288499}"/>
              </a:ext>
            </a:extLst>
          </p:cNvPr>
          <p:cNvSpPr/>
          <p:nvPr/>
        </p:nvSpPr>
        <p:spPr>
          <a:xfrm>
            <a:off x="8316068" y="8015722"/>
            <a:ext cx="744556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plots</a:t>
            </a:r>
            <a:endParaRPr lang="de-DE" sz="1200" dirty="0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051CB0BD-FA06-6312-480C-5686DB8B86F1}"/>
              </a:ext>
            </a:extLst>
          </p:cNvPr>
          <p:cNvSpPr/>
          <p:nvPr/>
        </p:nvSpPr>
        <p:spPr>
          <a:xfrm>
            <a:off x="9241024" y="7994012"/>
            <a:ext cx="74430" cy="16178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Diagonal liegende Ecken des Rechtecks schneiden 56">
            <a:extLst>
              <a:ext uri="{FF2B5EF4-FFF2-40B4-BE49-F238E27FC236}">
                <a16:creationId xmlns:a16="http://schemas.microsoft.com/office/drawing/2014/main" id="{4E6BC9F9-26F2-3BBD-24E2-04E1457A949E}"/>
              </a:ext>
            </a:extLst>
          </p:cNvPr>
          <p:cNvSpPr/>
          <p:nvPr/>
        </p:nvSpPr>
        <p:spPr>
          <a:xfrm>
            <a:off x="8315036" y="8602501"/>
            <a:ext cx="744556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plots</a:t>
            </a:r>
            <a:endParaRPr lang="de-DE" sz="1200" dirty="0"/>
          </a:p>
        </p:txBody>
      </p:sp>
      <p:sp>
        <p:nvSpPr>
          <p:cNvPr id="3" name="Pfeil nach rechts 2">
            <a:extLst>
              <a:ext uri="{FF2B5EF4-FFF2-40B4-BE49-F238E27FC236}">
                <a16:creationId xmlns:a16="http://schemas.microsoft.com/office/drawing/2014/main" id="{6A282F36-0A68-EC08-E1BE-F24D7BBFD6A3}"/>
              </a:ext>
            </a:extLst>
          </p:cNvPr>
          <p:cNvSpPr/>
          <p:nvPr/>
        </p:nvSpPr>
        <p:spPr>
          <a:xfrm flipV="1">
            <a:off x="2383093" y="4783235"/>
            <a:ext cx="370713" cy="4571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Pfeil nach rechts 63">
            <a:extLst>
              <a:ext uri="{FF2B5EF4-FFF2-40B4-BE49-F238E27FC236}">
                <a16:creationId xmlns:a16="http://schemas.microsoft.com/office/drawing/2014/main" id="{A0EC10F6-9826-2CA2-0739-1F69DEF68FE5}"/>
              </a:ext>
            </a:extLst>
          </p:cNvPr>
          <p:cNvSpPr/>
          <p:nvPr/>
        </p:nvSpPr>
        <p:spPr>
          <a:xfrm flipV="1">
            <a:off x="4872679" y="4783235"/>
            <a:ext cx="451412" cy="45719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Pfeil nach rechts 64">
            <a:extLst>
              <a:ext uri="{FF2B5EF4-FFF2-40B4-BE49-F238E27FC236}">
                <a16:creationId xmlns:a16="http://schemas.microsoft.com/office/drawing/2014/main" id="{4214EE41-E143-F17E-4FF7-215CD5388FE0}"/>
              </a:ext>
            </a:extLst>
          </p:cNvPr>
          <p:cNvSpPr/>
          <p:nvPr/>
        </p:nvSpPr>
        <p:spPr>
          <a:xfrm flipV="1">
            <a:off x="7531383" y="4776894"/>
            <a:ext cx="370713" cy="51488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Pfeil nach rechts 65">
            <a:extLst>
              <a:ext uri="{FF2B5EF4-FFF2-40B4-BE49-F238E27FC236}">
                <a16:creationId xmlns:a16="http://schemas.microsoft.com/office/drawing/2014/main" id="{1C4AB421-BE96-2B9F-270F-06991502F8A0}"/>
              </a:ext>
            </a:extLst>
          </p:cNvPr>
          <p:cNvSpPr/>
          <p:nvPr/>
        </p:nvSpPr>
        <p:spPr>
          <a:xfrm flipV="1">
            <a:off x="9919484" y="4782665"/>
            <a:ext cx="463609" cy="45719"/>
          </a:xfrm>
          <a:prstGeom prst="rightArrow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Pfeil nach rechts 118">
            <a:extLst>
              <a:ext uri="{FF2B5EF4-FFF2-40B4-BE49-F238E27FC236}">
                <a16:creationId xmlns:a16="http://schemas.microsoft.com/office/drawing/2014/main" id="{115B755E-E585-C53A-AFE8-85560F7D9DD9}"/>
              </a:ext>
            </a:extLst>
          </p:cNvPr>
          <p:cNvSpPr/>
          <p:nvPr/>
        </p:nvSpPr>
        <p:spPr>
          <a:xfrm flipV="1">
            <a:off x="2757328" y="7379486"/>
            <a:ext cx="147176" cy="45719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Pfeil nach rechts 119">
            <a:extLst>
              <a:ext uri="{FF2B5EF4-FFF2-40B4-BE49-F238E27FC236}">
                <a16:creationId xmlns:a16="http://schemas.microsoft.com/office/drawing/2014/main" id="{55F6B282-0497-CCCF-7760-969B4B36DD03}"/>
              </a:ext>
            </a:extLst>
          </p:cNvPr>
          <p:cNvSpPr/>
          <p:nvPr/>
        </p:nvSpPr>
        <p:spPr>
          <a:xfrm flipV="1">
            <a:off x="5679731" y="7381607"/>
            <a:ext cx="147176" cy="45719"/>
          </a:xfrm>
          <a:prstGeom prst="rightArrow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Pfeil nach rechts 120">
            <a:extLst>
              <a:ext uri="{FF2B5EF4-FFF2-40B4-BE49-F238E27FC236}">
                <a16:creationId xmlns:a16="http://schemas.microsoft.com/office/drawing/2014/main" id="{F2897F72-D823-2809-17D3-D59F8D1924F2}"/>
              </a:ext>
            </a:extLst>
          </p:cNvPr>
          <p:cNvSpPr/>
          <p:nvPr/>
        </p:nvSpPr>
        <p:spPr>
          <a:xfrm flipV="1">
            <a:off x="8844113" y="7378945"/>
            <a:ext cx="147176" cy="45719"/>
          </a:xfrm>
          <a:prstGeom prst="rightArrow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3" name="Gekrümmte Verbindung 122">
            <a:extLst>
              <a:ext uri="{FF2B5EF4-FFF2-40B4-BE49-F238E27FC236}">
                <a16:creationId xmlns:a16="http://schemas.microsoft.com/office/drawing/2014/main" id="{16F3C770-47DC-E8B4-A430-3102110B02DE}"/>
              </a:ext>
            </a:extLst>
          </p:cNvPr>
          <p:cNvCxnSpPr>
            <a:stCxn id="41" idx="0"/>
            <a:endCxn id="31" idx="3"/>
          </p:cNvCxnSpPr>
          <p:nvPr/>
        </p:nvCxnSpPr>
        <p:spPr>
          <a:xfrm rot="16200000" flipH="1" flipV="1">
            <a:off x="8225756" y="6285872"/>
            <a:ext cx="7427" cy="1721115"/>
          </a:xfrm>
          <a:prstGeom prst="curvedConnector3">
            <a:avLst>
              <a:gd name="adj1" fmla="val -3077959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krümmte Verbindung 123">
            <a:extLst>
              <a:ext uri="{FF2B5EF4-FFF2-40B4-BE49-F238E27FC236}">
                <a16:creationId xmlns:a16="http://schemas.microsoft.com/office/drawing/2014/main" id="{23351931-F637-9268-1BFA-4CEEBB385F2F}"/>
              </a:ext>
            </a:extLst>
          </p:cNvPr>
          <p:cNvCxnSpPr/>
          <p:nvPr/>
        </p:nvCxnSpPr>
        <p:spPr>
          <a:xfrm rot="16200000" flipH="1" flipV="1">
            <a:off x="8383712" y="6296936"/>
            <a:ext cx="7427" cy="1721115"/>
          </a:xfrm>
          <a:prstGeom prst="curvedConnector3">
            <a:avLst>
              <a:gd name="adj1" fmla="val -3077959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krümmte Verbindung 124">
            <a:extLst>
              <a:ext uri="{FF2B5EF4-FFF2-40B4-BE49-F238E27FC236}">
                <a16:creationId xmlns:a16="http://schemas.microsoft.com/office/drawing/2014/main" id="{718FA055-1E46-D38A-A526-00A50BCDBF14}"/>
              </a:ext>
            </a:extLst>
          </p:cNvPr>
          <p:cNvCxnSpPr/>
          <p:nvPr/>
        </p:nvCxnSpPr>
        <p:spPr>
          <a:xfrm rot="16200000" flipH="1" flipV="1">
            <a:off x="8553989" y="6303597"/>
            <a:ext cx="7427" cy="1721115"/>
          </a:xfrm>
          <a:prstGeom prst="curvedConnector3">
            <a:avLst>
              <a:gd name="adj1" fmla="val -3077959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krümmte Verbindung 125">
            <a:extLst>
              <a:ext uri="{FF2B5EF4-FFF2-40B4-BE49-F238E27FC236}">
                <a16:creationId xmlns:a16="http://schemas.microsoft.com/office/drawing/2014/main" id="{923D8661-DE0D-AF12-68A4-B10C3F097E48}"/>
              </a:ext>
            </a:extLst>
          </p:cNvPr>
          <p:cNvCxnSpPr>
            <a:cxnSpLocks/>
            <a:stCxn id="31" idx="1"/>
            <a:endCxn id="41" idx="2"/>
          </p:cNvCxnSpPr>
          <p:nvPr/>
        </p:nvCxnSpPr>
        <p:spPr>
          <a:xfrm rot="5400000" flipH="1" flipV="1">
            <a:off x="8225755" y="6757361"/>
            <a:ext cx="7427" cy="1721115"/>
          </a:xfrm>
          <a:prstGeom prst="curvedConnector3">
            <a:avLst>
              <a:gd name="adj1" fmla="val -3077959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krümmte Verbindung 130">
            <a:extLst>
              <a:ext uri="{FF2B5EF4-FFF2-40B4-BE49-F238E27FC236}">
                <a16:creationId xmlns:a16="http://schemas.microsoft.com/office/drawing/2014/main" id="{45EF4BB8-5C21-60DF-A346-69489BC4BE5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86106" y="6758687"/>
            <a:ext cx="7427" cy="1721115"/>
          </a:xfrm>
          <a:prstGeom prst="curvedConnector3">
            <a:avLst>
              <a:gd name="adj1" fmla="val -3077959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krümmte Verbindung 131">
            <a:extLst>
              <a:ext uri="{FF2B5EF4-FFF2-40B4-BE49-F238E27FC236}">
                <a16:creationId xmlns:a16="http://schemas.microsoft.com/office/drawing/2014/main" id="{72C3ECFB-D4E9-A407-ED8E-F1049E9B7C6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53989" y="6751974"/>
            <a:ext cx="7427" cy="1721115"/>
          </a:xfrm>
          <a:prstGeom prst="curvedConnector3">
            <a:avLst>
              <a:gd name="adj1" fmla="val -3077959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Pfeil nach rechts 132">
            <a:extLst>
              <a:ext uri="{FF2B5EF4-FFF2-40B4-BE49-F238E27FC236}">
                <a16:creationId xmlns:a16="http://schemas.microsoft.com/office/drawing/2014/main" id="{957E33A0-2AB8-4B4A-BC32-0D6E3E91CB85}"/>
              </a:ext>
            </a:extLst>
          </p:cNvPr>
          <p:cNvSpPr/>
          <p:nvPr/>
        </p:nvSpPr>
        <p:spPr>
          <a:xfrm flipV="1">
            <a:off x="9440920" y="7378944"/>
            <a:ext cx="147176" cy="4571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Pfeil nach rechts 133">
            <a:extLst>
              <a:ext uri="{FF2B5EF4-FFF2-40B4-BE49-F238E27FC236}">
                <a16:creationId xmlns:a16="http://schemas.microsoft.com/office/drawing/2014/main" id="{F40155EA-3875-AD75-460C-8DA00BB7CF4F}"/>
              </a:ext>
            </a:extLst>
          </p:cNvPr>
          <p:cNvSpPr/>
          <p:nvPr/>
        </p:nvSpPr>
        <p:spPr>
          <a:xfrm flipV="1">
            <a:off x="9063892" y="7384138"/>
            <a:ext cx="118172" cy="4571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Pfeil nach rechts 134">
            <a:extLst>
              <a:ext uri="{FF2B5EF4-FFF2-40B4-BE49-F238E27FC236}">
                <a16:creationId xmlns:a16="http://schemas.microsoft.com/office/drawing/2014/main" id="{6A788A54-6BA7-33CB-E612-82CF11DAEA3A}"/>
              </a:ext>
            </a:extLst>
          </p:cNvPr>
          <p:cNvSpPr/>
          <p:nvPr/>
        </p:nvSpPr>
        <p:spPr>
          <a:xfrm flipV="1">
            <a:off x="9222919" y="7384138"/>
            <a:ext cx="118172" cy="4571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Pfeil nach rechts 135">
            <a:extLst>
              <a:ext uri="{FF2B5EF4-FFF2-40B4-BE49-F238E27FC236}">
                <a16:creationId xmlns:a16="http://schemas.microsoft.com/office/drawing/2014/main" id="{9262E088-3E7D-C1B1-2C1F-AFAF4EA4A1DD}"/>
              </a:ext>
            </a:extLst>
          </p:cNvPr>
          <p:cNvSpPr/>
          <p:nvPr/>
        </p:nvSpPr>
        <p:spPr>
          <a:xfrm flipV="1">
            <a:off x="2739249" y="8241254"/>
            <a:ext cx="147176" cy="457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Pfeil nach rechts 136">
            <a:extLst>
              <a:ext uri="{FF2B5EF4-FFF2-40B4-BE49-F238E27FC236}">
                <a16:creationId xmlns:a16="http://schemas.microsoft.com/office/drawing/2014/main" id="{82C12690-64BE-4F4D-5033-C0C26CCCFB3A}"/>
              </a:ext>
            </a:extLst>
          </p:cNvPr>
          <p:cNvSpPr/>
          <p:nvPr/>
        </p:nvSpPr>
        <p:spPr>
          <a:xfrm flipV="1">
            <a:off x="2749479" y="8784141"/>
            <a:ext cx="147176" cy="457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Pfeil nach rechts 137">
            <a:extLst>
              <a:ext uri="{FF2B5EF4-FFF2-40B4-BE49-F238E27FC236}">
                <a16:creationId xmlns:a16="http://schemas.microsoft.com/office/drawing/2014/main" id="{57D0410E-CAE4-80AB-7E46-F99315EA4A7C}"/>
              </a:ext>
            </a:extLst>
          </p:cNvPr>
          <p:cNvSpPr/>
          <p:nvPr/>
        </p:nvSpPr>
        <p:spPr>
          <a:xfrm flipV="1">
            <a:off x="2749479" y="9374474"/>
            <a:ext cx="147176" cy="457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Pfeil nach rechts 138">
            <a:extLst>
              <a:ext uri="{FF2B5EF4-FFF2-40B4-BE49-F238E27FC236}">
                <a16:creationId xmlns:a16="http://schemas.microsoft.com/office/drawing/2014/main" id="{617B86A9-4707-95D3-2AE3-94F9D5E22BCF}"/>
              </a:ext>
            </a:extLst>
          </p:cNvPr>
          <p:cNvSpPr/>
          <p:nvPr/>
        </p:nvSpPr>
        <p:spPr>
          <a:xfrm flipV="1">
            <a:off x="4666664" y="8236305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Pfeil nach rechts 139">
            <a:extLst>
              <a:ext uri="{FF2B5EF4-FFF2-40B4-BE49-F238E27FC236}">
                <a16:creationId xmlns:a16="http://schemas.microsoft.com/office/drawing/2014/main" id="{3734609A-5895-E0A0-1DAC-CF583323F96D}"/>
              </a:ext>
            </a:extLst>
          </p:cNvPr>
          <p:cNvSpPr/>
          <p:nvPr/>
        </p:nvSpPr>
        <p:spPr>
          <a:xfrm flipV="1">
            <a:off x="6869879" y="8213445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Pfeil nach rechts 140">
            <a:extLst>
              <a:ext uri="{FF2B5EF4-FFF2-40B4-BE49-F238E27FC236}">
                <a16:creationId xmlns:a16="http://schemas.microsoft.com/office/drawing/2014/main" id="{8A5AFED9-7F4E-6C40-2B48-510914AA27F0}"/>
              </a:ext>
            </a:extLst>
          </p:cNvPr>
          <p:cNvSpPr/>
          <p:nvPr/>
        </p:nvSpPr>
        <p:spPr>
          <a:xfrm flipV="1">
            <a:off x="8133952" y="8213445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Pfeil nach rechts 141">
            <a:extLst>
              <a:ext uri="{FF2B5EF4-FFF2-40B4-BE49-F238E27FC236}">
                <a16:creationId xmlns:a16="http://schemas.microsoft.com/office/drawing/2014/main" id="{5EC66F61-EE61-3F9B-3418-567D473DFBC7}"/>
              </a:ext>
            </a:extLst>
          </p:cNvPr>
          <p:cNvSpPr/>
          <p:nvPr/>
        </p:nvSpPr>
        <p:spPr>
          <a:xfrm flipV="1">
            <a:off x="9023829" y="8221396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Pfeil nach rechts 142">
            <a:extLst>
              <a:ext uri="{FF2B5EF4-FFF2-40B4-BE49-F238E27FC236}">
                <a16:creationId xmlns:a16="http://schemas.microsoft.com/office/drawing/2014/main" id="{80FC4152-76AA-3CA1-F91E-D321C80713E5}"/>
              </a:ext>
            </a:extLst>
          </p:cNvPr>
          <p:cNvSpPr/>
          <p:nvPr/>
        </p:nvSpPr>
        <p:spPr>
          <a:xfrm flipV="1">
            <a:off x="4595960" y="8802947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Pfeil nach rechts 143">
            <a:extLst>
              <a:ext uri="{FF2B5EF4-FFF2-40B4-BE49-F238E27FC236}">
                <a16:creationId xmlns:a16="http://schemas.microsoft.com/office/drawing/2014/main" id="{9C7FCB2F-E2D6-953E-3050-517FEB4BD83B}"/>
              </a:ext>
            </a:extLst>
          </p:cNvPr>
          <p:cNvSpPr/>
          <p:nvPr/>
        </p:nvSpPr>
        <p:spPr>
          <a:xfrm flipV="1">
            <a:off x="4582061" y="9356098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Pfeil nach rechts 144">
            <a:extLst>
              <a:ext uri="{FF2B5EF4-FFF2-40B4-BE49-F238E27FC236}">
                <a16:creationId xmlns:a16="http://schemas.microsoft.com/office/drawing/2014/main" id="{12DFCB10-5398-E70A-C768-A8911AD523B4}"/>
              </a:ext>
            </a:extLst>
          </p:cNvPr>
          <p:cNvSpPr/>
          <p:nvPr/>
        </p:nvSpPr>
        <p:spPr>
          <a:xfrm flipV="1">
            <a:off x="6871639" y="8802947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Pfeil nach rechts 145">
            <a:extLst>
              <a:ext uri="{FF2B5EF4-FFF2-40B4-BE49-F238E27FC236}">
                <a16:creationId xmlns:a16="http://schemas.microsoft.com/office/drawing/2014/main" id="{8416DA46-1A33-CCC0-88CE-E3E15A47A557}"/>
              </a:ext>
            </a:extLst>
          </p:cNvPr>
          <p:cNvSpPr/>
          <p:nvPr/>
        </p:nvSpPr>
        <p:spPr>
          <a:xfrm flipV="1">
            <a:off x="6845482" y="9358845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Pfeil nach rechts 146">
            <a:extLst>
              <a:ext uri="{FF2B5EF4-FFF2-40B4-BE49-F238E27FC236}">
                <a16:creationId xmlns:a16="http://schemas.microsoft.com/office/drawing/2014/main" id="{6D3497EB-EF2C-43B0-7F39-0D56BB0A6E38}"/>
              </a:ext>
            </a:extLst>
          </p:cNvPr>
          <p:cNvSpPr/>
          <p:nvPr/>
        </p:nvSpPr>
        <p:spPr>
          <a:xfrm flipV="1">
            <a:off x="9044466" y="9381704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Pfeil nach rechts 148">
            <a:extLst>
              <a:ext uri="{FF2B5EF4-FFF2-40B4-BE49-F238E27FC236}">
                <a16:creationId xmlns:a16="http://schemas.microsoft.com/office/drawing/2014/main" id="{33AF34F3-BDEC-4EEF-D365-91DE3D911007}"/>
              </a:ext>
            </a:extLst>
          </p:cNvPr>
          <p:cNvSpPr/>
          <p:nvPr/>
        </p:nvSpPr>
        <p:spPr>
          <a:xfrm flipV="1">
            <a:off x="8121004" y="8803374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Pfeil nach rechts 149">
            <a:extLst>
              <a:ext uri="{FF2B5EF4-FFF2-40B4-BE49-F238E27FC236}">
                <a16:creationId xmlns:a16="http://schemas.microsoft.com/office/drawing/2014/main" id="{B054814F-25AE-C07A-CDBF-007C67613A3F}"/>
              </a:ext>
            </a:extLst>
          </p:cNvPr>
          <p:cNvSpPr/>
          <p:nvPr/>
        </p:nvSpPr>
        <p:spPr>
          <a:xfrm flipV="1">
            <a:off x="9035439" y="8809565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Pfeil nach rechts 150">
            <a:extLst>
              <a:ext uri="{FF2B5EF4-FFF2-40B4-BE49-F238E27FC236}">
                <a16:creationId xmlns:a16="http://schemas.microsoft.com/office/drawing/2014/main" id="{8254B71F-14A8-D828-820F-DBBB3E477162}"/>
              </a:ext>
            </a:extLst>
          </p:cNvPr>
          <p:cNvSpPr/>
          <p:nvPr/>
        </p:nvSpPr>
        <p:spPr>
          <a:xfrm flipV="1">
            <a:off x="9483441" y="8214519"/>
            <a:ext cx="147176" cy="4571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Pfeil nach rechts 151">
            <a:extLst>
              <a:ext uri="{FF2B5EF4-FFF2-40B4-BE49-F238E27FC236}">
                <a16:creationId xmlns:a16="http://schemas.microsoft.com/office/drawing/2014/main" id="{4933C6E7-FDBA-6C8A-8AF2-A15565F469C3}"/>
              </a:ext>
            </a:extLst>
          </p:cNvPr>
          <p:cNvSpPr/>
          <p:nvPr/>
        </p:nvSpPr>
        <p:spPr>
          <a:xfrm flipV="1">
            <a:off x="9472928" y="8802947"/>
            <a:ext cx="147176" cy="4571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Pfeil nach rechts 152">
            <a:extLst>
              <a:ext uri="{FF2B5EF4-FFF2-40B4-BE49-F238E27FC236}">
                <a16:creationId xmlns:a16="http://schemas.microsoft.com/office/drawing/2014/main" id="{E8B4D8E9-42D3-C503-25E8-DA65EB411F67}"/>
              </a:ext>
            </a:extLst>
          </p:cNvPr>
          <p:cNvSpPr/>
          <p:nvPr/>
        </p:nvSpPr>
        <p:spPr>
          <a:xfrm flipV="1">
            <a:off x="9462987" y="9382425"/>
            <a:ext cx="147176" cy="4571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Pfeil nach rechts 153">
            <a:extLst>
              <a:ext uri="{FF2B5EF4-FFF2-40B4-BE49-F238E27FC236}">
                <a16:creationId xmlns:a16="http://schemas.microsoft.com/office/drawing/2014/main" id="{8B88268E-75DC-2204-1172-B7BF71C876EB}"/>
              </a:ext>
            </a:extLst>
          </p:cNvPr>
          <p:cNvSpPr/>
          <p:nvPr/>
        </p:nvSpPr>
        <p:spPr>
          <a:xfrm flipV="1">
            <a:off x="9270846" y="8220489"/>
            <a:ext cx="118172" cy="4571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Pfeil nach rechts 154">
            <a:extLst>
              <a:ext uri="{FF2B5EF4-FFF2-40B4-BE49-F238E27FC236}">
                <a16:creationId xmlns:a16="http://schemas.microsoft.com/office/drawing/2014/main" id="{EA2929DA-0F30-F3C2-D75B-BF466E046962}"/>
              </a:ext>
            </a:extLst>
          </p:cNvPr>
          <p:cNvSpPr/>
          <p:nvPr/>
        </p:nvSpPr>
        <p:spPr>
          <a:xfrm flipV="1">
            <a:off x="9264214" y="8802651"/>
            <a:ext cx="118172" cy="4571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Pfeil nach rechts 156">
            <a:extLst>
              <a:ext uri="{FF2B5EF4-FFF2-40B4-BE49-F238E27FC236}">
                <a16:creationId xmlns:a16="http://schemas.microsoft.com/office/drawing/2014/main" id="{BABD3194-BA3E-F018-C6E8-43BBA1750F2B}"/>
              </a:ext>
            </a:extLst>
          </p:cNvPr>
          <p:cNvSpPr/>
          <p:nvPr/>
        </p:nvSpPr>
        <p:spPr>
          <a:xfrm flipV="1">
            <a:off x="9279662" y="9383294"/>
            <a:ext cx="118172" cy="4571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9" name="Gekrümmte Verbindung 158">
            <a:extLst>
              <a:ext uri="{FF2B5EF4-FFF2-40B4-BE49-F238E27FC236}">
                <a16:creationId xmlns:a16="http://schemas.microsoft.com/office/drawing/2014/main" id="{E2660D09-9EC8-D06C-CD68-1BF0BC242DC7}"/>
              </a:ext>
            </a:extLst>
          </p:cNvPr>
          <p:cNvCxnSpPr>
            <a:cxnSpLocks/>
            <a:stCxn id="56" idx="0"/>
            <a:endCxn id="42" idx="3"/>
          </p:cNvCxnSpPr>
          <p:nvPr/>
        </p:nvCxnSpPr>
        <p:spPr>
          <a:xfrm rot="16200000" flipH="1" flipV="1">
            <a:off x="6539930" y="5268797"/>
            <a:ext cx="13095" cy="5463527"/>
          </a:xfrm>
          <a:prstGeom prst="curvedConnector3">
            <a:avLst>
              <a:gd name="adj1" fmla="val -174570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krümmte Verbindung 161">
            <a:extLst>
              <a:ext uri="{FF2B5EF4-FFF2-40B4-BE49-F238E27FC236}">
                <a16:creationId xmlns:a16="http://schemas.microsoft.com/office/drawing/2014/main" id="{67D31C0A-BF9A-5B2A-B842-1B9BCF63DB16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700062" y="5267573"/>
            <a:ext cx="13095" cy="5468625"/>
          </a:xfrm>
          <a:prstGeom prst="curvedConnector3">
            <a:avLst>
              <a:gd name="adj1" fmla="val -174570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hteck 164">
            <a:extLst>
              <a:ext uri="{FF2B5EF4-FFF2-40B4-BE49-F238E27FC236}">
                <a16:creationId xmlns:a16="http://schemas.microsoft.com/office/drawing/2014/main" id="{CFF783D3-EE35-D34B-EB94-0477E3EA6E61}"/>
              </a:ext>
            </a:extLst>
          </p:cNvPr>
          <p:cNvSpPr/>
          <p:nvPr/>
        </p:nvSpPr>
        <p:spPr>
          <a:xfrm>
            <a:off x="9433179" y="7995337"/>
            <a:ext cx="74430" cy="16178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66" name="Gekrümmte Verbindung 165">
            <a:extLst>
              <a:ext uri="{FF2B5EF4-FFF2-40B4-BE49-F238E27FC236}">
                <a16:creationId xmlns:a16="http://schemas.microsoft.com/office/drawing/2014/main" id="{9FE2A01A-55A1-43C6-A3ED-CC2388B30C83}"/>
              </a:ext>
            </a:extLst>
          </p:cNvPr>
          <p:cNvCxnSpPr>
            <a:cxnSpLocks/>
            <a:stCxn id="46" idx="1"/>
            <a:endCxn id="165" idx="2"/>
          </p:cNvCxnSpPr>
          <p:nvPr/>
        </p:nvCxnSpPr>
        <p:spPr>
          <a:xfrm rot="16200000" flipH="1">
            <a:off x="6627258" y="6770069"/>
            <a:ext cx="22356" cy="5663915"/>
          </a:xfrm>
          <a:prstGeom prst="curvedConnector3">
            <a:avLst>
              <a:gd name="adj1" fmla="val 112254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krümmte Verbindung 170">
            <a:extLst>
              <a:ext uri="{FF2B5EF4-FFF2-40B4-BE49-F238E27FC236}">
                <a16:creationId xmlns:a16="http://schemas.microsoft.com/office/drawing/2014/main" id="{CAACBF49-DC69-61C9-C65F-3598A4323E9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35104" y="6772161"/>
            <a:ext cx="22356" cy="5663915"/>
          </a:xfrm>
          <a:prstGeom prst="curvedConnector3">
            <a:avLst>
              <a:gd name="adj1" fmla="val 112254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Pfeil nach rechts 171">
            <a:extLst>
              <a:ext uri="{FF2B5EF4-FFF2-40B4-BE49-F238E27FC236}">
                <a16:creationId xmlns:a16="http://schemas.microsoft.com/office/drawing/2014/main" id="{8229B922-59AF-6781-BA52-4C0A62C4AD59}"/>
              </a:ext>
            </a:extLst>
          </p:cNvPr>
          <p:cNvSpPr/>
          <p:nvPr/>
        </p:nvSpPr>
        <p:spPr>
          <a:xfrm rot="5400000" flipV="1">
            <a:off x="3763981" y="8438387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Pfeil nach rechts 172">
            <a:extLst>
              <a:ext uri="{FF2B5EF4-FFF2-40B4-BE49-F238E27FC236}">
                <a16:creationId xmlns:a16="http://schemas.microsoft.com/office/drawing/2014/main" id="{F0A23A89-DC77-DEBC-7282-4B2947D7EFB0}"/>
              </a:ext>
            </a:extLst>
          </p:cNvPr>
          <p:cNvSpPr/>
          <p:nvPr/>
        </p:nvSpPr>
        <p:spPr>
          <a:xfrm rot="5400000" flipV="1">
            <a:off x="3757024" y="8998496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Pfeil nach rechts 173">
            <a:extLst>
              <a:ext uri="{FF2B5EF4-FFF2-40B4-BE49-F238E27FC236}">
                <a16:creationId xmlns:a16="http://schemas.microsoft.com/office/drawing/2014/main" id="{70C015C9-9030-5B11-D976-820C31968278}"/>
              </a:ext>
            </a:extLst>
          </p:cNvPr>
          <p:cNvSpPr/>
          <p:nvPr/>
        </p:nvSpPr>
        <p:spPr>
          <a:xfrm rot="16200000" flipV="1">
            <a:off x="3876626" y="8558983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Pfeil nach rechts 174">
            <a:extLst>
              <a:ext uri="{FF2B5EF4-FFF2-40B4-BE49-F238E27FC236}">
                <a16:creationId xmlns:a16="http://schemas.microsoft.com/office/drawing/2014/main" id="{3DADF268-D4E2-1559-39BA-05E3FED5DFC0}"/>
              </a:ext>
            </a:extLst>
          </p:cNvPr>
          <p:cNvSpPr/>
          <p:nvPr/>
        </p:nvSpPr>
        <p:spPr>
          <a:xfrm rot="16200000" flipV="1">
            <a:off x="3876625" y="9111140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Abgerundetes Rechteck 113">
            <a:extLst>
              <a:ext uri="{FF2B5EF4-FFF2-40B4-BE49-F238E27FC236}">
                <a16:creationId xmlns:a16="http://schemas.microsoft.com/office/drawing/2014/main" id="{620672E4-C6FF-4344-8B8D-84F25C25DFB0}"/>
              </a:ext>
            </a:extLst>
          </p:cNvPr>
          <p:cNvSpPr/>
          <p:nvPr/>
        </p:nvSpPr>
        <p:spPr>
          <a:xfrm>
            <a:off x="877584" y="13519955"/>
            <a:ext cx="1450486" cy="568691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accent1">
                    <a:lumMod val="75000"/>
                  </a:schemeClr>
                </a:solidFill>
              </a:rPr>
              <a:t>A. SELECTION</a:t>
            </a:r>
          </a:p>
        </p:txBody>
      </p:sp>
      <p:sp>
        <p:nvSpPr>
          <p:cNvPr id="115" name="Diagonal liegende Ecken des Rechtecks schneiden 114">
            <a:extLst>
              <a:ext uri="{FF2B5EF4-FFF2-40B4-BE49-F238E27FC236}">
                <a16:creationId xmlns:a16="http://schemas.microsoft.com/office/drawing/2014/main" id="{3D3334F0-18C1-9647-B9E0-768EBAB7EABF}"/>
              </a:ext>
            </a:extLst>
          </p:cNvPr>
          <p:cNvSpPr/>
          <p:nvPr/>
        </p:nvSpPr>
        <p:spPr>
          <a:xfrm>
            <a:off x="2637120" y="13518920"/>
            <a:ext cx="2504156" cy="471488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research</a:t>
            </a:r>
            <a:r>
              <a:rPr lang="de-DE" sz="1200" dirty="0"/>
              <a:t> TV-</a:t>
            </a:r>
            <a:r>
              <a:rPr lang="de-DE" sz="1200" dirty="0" err="1"/>
              <a:t>series</a:t>
            </a:r>
            <a:r>
              <a:rPr lang="de-DE" sz="1200" dirty="0"/>
              <a:t> </a:t>
            </a:r>
            <a:r>
              <a:rPr lang="de-DE" sz="1200" dirty="0" err="1"/>
              <a:t>with</a:t>
            </a:r>
            <a:r>
              <a:rPr lang="de-DE" sz="1200" dirty="0"/>
              <a:t> high </a:t>
            </a:r>
            <a:r>
              <a:rPr lang="de-DE" sz="1200" dirty="0" err="1"/>
              <a:t>demand</a:t>
            </a:r>
            <a:endParaRPr lang="de-DE" sz="1200" dirty="0"/>
          </a:p>
        </p:txBody>
      </p:sp>
      <p:sp>
        <p:nvSpPr>
          <p:cNvPr id="116" name="Diagonal liegende Ecken des Rechtecks schneiden 115">
            <a:extLst>
              <a:ext uri="{FF2B5EF4-FFF2-40B4-BE49-F238E27FC236}">
                <a16:creationId xmlns:a16="http://schemas.microsoft.com/office/drawing/2014/main" id="{E15797BD-3714-6B49-B9C1-169D49B328AD}"/>
              </a:ext>
            </a:extLst>
          </p:cNvPr>
          <p:cNvSpPr/>
          <p:nvPr/>
        </p:nvSpPr>
        <p:spPr>
          <a:xfrm>
            <a:off x="5324091" y="13518412"/>
            <a:ext cx="2442753" cy="471488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research availability of transcripts</a:t>
            </a:r>
          </a:p>
        </p:txBody>
      </p:sp>
      <p:sp>
        <p:nvSpPr>
          <p:cNvPr id="117" name="Diagonal liegende Ecken des Rechtecks schneiden 116">
            <a:extLst>
              <a:ext uri="{FF2B5EF4-FFF2-40B4-BE49-F238E27FC236}">
                <a16:creationId xmlns:a16="http://schemas.microsoft.com/office/drawing/2014/main" id="{B6D5A1BD-300F-9C40-8F78-460A4213AC10}"/>
              </a:ext>
            </a:extLst>
          </p:cNvPr>
          <p:cNvSpPr/>
          <p:nvPr/>
        </p:nvSpPr>
        <p:spPr>
          <a:xfrm>
            <a:off x="7949659" y="13515188"/>
            <a:ext cx="2590522" cy="471488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</a:t>
            </a:r>
            <a:r>
              <a:rPr lang="de-DE" sz="1200" dirty="0" err="1"/>
              <a:t>quality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transcripts</a:t>
            </a:r>
            <a:endParaRPr lang="de-DE" sz="1200" dirty="0"/>
          </a:p>
        </p:txBody>
      </p:sp>
      <p:sp>
        <p:nvSpPr>
          <p:cNvPr id="122" name="Diagonal liegende Ecken des Rechtecks schneiden 121">
            <a:extLst>
              <a:ext uri="{FF2B5EF4-FFF2-40B4-BE49-F238E27FC236}">
                <a16:creationId xmlns:a16="http://schemas.microsoft.com/office/drawing/2014/main" id="{3163821A-180C-F843-BCF3-378E768185B5}"/>
              </a:ext>
            </a:extLst>
          </p:cNvPr>
          <p:cNvSpPr/>
          <p:nvPr/>
        </p:nvSpPr>
        <p:spPr>
          <a:xfrm>
            <a:off x="10713582" y="13529162"/>
            <a:ext cx="1599773" cy="559484"/>
          </a:xfrm>
          <a:prstGeom prst="snip2Diag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SELECTION </a:t>
            </a:r>
            <a:r>
              <a:rPr lang="de-DE" sz="1200" dirty="0" err="1"/>
              <a:t>complete</a:t>
            </a:r>
            <a:endParaRPr lang="de-DE" sz="1200" dirty="0"/>
          </a:p>
          <a:p>
            <a:pPr algn="ctr"/>
            <a:r>
              <a:rPr lang="de-DE" sz="1200" dirty="0" err="1"/>
              <a:t>result</a:t>
            </a:r>
            <a:r>
              <a:rPr lang="de-DE" sz="1200" dirty="0"/>
              <a:t>: Series v3.xlsx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FDB6374B-BF17-F248-AF5C-A7AE8C0889B9}"/>
              </a:ext>
            </a:extLst>
          </p:cNvPr>
          <p:cNvSpPr/>
          <p:nvPr/>
        </p:nvSpPr>
        <p:spPr>
          <a:xfrm>
            <a:off x="333027" y="13515188"/>
            <a:ext cx="393700" cy="6429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Autofit/>
          </a:bodyPr>
          <a:lstStyle/>
          <a:p>
            <a:pPr algn="ctr"/>
            <a:r>
              <a:rPr lang="de-DE" dirty="0"/>
              <a:t>K E Y   S T E P S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551BE0DB-A179-1D41-BAF1-B60F1AD6259A}"/>
              </a:ext>
            </a:extLst>
          </p:cNvPr>
          <p:cNvSpPr/>
          <p:nvPr/>
        </p:nvSpPr>
        <p:spPr>
          <a:xfrm>
            <a:off x="855711" y="14404259"/>
            <a:ext cx="393700" cy="5540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Autofit/>
          </a:bodyPr>
          <a:lstStyle/>
          <a:p>
            <a:pPr algn="ctr"/>
            <a:r>
              <a:rPr lang="de-DE" dirty="0"/>
              <a:t>F O R   E A C H   S E R I E S</a:t>
            </a:r>
          </a:p>
        </p:txBody>
      </p:sp>
      <p:sp>
        <p:nvSpPr>
          <p:cNvPr id="178" name="Diagonal liegende Ecken des Rechtecks schneiden 177">
            <a:extLst>
              <a:ext uri="{FF2B5EF4-FFF2-40B4-BE49-F238E27FC236}">
                <a16:creationId xmlns:a16="http://schemas.microsoft.com/office/drawing/2014/main" id="{116C0C63-8C2C-0B44-92F2-C1015DFF56C7}"/>
              </a:ext>
            </a:extLst>
          </p:cNvPr>
          <p:cNvSpPr/>
          <p:nvPr/>
        </p:nvSpPr>
        <p:spPr>
          <a:xfrm>
            <a:off x="9359996" y="14587127"/>
            <a:ext cx="1400372" cy="471488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find </a:t>
            </a:r>
          </a:p>
          <a:p>
            <a:pPr algn="ctr"/>
            <a:r>
              <a:rPr lang="de-DE" sz="1200" dirty="0" err="1"/>
              <a:t>overview-html</a:t>
            </a:r>
            <a:r>
              <a:rPr lang="de-DE" sz="1200" dirty="0"/>
              <a:t>(s)</a:t>
            </a:r>
          </a:p>
        </p:txBody>
      </p:sp>
      <p:sp>
        <p:nvSpPr>
          <p:cNvPr id="179" name="Diagonal liegende Ecken des Rechtecks schneiden 178">
            <a:extLst>
              <a:ext uri="{FF2B5EF4-FFF2-40B4-BE49-F238E27FC236}">
                <a16:creationId xmlns:a16="http://schemas.microsoft.com/office/drawing/2014/main" id="{C7744466-87F5-EC44-A2D9-37D45843AC95}"/>
              </a:ext>
            </a:extLst>
          </p:cNvPr>
          <p:cNvSpPr/>
          <p:nvPr/>
        </p:nvSpPr>
        <p:spPr>
          <a:xfrm>
            <a:off x="7382385" y="14587127"/>
            <a:ext cx="1785542" cy="471488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analyze</a:t>
            </a:r>
            <a:r>
              <a:rPr lang="de-DE" sz="1200" dirty="0"/>
              <a:t> </a:t>
            </a:r>
            <a:r>
              <a:rPr lang="de-DE" sz="1200" dirty="0" err="1"/>
              <a:t>html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exclude</a:t>
            </a:r>
            <a:r>
              <a:rPr lang="de-DE" sz="1200" dirty="0"/>
              <a:t> links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transcripts</a:t>
            </a:r>
            <a:endParaRPr lang="de-DE" sz="1200" dirty="0"/>
          </a:p>
        </p:txBody>
      </p:sp>
      <p:sp>
        <p:nvSpPr>
          <p:cNvPr id="180" name="Diagonal liegende Ecken des Rechtecks schneiden 179">
            <a:extLst>
              <a:ext uri="{FF2B5EF4-FFF2-40B4-BE49-F238E27FC236}">
                <a16:creationId xmlns:a16="http://schemas.microsoft.com/office/drawing/2014/main" id="{725BE1B1-9696-E04E-96D2-19540991597E}"/>
              </a:ext>
            </a:extLst>
          </p:cNvPr>
          <p:cNvSpPr/>
          <p:nvPr/>
        </p:nvSpPr>
        <p:spPr>
          <a:xfrm>
            <a:off x="5037023" y="14574436"/>
            <a:ext cx="2153047" cy="471488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analyze</a:t>
            </a:r>
            <a:r>
              <a:rPr lang="de-DE" sz="1200" dirty="0"/>
              <a:t> </a:t>
            </a:r>
            <a:r>
              <a:rPr lang="de-DE" sz="1200" dirty="0" err="1"/>
              <a:t>transcript-htmls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scrape</a:t>
            </a:r>
            <a:r>
              <a:rPr lang="de-DE" sz="1200" dirty="0"/>
              <a:t> an </a:t>
            </a:r>
            <a:r>
              <a:rPr lang="de-DE" sz="1200" dirty="0" err="1"/>
              <a:t>episodes</a:t>
            </a:r>
            <a:r>
              <a:rPr lang="de-DE" sz="1200" dirty="0"/>
              <a:t> </a:t>
            </a:r>
            <a:r>
              <a:rPr lang="de-DE" sz="1200" dirty="0" err="1"/>
              <a:t>transcripts</a:t>
            </a:r>
            <a:endParaRPr lang="de-DE" sz="1200" dirty="0"/>
          </a:p>
        </p:txBody>
      </p:sp>
      <p:sp>
        <p:nvSpPr>
          <p:cNvPr id="181" name="Diagonal liegende Ecken des Rechtecks schneiden 180">
            <a:extLst>
              <a:ext uri="{FF2B5EF4-FFF2-40B4-BE49-F238E27FC236}">
                <a16:creationId xmlns:a16="http://schemas.microsoft.com/office/drawing/2014/main" id="{57540268-E102-5B4E-A867-7A8D2CB5A6B8}"/>
              </a:ext>
            </a:extLst>
          </p:cNvPr>
          <p:cNvSpPr/>
          <p:nvPr/>
        </p:nvSpPr>
        <p:spPr>
          <a:xfrm>
            <a:off x="3620947" y="14552371"/>
            <a:ext cx="1251731" cy="471488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write</a:t>
            </a:r>
            <a:r>
              <a:rPr lang="de-DE" sz="1200" dirty="0"/>
              <a:t> R </a:t>
            </a:r>
            <a:r>
              <a:rPr lang="de-DE" sz="1200" dirty="0" err="1"/>
              <a:t>script</a:t>
            </a:r>
            <a:endParaRPr lang="de-DE" sz="1200" dirty="0"/>
          </a:p>
        </p:txBody>
      </p:sp>
      <p:sp>
        <p:nvSpPr>
          <p:cNvPr id="182" name="Diagonal liegende Ecken des Rechtecks schneiden 181">
            <a:extLst>
              <a:ext uri="{FF2B5EF4-FFF2-40B4-BE49-F238E27FC236}">
                <a16:creationId xmlns:a16="http://schemas.microsoft.com/office/drawing/2014/main" id="{80DDF8A9-2E6C-AF4F-A7AB-57293C4B2C67}"/>
              </a:ext>
            </a:extLst>
          </p:cNvPr>
          <p:cNvSpPr/>
          <p:nvPr/>
        </p:nvSpPr>
        <p:spPr>
          <a:xfrm>
            <a:off x="1348336" y="14559595"/>
            <a:ext cx="1877496" cy="589593"/>
          </a:xfrm>
          <a:prstGeom prst="snip2Diag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WEB SCRAPING </a:t>
            </a:r>
            <a:r>
              <a:rPr lang="de-DE" sz="1200" dirty="0" err="1"/>
              <a:t>complete</a:t>
            </a:r>
            <a:endParaRPr lang="de-DE" sz="1200" dirty="0"/>
          </a:p>
          <a:p>
            <a:pPr algn="ctr"/>
            <a:r>
              <a:rPr lang="de-DE" sz="1200" dirty="0" err="1"/>
              <a:t>result</a:t>
            </a:r>
            <a:r>
              <a:rPr lang="de-DE" sz="1200" dirty="0"/>
              <a:t>: </a:t>
            </a:r>
            <a:r>
              <a:rPr lang="de-DE" sz="1200" dirty="0" err="1"/>
              <a:t>cleaning</a:t>
            </a:r>
            <a:r>
              <a:rPr lang="de-DE" sz="1200" dirty="0"/>
              <a:t> </a:t>
            </a:r>
            <a:r>
              <a:rPr lang="de-DE" sz="1200" dirty="0" err="1"/>
              <a:t>scripts</a:t>
            </a:r>
            <a:endParaRPr lang="de-DE" sz="1200" dirty="0"/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D2FFD9EE-EBEA-944E-A4A2-64923101B0C5}"/>
              </a:ext>
            </a:extLst>
          </p:cNvPr>
          <p:cNvSpPr/>
          <p:nvPr/>
        </p:nvSpPr>
        <p:spPr>
          <a:xfrm>
            <a:off x="3460122" y="14561515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8D9285C4-70E0-1B4F-8821-7F7242E976AE}"/>
              </a:ext>
            </a:extLst>
          </p:cNvPr>
          <p:cNvSpPr/>
          <p:nvPr/>
        </p:nvSpPr>
        <p:spPr>
          <a:xfrm>
            <a:off x="3312824" y="14562700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86" name="Gekrümmte Verbindung 185">
            <a:extLst>
              <a:ext uri="{FF2B5EF4-FFF2-40B4-BE49-F238E27FC236}">
                <a16:creationId xmlns:a16="http://schemas.microsoft.com/office/drawing/2014/main" id="{3B76533A-7705-9640-AF6A-BBF7E0C6E7A3}"/>
              </a:ext>
            </a:extLst>
          </p:cNvPr>
          <p:cNvCxnSpPr>
            <a:cxnSpLocks/>
          </p:cNvCxnSpPr>
          <p:nvPr/>
        </p:nvCxnSpPr>
        <p:spPr>
          <a:xfrm rot="5400000" flipH="1">
            <a:off x="4796958" y="13729336"/>
            <a:ext cx="22065" cy="2611112"/>
          </a:xfrm>
          <a:prstGeom prst="curvedConnector3">
            <a:avLst>
              <a:gd name="adj1" fmla="val -103603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krümmte Verbindung 186">
            <a:extLst>
              <a:ext uri="{FF2B5EF4-FFF2-40B4-BE49-F238E27FC236}">
                <a16:creationId xmlns:a16="http://schemas.microsoft.com/office/drawing/2014/main" id="{08B25081-88C4-894B-88EB-17674FD6492F}"/>
              </a:ext>
            </a:extLst>
          </p:cNvPr>
          <p:cNvCxnSpPr>
            <a:cxnSpLocks/>
            <a:stCxn id="184" idx="0"/>
            <a:endCxn id="180" idx="3"/>
          </p:cNvCxnSpPr>
          <p:nvPr/>
        </p:nvCxnSpPr>
        <p:spPr>
          <a:xfrm rot="16200000" flipH="1">
            <a:off x="4728474" y="13189363"/>
            <a:ext cx="11736" cy="2758410"/>
          </a:xfrm>
          <a:prstGeom prst="curvedConnector3">
            <a:avLst>
              <a:gd name="adj1" fmla="val -194785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krümmte Verbindung 188">
            <a:extLst>
              <a:ext uri="{FF2B5EF4-FFF2-40B4-BE49-F238E27FC236}">
                <a16:creationId xmlns:a16="http://schemas.microsoft.com/office/drawing/2014/main" id="{E270768A-F62C-F74F-AE1D-F3CF09C023DC}"/>
              </a:ext>
            </a:extLst>
          </p:cNvPr>
          <p:cNvCxnSpPr>
            <a:cxnSpLocks/>
          </p:cNvCxnSpPr>
          <p:nvPr/>
        </p:nvCxnSpPr>
        <p:spPr>
          <a:xfrm rot="5400000" flipH="1">
            <a:off x="4630736" y="13763698"/>
            <a:ext cx="29364" cy="2568439"/>
          </a:xfrm>
          <a:prstGeom prst="curvedConnector3">
            <a:avLst>
              <a:gd name="adj1" fmla="val -77850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krümmte Verbindung 189">
            <a:extLst>
              <a:ext uri="{FF2B5EF4-FFF2-40B4-BE49-F238E27FC236}">
                <a16:creationId xmlns:a16="http://schemas.microsoft.com/office/drawing/2014/main" id="{DB2F4169-233F-1846-9D2E-ADC79282DE0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47432" y="13206712"/>
            <a:ext cx="27532" cy="2720598"/>
          </a:xfrm>
          <a:prstGeom prst="curvedConnector3">
            <a:avLst>
              <a:gd name="adj1" fmla="val -830307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Abgerundetes Rechteck 190">
            <a:extLst>
              <a:ext uri="{FF2B5EF4-FFF2-40B4-BE49-F238E27FC236}">
                <a16:creationId xmlns:a16="http://schemas.microsoft.com/office/drawing/2014/main" id="{714B220C-AFDF-424B-B5DF-C0A7AFD8A56F}"/>
              </a:ext>
            </a:extLst>
          </p:cNvPr>
          <p:cNvSpPr/>
          <p:nvPr/>
        </p:nvSpPr>
        <p:spPr>
          <a:xfrm>
            <a:off x="1348336" y="15672322"/>
            <a:ext cx="1630599" cy="573188"/>
          </a:xfrm>
          <a:prstGeom prst="round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2">
                    <a:lumMod val="25000"/>
                  </a:schemeClr>
                </a:solidFill>
              </a:rPr>
              <a:t>C . WEB SCRAPING </a:t>
            </a:r>
            <a:r>
              <a:rPr lang="de-DE" sz="1200" b="1" dirty="0" err="1">
                <a:solidFill>
                  <a:schemeClr val="bg2">
                    <a:lumMod val="25000"/>
                  </a:schemeClr>
                </a:solidFill>
              </a:rPr>
              <a:t>of</a:t>
            </a:r>
            <a:r>
              <a:rPr lang="de-DE" sz="12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de-DE" sz="1200" b="1" dirty="0" err="1">
                <a:solidFill>
                  <a:schemeClr val="bg2">
                    <a:lumMod val="25000"/>
                  </a:schemeClr>
                </a:solidFill>
              </a:rPr>
              <a:t>medadata</a:t>
            </a:r>
            <a:endParaRPr lang="de-DE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2" name="Diagonal liegende Ecken des Rechtecks schneiden 191">
            <a:extLst>
              <a:ext uri="{FF2B5EF4-FFF2-40B4-BE49-F238E27FC236}">
                <a16:creationId xmlns:a16="http://schemas.microsoft.com/office/drawing/2014/main" id="{832F93C6-FC36-B545-8D34-29EA7C75754A}"/>
              </a:ext>
            </a:extLst>
          </p:cNvPr>
          <p:cNvSpPr/>
          <p:nvPr/>
        </p:nvSpPr>
        <p:spPr>
          <a:xfrm>
            <a:off x="3236482" y="15676705"/>
            <a:ext cx="1692277" cy="471488"/>
          </a:xfrm>
          <a:prstGeom prst="snip2Diag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find reliable </a:t>
            </a:r>
            <a:r>
              <a:rPr lang="de-DE" sz="1200" dirty="0" err="1"/>
              <a:t>metadata</a:t>
            </a:r>
            <a:r>
              <a:rPr lang="de-DE" sz="1200" dirty="0"/>
              <a:t> online</a:t>
            </a:r>
          </a:p>
        </p:txBody>
      </p:sp>
      <p:sp>
        <p:nvSpPr>
          <p:cNvPr id="193" name="Diagonal liegende Ecken des Rechtecks schneiden 192">
            <a:extLst>
              <a:ext uri="{FF2B5EF4-FFF2-40B4-BE49-F238E27FC236}">
                <a16:creationId xmlns:a16="http://schemas.microsoft.com/office/drawing/2014/main" id="{1DA7DA64-F542-AF43-84E8-611241313BF6}"/>
              </a:ext>
            </a:extLst>
          </p:cNvPr>
          <p:cNvSpPr/>
          <p:nvPr/>
        </p:nvSpPr>
        <p:spPr>
          <a:xfrm>
            <a:off x="5141276" y="15667561"/>
            <a:ext cx="1936502" cy="471488"/>
          </a:xfrm>
          <a:prstGeom prst="snip2Diag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write</a:t>
            </a:r>
            <a:r>
              <a:rPr lang="de-DE" sz="1200" dirty="0"/>
              <a:t> R </a:t>
            </a:r>
            <a:r>
              <a:rPr lang="de-DE" sz="1200" dirty="0" err="1"/>
              <a:t>script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web </a:t>
            </a:r>
            <a:r>
              <a:rPr lang="de-DE" sz="1200" dirty="0" err="1"/>
              <a:t>scrape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 </a:t>
            </a:r>
            <a:r>
              <a:rPr lang="de-DE" sz="1200" dirty="0" err="1"/>
              <a:t>metadata</a:t>
            </a:r>
            <a:endParaRPr lang="de-DE" sz="1200" dirty="0"/>
          </a:p>
        </p:txBody>
      </p:sp>
      <p:sp>
        <p:nvSpPr>
          <p:cNvPr id="194" name="Diagonal liegende Ecken des Rechtecks schneiden 193">
            <a:extLst>
              <a:ext uri="{FF2B5EF4-FFF2-40B4-BE49-F238E27FC236}">
                <a16:creationId xmlns:a16="http://schemas.microsoft.com/office/drawing/2014/main" id="{238A1010-E5AA-D241-8E45-0341A03338F7}"/>
              </a:ext>
            </a:extLst>
          </p:cNvPr>
          <p:cNvSpPr/>
          <p:nvPr/>
        </p:nvSpPr>
        <p:spPr>
          <a:xfrm>
            <a:off x="7345162" y="15667561"/>
            <a:ext cx="2038233" cy="471488"/>
          </a:xfrm>
          <a:prstGeom prst="snip2Diag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clean </a:t>
            </a:r>
            <a:r>
              <a:rPr lang="de-DE" sz="1200" dirty="0" err="1"/>
              <a:t>up</a:t>
            </a:r>
            <a:r>
              <a:rPr lang="de-DE" sz="1200" dirty="0"/>
              <a:t> </a:t>
            </a:r>
            <a:r>
              <a:rPr lang="de-DE" sz="1200" dirty="0" err="1"/>
              <a:t>imported</a:t>
            </a:r>
            <a:r>
              <a:rPr lang="de-DE" sz="1200" dirty="0"/>
              <a:t> </a:t>
            </a:r>
            <a:r>
              <a:rPr lang="de-DE" sz="1200" dirty="0" err="1"/>
              <a:t>table</a:t>
            </a:r>
            <a:r>
              <a:rPr lang="de-DE" sz="1200" dirty="0"/>
              <a:t>(s), clean and </a:t>
            </a:r>
            <a:r>
              <a:rPr lang="de-DE" sz="1200" dirty="0" err="1"/>
              <a:t>combine</a:t>
            </a:r>
            <a:r>
              <a:rPr lang="de-DE" sz="1200" dirty="0"/>
              <a:t> </a:t>
            </a:r>
            <a:r>
              <a:rPr lang="de-DE" sz="1200" dirty="0" err="1"/>
              <a:t>table</a:t>
            </a:r>
            <a:r>
              <a:rPr lang="de-DE" sz="1200" dirty="0"/>
              <a:t>(s)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781DEE79-997C-FC40-9A2B-253FDC2D78AE}"/>
              </a:ext>
            </a:extLst>
          </p:cNvPr>
          <p:cNvSpPr/>
          <p:nvPr/>
        </p:nvSpPr>
        <p:spPr>
          <a:xfrm>
            <a:off x="9595911" y="15667561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6" name="Diagonal liegende Ecken des Rechtecks schneiden 195">
            <a:extLst>
              <a:ext uri="{FF2B5EF4-FFF2-40B4-BE49-F238E27FC236}">
                <a16:creationId xmlns:a16="http://schemas.microsoft.com/office/drawing/2014/main" id="{29E232FF-398A-7543-9F0E-9A2D78BC6FA0}"/>
              </a:ext>
            </a:extLst>
          </p:cNvPr>
          <p:cNvSpPr/>
          <p:nvPr/>
        </p:nvSpPr>
        <p:spPr>
          <a:xfrm>
            <a:off x="9893058" y="15667561"/>
            <a:ext cx="2480505" cy="589592"/>
          </a:xfrm>
          <a:prstGeom prst="snip2Diag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WEB SCRAPING </a:t>
            </a:r>
            <a:r>
              <a:rPr lang="de-DE" sz="1200" dirty="0" err="1"/>
              <a:t>complete</a:t>
            </a:r>
            <a:endParaRPr lang="de-DE" sz="1200" dirty="0"/>
          </a:p>
          <a:p>
            <a:pPr algn="ctr"/>
            <a:r>
              <a:rPr lang="de-DE" sz="1200" dirty="0" err="1"/>
              <a:t>result</a:t>
            </a:r>
            <a:r>
              <a:rPr lang="de-DE" sz="1200" dirty="0"/>
              <a:t>: </a:t>
            </a:r>
            <a:r>
              <a:rPr lang="de-DE" sz="1200" dirty="0" err="1"/>
              <a:t>metadata</a:t>
            </a:r>
            <a:r>
              <a:rPr lang="de-DE" sz="1200" dirty="0"/>
              <a:t> </a:t>
            </a:r>
            <a:r>
              <a:rPr lang="de-DE" sz="1200" dirty="0" err="1"/>
              <a:t>script</a:t>
            </a:r>
            <a:endParaRPr lang="de-DE" sz="1200" dirty="0"/>
          </a:p>
        </p:txBody>
      </p:sp>
      <p:cxnSp>
        <p:nvCxnSpPr>
          <p:cNvPr id="201" name="Gekrümmte Verbindung 200">
            <a:extLst>
              <a:ext uri="{FF2B5EF4-FFF2-40B4-BE49-F238E27FC236}">
                <a16:creationId xmlns:a16="http://schemas.microsoft.com/office/drawing/2014/main" id="{0342E7CC-2DD4-A34E-B2E3-D30A57F0D4CB}"/>
              </a:ext>
            </a:extLst>
          </p:cNvPr>
          <p:cNvCxnSpPr>
            <a:cxnSpLocks/>
            <a:stCxn id="195" idx="0"/>
            <a:endCxn id="193" idx="3"/>
          </p:cNvCxnSpPr>
          <p:nvPr/>
        </p:nvCxnSpPr>
        <p:spPr>
          <a:xfrm rot="16200000" flipV="1">
            <a:off x="7873876" y="13903212"/>
            <a:ext cx="12700" cy="3528697"/>
          </a:xfrm>
          <a:prstGeom prst="curvedConnector3">
            <a:avLst>
              <a:gd name="adj1" fmla="val 180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krümmte Verbindung 201">
            <a:extLst>
              <a:ext uri="{FF2B5EF4-FFF2-40B4-BE49-F238E27FC236}">
                <a16:creationId xmlns:a16="http://schemas.microsoft.com/office/drawing/2014/main" id="{14EC398C-9483-204A-AA3F-3FDEE4243B8D}"/>
              </a:ext>
            </a:extLst>
          </p:cNvPr>
          <p:cNvCxnSpPr>
            <a:cxnSpLocks/>
            <a:endCxn id="195" idx="2"/>
          </p:cNvCxnSpPr>
          <p:nvPr/>
        </p:nvCxnSpPr>
        <p:spPr>
          <a:xfrm>
            <a:off x="6209669" y="16127401"/>
            <a:ext cx="3428557" cy="11648"/>
          </a:xfrm>
          <a:prstGeom prst="curvedConnector4">
            <a:avLst>
              <a:gd name="adj1" fmla="val -247"/>
              <a:gd name="adj2" fmla="val 1243407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Abgerundetes Rechteck 203">
            <a:extLst>
              <a:ext uri="{FF2B5EF4-FFF2-40B4-BE49-F238E27FC236}">
                <a16:creationId xmlns:a16="http://schemas.microsoft.com/office/drawing/2014/main" id="{3FEEE067-FD67-3B43-AB0B-9FF12EE6CD87}"/>
              </a:ext>
            </a:extLst>
          </p:cNvPr>
          <p:cNvSpPr/>
          <p:nvPr/>
        </p:nvSpPr>
        <p:spPr>
          <a:xfrm>
            <a:off x="10952259" y="16756257"/>
            <a:ext cx="1422901" cy="573188"/>
          </a:xfrm>
          <a:prstGeom prst="round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accent4">
                    <a:lumMod val="75000"/>
                  </a:schemeClr>
                </a:solidFill>
              </a:rPr>
              <a:t>D . CLEANING </a:t>
            </a:r>
          </a:p>
          <a:p>
            <a:pPr algn="ctr"/>
            <a:r>
              <a:rPr lang="de-DE" sz="1200" b="1" dirty="0" err="1">
                <a:solidFill>
                  <a:schemeClr val="accent4">
                    <a:lumMod val="75000"/>
                  </a:schemeClr>
                </a:solidFill>
              </a:rPr>
              <a:t>the</a:t>
            </a:r>
            <a:r>
              <a:rPr lang="de-DE" sz="12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sz="1200" b="1" dirty="0" err="1">
                <a:solidFill>
                  <a:schemeClr val="accent4">
                    <a:lumMod val="75000"/>
                  </a:schemeClr>
                </a:solidFill>
              </a:rPr>
              <a:t>transcripts</a:t>
            </a:r>
            <a:endParaRPr lang="de-DE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5" name="Diagonal liegende Ecken des Rechtecks schneiden 204">
            <a:extLst>
              <a:ext uri="{FF2B5EF4-FFF2-40B4-BE49-F238E27FC236}">
                <a16:creationId xmlns:a16="http://schemas.microsoft.com/office/drawing/2014/main" id="{A6CADEB0-ED06-DE4C-B7E0-BC6E2ABC9C7C}"/>
              </a:ext>
            </a:extLst>
          </p:cNvPr>
          <p:cNvSpPr/>
          <p:nvPr/>
        </p:nvSpPr>
        <p:spPr>
          <a:xfrm>
            <a:off x="4660851" y="16744010"/>
            <a:ext cx="2950406" cy="471488"/>
          </a:xfrm>
          <a:prstGeom prst="snip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Clean: Character </a:t>
            </a:r>
            <a:r>
              <a:rPr lang="de-DE" sz="1200" dirty="0" err="1"/>
              <a:t>names</a:t>
            </a:r>
            <a:r>
              <a:rPr lang="de-DE" sz="1200" dirty="0"/>
              <a:t>, </a:t>
            </a:r>
            <a:r>
              <a:rPr lang="de-DE" sz="1200" dirty="0" err="1"/>
              <a:t>dialog</a:t>
            </a:r>
            <a:r>
              <a:rPr lang="de-DE" sz="1200" dirty="0"/>
              <a:t> </a:t>
            </a:r>
            <a:r>
              <a:rPr lang="de-DE" sz="1200" dirty="0" err="1"/>
              <a:t>lines</a:t>
            </a:r>
            <a:endParaRPr lang="de-DE" sz="1200" dirty="0"/>
          </a:p>
          <a:p>
            <a:pPr algn="ctr"/>
            <a:r>
              <a:rPr lang="de-DE" sz="1200" dirty="0"/>
              <a:t>Delete </a:t>
            </a:r>
            <a:r>
              <a:rPr lang="de-DE" sz="1200" dirty="0" err="1"/>
              <a:t>scene</a:t>
            </a:r>
            <a:r>
              <a:rPr lang="de-DE" sz="1200" dirty="0"/>
              <a:t> </a:t>
            </a:r>
            <a:r>
              <a:rPr lang="de-DE" sz="1200" dirty="0" err="1"/>
              <a:t>information</a:t>
            </a:r>
            <a:r>
              <a:rPr lang="de-DE" sz="1200" dirty="0"/>
              <a:t>,  </a:t>
            </a:r>
            <a:r>
              <a:rPr lang="de-DE" sz="1200" dirty="0" err="1"/>
              <a:t>expressions</a:t>
            </a:r>
            <a:endParaRPr lang="de-DE" sz="1200" dirty="0"/>
          </a:p>
        </p:txBody>
      </p:sp>
      <p:sp>
        <p:nvSpPr>
          <p:cNvPr id="206" name="Diagonal liegende Ecken des Rechtecks schneiden 205">
            <a:extLst>
              <a:ext uri="{FF2B5EF4-FFF2-40B4-BE49-F238E27FC236}">
                <a16:creationId xmlns:a16="http://schemas.microsoft.com/office/drawing/2014/main" id="{1975BECD-0939-EB41-AC43-0E8BF6C1062C}"/>
              </a:ext>
            </a:extLst>
          </p:cNvPr>
          <p:cNvSpPr/>
          <p:nvPr/>
        </p:nvSpPr>
        <p:spPr>
          <a:xfrm>
            <a:off x="7923947" y="16765442"/>
            <a:ext cx="2713306" cy="471488"/>
          </a:xfrm>
          <a:prstGeom prst="snip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Analyze organizational </a:t>
            </a:r>
            <a:r>
              <a:rPr lang="de-DE" sz="1200" dirty="0" err="1"/>
              <a:t>structure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scraped</a:t>
            </a:r>
            <a:r>
              <a:rPr lang="de-DE" sz="1200" dirty="0"/>
              <a:t> </a:t>
            </a:r>
            <a:r>
              <a:rPr lang="de-DE" sz="1200" dirty="0" err="1"/>
              <a:t>transcripts</a:t>
            </a:r>
            <a:endParaRPr lang="de-DE" sz="1200" dirty="0"/>
          </a:p>
        </p:txBody>
      </p:sp>
      <p:sp>
        <p:nvSpPr>
          <p:cNvPr id="209" name="Diagonal liegende Ecken des Rechtecks schneiden 208">
            <a:extLst>
              <a:ext uri="{FF2B5EF4-FFF2-40B4-BE49-F238E27FC236}">
                <a16:creationId xmlns:a16="http://schemas.microsoft.com/office/drawing/2014/main" id="{762F54F4-1734-3646-867C-63343DD80B9A}"/>
              </a:ext>
            </a:extLst>
          </p:cNvPr>
          <p:cNvSpPr/>
          <p:nvPr/>
        </p:nvSpPr>
        <p:spPr>
          <a:xfrm>
            <a:off x="1348336" y="16765442"/>
            <a:ext cx="2412547" cy="589592"/>
          </a:xfrm>
          <a:prstGeom prst="snip2Diag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CLEANING </a:t>
            </a:r>
            <a:r>
              <a:rPr lang="de-DE" sz="1200" dirty="0" err="1"/>
              <a:t>complete</a:t>
            </a:r>
            <a:endParaRPr lang="de-DE" sz="1200" dirty="0"/>
          </a:p>
          <a:p>
            <a:pPr algn="ctr"/>
            <a:r>
              <a:rPr lang="de-DE" sz="1200" dirty="0" err="1"/>
              <a:t>result</a:t>
            </a:r>
            <a:r>
              <a:rPr lang="de-DE" sz="1200" dirty="0"/>
              <a:t>: </a:t>
            </a:r>
            <a:r>
              <a:rPr lang="de-DE" sz="1200" dirty="0" err="1"/>
              <a:t>cleaning</a:t>
            </a:r>
            <a:r>
              <a:rPr lang="de-DE" sz="1200" dirty="0"/>
              <a:t> </a:t>
            </a:r>
            <a:r>
              <a:rPr lang="de-DE" sz="1200" dirty="0" err="1"/>
              <a:t>script</a:t>
            </a:r>
            <a:endParaRPr lang="de-DE" sz="1200" dirty="0"/>
          </a:p>
        </p:txBody>
      </p:sp>
      <p:cxnSp>
        <p:nvCxnSpPr>
          <p:cNvPr id="214" name="Gekrümmte Verbindung 213">
            <a:extLst>
              <a:ext uri="{FF2B5EF4-FFF2-40B4-BE49-F238E27FC236}">
                <a16:creationId xmlns:a16="http://schemas.microsoft.com/office/drawing/2014/main" id="{3D0106ED-CB08-CD43-81C6-3127D6DBC4F0}"/>
              </a:ext>
            </a:extLst>
          </p:cNvPr>
          <p:cNvCxnSpPr>
            <a:stCxn id="207" idx="0"/>
            <a:endCxn id="205" idx="3"/>
          </p:cNvCxnSpPr>
          <p:nvPr/>
        </p:nvCxnSpPr>
        <p:spPr>
          <a:xfrm rot="5400000" flipH="1" flipV="1">
            <a:off x="5099548" y="15712192"/>
            <a:ext cx="4687" cy="2068325"/>
          </a:xfrm>
          <a:prstGeom prst="curvedConnector3">
            <a:avLst>
              <a:gd name="adj1" fmla="val 497732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krümmte Verbindung 216">
            <a:extLst>
              <a:ext uri="{FF2B5EF4-FFF2-40B4-BE49-F238E27FC236}">
                <a16:creationId xmlns:a16="http://schemas.microsoft.com/office/drawing/2014/main" id="{6D121594-43B2-6B45-9BFC-EA9B59516FCB}"/>
              </a:ext>
            </a:extLst>
          </p:cNvPr>
          <p:cNvCxnSpPr>
            <a:cxnSpLocks/>
            <a:stCxn id="205" idx="1"/>
            <a:endCxn id="207" idx="2"/>
          </p:cNvCxnSpPr>
          <p:nvPr/>
        </p:nvCxnSpPr>
        <p:spPr>
          <a:xfrm rot="5400000">
            <a:off x="5099549" y="16183679"/>
            <a:ext cx="4687" cy="2068325"/>
          </a:xfrm>
          <a:prstGeom prst="curvedConnector3">
            <a:avLst>
              <a:gd name="adj1" fmla="val 497732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Gekrümmte Verbindung 222">
            <a:extLst>
              <a:ext uri="{FF2B5EF4-FFF2-40B4-BE49-F238E27FC236}">
                <a16:creationId xmlns:a16="http://schemas.microsoft.com/office/drawing/2014/main" id="{75C3407D-7FB3-BF43-B9AF-6BFBABAF1D36}"/>
              </a:ext>
            </a:extLst>
          </p:cNvPr>
          <p:cNvCxnSpPr/>
          <p:nvPr/>
        </p:nvCxnSpPr>
        <p:spPr>
          <a:xfrm rot="5400000" flipH="1" flipV="1">
            <a:off x="5257490" y="15709144"/>
            <a:ext cx="4687" cy="2068325"/>
          </a:xfrm>
          <a:prstGeom prst="curvedConnector3">
            <a:avLst>
              <a:gd name="adj1" fmla="val 497732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krümmte Verbindung 223">
            <a:extLst>
              <a:ext uri="{FF2B5EF4-FFF2-40B4-BE49-F238E27FC236}">
                <a16:creationId xmlns:a16="http://schemas.microsoft.com/office/drawing/2014/main" id="{F40DAE65-E8B5-7B46-BC0D-ED46686398C7}"/>
              </a:ext>
            </a:extLst>
          </p:cNvPr>
          <p:cNvCxnSpPr/>
          <p:nvPr/>
        </p:nvCxnSpPr>
        <p:spPr>
          <a:xfrm rot="5400000" flipH="1" flipV="1">
            <a:off x="5425684" y="15709144"/>
            <a:ext cx="4687" cy="2068325"/>
          </a:xfrm>
          <a:prstGeom prst="curvedConnector3">
            <a:avLst>
              <a:gd name="adj1" fmla="val 497732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Gekrümmte Verbindung 224">
            <a:extLst>
              <a:ext uri="{FF2B5EF4-FFF2-40B4-BE49-F238E27FC236}">
                <a16:creationId xmlns:a16="http://schemas.microsoft.com/office/drawing/2014/main" id="{D57926D3-2769-AB46-A5DB-B2243D5DEACD}"/>
              </a:ext>
            </a:extLst>
          </p:cNvPr>
          <p:cNvCxnSpPr>
            <a:cxnSpLocks/>
          </p:cNvCxnSpPr>
          <p:nvPr/>
        </p:nvCxnSpPr>
        <p:spPr>
          <a:xfrm rot="5400000">
            <a:off x="5246406" y="16180631"/>
            <a:ext cx="4687" cy="2068325"/>
          </a:xfrm>
          <a:prstGeom prst="curvedConnector3">
            <a:avLst>
              <a:gd name="adj1" fmla="val 497732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Gekrümmte Verbindung 225">
            <a:extLst>
              <a:ext uri="{FF2B5EF4-FFF2-40B4-BE49-F238E27FC236}">
                <a16:creationId xmlns:a16="http://schemas.microsoft.com/office/drawing/2014/main" id="{DAA56029-689A-454E-BB0F-BC772B2093B1}"/>
              </a:ext>
            </a:extLst>
          </p:cNvPr>
          <p:cNvCxnSpPr>
            <a:cxnSpLocks/>
          </p:cNvCxnSpPr>
          <p:nvPr/>
        </p:nvCxnSpPr>
        <p:spPr>
          <a:xfrm rot="5400000">
            <a:off x="5421332" y="16177619"/>
            <a:ext cx="4687" cy="2068325"/>
          </a:xfrm>
          <a:prstGeom prst="curvedConnector3">
            <a:avLst>
              <a:gd name="adj1" fmla="val 497732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>
            <a:extLst>
              <a:ext uri="{FF2B5EF4-FFF2-40B4-BE49-F238E27FC236}">
                <a16:creationId xmlns:a16="http://schemas.microsoft.com/office/drawing/2014/main" id="{C33A7BD9-E9AA-0D43-8B28-857D93C18FCC}"/>
              </a:ext>
            </a:extLst>
          </p:cNvPr>
          <p:cNvSpPr/>
          <p:nvPr/>
        </p:nvSpPr>
        <p:spPr>
          <a:xfrm>
            <a:off x="11210266" y="19678118"/>
            <a:ext cx="76942" cy="266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503865D4-B8B4-8146-BF66-E66F2D7D288C}"/>
              </a:ext>
            </a:extLst>
          </p:cNvPr>
          <p:cNvSpPr/>
          <p:nvPr/>
        </p:nvSpPr>
        <p:spPr>
          <a:xfrm>
            <a:off x="11372250" y="19678118"/>
            <a:ext cx="1066800" cy="266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troubleshoot</a:t>
            </a:r>
            <a:endParaRPr lang="de-DE" sz="1200" dirty="0"/>
          </a:p>
        </p:txBody>
      </p:sp>
      <p:sp>
        <p:nvSpPr>
          <p:cNvPr id="229" name="Diagonal liegende Ecken des Rechtecks schneiden 228">
            <a:extLst>
              <a:ext uri="{FF2B5EF4-FFF2-40B4-BE49-F238E27FC236}">
                <a16:creationId xmlns:a16="http://schemas.microsoft.com/office/drawing/2014/main" id="{76342B46-CBCC-A64D-B70C-19419F40E3D3}"/>
              </a:ext>
            </a:extLst>
          </p:cNvPr>
          <p:cNvSpPr/>
          <p:nvPr/>
        </p:nvSpPr>
        <p:spPr>
          <a:xfrm>
            <a:off x="3305121" y="17856054"/>
            <a:ext cx="1692277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Analyse </a:t>
            </a:r>
            <a:r>
              <a:rPr lang="de-DE" sz="1200" dirty="0" err="1"/>
              <a:t>dialogs</a:t>
            </a:r>
            <a:endParaRPr lang="de-DE" sz="1200" dirty="0"/>
          </a:p>
        </p:txBody>
      </p:sp>
      <p:sp>
        <p:nvSpPr>
          <p:cNvPr id="230" name="Diagonal liegende Ecken des Rechtecks schneiden 229">
            <a:extLst>
              <a:ext uri="{FF2B5EF4-FFF2-40B4-BE49-F238E27FC236}">
                <a16:creationId xmlns:a16="http://schemas.microsoft.com/office/drawing/2014/main" id="{6B264FB9-2CC3-7A4E-BB15-A56F8B19D74E}"/>
              </a:ext>
            </a:extLst>
          </p:cNvPr>
          <p:cNvSpPr/>
          <p:nvPr/>
        </p:nvSpPr>
        <p:spPr>
          <a:xfrm>
            <a:off x="3305120" y="18416148"/>
            <a:ext cx="1692277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Analyse </a:t>
            </a:r>
            <a:r>
              <a:rPr lang="de-DE" sz="1200" dirty="0" err="1"/>
              <a:t>lines</a:t>
            </a:r>
            <a:endParaRPr lang="de-DE" sz="1200" dirty="0"/>
          </a:p>
        </p:txBody>
      </p:sp>
      <p:sp>
        <p:nvSpPr>
          <p:cNvPr id="231" name="Diagonal liegende Ecken des Rechtecks schneiden 230">
            <a:extLst>
              <a:ext uri="{FF2B5EF4-FFF2-40B4-BE49-F238E27FC236}">
                <a16:creationId xmlns:a16="http://schemas.microsoft.com/office/drawing/2014/main" id="{C592FAD1-989A-374C-91AE-EA0179E3D25A}"/>
              </a:ext>
            </a:extLst>
          </p:cNvPr>
          <p:cNvSpPr/>
          <p:nvPr/>
        </p:nvSpPr>
        <p:spPr>
          <a:xfrm>
            <a:off x="3296888" y="18968306"/>
            <a:ext cx="1692277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Analyse </a:t>
            </a:r>
            <a:r>
              <a:rPr lang="de-DE" sz="1200" dirty="0" err="1"/>
              <a:t>sociograms</a:t>
            </a:r>
            <a:endParaRPr lang="de-DE" sz="1200" dirty="0"/>
          </a:p>
        </p:txBody>
      </p:sp>
      <p:sp>
        <p:nvSpPr>
          <p:cNvPr id="232" name="Diagonal liegende Ecken des Rechtecks schneiden 231">
            <a:extLst>
              <a:ext uri="{FF2B5EF4-FFF2-40B4-BE49-F238E27FC236}">
                <a16:creationId xmlns:a16="http://schemas.microsoft.com/office/drawing/2014/main" id="{F64A53EB-6C2A-C146-BAAA-383B3DAF7E06}"/>
              </a:ext>
            </a:extLst>
          </p:cNvPr>
          <p:cNvSpPr/>
          <p:nvPr/>
        </p:nvSpPr>
        <p:spPr>
          <a:xfrm>
            <a:off x="5209226" y="17849506"/>
            <a:ext cx="2029881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who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talking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whom</a:t>
            </a:r>
            <a:r>
              <a:rPr lang="de-DE" sz="1200" dirty="0"/>
              <a:t> </a:t>
            </a:r>
          </a:p>
        </p:txBody>
      </p:sp>
      <p:sp>
        <p:nvSpPr>
          <p:cNvPr id="233" name="Diagonal liegende Ecken des Rechtecks schneiden 232">
            <a:extLst>
              <a:ext uri="{FF2B5EF4-FFF2-40B4-BE49-F238E27FC236}">
                <a16:creationId xmlns:a16="http://schemas.microsoft.com/office/drawing/2014/main" id="{46DEC813-BFBE-754D-A936-8B96E1BD7CCF}"/>
              </a:ext>
            </a:extLst>
          </p:cNvPr>
          <p:cNvSpPr/>
          <p:nvPr/>
        </p:nvSpPr>
        <p:spPr>
          <a:xfrm>
            <a:off x="5108701" y="18989337"/>
            <a:ext cx="2130404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NODE Properties</a:t>
            </a:r>
          </a:p>
        </p:txBody>
      </p:sp>
      <p:sp>
        <p:nvSpPr>
          <p:cNvPr id="234" name="Diagonal liegende Ecken des Rechtecks schneiden 233">
            <a:extLst>
              <a:ext uri="{FF2B5EF4-FFF2-40B4-BE49-F238E27FC236}">
                <a16:creationId xmlns:a16="http://schemas.microsoft.com/office/drawing/2014/main" id="{0D7B97B8-3800-1344-9123-7A0F02402363}"/>
              </a:ext>
            </a:extLst>
          </p:cNvPr>
          <p:cNvSpPr/>
          <p:nvPr/>
        </p:nvSpPr>
        <p:spPr>
          <a:xfrm>
            <a:off x="7388588" y="17856054"/>
            <a:ext cx="1123087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sentiment.ai</a:t>
            </a:r>
            <a:endParaRPr lang="de-DE" sz="1200" dirty="0"/>
          </a:p>
          <a:p>
            <a:pPr algn="ctr"/>
            <a:r>
              <a:rPr lang="de-DE" sz="1200" dirty="0"/>
              <a:t>&amp; </a:t>
            </a:r>
            <a:r>
              <a:rPr lang="de-DE" sz="1200" dirty="0" err="1"/>
              <a:t>vader</a:t>
            </a:r>
            <a:endParaRPr lang="de-DE" sz="1200" dirty="0"/>
          </a:p>
        </p:txBody>
      </p:sp>
      <p:sp>
        <p:nvSpPr>
          <p:cNvPr id="235" name="Diagonal liegende Ecken des Rechtecks schneiden 234">
            <a:extLst>
              <a:ext uri="{FF2B5EF4-FFF2-40B4-BE49-F238E27FC236}">
                <a16:creationId xmlns:a16="http://schemas.microsoft.com/office/drawing/2014/main" id="{8E0A300A-4C3E-324D-B306-AE0035EE3823}"/>
              </a:ext>
            </a:extLst>
          </p:cNvPr>
          <p:cNvSpPr/>
          <p:nvPr/>
        </p:nvSpPr>
        <p:spPr>
          <a:xfrm>
            <a:off x="5108700" y="18416148"/>
            <a:ext cx="2130404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what</a:t>
            </a:r>
            <a:r>
              <a:rPr lang="de-DE" sz="1200" dirty="0"/>
              <a:t> </a:t>
            </a:r>
            <a:r>
              <a:rPr lang="de-DE" sz="1200" dirty="0" err="1"/>
              <a:t>are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different </a:t>
            </a:r>
            <a:r>
              <a:rPr lang="de-DE" sz="1200" dirty="0" err="1"/>
              <a:t>characters</a:t>
            </a:r>
            <a:r>
              <a:rPr lang="de-DE" sz="1200" dirty="0"/>
              <a:t> </a:t>
            </a:r>
            <a:r>
              <a:rPr lang="de-DE" sz="1200" dirty="0" err="1"/>
              <a:t>expressing</a:t>
            </a:r>
            <a:r>
              <a:rPr lang="de-DE" sz="1200" dirty="0"/>
              <a:t> </a:t>
            </a:r>
          </a:p>
        </p:txBody>
      </p:sp>
      <p:sp>
        <p:nvSpPr>
          <p:cNvPr id="236" name="Diagonal liegende Ecken des Rechtecks schneiden 235">
            <a:extLst>
              <a:ext uri="{FF2B5EF4-FFF2-40B4-BE49-F238E27FC236}">
                <a16:creationId xmlns:a16="http://schemas.microsoft.com/office/drawing/2014/main" id="{9A858DA2-7CDF-2040-9AEE-ECEF8994A526}"/>
              </a:ext>
            </a:extLst>
          </p:cNvPr>
          <p:cNvSpPr/>
          <p:nvPr/>
        </p:nvSpPr>
        <p:spPr>
          <a:xfrm>
            <a:off x="7388587" y="18429446"/>
            <a:ext cx="1123087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sentiment.ai</a:t>
            </a:r>
            <a:endParaRPr lang="de-DE" sz="1200" dirty="0"/>
          </a:p>
          <a:p>
            <a:pPr algn="ctr"/>
            <a:r>
              <a:rPr lang="de-DE" sz="1200" dirty="0"/>
              <a:t>&amp; </a:t>
            </a:r>
            <a:r>
              <a:rPr lang="de-DE" sz="1200" dirty="0" err="1"/>
              <a:t>vader</a:t>
            </a:r>
            <a:endParaRPr lang="de-DE" sz="1200" dirty="0"/>
          </a:p>
        </p:txBody>
      </p:sp>
      <p:sp>
        <p:nvSpPr>
          <p:cNvPr id="237" name="Diagonal liegende Ecken des Rechtecks schneiden 236">
            <a:extLst>
              <a:ext uri="{FF2B5EF4-FFF2-40B4-BE49-F238E27FC236}">
                <a16:creationId xmlns:a16="http://schemas.microsoft.com/office/drawing/2014/main" id="{63140BE9-0018-D04A-9234-4409BE65AB48}"/>
              </a:ext>
            </a:extLst>
          </p:cNvPr>
          <p:cNvSpPr/>
          <p:nvPr/>
        </p:nvSpPr>
        <p:spPr>
          <a:xfrm>
            <a:off x="7358645" y="18989337"/>
            <a:ext cx="2037495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NETWORK Properties</a:t>
            </a:r>
          </a:p>
        </p:txBody>
      </p:sp>
      <p:sp>
        <p:nvSpPr>
          <p:cNvPr id="238" name="Diagonal liegende Ecken des Rechtecks schneiden 237">
            <a:extLst>
              <a:ext uri="{FF2B5EF4-FFF2-40B4-BE49-F238E27FC236}">
                <a16:creationId xmlns:a16="http://schemas.microsoft.com/office/drawing/2014/main" id="{9D852571-41B4-6540-9E1B-DEA0E2E941AF}"/>
              </a:ext>
            </a:extLst>
          </p:cNvPr>
          <p:cNvSpPr/>
          <p:nvPr/>
        </p:nvSpPr>
        <p:spPr>
          <a:xfrm>
            <a:off x="10010774" y="17866086"/>
            <a:ext cx="2369509" cy="1693929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ANALYSING DATA </a:t>
            </a:r>
            <a:r>
              <a:rPr lang="de-DE" sz="1200" dirty="0" err="1"/>
              <a:t>complete</a:t>
            </a:r>
            <a:endParaRPr lang="de-DE" sz="1200" dirty="0"/>
          </a:p>
          <a:p>
            <a:pPr algn="ctr"/>
            <a:r>
              <a:rPr lang="de-DE" sz="1200" dirty="0" err="1"/>
              <a:t>result</a:t>
            </a:r>
            <a:r>
              <a:rPr lang="de-DE" sz="1200" dirty="0"/>
              <a:t>: </a:t>
            </a:r>
            <a:r>
              <a:rPr lang="de-DE" sz="1200" dirty="0" err="1"/>
              <a:t>analyzing</a:t>
            </a:r>
            <a:r>
              <a:rPr lang="de-DE" sz="1200" dirty="0"/>
              <a:t> </a:t>
            </a:r>
            <a:r>
              <a:rPr lang="de-DE" sz="1200" dirty="0" err="1"/>
              <a:t>scripts</a:t>
            </a:r>
            <a:endParaRPr lang="de-DE" sz="1200" dirty="0"/>
          </a:p>
          <a:p>
            <a:pPr algn="ctr"/>
            <a:r>
              <a:rPr lang="de-DE" sz="1200" dirty="0" err="1"/>
              <a:t>result</a:t>
            </a:r>
            <a:r>
              <a:rPr lang="de-DE" sz="1200" dirty="0"/>
              <a:t>: </a:t>
            </a:r>
            <a:r>
              <a:rPr lang="de-DE" sz="1200" dirty="0" err="1"/>
              <a:t>gender</a:t>
            </a:r>
            <a:r>
              <a:rPr lang="de-DE" sz="1200" dirty="0"/>
              <a:t>/</a:t>
            </a:r>
            <a:r>
              <a:rPr lang="de-DE" sz="1200" dirty="0" err="1"/>
              <a:t>role</a:t>
            </a:r>
            <a:r>
              <a:rPr lang="de-DE" sz="1200" dirty="0"/>
              <a:t> </a:t>
            </a:r>
            <a:r>
              <a:rPr lang="de-DE" sz="1200" dirty="0" err="1"/>
              <a:t>script</a:t>
            </a:r>
            <a:endParaRPr lang="de-DE" sz="1200" dirty="0"/>
          </a:p>
          <a:p>
            <a:pPr algn="ctr"/>
            <a:r>
              <a:rPr lang="de-DE" sz="1200" dirty="0"/>
              <a:t>…</a:t>
            </a:r>
          </a:p>
          <a:p>
            <a:pPr algn="ctr"/>
            <a:r>
              <a:rPr lang="de-DE" sz="1200" dirty="0" err="1"/>
              <a:t>calculation</a:t>
            </a:r>
            <a:r>
              <a:rPr lang="de-DE" sz="1200" dirty="0"/>
              <a:t> </a:t>
            </a:r>
            <a:r>
              <a:rPr lang="de-DE" sz="1200" dirty="0" err="1"/>
              <a:t>scripts</a:t>
            </a:r>
            <a:r>
              <a:rPr lang="de-DE" sz="1200" dirty="0"/>
              <a:t> (</a:t>
            </a:r>
            <a:r>
              <a:rPr lang="de-DE" sz="1200" dirty="0" err="1"/>
              <a:t>hypothesis</a:t>
            </a:r>
            <a:r>
              <a:rPr lang="de-DE" sz="1200" dirty="0"/>
              <a:t>)</a:t>
            </a:r>
          </a:p>
          <a:p>
            <a:pPr algn="ctr"/>
            <a:r>
              <a:rPr lang="de-DE" sz="1200" dirty="0"/>
              <a:t>…</a:t>
            </a:r>
          </a:p>
          <a:p>
            <a:pPr algn="ctr"/>
            <a:endParaRPr lang="de-DE" sz="1200" dirty="0"/>
          </a:p>
        </p:txBody>
      </p:sp>
      <p:sp>
        <p:nvSpPr>
          <p:cNvPr id="239" name="Diagonal liegende Ecken des Rechtecks schneiden 238">
            <a:extLst>
              <a:ext uri="{FF2B5EF4-FFF2-40B4-BE49-F238E27FC236}">
                <a16:creationId xmlns:a16="http://schemas.microsoft.com/office/drawing/2014/main" id="{DDA9F2FD-C3E7-0842-8516-617931EC3140}"/>
              </a:ext>
            </a:extLst>
          </p:cNvPr>
          <p:cNvSpPr/>
          <p:nvPr/>
        </p:nvSpPr>
        <p:spPr>
          <a:xfrm>
            <a:off x="8652614" y="17864669"/>
            <a:ext cx="744556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gender</a:t>
            </a:r>
            <a:r>
              <a:rPr lang="de-DE" sz="1200" dirty="0"/>
              <a:t> &amp; </a:t>
            </a:r>
            <a:r>
              <a:rPr lang="de-DE" sz="1200" dirty="0" err="1"/>
              <a:t>role</a:t>
            </a:r>
            <a:endParaRPr lang="de-DE" sz="1200" dirty="0"/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3B2D1777-110D-8045-82D4-43EF0079AA9A}"/>
              </a:ext>
            </a:extLst>
          </p:cNvPr>
          <p:cNvSpPr/>
          <p:nvPr/>
        </p:nvSpPr>
        <p:spPr>
          <a:xfrm>
            <a:off x="9577570" y="17842959"/>
            <a:ext cx="74430" cy="16178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1" name="Diagonal liegende Ecken des Rechtecks schneiden 240">
            <a:extLst>
              <a:ext uri="{FF2B5EF4-FFF2-40B4-BE49-F238E27FC236}">
                <a16:creationId xmlns:a16="http://schemas.microsoft.com/office/drawing/2014/main" id="{539CCD83-9CFF-FD45-B849-7AA627AB8EE2}"/>
              </a:ext>
            </a:extLst>
          </p:cNvPr>
          <p:cNvSpPr/>
          <p:nvPr/>
        </p:nvSpPr>
        <p:spPr>
          <a:xfrm>
            <a:off x="8651582" y="18451448"/>
            <a:ext cx="744556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gender</a:t>
            </a:r>
            <a:r>
              <a:rPr lang="de-DE" sz="1200" dirty="0"/>
              <a:t> &amp; </a:t>
            </a:r>
            <a:r>
              <a:rPr lang="de-DE" sz="1200" dirty="0" err="1"/>
              <a:t>role</a:t>
            </a:r>
            <a:endParaRPr lang="de-DE" sz="1200" dirty="0"/>
          </a:p>
        </p:txBody>
      </p:sp>
      <p:cxnSp>
        <p:nvCxnSpPr>
          <p:cNvPr id="262" name="Gekrümmte Verbindung 261">
            <a:extLst>
              <a:ext uri="{FF2B5EF4-FFF2-40B4-BE49-F238E27FC236}">
                <a16:creationId xmlns:a16="http://schemas.microsoft.com/office/drawing/2014/main" id="{7CB2C542-2ABD-3748-A7C8-8432B1362C6C}"/>
              </a:ext>
            </a:extLst>
          </p:cNvPr>
          <p:cNvCxnSpPr>
            <a:cxnSpLocks/>
            <a:stCxn id="240" idx="0"/>
            <a:endCxn id="229" idx="3"/>
          </p:cNvCxnSpPr>
          <p:nvPr/>
        </p:nvCxnSpPr>
        <p:spPr>
          <a:xfrm rot="16200000" flipH="1" flipV="1">
            <a:off x="6876476" y="15117744"/>
            <a:ext cx="13095" cy="5463527"/>
          </a:xfrm>
          <a:prstGeom prst="curvedConnector3">
            <a:avLst>
              <a:gd name="adj1" fmla="val -174570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Gekrümmte Verbindung 262">
            <a:extLst>
              <a:ext uri="{FF2B5EF4-FFF2-40B4-BE49-F238E27FC236}">
                <a16:creationId xmlns:a16="http://schemas.microsoft.com/office/drawing/2014/main" id="{1EC1A22F-BE88-7F44-92DD-20D07988DABA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7036608" y="15116520"/>
            <a:ext cx="13095" cy="5468625"/>
          </a:xfrm>
          <a:prstGeom prst="curvedConnector3">
            <a:avLst>
              <a:gd name="adj1" fmla="val -174570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hteck 263">
            <a:extLst>
              <a:ext uri="{FF2B5EF4-FFF2-40B4-BE49-F238E27FC236}">
                <a16:creationId xmlns:a16="http://schemas.microsoft.com/office/drawing/2014/main" id="{62C283C6-68CE-344D-81BA-F2BD8E5A6A66}"/>
              </a:ext>
            </a:extLst>
          </p:cNvPr>
          <p:cNvSpPr/>
          <p:nvPr/>
        </p:nvSpPr>
        <p:spPr>
          <a:xfrm>
            <a:off x="9769725" y="17844284"/>
            <a:ext cx="74430" cy="16178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65" name="Gekrümmte Verbindung 264">
            <a:extLst>
              <a:ext uri="{FF2B5EF4-FFF2-40B4-BE49-F238E27FC236}">
                <a16:creationId xmlns:a16="http://schemas.microsoft.com/office/drawing/2014/main" id="{7C4E105C-641B-5C46-86D8-FDCA7FA1AE0C}"/>
              </a:ext>
            </a:extLst>
          </p:cNvPr>
          <p:cNvCxnSpPr>
            <a:cxnSpLocks/>
            <a:stCxn id="231" idx="1"/>
            <a:endCxn id="264" idx="2"/>
          </p:cNvCxnSpPr>
          <p:nvPr/>
        </p:nvCxnSpPr>
        <p:spPr>
          <a:xfrm rot="16200000" flipH="1">
            <a:off x="6963804" y="16619016"/>
            <a:ext cx="22356" cy="5663915"/>
          </a:xfrm>
          <a:prstGeom prst="curvedConnector3">
            <a:avLst>
              <a:gd name="adj1" fmla="val 112254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Gekrümmte Verbindung 265">
            <a:extLst>
              <a:ext uri="{FF2B5EF4-FFF2-40B4-BE49-F238E27FC236}">
                <a16:creationId xmlns:a16="http://schemas.microsoft.com/office/drawing/2014/main" id="{49BC6D17-4EF9-D947-87C0-EC71934DE6F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71650" y="16621108"/>
            <a:ext cx="22356" cy="5663915"/>
          </a:xfrm>
          <a:prstGeom prst="curvedConnector3">
            <a:avLst>
              <a:gd name="adj1" fmla="val 112254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Abgerundetes Rechteck 270">
            <a:extLst>
              <a:ext uri="{FF2B5EF4-FFF2-40B4-BE49-F238E27FC236}">
                <a16:creationId xmlns:a16="http://schemas.microsoft.com/office/drawing/2014/main" id="{72581883-FBE2-6A46-B04A-28CD1D0D3785}"/>
              </a:ext>
            </a:extLst>
          </p:cNvPr>
          <p:cNvSpPr/>
          <p:nvPr/>
        </p:nvSpPr>
        <p:spPr>
          <a:xfrm>
            <a:off x="1333847" y="17793366"/>
            <a:ext cx="1751214" cy="1717052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D. ANALYSING DATA</a:t>
            </a:r>
          </a:p>
        </p:txBody>
      </p:sp>
      <p:sp>
        <p:nvSpPr>
          <p:cNvPr id="207" name="Rechteck 206">
            <a:extLst>
              <a:ext uri="{FF2B5EF4-FFF2-40B4-BE49-F238E27FC236}">
                <a16:creationId xmlns:a16="http://schemas.microsoft.com/office/drawing/2014/main" id="{A9825DFE-0FE2-5C4F-BE11-51C2B966E3F2}"/>
              </a:ext>
            </a:extLst>
          </p:cNvPr>
          <p:cNvSpPr/>
          <p:nvPr/>
        </p:nvSpPr>
        <p:spPr>
          <a:xfrm>
            <a:off x="4025416" y="16748697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8" name="Rechteck 207">
            <a:extLst>
              <a:ext uri="{FF2B5EF4-FFF2-40B4-BE49-F238E27FC236}">
                <a16:creationId xmlns:a16="http://schemas.microsoft.com/office/drawing/2014/main" id="{FC614441-C6A3-5D4C-882D-0B25C3AC6C58}"/>
              </a:ext>
            </a:extLst>
          </p:cNvPr>
          <p:cNvSpPr/>
          <p:nvPr/>
        </p:nvSpPr>
        <p:spPr>
          <a:xfrm>
            <a:off x="4348256" y="16748697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D97ADA9C-CC6A-134A-A473-0C9E126B8C88}"/>
              </a:ext>
            </a:extLst>
          </p:cNvPr>
          <p:cNvSpPr/>
          <p:nvPr/>
        </p:nvSpPr>
        <p:spPr>
          <a:xfrm>
            <a:off x="4181482" y="16748697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1963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344</Words>
  <Application>Microsoft Macintosh PowerPoint</Application>
  <PresentationFormat>Benutzerdefiniert</PresentationFormat>
  <Paragraphs>86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Faschingbauer, Martin</dc:creator>
  <cp:lastModifiedBy>Faschingbauer, Martin</cp:lastModifiedBy>
  <cp:revision>92</cp:revision>
  <dcterms:created xsi:type="dcterms:W3CDTF">2022-05-20T06:51:29Z</dcterms:created>
  <dcterms:modified xsi:type="dcterms:W3CDTF">2022-06-08T08:10:29Z</dcterms:modified>
</cp:coreProperties>
</file>