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593B1-3C8D-294C-96E5-4CC6B1EB5D2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B88B4-6255-3347-B4F5-83500CA1B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8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B88B4-6255-3347-B4F5-83500CA1B2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16BD-8A96-44A8-0CE8-98FB56B1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160B8-0087-D716-9957-41FFC57C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B747F-EF34-40E4-56D0-0C67A85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C9267-4992-7DEF-6C9F-6C68152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1B830-D47B-9170-C9BE-2A55EECF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840DC-EBDF-125F-7C63-9545EC6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E923E2-AA0E-EBB8-5DC1-17DA9BFB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94E68-B357-09CE-076E-E4F5378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6C78D-C740-99A8-5C77-9628259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C9403-E747-AA08-1D61-A7C5B9E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0C9494-3BBA-5606-290E-5A15C45F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6A9D4C-C2A8-DAEA-C08B-709727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A67A-4FF7-319E-43DB-69FD06B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42DF9-E649-0085-7D35-BE89F86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AB21A-5C5A-83DA-EE72-DA634D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7930F-C204-583A-5B6D-D39820B8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90DD-8923-D622-3C95-E9CD4F34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4A14-8EC6-29A6-7C2B-070C9C27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FE4E6-E673-1969-491E-9EAC0CB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269D8-7CF7-6CFF-4EB5-13E43FD4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EF9D-ECBD-0B4F-2E52-49C8DC37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FFE78-4517-3E7E-0BAE-AB11ECCD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2A4CC-F654-4E5A-C969-56E8E87C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9C6A7-CE7A-010F-9E46-1E768F5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C223D-3026-E20C-B17A-93F878FD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0041E-E643-5DAE-E8CA-8219F67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6F674-ED12-7169-ACA1-567DEAAB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29709-FE10-4D38-45F8-AFA2C06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093AE-4A3A-4735-023B-8D21742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445F1-CDB9-32C9-953A-A077A35C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593ED-9E9A-09CD-3F00-D61D662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72D2B-2D9D-6010-0FA9-448A506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37C93-F487-634B-9122-4387C346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521BE-27E1-2126-DBF7-E82403A6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1E5EE-A3B5-7714-2E77-69621950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3BB1E-3233-DE68-4E7C-D915C3D9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CAF7D6-0FF0-909A-83C5-00AC827F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5308E9-322D-094D-AC25-0898ABEC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3DE19-E732-6954-43F0-3CCDE0B6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60E4-0981-4A60-DAA1-5A89E42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9A595E-9C1E-882D-91D4-D5BFB2EF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1D7D6A-24C6-A9B1-C35D-F137CA0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7DF28A-85EF-732B-4875-1E317BB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D2A9B-AD8D-F57A-1145-9D376768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1D65C-B709-76D4-4863-94DD073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5D419-0459-03FC-91E8-B8A3805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8D03-E1DA-79B9-BB58-A9C10C9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F591D-8582-8117-7466-249FB71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DDC37-4F4B-8803-6705-D7C5DBCA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D4ED6-33DC-8349-E419-B4EBF37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93B4D-C781-32DC-15DA-14D3147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8B7E3-9977-E756-84E0-30D25AD4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08C-34FF-6867-9A14-62931F53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F9CB7A-9BFC-4B5C-E8FE-D1786B28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CB80C-AA89-B996-6FEF-7AF11FFE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7613D-EA13-FDAF-9E77-D4F42A1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DF22C-8F08-53A2-3A84-DACBA6E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DCECD-489E-7658-7BB9-38A1B1C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0AA54-9505-00F8-738D-D3B2DCB7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9DFDD-7D7B-D0C8-D8EA-70BB408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E43C-F56A-B43A-8697-5E2B6558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0FB46-C395-E28A-3523-8ACED9A4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31136-C9E1-1210-078A-D65B2D4F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371475" y="500063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TOPIC: </a:t>
            </a:r>
            <a:r>
              <a:rPr lang="en-GB" sz="1400" dirty="0" err="1"/>
              <a:t>Analyze</a:t>
            </a:r>
            <a:r>
              <a:rPr lang="en-GB" sz="1400" dirty="0"/>
              <a:t> animated series for children according to hypothesis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364058" y="2106214"/>
            <a:ext cx="1422901" cy="5731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B. WEB SCRAPING the transcripts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962818" y="1243011"/>
            <a:ext cx="1450486" cy="5686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A. SELECTION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ABB2E82-E850-6E78-04CB-EDB940A23829}"/>
              </a:ext>
            </a:extLst>
          </p:cNvPr>
          <p:cNvSpPr/>
          <p:nvPr/>
        </p:nvSpPr>
        <p:spPr>
          <a:xfrm>
            <a:off x="1364058" y="2962273"/>
            <a:ext cx="1422901" cy="5731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 . WEB SCRAPING of medadata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1364057" y="4674391"/>
            <a:ext cx="1422901" cy="17170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D. ANALYSE DATA</a:t>
            </a:r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2853550" y="1250157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research TV-series with high demand</a:t>
            </a:r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427695" y="1241470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8001840" y="1241470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check quality of transcripts</a:t>
            </a:r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481231" y="1252219"/>
            <a:ext cx="1599773" cy="559484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complete process</a:t>
            </a:r>
          </a:p>
          <a:p>
            <a:pPr algn="ctr"/>
            <a:r>
              <a:rPr lang="en-GB" sz="1200"/>
              <a:t>result: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371475" y="1208881"/>
            <a:ext cx="393700" cy="5149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GB"/>
              <a:t>K E Y   S T E P S</a:t>
            </a:r>
          </a:p>
        </p:txBody>
      </p:sp>
      <p:sp>
        <p:nvSpPr>
          <p:cNvPr id="25" name="Diagonal liegende Ecken des Rechtecks schneiden 24">
            <a:extLst>
              <a:ext uri="{FF2B5EF4-FFF2-40B4-BE49-F238E27FC236}">
                <a16:creationId xmlns:a16="http://schemas.microsoft.com/office/drawing/2014/main" id="{E4ED2C27-CAED-FE4A-B44F-8DF5D8F58198}"/>
              </a:ext>
            </a:extLst>
          </p:cNvPr>
          <p:cNvSpPr/>
          <p:nvPr/>
        </p:nvSpPr>
        <p:spPr>
          <a:xfrm>
            <a:off x="2895155" y="2093120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find </a:t>
            </a:r>
          </a:p>
          <a:p>
            <a:pPr algn="ctr"/>
            <a:r>
              <a:rPr lang="en-GB" sz="1200"/>
              <a:t>overview-html(s)</a:t>
            </a:r>
          </a:p>
        </p:txBody>
      </p:sp>
      <p:sp>
        <p:nvSpPr>
          <p:cNvPr id="27" name="Diagonal liegende Ecken des Rechtecks schneiden 26">
            <a:extLst>
              <a:ext uri="{FF2B5EF4-FFF2-40B4-BE49-F238E27FC236}">
                <a16:creationId xmlns:a16="http://schemas.microsoft.com/office/drawing/2014/main" id="{152D6E6B-E60F-BF71-4A6D-2FCA06D2EEFC}"/>
              </a:ext>
            </a:extLst>
          </p:cNvPr>
          <p:cNvSpPr/>
          <p:nvPr/>
        </p:nvSpPr>
        <p:spPr>
          <a:xfrm>
            <a:off x="4403723" y="2099668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analyze html to exclude links to transcripts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894159" y="2106215"/>
            <a:ext cx="393700" cy="4251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GB"/>
              <a:t>F O R   E A C H   S E R I E S</a:t>
            </a:r>
          </a:p>
        </p:txBody>
      </p:sp>
      <p:sp>
        <p:nvSpPr>
          <p:cNvPr id="32" name="Diagonal liegende Ecken des Rechtecks schneiden 31">
            <a:extLst>
              <a:ext uri="{FF2B5EF4-FFF2-40B4-BE49-F238E27FC236}">
                <a16:creationId xmlns:a16="http://schemas.microsoft.com/office/drawing/2014/main" id="{A8494EEB-FAFF-59B3-B599-D82EE10A1743}"/>
              </a:ext>
            </a:extLst>
          </p:cNvPr>
          <p:cNvSpPr/>
          <p:nvPr/>
        </p:nvSpPr>
        <p:spPr>
          <a:xfrm>
            <a:off x="6297461" y="2113360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analyze transcript-htmls to scrape an episodes transcripts</a:t>
            </a:r>
          </a:p>
        </p:txBody>
      </p:sp>
      <p:sp>
        <p:nvSpPr>
          <p:cNvPr id="33" name="Diagonal liegende Ecken des Rechtecks schneiden 32">
            <a:extLst>
              <a:ext uri="{FF2B5EF4-FFF2-40B4-BE49-F238E27FC236}">
                <a16:creationId xmlns:a16="http://schemas.microsoft.com/office/drawing/2014/main" id="{2C25FA5A-1450-523B-92DF-5878635B3BFA}"/>
              </a:ext>
            </a:extLst>
          </p:cNvPr>
          <p:cNvSpPr/>
          <p:nvPr/>
        </p:nvSpPr>
        <p:spPr>
          <a:xfrm>
            <a:off x="8554736" y="2106215"/>
            <a:ext cx="1206106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write R script</a:t>
            </a:r>
          </a:p>
        </p:txBody>
      </p:sp>
      <p:sp>
        <p:nvSpPr>
          <p:cNvPr id="40" name="Diagonal liegende Ecken des Rechtecks schneiden 39">
            <a:extLst>
              <a:ext uri="{FF2B5EF4-FFF2-40B4-BE49-F238E27FC236}">
                <a16:creationId xmlns:a16="http://schemas.microsoft.com/office/drawing/2014/main" id="{45E335C4-7C1C-AA87-E289-02F924719894}"/>
              </a:ext>
            </a:extLst>
          </p:cNvPr>
          <p:cNvSpPr/>
          <p:nvPr/>
        </p:nvSpPr>
        <p:spPr>
          <a:xfrm>
            <a:off x="10246548" y="2089811"/>
            <a:ext cx="1834457" cy="589593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complete process</a:t>
            </a:r>
          </a:p>
          <a:p>
            <a:pPr algn="ctr"/>
            <a:r>
              <a:rPr lang="en-GB" sz="1200"/>
              <a:t>result: cleaning scripts</a:t>
            </a:r>
          </a:p>
        </p:txBody>
      </p:sp>
      <p:sp>
        <p:nvSpPr>
          <p:cNvPr id="22" name="Diagonal liegende Ecken des Rechtecks schneiden 21">
            <a:extLst>
              <a:ext uri="{FF2B5EF4-FFF2-40B4-BE49-F238E27FC236}">
                <a16:creationId xmlns:a16="http://schemas.microsoft.com/office/drawing/2014/main" id="{2A20AD75-0234-03CC-B2B4-D81D2B29C562}"/>
              </a:ext>
            </a:extLst>
          </p:cNvPr>
          <p:cNvSpPr/>
          <p:nvPr/>
        </p:nvSpPr>
        <p:spPr>
          <a:xfrm>
            <a:off x="2998787" y="2957512"/>
            <a:ext cx="1692277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find reliable metadata online</a:t>
            </a:r>
          </a:p>
        </p:txBody>
      </p:sp>
      <p:sp>
        <p:nvSpPr>
          <p:cNvPr id="23" name="Diagonal liegende Ecken des Rechtecks schneiden 22">
            <a:extLst>
              <a:ext uri="{FF2B5EF4-FFF2-40B4-BE49-F238E27FC236}">
                <a16:creationId xmlns:a16="http://schemas.microsoft.com/office/drawing/2014/main" id="{5B5D2698-0885-DA4D-6B00-AD61D88D125B}"/>
              </a:ext>
            </a:extLst>
          </p:cNvPr>
          <p:cNvSpPr/>
          <p:nvPr/>
        </p:nvSpPr>
        <p:spPr>
          <a:xfrm>
            <a:off x="4903583" y="2957512"/>
            <a:ext cx="1936502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write R script to web scrape the  metadata</a:t>
            </a:r>
          </a:p>
        </p:txBody>
      </p:sp>
      <p:sp>
        <p:nvSpPr>
          <p:cNvPr id="24" name="Diagonal liegende Ecken des Rechtecks schneiden 23">
            <a:extLst>
              <a:ext uri="{FF2B5EF4-FFF2-40B4-BE49-F238E27FC236}">
                <a16:creationId xmlns:a16="http://schemas.microsoft.com/office/drawing/2014/main" id="{8663A63D-EC2A-64BD-8C8D-B9FFB03E9362}"/>
              </a:ext>
            </a:extLst>
          </p:cNvPr>
          <p:cNvSpPr/>
          <p:nvPr/>
        </p:nvSpPr>
        <p:spPr>
          <a:xfrm>
            <a:off x="7052603" y="2957512"/>
            <a:ext cx="2038233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clean up imported table(s), clean and combine table(s)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476E-A136-24AB-5461-47B7C6836460}"/>
              </a:ext>
            </a:extLst>
          </p:cNvPr>
          <p:cNvSpPr/>
          <p:nvPr/>
        </p:nvSpPr>
        <p:spPr>
          <a:xfrm>
            <a:off x="10903933" y="6509548"/>
            <a:ext cx="76942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FAB31-E596-F5BD-06DB-CF4EC4CB80DD}"/>
              </a:ext>
            </a:extLst>
          </p:cNvPr>
          <p:cNvSpPr/>
          <p:nvPr/>
        </p:nvSpPr>
        <p:spPr>
          <a:xfrm>
            <a:off x="11065917" y="6509548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troubleshoot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F845B23-CA39-2FEF-64BD-90A2EE814F57}"/>
              </a:ext>
            </a:extLst>
          </p:cNvPr>
          <p:cNvSpPr/>
          <p:nvPr/>
        </p:nvSpPr>
        <p:spPr>
          <a:xfrm>
            <a:off x="9865069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F17A2A0-A754-9377-8427-9E60DA5EC60E}"/>
              </a:ext>
            </a:extLst>
          </p:cNvPr>
          <p:cNvSpPr/>
          <p:nvPr/>
        </p:nvSpPr>
        <p:spPr>
          <a:xfrm>
            <a:off x="10048082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52C3B7-7729-1B4A-41BB-828681394A90}"/>
              </a:ext>
            </a:extLst>
          </p:cNvPr>
          <p:cNvSpPr/>
          <p:nvPr/>
        </p:nvSpPr>
        <p:spPr>
          <a:xfrm>
            <a:off x="9303354" y="29575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iagonal liegende Ecken des Rechtecks schneiden 37">
            <a:extLst>
              <a:ext uri="{FF2B5EF4-FFF2-40B4-BE49-F238E27FC236}">
                <a16:creationId xmlns:a16="http://schemas.microsoft.com/office/drawing/2014/main" id="{3C2B6A07-B76A-B702-9825-0CE04B65B597}"/>
              </a:ext>
            </a:extLst>
          </p:cNvPr>
          <p:cNvSpPr/>
          <p:nvPr/>
        </p:nvSpPr>
        <p:spPr>
          <a:xfrm>
            <a:off x="9600499" y="2957512"/>
            <a:ext cx="2480505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complete process</a:t>
            </a:r>
          </a:p>
          <a:p>
            <a:pPr algn="ctr"/>
            <a:r>
              <a:rPr lang="en-GB" sz="1200"/>
              <a:t>result: metadata scripts</a:t>
            </a:r>
          </a:p>
        </p:txBody>
      </p:sp>
      <p:sp>
        <p:nvSpPr>
          <p:cNvPr id="42" name="Diagonal liegende Ecken des Rechtecks schneiden 41">
            <a:extLst>
              <a:ext uri="{FF2B5EF4-FFF2-40B4-BE49-F238E27FC236}">
                <a16:creationId xmlns:a16="http://schemas.microsoft.com/office/drawing/2014/main" id="{60F75EB8-1FD6-DB95-FC2C-7ED8F1278CC1}"/>
              </a:ext>
            </a:extLst>
          </p:cNvPr>
          <p:cNvSpPr/>
          <p:nvPr/>
        </p:nvSpPr>
        <p:spPr>
          <a:xfrm>
            <a:off x="2998786" y="4687484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analyse dialogs</a:t>
            </a:r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E311D7C7-0881-0991-5B7C-0DD1E3F317BD}"/>
              </a:ext>
            </a:extLst>
          </p:cNvPr>
          <p:cNvSpPr/>
          <p:nvPr/>
        </p:nvSpPr>
        <p:spPr>
          <a:xfrm>
            <a:off x="1379446" y="3818331"/>
            <a:ext cx="1422901" cy="5731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D . CLEANING </a:t>
            </a:r>
          </a:p>
          <a:p>
            <a:pPr algn="ctr"/>
            <a:r>
              <a:rPr lang="en-GB" sz="1200"/>
              <a:t>the transcripts</a:t>
            </a:r>
          </a:p>
        </p:txBody>
      </p:sp>
      <p:sp>
        <p:nvSpPr>
          <p:cNvPr id="31" name="Diagonal liegende Ecken des Rechtecks schneiden 30">
            <a:extLst>
              <a:ext uri="{FF2B5EF4-FFF2-40B4-BE49-F238E27FC236}">
                <a16:creationId xmlns:a16="http://schemas.microsoft.com/office/drawing/2014/main" id="{8076E9DD-9CFF-CA21-73C0-9741F15C8EAA}"/>
              </a:ext>
            </a:extLst>
          </p:cNvPr>
          <p:cNvSpPr/>
          <p:nvPr/>
        </p:nvSpPr>
        <p:spPr>
          <a:xfrm>
            <a:off x="5923920" y="3830519"/>
            <a:ext cx="29504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clean: Character names, dialog lines</a:t>
            </a:r>
          </a:p>
          <a:p>
            <a:pPr algn="ctr"/>
            <a:r>
              <a:rPr lang="en-GB" sz="1200" dirty="0"/>
              <a:t>d</a:t>
            </a:r>
            <a:r>
              <a:rPr lang="en-GB" sz="1200"/>
              <a:t>elete </a:t>
            </a:r>
            <a:r>
              <a:rPr lang="en-GB" sz="1200" dirty="0"/>
              <a:t>scene information,  expressions</a:t>
            </a:r>
          </a:p>
        </p:txBody>
      </p:sp>
      <p:sp>
        <p:nvSpPr>
          <p:cNvPr id="37" name="Diagonal liegende Ecken des Rechtecks schneiden 36">
            <a:extLst>
              <a:ext uri="{FF2B5EF4-FFF2-40B4-BE49-F238E27FC236}">
                <a16:creationId xmlns:a16="http://schemas.microsoft.com/office/drawing/2014/main" id="{04AAB3F6-F01E-60E6-5CB7-0030171F187D}"/>
              </a:ext>
            </a:extLst>
          </p:cNvPr>
          <p:cNvSpPr/>
          <p:nvPr/>
        </p:nvSpPr>
        <p:spPr>
          <a:xfrm>
            <a:off x="2998786" y="3823092"/>
            <a:ext cx="27133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analyze</a:t>
            </a:r>
            <a:r>
              <a:rPr lang="en-GB" sz="1200" dirty="0"/>
              <a:t> organizational structure of scraped transcripts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DA8F2AB-63E3-5DAB-297C-D8DA6A121550}"/>
              </a:ext>
            </a:extLst>
          </p:cNvPr>
          <p:cNvSpPr/>
          <p:nvPr/>
        </p:nvSpPr>
        <p:spPr>
          <a:xfrm>
            <a:off x="907792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B0DAD0B-E970-DDE4-A61E-390B8154C420}"/>
              </a:ext>
            </a:extLst>
          </p:cNvPr>
          <p:cNvSpPr/>
          <p:nvPr/>
        </p:nvSpPr>
        <p:spPr>
          <a:xfrm>
            <a:off x="940076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iagonal liegende Ecken des Rechtecks schneiden 43">
            <a:extLst>
              <a:ext uri="{FF2B5EF4-FFF2-40B4-BE49-F238E27FC236}">
                <a16:creationId xmlns:a16="http://schemas.microsoft.com/office/drawing/2014/main" id="{D1A4F4BD-D7C1-47E5-263F-AADD1B11D835}"/>
              </a:ext>
            </a:extLst>
          </p:cNvPr>
          <p:cNvSpPr/>
          <p:nvPr/>
        </p:nvSpPr>
        <p:spPr>
          <a:xfrm>
            <a:off x="9711495" y="3830519"/>
            <a:ext cx="2369509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complete process</a:t>
            </a:r>
          </a:p>
          <a:p>
            <a:pPr algn="ctr"/>
            <a:r>
              <a:rPr lang="en-GB" sz="1200" dirty="0"/>
              <a:t>result: cleaning scripts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E58E5E8-8CCD-0CEB-3398-6FDD0AB511CC}"/>
              </a:ext>
            </a:extLst>
          </p:cNvPr>
          <p:cNvSpPr/>
          <p:nvPr/>
        </p:nvSpPr>
        <p:spPr>
          <a:xfrm>
            <a:off x="9233991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iagonal liegende Ecken des Rechtecks schneiden 38">
            <a:extLst>
              <a:ext uri="{FF2B5EF4-FFF2-40B4-BE49-F238E27FC236}">
                <a16:creationId xmlns:a16="http://schemas.microsoft.com/office/drawing/2014/main" id="{0A0E2ACD-1F5A-F228-B595-2D1C2C0205A1}"/>
              </a:ext>
            </a:extLst>
          </p:cNvPr>
          <p:cNvSpPr/>
          <p:nvPr/>
        </p:nvSpPr>
        <p:spPr>
          <a:xfrm>
            <a:off x="2998785" y="5247578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analyse lines</a:t>
            </a:r>
          </a:p>
        </p:txBody>
      </p:sp>
      <p:sp>
        <p:nvSpPr>
          <p:cNvPr id="46" name="Diagonal liegende Ecken des Rechtecks schneiden 45">
            <a:extLst>
              <a:ext uri="{FF2B5EF4-FFF2-40B4-BE49-F238E27FC236}">
                <a16:creationId xmlns:a16="http://schemas.microsoft.com/office/drawing/2014/main" id="{1E8F92CA-1D04-41B4-128A-85F12141F62A}"/>
              </a:ext>
            </a:extLst>
          </p:cNvPr>
          <p:cNvSpPr/>
          <p:nvPr/>
        </p:nvSpPr>
        <p:spPr>
          <a:xfrm>
            <a:off x="2990553" y="5799736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analyse sociogram</a:t>
            </a:r>
          </a:p>
        </p:txBody>
      </p:sp>
      <p:sp>
        <p:nvSpPr>
          <p:cNvPr id="47" name="Diagonal liegende Ecken des Rechtecks schneiden 46">
            <a:extLst>
              <a:ext uri="{FF2B5EF4-FFF2-40B4-BE49-F238E27FC236}">
                <a16:creationId xmlns:a16="http://schemas.microsoft.com/office/drawing/2014/main" id="{1766F89D-6518-4838-481F-8583FFF7FCFD}"/>
              </a:ext>
            </a:extLst>
          </p:cNvPr>
          <p:cNvSpPr/>
          <p:nvPr/>
        </p:nvSpPr>
        <p:spPr>
          <a:xfrm>
            <a:off x="4902891" y="4680936"/>
            <a:ext cx="2029881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who is talking to whom </a:t>
            </a:r>
          </a:p>
        </p:txBody>
      </p:sp>
      <p:sp>
        <p:nvSpPr>
          <p:cNvPr id="48" name="Diagonal liegende Ecken des Rechtecks schneiden 47">
            <a:extLst>
              <a:ext uri="{FF2B5EF4-FFF2-40B4-BE49-F238E27FC236}">
                <a16:creationId xmlns:a16="http://schemas.microsoft.com/office/drawing/2014/main" id="{17495EF8-969E-DE6C-FC12-B0C9C3BF06D8}"/>
              </a:ext>
            </a:extLst>
          </p:cNvPr>
          <p:cNvSpPr/>
          <p:nvPr/>
        </p:nvSpPr>
        <p:spPr>
          <a:xfrm>
            <a:off x="4802368" y="5820767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NODE properties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AF73F0-E5B0-DE2D-6F8B-BB77E31E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776" y="79594"/>
            <a:ext cx="1062037" cy="1062037"/>
          </a:xfrm>
          <a:prstGeom prst="rect">
            <a:avLst/>
          </a:prstGeom>
        </p:spPr>
      </p:pic>
      <p:sp>
        <p:nvSpPr>
          <p:cNvPr id="49" name="Diagonal liegende Ecken des Rechtecks schneiden 48">
            <a:extLst>
              <a:ext uri="{FF2B5EF4-FFF2-40B4-BE49-F238E27FC236}">
                <a16:creationId xmlns:a16="http://schemas.microsoft.com/office/drawing/2014/main" id="{4C122035-7AA1-F455-500F-16E8B87450A5}"/>
              </a:ext>
            </a:extLst>
          </p:cNvPr>
          <p:cNvSpPr/>
          <p:nvPr/>
        </p:nvSpPr>
        <p:spPr>
          <a:xfrm>
            <a:off x="7082253" y="4687484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sentiment</a:t>
            </a:r>
          </a:p>
        </p:txBody>
      </p:sp>
      <p:sp>
        <p:nvSpPr>
          <p:cNvPr id="50" name="Diagonal liegende Ecken des Rechtecks schneiden 49">
            <a:extLst>
              <a:ext uri="{FF2B5EF4-FFF2-40B4-BE49-F238E27FC236}">
                <a16:creationId xmlns:a16="http://schemas.microsoft.com/office/drawing/2014/main" id="{CA146ABC-2868-9930-E40A-26D6E52ED527}"/>
              </a:ext>
            </a:extLst>
          </p:cNvPr>
          <p:cNvSpPr/>
          <p:nvPr/>
        </p:nvSpPr>
        <p:spPr>
          <a:xfrm>
            <a:off x="4802367" y="5247578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what are the different characters expressing </a:t>
            </a:r>
          </a:p>
        </p:txBody>
      </p:sp>
      <p:sp>
        <p:nvSpPr>
          <p:cNvPr id="51" name="Diagonal liegende Ecken des Rechtecks schneiden 50">
            <a:extLst>
              <a:ext uri="{FF2B5EF4-FFF2-40B4-BE49-F238E27FC236}">
                <a16:creationId xmlns:a16="http://schemas.microsoft.com/office/drawing/2014/main" id="{3529041F-B3CF-8F60-BE39-93B5F366BBF2}"/>
              </a:ext>
            </a:extLst>
          </p:cNvPr>
          <p:cNvSpPr/>
          <p:nvPr/>
        </p:nvSpPr>
        <p:spPr>
          <a:xfrm>
            <a:off x="7082252" y="5260876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sentiment</a:t>
            </a:r>
          </a:p>
        </p:txBody>
      </p:sp>
      <p:sp>
        <p:nvSpPr>
          <p:cNvPr id="52" name="Diagonal liegende Ecken des Rechtecks schneiden 51">
            <a:extLst>
              <a:ext uri="{FF2B5EF4-FFF2-40B4-BE49-F238E27FC236}">
                <a16:creationId xmlns:a16="http://schemas.microsoft.com/office/drawing/2014/main" id="{314C74AD-337B-AABA-4297-CA1D847CD62E}"/>
              </a:ext>
            </a:extLst>
          </p:cNvPr>
          <p:cNvSpPr/>
          <p:nvPr/>
        </p:nvSpPr>
        <p:spPr>
          <a:xfrm>
            <a:off x="7052310" y="5820767"/>
            <a:ext cx="2037495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 properties</a:t>
            </a:r>
          </a:p>
        </p:txBody>
      </p:sp>
      <p:sp>
        <p:nvSpPr>
          <p:cNvPr id="53" name="Diagonal liegende Ecken des Rechtecks schneiden 52">
            <a:extLst>
              <a:ext uri="{FF2B5EF4-FFF2-40B4-BE49-F238E27FC236}">
                <a16:creationId xmlns:a16="http://schemas.microsoft.com/office/drawing/2014/main" id="{7F50F406-5A0C-8216-D9FB-C30222A56206}"/>
              </a:ext>
            </a:extLst>
          </p:cNvPr>
          <p:cNvSpPr/>
          <p:nvPr/>
        </p:nvSpPr>
        <p:spPr>
          <a:xfrm>
            <a:off x="9704439" y="4697514"/>
            <a:ext cx="2369509" cy="169392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complete process</a:t>
            </a:r>
          </a:p>
          <a:p>
            <a:pPr algn="ctr"/>
            <a:r>
              <a:rPr lang="en-GB" sz="1200" dirty="0"/>
              <a:t>result: </a:t>
            </a:r>
            <a:r>
              <a:rPr lang="en-GB" sz="1200" dirty="0" err="1"/>
              <a:t>analyzing</a:t>
            </a:r>
            <a:r>
              <a:rPr lang="en-GB" sz="1200" dirty="0"/>
              <a:t> scripts</a:t>
            </a:r>
          </a:p>
          <a:p>
            <a:pPr algn="ctr"/>
            <a:r>
              <a:rPr lang="en-GB" sz="1200" dirty="0"/>
              <a:t>result: gender/role script</a:t>
            </a:r>
          </a:p>
          <a:p>
            <a:pPr algn="ctr"/>
            <a:r>
              <a:rPr lang="en-GB" sz="1200" dirty="0"/>
              <a:t>…</a:t>
            </a:r>
          </a:p>
          <a:p>
            <a:pPr algn="ctr"/>
            <a:r>
              <a:rPr lang="en-GB" sz="1200" dirty="0"/>
              <a:t>calculation scripts (hypotheses)</a:t>
            </a:r>
          </a:p>
          <a:p>
            <a:pPr algn="ctr"/>
            <a:r>
              <a:rPr lang="en-GB" sz="1200" dirty="0"/>
              <a:t>…</a:t>
            </a:r>
          </a:p>
          <a:p>
            <a:pPr algn="ctr"/>
            <a:endParaRPr lang="en-GB" sz="1200" dirty="0"/>
          </a:p>
        </p:txBody>
      </p:sp>
      <p:sp>
        <p:nvSpPr>
          <p:cNvPr id="54" name="Diagonal liegende Ecken des Rechtecks schneiden 53">
            <a:extLst>
              <a:ext uri="{FF2B5EF4-FFF2-40B4-BE49-F238E27FC236}">
                <a16:creationId xmlns:a16="http://schemas.microsoft.com/office/drawing/2014/main" id="{6A7B16BD-C12C-226C-7CF4-79EBEC288499}"/>
              </a:ext>
            </a:extLst>
          </p:cNvPr>
          <p:cNvSpPr/>
          <p:nvPr/>
        </p:nvSpPr>
        <p:spPr>
          <a:xfrm>
            <a:off x="8346281" y="4696099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plots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51CB0BD-FA06-6312-480C-5686DB8B86F1}"/>
              </a:ext>
            </a:extLst>
          </p:cNvPr>
          <p:cNvSpPr/>
          <p:nvPr/>
        </p:nvSpPr>
        <p:spPr>
          <a:xfrm>
            <a:off x="9271237" y="4674389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Diagonal liegende Ecken des Rechtecks schneiden 56">
            <a:extLst>
              <a:ext uri="{FF2B5EF4-FFF2-40B4-BE49-F238E27FC236}">
                <a16:creationId xmlns:a16="http://schemas.microsoft.com/office/drawing/2014/main" id="{4E6BC9F9-26F2-3BBD-24E2-04E1457A949E}"/>
              </a:ext>
            </a:extLst>
          </p:cNvPr>
          <p:cNvSpPr/>
          <p:nvPr/>
        </p:nvSpPr>
        <p:spPr>
          <a:xfrm>
            <a:off x="8345249" y="5282878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plots</a:t>
            </a:r>
          </a:p>
        </p:txBody>
      </p:sp>
      <p:sp>
        <p:nvSpPr>
          <p:cNvPr id="3" name="Pfeil nach rechts 2">
            <a:extLst>
              <a:ext uri="{FF2B5EF4-FFF2-40B4-BE49-F238E27FC236}">
                <a16:creationId xmlns:a16="http://schemas.microsoft.com/office/drawing/2014/main" id="{6A282F36-0A68-EC08-E1BE-F24D7BBFD6A3}"/>
              </a:ext>
            </a:extLst>
          </p:cNvPr>
          <p:cNvSpPr/>
          <p:nvPr/>
        </p:nvSpPr>
        <p:spPr>
          <a:xfrm flipV="1">
            <a:off x="2413304" y="1463610"/>
            <a:ext cx="370713" cy="457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Pfeil nach rechts 63">
            <a:extLst>
              <a:ext uri="{FF2B5EF4-FFF2-40B4-BE49-F238E27FC236}">
                <a16:creationId xmlns:a16="http://schemas.microsoft.com/office/drawing/2014/main" id="{A0EC10F6-9826-2CA2-0739-1F69DEF68FE5}"/>
              </a:ext>
            </a:extLst>
          </p:cNvPr>
          <p:cNvSpPr/>
          <p:nvPr/>
        </p:nvSpPr>
        <p:spPr>
          <a:xfrm flipV="1">
            <a:off x="4902892" y="1463610"/>
            <a:ext cx="451412" cy="45719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feil nach rechts 64">
            <a:extLst>
              <a:ext uri="{FF2B5EF4-FFF2-40B4-BE49-F238E27FC236}">
                <a16:creationId xmlns:a16="http://schemas.microsoft.com/office/drawing/2014/main" id="{4214EE41-E143-F17E-4FF7-215CD5388FE0}"/>
              </a:ext>
            </a:extLst>
          </p:cNvPr>
          <p:cNvSpPr/>
          <p:nvPr/>
        </p:nvSpPr>
        <p:spPr>
          <a:xfrm flipV="1">
            <a:off x="7561594" y="1457271"/>
            <a:ext cx="370713" cy="5148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Pfeil nach rechts 65">
            <a:extLst>
              <a:ext uri="{FF2B5EF4-FFF2-40B4-BE49-F238E27FC236}">
                <a16:creationId xmlns:a16="http://schemas.microsoft.com/office/drawing/2014/main" id="{1C4AB421-BE96-2B9F-270F-06991502F8A0}"/>
              </a:ext>
            </a:extLst>
          </p:cNvPr>
          <p:cNvSpPr/>
          <p:nvPr/>
        </p:nvSpPr>
        <p:spPr>
          <a:xfrm flipV="1">
            <a:off x="9949695" y="1463040"/>
            <a:ext cx="463609" cy="45719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Pfeil nach rechts 66">
            <a:extLst>
              <a:ext uri="{FF2B5EF4-FFF2-40B4-BE49-F238E27FC236}">
                <a16:creationId xmlns:a16="http://schemas.microsoft.com/office/drawing/2014/main" id="{D2406304-A996-0614-615D-FE1511903CB1}"/>
              </a:ext>
            </a:extLst>
          </p:cNvPr>
          <p:cNvSpPr/>
          <p:nvPr/>
        </p:nvSpPr>
        <p:spPr>
          <a:xfrm flipV="1">
            <a:off x="2701800" y="2319099"/>
            <a:ext cx="147176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Pfeil nach rechts 67">
            <a:extLst>
              <a:ext uri="{FF2B5EF4-FFF2-40B4-BE49-F238E27FC236}">
                <a16:creationId xmlns:a16="http://schemas.microsoft.com/office/drawing/2014/main" id="{082C9522-FF17-B70E-8F02-F08AF0BEDE9C}"/>
              </a:ext>
            </a:extLst>
          </p:cNvPr>
          <p:cNvSpPr/>
          <p:nvPr/>
        </p:nvSpPr>
        <p:spPr>
          <a:xfrm flipV="1">
            <a:off x="4218383" y="2316690"/>
            <a:ext cx="147176" cy="4571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Pfeil nach rechts 68">
            <a:extLst>
              <a:ext uri="{FF2B5EF4-FFF2-40B4-BE49-F238E27FC236}">
                <a16:creationId xmlns:a16="http://schemas.microsoft.com/office/drawing/2014/main" id="{36A69E8A-5192-0A24-A43D-6BE4D040DE8F}"/>
              </a:ext>
            </a:extLst>
          </p:cNvPr>
          <p:cNvSpPr/>
          <p:nvPr/>
        </p:nvSpPr>
        <p:spPr>
          <a:xfrm flipV="1">
            <a:off x="6112121" y="2316690"/>
            <a:ext cx="147176" cy="4571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Pfeil nach rechts 69">
            <a:extLst>
              <a:ext uri="{FF2B5EF4-FFF2-40B4-BE49-F238E27FC236}">
                <a16:creationId xmlns:a16="http://schemas.microsoft.com/office/drawing/2014/main" id="{9EABFDEE-59D1-7E42-5B5E-63940D2607CE}"/>
              </a:ext>
            </a:extLst>
          </p:cNvPr>
          <p:cNvSpPr/>
          <p:nvPr/>
        </p:nvSpPr>
        <p:spPr>
          <a:xfrm flipV="1">
            <a:off x="8361980" y="2326244"/>
            <a:ext cx="147176" cy="4571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Pfeil nach rechts 70">
            <a:extLst>
              <a:ext uri="{FF2B5EF4-FFF2-40B4-BE49-F238E27FC236}">
                <a16:creationId xmlns:a16="http://schemas.microsoft.com/office/drawing/2014/main" id="{53D57FCE-402D-B601-7FF9-74083C79ADC8}"/>
              </a:ext>
            </a:extLst>
          </p:cNvPr>
          <p:cNvSpPr/>
          <p:nvPr/>
        </p:nvSpPr>
        <p:spPr>
          <a:xfrm flipV="1">
            <a:off x="9665780" y="2312225"/>
            <a:ext cx="147176" cy="4571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Pfeil nach rechts 71">
            <a:extLst>
              <a:ext uri="{FF2B5EF4-FFF2-40B4-BE49-F238E27FC236}">
                <a16:creationId xmlns:a16="http://schemas.microsoft.com/office/drawing/2014/main" id="{434C70AF-A77B-0CC9-8CC1-0FFA1303E81E}"/>
              </a:ext>
            </a:extLst>
          </p:cNvPr>
          <p:cNvSpPr/>
          <p:nvPr/>
        </p:nvSpPr>
        <p:spPr>
          <a:xfrm flipV="1">
            <a:off x="10048082" y="2312225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Pfeil nach rechts 78">
            <a:extLst>
              <a:ext uri="{FF2B5EF4-FFF2-40B4-BE49-F238E27FC236}">
                <a16:creationId xmlns:a16="http://schemas.microsoft.com/office/drawing/2014/main" id="{922A391C-A275-458C-4CF3-4FAA295A5DED}"/>
              </a:ext>
            </a:extLst>
          </p:cNvPr>
          <p:cNvSpPr/>
          <p:nvPr/>
        </p:nvSpPr>
        <p:spPr>
          <a:xfrm flipV="1">
            <a:off x="9866527" y="2313551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Gekrümmte Verbindung 82">
            <a:extLst>
              <a:ext uri="{FF2B5EF4-FFF2-40B4-BE49-F238E27FC236}">
                <a16:creationId xmlns:a16="http://schemas.microsoft.com/office/drawing/2014/main" id="{80E625A9-99E1-BFD6-1666-38B16FF39A99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H="1" flipV="1">
            <a:off x="8282976" y="481807"/>
            <a:ext cx="16402" cy="3232411"/>
          </a:xfrm>
          <a:prstGeom prst="curvedConnector4">
            <a:avLst>
              <a:gd name="adj1" fmla="val -1636130"/>
              <a:gd name="adj2" fmla="val 9985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krümmte Verbindung 90">
            <a:extLst>
              <a:ext uri="{FF2B5EF4-FFF2-40B4-BE49-F238E27FC236}">
                <a16:creationId xmlns:a16="http://schemas.microsoft.com/office/drawing/2014/main" id="{6147C74D-705D-351C-18D0-0BED249F473F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5400000" flipH="1" flipV="1">
            <a:off x="8628909" y="1306375"/>
            <a:ext cx="23548" cy="2533397"/>
          </a:xfrm>
          <a:prstGeom prst="curvedConnector3">
            <a:avLst>
              <a:gd name="adj1" fmla="val -9707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krümmte Verbindung 95">
            <a:extLst>
              <a:ext uri="{FF2B5EF4-FFF2-40B4-BE49-F238E27FC236}">
                <a16:creationId xmlns:a16="http://schemas.microsoft.com/office/drawing/2014/main" id="{E1834928-962C-F18D-2DA5-F944A15E38E9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rot="16200000" flipH="1" flipV="1">
            <a:off x="8720416" y="743381"/>
            <a:ext cx="23548" cy="2716410"/>
          </a:xfrm>
          <a:prstGeom prst="curvedConnector3">
            <a:avLst>
              <a:gd name="adj1" fmla="val -9707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krümmte Verbindung 98">
            <a:extLst>
              <a:ext uri="{FF2B5EF4-FFF2-40B4-BE49-F238E27FC236}">
                <a16:creationId xmlns:a16="http://schemas.microsoft.com/office/drawing/2014/main" id="{D18B39E1-3D72-B8AB-8D9B-46062D524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19649" y="1308936"/>
            <a:ext cx="23548" cy="2533397"/>
          </a:xfrm>
          <a:prstGeom prst="curvedConnector3">
            <a:avLst>
              <a:gd name="adj1" fmla="val -9707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feil nach rechts 99">
            <a:extLst>
              <a:ext uri="{FF2B5EF4-FFF2-40B4-BE49-F238E27FC236}">
                <a16:creationId xmlns:a16="http://schemas.microsoft.com/office/drawing/2014/main" id="{1EAEDAF3-1168-C7EF-D8C7-2A3CE55605A3}"/>
              </a:ext>
            </a:extLst>
          </p:cNvPr>
          <p:cNvSpPr/>
          <p:nvPr/>
        </p:nvSpPr>
        <p:spPr>
          <a:xfrm flipV="1">
            <a:off x="2771639" y="3170396"/>
            <a:ext cx="147176" cy="45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Pfeil nach rechts 100">
            <a:extLst>
              <a:ext uri="{FF2B5EF4-FFF2-40B4-BE49-F238E27FC236}">
                <a16:creationId xmlns:a16="http://schemas.microsoft.com/office/drawing/2014/main" id="{600FE895-FD36-5DAE-16D7-F9D160DC96D9}"/>
              </a:ext>
            </a:extLst>
          </p:cNvPr>
          <p:cNvSpPr/>
          <p:nvPr/>
        </p:nvSpPr>
        <p:spPr>
          <a:xfrm flipV="1">
            <a:off x="4682830" y="3170396"/>
            <a:ext cx="147176" cy="4571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CCD89AEF-A3A6-9DC5-8E94-3D46DCDD275A}"/>
              </a:ext>
            </a:extLst>
          </p:cNvPr>
          <p:cNvSpPr/>
          <p:nvPr/>
        </p:nvSpPr>
        <p:spPr>
          <a:xfrm flipV="1">
            <a:off x="6821118" y="3170396"/>
            <a:ext cx="147176" cy="4571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Pfeil nach rechts 102">
            <a:extLst>
              <a:ext uri="{FF2B5EF4-FFF2-40B4-BE49-F238E27FC236}">
                <a16:creationId xmlns:a16="http://schemas.microsoft.com/office/drawing/2014/main" id="{BEE67D36-673A-CBD4-1C9F-DCB8B3FC5897}"/>
              </a:ext>
            </a:extLst>
          </p:cNvPr>
          <p:cNvSpPr/>
          <p:nvPr/>
        </p:nvSpPr>
        <p:spPr>
          <a:xfrm flipV="1">
            <a:off x="9070839" y="3179830"/>
            <a:ext cx="147176" cy="4571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Gekrümmte Verbindung 103">
            <a:extLst>
              <a:ext uri="{FF2B5EF4-FFF2-40B4-BE49-F238E27FC236}">
                <a16:creationId xmlns:a16="http://schemas.microsoft.com/office/drawing/2014/main" id="{6539A3A1-7B11-2A55-4C5F-988E45F08C37}"/>
              </a:ext>
            </a:extLst>
          </p:cNvPr>
          <p:cNvCxnSpPr>
            <a:cxnSpLocks/>
            <a:stCxn id="36" idx="0"/>
            <a:endCxn id="23" idx="3"/>
          </p:cNvCxnSpPr>
          <p:nvPr/>
        </p:nvCxnSpPr>
        <p:spPr>
          <a:xfrm rot="16200000" flipV="1">
            <a:off x="7608751" y="1220595"/>
            <a:ext cx="12700" cy="3473833"/>
          </a:xfrm>
          <a:prstGeom prst="curvedConnector3">
            <a:avLst>
              <a:gd name="adj1" fmla="val 923465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krümmte Verbindung 111">
            <a:extLst>
              <a:ext uri="{FF2B5EF4-FFF2-40B4-BE49-F238E27FC236}">
                <a16:creationId xmlns:a16="http://schemas.microsoft.com/office/drawing/2014/main" id="{A68FFAE4-4955-6C05-3392-EFBB3EDEF0C1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917110" y="3417352"/>
            <a:ext cx="3428557" cy="11648"/>
          </a:xfrm>
          <a:prstGeom prst="curvedConnector4">
            <a:avLst>
              <a:gd name="adj1" fmla="val -247"/>
              <a:gd name="adj2" fmla="val 124340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Pfeil nach rechts 117">
            <a:extLst>
              <a:ext uri="{FF2B5EF4-FFF2-40B4-BE49-F238E27FC236}">
                <a16:creationId xmlns:a16="http://schemas.microsoft.com/office/drawing/2014/main" id="{CE7D0404-D1F0-02A1-CC06-357E84649D1A}"/>
              </a:ext>
            </a:extLst>
          </p:cNvPr>
          <p:cNvSpPr/>
          <p:nvPr/>
        </p:nvSpPr>
        <p:spPr>
          <a:xfrm flipV="1">
            <a:off x="9364896" y="3180224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Pfeil nach rechts 118">
            <a:extLst>
              <a:ext uri="{FF2B5EF4-FFF2-40B4-BE49-F238E27FC236}">
                <a16:creationId xmlns:a16="http://schemas.microsoft.com/office/drawing/2014/main" id="{115B755E-E585-C53A-AFE8-85560F7D9DD9}"/>
              </a:ext>
            </a:extLst>
          </p:cNvPr>
          <p:cNvSpPr/>
          <p:nvPr/>
        </p:nvSpPr>
        <p:spPr>
          <a:xfrm flipV="1">
            <a:off x="2787541" y="4059861"/>
            <a:ext cx="147176" cy="4571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feil nach rechts 119">
            <a:extLst>
              <a:ext uri="{FF2B5EF4-FFF2-40B4-BE49-F238E27FC236}">
                <a16:creationId xmlns:a16="http://schemas.microsoft.com/office/drawing/2014/main" id="{55F6B282-0497-CCCF-7760-969B4B36DD03}"/>
              </a:ext>
            </a:extLst>
          </p:cNvPr>
          <p:cNvSpPr/>
          <p:nvPr/>
        </p:nvSpPr>
        <p:spPr>
          <a:xfrm flipV="1">
            <a:off x="5709944" y="4061982"/>
            <a:ext cx="147176" cy="45719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feil nach rechts 120">
            <a:extLst>
              <a:ext uri="{FF2B5EF4-FFF2-40B4-BE49-F238E27FC236}">
                <a16:creationId xmlns:a16="http://schemas.microsoft.com/office/drawing/2014/main" id="{F2897F72-D823-2809-17D3-D59F8D1924F2}"/>
              </a:ext>
            </a:extLst>
          </p:cNvPr>
          <p:cNvSpPr/>
          <p:nvPr/>
        </p:nvSpPr>
        <p:spPr>
          <a:xfrm flipV="1">
            <a:off x="8874326" y="4059320"/>
            <a:ext cx="147176" cy="45719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Gekrümmte Verbindung 122">
            <a:extLst>
              <a:ext uri="{FF2B5EF4-FFF2-40B4-BE49-F238E27FC236}">
                <a16:creationId xmlns:a16="http://schemas.microsoft.com/office/drawing/2014/main" id="{16F3C770-47DC-E8B4-A430-3102110B02DE}"/>
              </a:ext>
            </a:extLst>
          </p:cNvPr>
          <p:cNvCxnSpPr>
            <a:stCxn id="41" idx="0"/>
            <a:endCxn id="31" idx="3"/>
          </p:cNvCxnSpPr>
          <p:nvPr/>
        </p:nvCxnSpPr>
        <p:spPr>
          <a:xfrm rot="16200000" flipH="1" flipV="1">
            <a:off x="8255967" y="2966247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123">
            <a:extLst>
              <a:ext uri="{FF2B5EF4-FFF2-40B4-BE49-F238E27FC236}">
                <a16:creationId xmlns:a16="http://schemas.microsoft.com/office/drawing/2014/main" id="{23351931-F637-9268-1BFA-4CEEBB385F2F}"/>
              </a:ext>
            </a:extLst>
          </p:cNvPr>
          <p:cNvCxnSpPr/>
          <p:nvPr/>
        </p:nvCxnSpPr>
        <p:spPr>
          <a:xfrm rot="16200000" flipH="1" flipV="1">
            <a:off x="8413923" y="2977311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124">
            <a:extLst>
              <a:ext uri="{FF2B5EF4-FFF2-40B4-BE49-F238E27FC236}">
                <a16:creationId xmlns:a16="http://schemas.microsoft.com/office/drawing/2014/main" id="{718FA055-1E46-D38A-A526-00A50BCDBF14}"/>
              </a:ext>
            </a:extLst>
          </p:cNvPr>
          <p:cNvCxnSpPr/>
          <p:nvPr/>
        </p:nvCxnSpPr>
        <p:spPr>
          <a:xfrm rot="16200000" flipH="1" flipV="1">
            <a:off x="8584200" y="2983972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125">
            <a:extLst>
              <a:ext uri="{FF2B5EF4-FFF2-40B4-BE49-F238E27FC236}">
                <a16:creationId xmlns:a16="http://schemas.microsoft.com/office/drawing/2014/main" id="{923D8661-DE0D-AF12-68A4-B10C3F097E48}"/>
              </a:ext>
            </a:extLst>
          </p:cNvPr>
          <p:cNvCxnSpPr>
            <a:cxnSpLocks/>
            <a:stCxn id="31" idx="1"/>
            <a:endCxn id="41" idx="2"/>
          </p:cNvCxnSpPr>
          <p:nvPr/>
        </p:nvCxnSpPr>
        <p:spPr>
          <a:xfrm rot="5400000" flipH="1" flipV="1">
            <a:off x="8255966" y="3437736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krümmte Verbindung 130">
            <a:extLst>
              <a:ext uri="{FF2B5EF4-FFF2-40B4-BE49-F238E27FC236}">
                <a16:creationId xmlns:a16="http://schemas.microsoft.com/office/drawing/2014/main" id="{45EF4BB8-5C21-60DF-A346-69489BC4B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16317" y="3439062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krümmte Verbindung 131">
            <a:extLst>
              <a:ext uri="{FF2B5EF4-FFF2-40B4-BE49-F238E27FC236}">
                <a16:creationId xmlns:a16="http://schemas.microsoft.com/office/drawing/2014/main" id="{72C3ECFB-D4E9-A407-ED8E-F1049E9B7C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4200" y="3432349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feil nach rechts 132">
            <a:extLst>
              <a:ext uri="{FF2B5EF4-FFF2-40B4-BE49-F238E27FC236}">
                <a16:creationId xmlns:a16="http://schemas.microsoft.com/office/drawing/2014/main" id="{957E33A0-2AB8-4B4A-BC32-0D6E3E91CB85}"/>
              </a:ext>
            </a:extLst>
          </p:cNvPr>
          <p:cNvSpPr/>
          <p:nvPr/>
        </p:nvSpPr>
        <p:spPr>
          <a:xfrm flipV="1">
            <a:off x="9471133" y="4059319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Pfeil nach rechts 133">
            <a:extLst>
              <a:ext uri="{FF2B5EF4-FFF2-40B4-BE49-F238E27FC236}">
                <a16:creationId xmlns:a16="http://schemas.microsoft.com/office/drawing/2014/main" id="{F40155EA-3875-AD75-460C-8DA00BB7CF4F}"/>
              </a:ext>
            </a:extLst>
          </p:cNvPr>
          <p:cNvSpPr/>
          <p:nvPr/>
        </p:nvSpPr>
        <p:spPr>
          <a:xfrm flipV="1">
            <a:off x="9094105" y="4064513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Pfeil nach rechts 134">
            <a:extLst>
              <a:ext uri="{FF2B5EF4-FFF2-40B4-BE49-F238E27FC236}">
                <a16:creationId xmlns:a16="http://schemas.microsoft.com/office/drawing/2014/main" id="{6A788A54-6BA7-33CB-E612-82CF11DAEA3A}"/>
              </a:ext>
            </a:extLst>
          </p:cNvPr>
          <p:cNvSpPr/>
          <p:nvPr/>
        </p:nvSpPr>
        <p:spPr>
          <a:xfrm flipV="1">
            <a:off x="9253132" y="4064513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Pfeil nach rechts 135">
            <a:extLst>
              <a:ext uri="{FF2B5EF4-FFF2-40B4-BE49-F238E27FC236}">
                <a16:creationId xmlns:a16="http://schemas.microsoft.com/office/drawing/2014/main" id="{9262E088-3E7D-C1B1-2C1F-AFAF4EA4A1DD}"/>
              </a:ext>
            </a:extLst>
          </p:cNvPr>
          <p:cNvSpPr/>
          <p:nvPr/>
        </p:nvSpPr>
        <p:spPr>
          <a:xfrm flipV="1">
            <a:off x="2769462" y="4921629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Pfeil nach rechts 136">
            <a:extLst>
              <a:ext uri="{FF2B5EF4-FFF2-40B4-BE49-F238E27FC236}">
                <a16:creationId xmlns:a16="http://schemas.microsoft.com/office/drawing/2014/main" id="{82C12690-64BE-4F4D-5033-C0C26CCCFB3A}"/>
              </a:ext>
            </a:extLst>
          </p:cNvPr>
          <p:cNvSpPr/>
          <p:nvPr/>
        </p:nvSpPr>
        <p:spPr>
          <a:xfrm flipV="1">
            <a:off x="2779692" y="5464516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Pfeil nach rechts 137">
            <a:extLst>
              <a:ext uri="{FF2B5EF4-FFF2-40B4-BE49-F238E27FC236}">
                <a16:creationId xmlns:a16="http://schemas.microsoft.com/office/drawing/2014/main" id="{57D0410E-CAE4-80AB-7E46-F99315EA4A7C}"/>
              </a:ext>
            </a:extLst>
          </p:cNvPr>
          <p:cNvSpPr/>
          <p:nvPr/>
        </p:nvSpPr>
        <p:spPr>
          <a:xfrm flipV="1">
            <a:off x="2779692" y="6054849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Pfeil nach rechts 138">
            <a:extLst>
              <a:ext uri="{FF2B5EF4-FFF2-40B4-BE49-F238E27FC236}">
                <a16:creationId xmlns:a16="http://schemas.microsoft.com/office/drawing/2014/main" id="{617B86A9-4707-95D3-2AE3-94F9D5E22BCF}"/>
              </a:ext>
            </a:extLst>
          </p:cNvPr>
          <p:cNvSpPr/>
          <p:nvPr/>
        </p:nvSpPr>
        <p:spPr>
          <a:xfrm flipV="1">
            <a:off x="4696877" y="491668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Pfeil nach rechts 139">
            <a:extLst>
              <a:ext uri="{FF2B5EF4-FFF2-40B4-BE49-F238E27FC236}">
                <a16:creationId xmlns:a16="http://schemas.microsoft.com/office/drawing/2014/main" id="{3734609A-5895-E0A0-1DAC-CF583323F96D}"/>
              </a:ext>
            </a:extLst>
          </p:cNvPr>
          <p:cNvSpPr/>
          <p:nvPr/>
        </p:nvSpPr>
        <p:spPr>
          <a:xfrm flipV="1">
            <a:off x="6900092" y="489382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Pfeil nach rechts 140">
            <a:extLst>
              <a:ext uri="{FF2B5EF4-FFF2-40B4-BE49-F238E27FC236}">
                <a16:creationId xmlns:a16="http://schemas.microsoft.com/office/drawing/2014/main" id="{8A5AFED9-7F4E-6C40-2B48-510914AA27F0}"/>
              </a:ext>
            </a:extLst>
          </p:cNvPr>
          <p:cNvSpPr/>
          <p:nvPr/>
        </p:nvSpPr>
        <p:spPr>
          <a:xfrm flipV="1">
            <a:off x="8164165" y="489382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Pfeil nach rechts 141">
            <a:extLst>
              <a:ext uri="{FF2B5EF4-FFF2-40B4-BE49-F238E27FC236}">
                <a16:creationId xmlns:a16="http://schemas.microsoft.com/office/drawing/2014/main" id="{5EC66F61-EE61-3F9B-3418-567D473DFBC7}"/>
              </a:ext>
            </a:extLst>
          </p:cNvPr>
          <p:cNvSpPr/>
          <p:nvPr/>
        </p:nvSpPr>
        <p:spPr>
          <a:xfrm flipV="1">
            <a:off x="9054042" y="490177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Pfeil nach rechts 142">
            <a:extLst>
              <a:ext uri="{FF2B5EF4-FFF2-40B4-BE49-F238E27FC236}">
                <a16:creationId xmlns:a16="http://schemas.microsoft.com/office/drawing/2014/main" id="{80FC4152-76AA-3CA1-F91E-D321C80713E5}"/>
              </a:ext>
            </a:extLst>
          </p:cNvPr>
          <p:cNvSpPr/>
          <p:nvPr/>
        </p:nvSpPr>
        <p:spPr>
          <a:xfrm flipV="1">
            <a:off x="4626173" y="5483322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rechts 143">
            <a:extLst>
              <a:ext uri="{FF2B5EF4-FFF2-40B4-BE49-F238E27FC236}">
                <a16:creationId xmlns:a16="http://schemas.microsoft.com/office/drawing/2014/main" id="{9C7FCB2F-E2D6-953E-3050-517FEB4BD83B}"/>
              </a:ext>
            </a:extLst>
          </p:cNvPr>
          <p:cNvSpPr/>
          <p:nvPr/>
        </p:nvSpPr>
        <p:spPr>
          <a:xfrm flipV="1">
            <a:off x="4612274" y="6036473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Pfeil nach rechts 144">
            <a:extLst>
              <a:ext uri="{FF2B5EF4-FFF2-40B4-BE49-F238E27FC236}">
                <a16:creationId xmlns:a16="http://schemas.microsoft.com/office/drawing/2014/main" id="{12DFCB10-5398-E70A-C768-A8911AD523B4}"/>
              </a:ext>
            </a:extLst>
          </p:cNvPr>
          <p:cNvSpPr/>
          <p:nvPr/>
        </p:nvSpPr>
        <p:spPr>
          <a:xfrm flipV="1">
            <a:off x="6901852" y="5483322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8416DA46-1A33-CCC0-88CE-E3E15A47A557}"/>
              </a:ext>
            </a:extLst>
          </p:cNvPr>
          <p:cNvSpPr/>
          <p:nvPr/>
        </p:nvSpPr>
        <p:spPr>
          <a:xfrm flipV="1">
            <a:off x="6875695" y="603922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Pfeil nach rechts 146">
            <a:extLst>
              <a:ext uri="{FF2B5EF4-FFF2-40B4-BE49-F238E27FC236}">
                <a16:creationId xmlns:a16="http://schemas.microsoft.com/office/drawing/2014/main" id="{6D3497EB-EF2C-43B0-7F39-0D56BB0A6E38}"/>
              </a:ext>
            </a:extLst>
          </p:cNvPr>
          <p:cNvSpPr/>
          <p:nvPr/>
        </p:nvSpPr>
        <p:spPr>
          <a:xfrm flipV="1">
            <a:off x="9074679" y="6062079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Pfeil nach rechts 148">
            <a:extLst>
              <a:ext uri="{FF2B5EF4-FFF2-40B4-BE49-F238E27FC236}">
                <a16:creationId xmlns:a16="http://schemas.microsoft.com/office/drawing/2014/main" id="{33AF34F3-BDEC-4EEF-D365-91DE3D911007}"/>
              </a:ext>
            </a:extLst>
          </p:cNvPr>
          <p:cNvSpPr/>
          <p:nvPr/>
        </p:nvSpPr>
        <p:spPr>
          <a:xfrm flipV="1">
            <a:off x="8151217" y="5483749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Pfeil nach rechts 149">
            <a:extLst>
              <a:ext uri="{FF2B5EF4-FFF2-40B4-BE49-F238E27FC236}">
                <a16:creationId xmlns:a16="http://schemas.microsoft.com/office/drawing/2014/main" id="{B054814F-25AE-C07A-CDBF-007C67613A3F}"/>
              </a:ext>
            </a:extLst>
          </p:cNvPr>
          <p:cNvSpPr/>
          <p:nvPr/>
        </p:nvSpPr>
        <p:spPr>
          <a:xfrm flipV="1">
            <a:off x="9065652" y="548994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Pfeil nach rechts 150">
            <a:extLst>
              <a:ext uri="{FF2B5EF4-FFF2-40B4-BE49-F238E27FC236}">
                <a16:creationId xmlns:a16="http://schemas.microsoft.com/office/drawing/2014/main" id="{8254B71F-14A8-D828-820F-DBBB3E477162}"/>
              </a:ext>
            </a:extLst>
          </p:cNvPr>
          <p:cNvSpPr/>
          <p:nvPr/>
        </p:nvSpPr>
        <p:spPr>
          <a:xfrm flipV="1">
            <a:off x="9513654" y="4894894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Pfeil nach rechts 151">
            <a:extLst>
              <a:ext uri="{FF2B5EF4-FFF2-40B4-BE49-F238E27FC236}">
                <a16:creationId xmlns:a16="http://schemas.microsoft.com/office/drawing/2014/main" id="{4933C6E7-FDBA-6C8A-8AF2-A15565F469C3}"/>
              </a:ext>
            </a:extLst>
          </p:cNvPr>
          <p:cNvSpPr/>
          <p:nvPr/>
        </p:nvSpPr>
        <p:spPr>
          <a:xfrm flipV="1">
            <a:off x="9503141" y="5483322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Pfeil nach rechts 152">
            <a:extLst>
              <a:ext uri="{FF2B5EF4-FFF2-40B4-BE49-F238E27FC236}">
                <a16:creationId xmlns:a16="http://schemas.microsoft.com/office/drawing/2014/main" id="{E8B4D8E9-42D3-C503-25E8-DA65EB411F67}"/>
              </a:ext>
            </a:extLst>
          </p:cNvPr>
          <p:cNvSpPr/>
          <p:nvPr/>
        </p:nvSpPr>
        <p:spPr>
          <a:xfrm flipV="1">
            <a:off x="9493200" y="6062800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Pfeil nach rechts 153">
            <a:extLst>
              <a:ext uri="{FF2B5EF4-FFF2-40B4-BE49-F238E27FC236}">
                <a16:creationId xmlns:a16="http://schemas.microsoft.com/office/drawing/2014/main" id="{8B88268E-75DC-2204-1172-B7BF71C876EB}"/>
              </a:ext>
            </a:extLst>
          </p:cNvPr>
          <p:cNvSpPr/>
          <p:nvPr/>
        </p:nvSpPr>
        <p:spPr>
          <a:xfrm flipV="1">
            <a:off x="9301059" y="4900864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Pfeil nach rechts 154">
            <a:extLst>
              <a:ext uri="{FF2B5EF4-FFF2-40B4-BE49-F238E27FC236}">
                <a16:creationId xmlns:a16="http://schemas.microsoft.com/office/drawing/2014/main" id="{EA2929DA-0F30-F3C2-D75B-BF466E046962}"/>
              </a:ext>
            </a:extLst>
          </p:cNvPr>
          <p:cNvSpPr/>
          <p:nvPr/>
        </p:nvSpPr>
        <p:spPr>
          <a:xfrm flipV="1">
            <a:off x="9294427" y="5483026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Pfeil nach rechts 156">
            <a:extLst>
              <a:ext uri="{FF2B5EF4-FFF2-40B4-BE49-F238E27FC236}">
                <a16:creationId xmlns:a16="http://schemas.microsoft.com/office/drawing/2014/main" id="{BABD3194-BA3E-F018-C6E8-43BBA1750F2B}"/>
              </a:ext>
            </a:extLst>
          </p:cNvPr>
          <p:cNvSpPr/>
          <p:nvPr/>
        </p:nvSpPr>
        <p:spPr>
          <a:xfrm flipV="1">
            <a:off x="9309875" y="6063669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9" name="Gekrümmte Verbindung 158">
            <a:extLst>
              <a:ext uri="{FF2B5EF4-FFF2-40B4-BE49-F238E27FC236}">
                <a16:creationId xmlns:a16="http://schemas.microsoft.com/office/drawing/2014/main" id="{E2660D09-9EC8-D06C-CD68-1BF0BC242DC7}"/>
              </a:ext>
            </a:extLst>
          </p:cNvPr>
          <p:cNvCxnSpPr>
            <a:cxnSpLocks/>
            <a:stCxn id="56" idx="0"/>
            <a:endCxn id="42" idx="3"/>
          </p:cNvCxnSpPr>
          <p:nvPr/>
        </p:nvCxnSpPr>
        <p:spPr>
          <a:xfrm rot="16200000" flipH="1" flipV="1">
            <a:off x="6570141" y="1949172"/>
            <a:ext cx="13095" cy="5463527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krümmte Verbindung 161">
            <a:extLst>
              <a:ext uri="{FF2B5EF4-FFF2-40B4-BE49-F238E27FC236}">
                <a16:creationId xmlns:a16="http://schemas.microsoft.com/office/drawing/2014/main" id="{67D31C0A-BF9A-5B2A-B842-1B9BCF63DB1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730273" y="1947948"/>
            <a:ext cx="13095" cy="5468625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hteck 164">
            <a:extLst>
              <a:ext uri="{FF2B5EF4-FFF2-40B4-BE49-F238E27FC236}">
                <a16:creationId xmlns:a16="http://schemas.microsoft.com/office/drawing/2014/main" id="{CFF783D3-EE35-D34B-EB94-0477E3EA6E61}"/>
              </a:ext>
            </a:extLst>
          </p:cNvPr>
          <p:cNvSpPr/>
          <p:nvPr/>
        </p:nvSpPr>
        <p:spPr>
          <a:xfrm>
            <a:off x="9463392" y="4675714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Gekrümmte Verbindung 165">
            <a:extLst>
              <a:ext uri="{FF2B5EF4-FFF2-40B4-BE49-F238E27FC236}">
                <a16:creationId xmlns:a16="http://schemas.microsoft.com/office/drawing/2014/main" id="{9FE2A01A-55A1-43C6-A3ED-CC2388B30C83}"/>
              </a:ext>
            </a:extLst>
          </p:cNvPr>
          <p:cNvCxnSpPr>
            <a:cxnSpLocks/>
            <a:stCxn id="46" idx="1"/>
            <a:endCxn id="165" idx="2"/>
          </p:cNvCxnSpPr>
          <p:nvPr/>
        </p:nvCxnSpPr>
        <p:spPr>
          <a:xfrm rot="16200000" flipH="1">
            <a:off x="6657471" y="3450444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krümmte Verbindung 170">
            <a:extLst>
              <a:ext uri="{FF2B5EF4-FFF2-40B4-BE49-F238E27FC236}">
                <a16:creationId xmlns:a16="http://schemas.microsoft.com/office/drawing/2014/main" id="{CAACBF49-DC69-61C9-C65F-3598A4323E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5317" y="3452536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Pfeil nach rechts 171">
            <a:extLst>
              <a:ext uri="{FF2B5EF4-FFF2-40B4-BE49-F238E27FC236}">
                <a16:creationId xmlns:a16="http://schemas.microsoft.com/office/drawing/2014/main" id="{8229B922-59AF-6781-BA52-4C0A62C4AD59}"/>
              </a:ext>
            </a:extLst>
          </p:cNvPr>
          <p:cNvSpPr/>
          <p:nvPr/>
        </p:nvSpPr>
        <p:spPr>
          <a:xfrm rot="5400000" flipV="1">
            <a:off x="3794194" y="5118762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Pfeil nach rechts 172">
            <a:extLst>
              <a:ext uri="{FF2B5EF4-FFF2-40B4-BE49-F238E27FC236}">
                <a16:creationId xmlns:a16="http://schemas.microsoft.com/office/drawing/2014/main" id="{F0A23A89-DC77-DEBC-7282-4B2947D7EFB0}"/>
              </a:ext>
            </a:extLst>
          </p:cNvPr>
          <p:cNvSpPr/>
          <p:nvPr/>
        </p:nvSpPr>
        <p:spPr>
          <a:xfrm rot="5400000" flipV="1">
            <a:off x="3787237" y="567887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Pfeil nach rechts 173">
            <a:extLst>
              <a:ext uri="{FF2B5EF4-FFF2-40B4-BE49-F238E27FC236}">
                <a16:creationId xmlns:a16="http://schemas.microsoft.com/office/drawing/2014/main" id="{70C015C9-9030-5B11-D976-820C31968278}"/>
              </a:ext>
            </a:extLst>
          </p:cNvPr>
          <p:cNvSpPr/>
          <p:nvPr/>
        </p:nvSpPr>
        <p:spPr>
          <a:xfrm rot="16200000" flipV="1">
            <a:off x="3906839" y="5239358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Pfeil nach rechts 174">
            <a:extLst>
              <a:ext uri="{FF2B5EF4-FFF2-40B4-BE49-F238E27FC236}">
                <a16:creationId xmlns:a16="http://schemas.microsoft.com/office/drawing/2014/main" id="{3DADF268-D4E2-1559-39BA-05E3FED5DFC0}"/>
              </a:ext>
            </a:extLst>
          </p:cNvPr>
          <p:cNvSpPr/>
          <p:nvPr/>
        </p:nvSpPr>
        <p:spPr>
          <a:xfrm rot="16200000" flipV="1">
            <a:off x="3906838" y="5791515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Macintosh PowerPoint</Application>
  <PresentationFormat>Breitbild</PresentationFormat>
  <Paragraphs>50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80</cp:revision>
  <dcterms:created xsi:type="dcterms:W3CDTF">2022-05-20T06:51:29Z</dcterms:created>
  <dcterms:modified xsi:type="dcterms:W3CDTF">2022-06-13T15:32:56Z</dcterms:modified>
</cp:coreProperties>
</file>