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96" autoAdjust="0"/>
  </p:normalViewPr>
  <p:slideViewPr>
    <p:cSldViewPr snapToGrid="0">
      <p:cViewPr>
        <p:scale>
          <a:sx n="25" d="100"/>
          <a:sy n="25" d="100"/>
        </p:scale>
        <p:origin x="1474" y="-3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20.06.2022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like e.g. TV characters, the interaction of characters in these series is interesting since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When analyzing those series a large amount of data must be screened, therefore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4944645"/>
            <a:ext cx="11799884" cy="150079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lgn="just">
              <a:spcAft>
                <a:spcPts val="3600"/>
              </a:spcAft>
            </a:pPr>
            <a:r>
              <a:rPr lang="en-US" sz="3600" dirty="0">
                <a:latin typeface="Franklin Gothic Book" panose="020B0503020102020204" pitchFamily="34" charset="0"/>
              </a:rPr>
              <a:t>Through network analysis, it was possible to map the social structure at episode, season, and series level. Table 1 shows the different node characteristics of the characters over the entire series. The main characters were identified by the highest betweenness, meaning how often the person was part of the shortest path. Alternatively, the eigen centrality, which assigns a weight to each edge depending on its influence, could also be used as a criterion for the selection of the main characters, but this leads only to slightly different results.</a:t>
            </a:r>
          </a:p>
          <a:p>
            <a:pPr algn="just">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sentiment main and villains receive and express. It was found that heroes talk with a sign. more negative sentiment than villains </a:t>
            </a:r>
            <a:r>
              <a:rPr lang="en-US" sz="3600">
                <a:latin typeface="Franklin Gothic Book" panose="020B0503020102020204" pitchFamily="34" charset="0"/>
              </a:rPr>
              <a:t>do (F(1) = [4.590], p &lt; 0.01) (</a:t>
            </a:r>
            <a:r>
              <a:rPr lang="en-US" sz="3600" dirty="0">
                <a:latin typeface="Franklin Gothic Book" panose="020B0503020102020204" pitchFamily="34" charset="0"/>
              </a:rPr>
              <a:t>see Table 3).</a:t>
            </a: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exemplified by children's series. For application to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640631" y="15021977"/>
            <a:ext cx="14648582" cy="9726933"/>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the statistical language R, the fan-made scripts were fetched from the internet. Four seasons were analyzed further and after cleaning, 131 transcripts of episodes containing in total 687 unique speakers remained. Metadata such as the assignment of episodes to seasons was also retrieved from Wikipedia. This was done using web scrapping and was matched with the transcripts.</a:t>
            </a:r>
          </a:p>
          <a:p>
            <a:pPr algn="just">
              <a:spcAft>
                <a:spcPts val="3600"/>
              </a:spcAft>
            </a:pPr>
            <a:r>
              <a:rPr lang="en-US" sz="3600" dirty="0">
                <a:latin typeface="Franklin Gothic Book" panose="020B0503020102020204" pitchFamily="34" charset="0"/>
              </a:rPr>
              <a:t>As the central model communication graphs were constructed: the nodes in those graphs are the speakers, edges were defined by the temporal relation from one person to the person speaking next. This model was analyzed using existing R packages: for the calculation of the sentiment in the verbalizations of the characters the deep-learning package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4987223"/>
            <a:ext cx="17132311" cy="14965341"/>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5608300" y="15093828"/>
            <a:ext cx="14093213" cy="9612504"/>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Research </a:t>
              </a:r>
              <a:r>
                <a:rPr lang="de-DE" sz="3600">
                  <a:solidFill>
                    <a:schemeClr val="bg1"/>
                  </a:solidFill>
                  <a:latin typeface="Franklin Gothic Book" panose="020B0503020102020204" pitchFamily="34" charset="0"/>
                </a:rPr>
                <a:t>process</a:t>
              </a:r>
              <a:r>
                <a:rPr lang="de-DE" sz="3600" dirty="0">
                  <a:solidFill>
                    <a:schemeClr val="bg1"/>
                  </a:solidFill>
                  <a:latin typeface="Franklin Gothic Book" panose="020B0503020102020204" pitchFamily="34" charset="0"/>
                </a:rPr>
                <a:t> </a:t>
              </a:r>
              <a:r>
                <a:rPr lang="de-DE" sz="3600" dirty="0" err="1">
                  <a:solidFill>
                    <a:schemeClr val="bg1"/>
                  </a:solidFill>
                  <a:latin typeface="Franklin Gothic Book" panose="020B0503020102020204" pitchFamily="34" charset="0"/>
                </a:rPr>
                <a:t>workflow</a:t>
              </a:r>
              <a:r>
                <a:rPr lang="de-DE" sz="3600" dirty="0">
                  <a:solidFill>
                    <a:schemeClr val="bg1"/>
                  </a:solidFill>
                  <a:latin typeface="Franklin Gothic Book" panose="020B0503020102020204" pitchFamily="34" charset="0"/>
                </a:rPr>
                <a:t> </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602987"/>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476163" y="29381653"/>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10831261" y="36698933"/>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436615015"/>
              </p:ext>
            </p:extLst>
          </p:nvPr>
        </p:nvGraphicFramePr>
        <p:xfrm>
          <a:off x="8516815" y="37377723"/>
          <a:ext cx="8849785" cy="2049222"/>
        </p:xfrm>
        <a:graphic>
          <a:graphicData uri="http://schemas.openxmlformats.org/drawingml/2006/table">
            <a:tbl>
              <a:tblPr firstRow="1" bandRow="1">
                <a:tableStyleId>{616DA210-FB5B-4158-B5E0-FEB733F419BA}</a:tableStyleId>
              </a:tblPr>
              <a:tblGrid>
                <a:gridCol w="2329806">
                  <a:extLst>
                    <a:ext uri="{9D8B030D-6E8A-4147-A177-3AD203B41FA5}">
                      <a16:colId xmlns:a16="http://schemas.microsoft.com/office/drawing/2014/main" val="820671395"/>
                    </a:ext>
                  </a:extLst>
                </a:gridCol>
                <a:gridCol w="766363">
                  <a:extLst>
                    <a:ext uri="{9D8B030D-6E8A-4147-A177-3AD203B41FA5}">
                      <a16:colId xmlns:a16="http://schemas.microsoft.com/office/drawing/2014/main" val="1484929112"/>
                    </a:ext>
                  </a:extLst>
                </a:gridCol>
                <a:gridCol w="992003">
                  <a:extLst>
                    <a:ext uri="{9D8B030D-6E8A-4147-A177-3AD203B41FA5}">
                      <a16:colId xmlns:a16="http://schemas.microsoft.com/office/drawing/2014/main" val="1562379047"/>
                    </a:ext>
                  </a:extLst>
                </a:gridCol>
                <a:gridCol w="1220927">
                  <a:extLst>
                    <a:ext uri="{9D8B030D-6E8A-4147-A177-3AD203B41FA5}">
                      <a16:colId xmlns:a16="http://schemas.microsoft.com/office/drawing/2014/main" val="3548666391"/>
                    </a:ext>
                  </a:extLst>
                </a:gridCol>
                <a:gridCol w="1007264">
                  <a:extLst>
                    <a:ext uri="{9D8B030D-6E8A-4147-A177-3AD203B41FA5}">
                      <a16:colId xmlns:a16="http://schemas.microsoft.com/office/drawing/2014/main" val="621504724"/>
                    </a:ext>
                  </a:extLst>
                </a:gridCol>
                <a:gridCol w="1166477">
                  <a:extLst>
                    <a:ext uri="{9D8B030D-6E8A-4147-A177-3AD203B41FA5}">
                      <a16:colId xmlns:a16="http://schemas.microsoft.com/office/drawing/2014/main" val="2628746418"/>
                    </a:ext>
                  </a:extLst>
                </a:gridCol>
                <a:gridCol w="1366945">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en-US" sz="2000" dirty="0" err="1"/>
                        <a:t>Pr</a:t>
                      </a:r>
                      <a:r>
                        <a:rPr lang="en-US" sz="2000" dirty="0"/>
                        <a:t>(&gt;F)</a:t>
                      </a:r>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en-US" sz="2000" dirty="0"/>
                        <a:t>0.0322</a:t>
                      </a:r>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en-US" sz="2000" dirty="0"/>
                        <a:t>0.2209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en-US" sz="2000" dirty="0"/>
                        <a:t>7.87e-06</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mpd="sng">
                      <a:noFill/>
                    </a:lnL>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992</Words>
  <Application>Microsoft Office PowerPoint</Application>
  <PresentationFormat>Benutzerdefiniert</PresentationFormat>
  <Paragraphs>117</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162</cp:revision>
  <dcterms:created xsi:type="dcterms:W3CDTF">2016-05-06T10:11:35Z</dcterms:created>
  <dcterms:modified xsi:type="dcterms:W3CDTF">2022-06-20T16:14:29Z</dcterms:modified>
</cp:coreProperties>
</file>