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60" r:id="rId2"/>
  </p:sldIdLst>
  <p:sldSz cx="30275213" cy="42803763"/>
  <p:notesSz cx="6858000" cy="9144000"/>
  <p:defaultTextStyle>
    <a:defPPr>
      <a:defRPr lang="de-DE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872105-7B35-C046-A88D-E223DDD5A1B7}" v="200" dt="2022-06-13T15:44:49.3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7" autoAdjust="0"/>
    <p:restoredTop sz="92015"/>
  </p:normalViewPr>
  <p:slideViewPr>
    <p:cSldViewPr snapToGrid="0">
      <p:cViewPr>
        <p:scale>
          <a:sx n="60" d="100"/>
          <a:sy n="60" d="100"/>
        </p:scale>
        <p:origin x="176" y="-1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schingbauer, Martin" userId="63d04c60-593e-4c8c-b563-2df9dfc48f0d" providerId="ADAL" clId="{C0872105-7B35-C046-A88D-E223DDD5A1B7}"/>
    <pc:docChg chg="undo custSel modSld">
      <pc:chgData name="Faschingbauer, Martin" userId="63d04c60-593e-4c8c-b563-2df9dfc48f0d" providerId="ADAL" clId="{C0872105-7B35-C046-A88D-E223DDD5A1B7}" dt="2022-06-13T16:56:17.261" v="4300" actId="14100"/>
      <pc:docMkLst>
        <pc:docMk/>
      </pc:docMkLst>
      <pc:sldChg chg="addSp delSp modSp mod modNotesTx">
        <pc:chgData name="Faschingbauer, Martin" userId="63d04c60-593e-4c8c-b563-2df9dfc48f0d" providerId="ADAL" clId="{C0872105-7B35-C046-A88D-E223DDD5A1B7}" dt="2022-06-13T16:56:17.261" v="4300" actId="14100"/>
        <pc:sldMkLst>
          <pc:docMk/>
          <pc:sldMk cId="4154791729" sldId="260"/>
        </pc:sldMkLst>
        <pc:spChg chg="mod">
          <ac:chgData name="Faschingbauer, Martin" userId="63d04c60-593e-4c8c-b563-2df9dfc48f0d" providerId="ADAL" clId="{C0872105-7B35-C046-A88D-E223DDD5A1B7}" dt="2022-06-09T09:19:42.844" v="697" actId="20577"/>
          <ac:spMkLst>
            <pc:docMk/>
            <pc:sldMk cId="4154791729" sldId="260"/>
            <ac:spMk id="2" creationId="{00000000-0000-0000-0000-000000000000}"/>
          </ac:spMkLst>
        </pc:spChg>
        <pc:spChg chg="add del mod">
          <ac:chgData name="Faschingbauer, Martin" userId="63d04c60-593e-4c8c-b563-2df9dfc48f0d" providerId="ADAL" clId="{C0872105-7B35-C046-A88D-E223DDD5A1B7}" dt="2022-06-09T09:18:43.338" v="669" actId="478"/>
          <ac:spMkLst>
            <pc:docMk/>
            <pc:sldMk cId="4154791729" sldId="260"/>
            <ac:spMk id="3" creationId="{C2A92C50-28B5-A0CC-5ACB-39E31B7BC131}"/>
          </ac:spMkLst>
        </pc:spChg>
        <pc:spChg chg="add mod">
          <ac:chgData name="Faschingbauer, Martin" userId="63d04c60-593e-4c8c-b563-2df9dfc48f0d" providerId="ADAL" clId="{C0872105-7B35-C046-A88D-E223DDD5A1B7}" dt="2022-06-09T10:57:46.243" v="771" actId="1035"/>
          <ac:spMkLst>
            <pc:docMk/>
            <pc:sldMk cId="4154791729" sldId="260"/>
            <ac:spMk id="3" creationId="{C303ADB3-BCC8-39DB-1111-38AF709A3DB2}"/>
          </ac:spMkLst>
        </pc:spChg>
        <pc:spChg chg="mod">
          <ac:chgData name="Faschingbauer, Martin" userId="63d04c60-593e-4c8c-b563-2df9dfc48f0d" providerId="ADAL" clId="{C0872105-7B35-C046-A88D-E223DDD5A1B7}" dt="2022-06-09T11:38:10.216" v="960" actId="14100"/>
          <ac:spMkLst>
            <pc:docMk/>
            <pc:sldMk cId="4154791729" sldId="260"/>
            <ac:spMk id="4" creationId="{00000000-0000-0000-0000-000000000000}"/>
          </ac:spMkLst>
        </pc:spChg>
        <pc:spChg chg="mod">
          <ac:chgData name="Faschingbauer, Martin" userId="63d04c60-593e-4c8c-b563-2df9dfc48f0d" providerId="ADAL" clId="{C0872105-7B35-C046-A88D-E223DDD5A1B7}" dt="2022-06-13T15:38:19.655" v="4059"/>
          <ac:spMkLst>
            <pc:docMk/>
            <pc:sldMk cId="4154791729" sldId="260"/>
            <ac:spMk id="6" creationId="{00000000-0000-0000-0000-000000000000}"/>
          </ac:spMkLst>
        </pc:spChg>
        <pc:spChg chg="mod">
          <ac:chgData name="Faschingbauer, Martin" userId="63d04c60-593e-4c8c-b563-2df9dfc48f0d" providerId="ADAL" clId="{C0872105-7B35-C046-A88D-E223DDD5A1B7}" dt="2022-06-09T09:15:48.600" v="653" actId="20577"/>
          <ac:spMkLst>
            <pc:docMk/>
            <pc:sldMk cId="4154791729" sldId="260"/>
            <ac:spMk id="7" creationId="{00000000-0000-0000-0000-000000000000}"/>
          </ac:spMkLst>
        </pc:spChg>
        <pc:spChg chg="add mod">
          <ac:chgData name="Faschingbauer, Martin" userId="63d04c60-593e-4c8c-b563-2df9dfc48f0d" providerId="ADAL" clId="{C0872105-7B35-C046-A88D-E223DDD5A1B7}" dt="2022-06-11T20:40:32.291" v="3474" actId="207"/>
          <ac:spMkLst>
            <pc:docMk/>
            <pc:sldMk cId="4154791729" sldId="260"/>
            <ac:spMk id="8" creationId="{14EDB101-7E0B-591D-1ACB-D06246348422}"/>
          </ac:spMkLst>
        </pc:spChg>
        <pc:spChg chg="add del mod">
          <ac:chgData name="Faschingbauer, Martin" userId="63d04c60-593e-4c8c-b563-2df9dfc48f0d" providerId="ADAL" clId="{C0872105-7B35-C046-A88D-E223DDD5A1B7}" dt="2022-06-09T11:06:54.791" v="783"/>
          <ac:spMkLst>
            <pc:docMk/>
            <pc:sldMk cId="4154791729" sldId="260"/>
            <ac:spMk id="8" creationId="{E28101E0-E797-0C5D-1EAD-97B92FC5D145}"/>
          </ac:spMkLst>
        </pc:spChg>
        <pc:spChg chg="mod">
          <ac:chgData name="Faschingbauer, Martin" userId="63d04c60-593e-4c8c-b563-2df9dfc48f0d" providerId="ADAL" clId="{C0872105-7B35-C046-A88D-E223DDD5A1B7}" dt="2022-06-11T18:52:18.593" v="1117" actId="14100"/>
          <ac:spMkLst>
            <pc:docMk/>
            <pc:sldMk cId="4154791729" sldId="260"/>
            <ac:spMk id="9" creationId="{00000000-0000-0000-0000-000000000000}"/>
          </ac:spMkLst>
        </pc:spChg>
        <pc:spChg chg="mod">
          <ac:chgData name="Faschingbauer, Martin" userId="63d04c60-593e-4c8c-b563-2df9dfc48f0d" providerId="ADAL" clId="{C0872105-7B35-C046-A88D-E223DDD5A1B7}" dt="2022-06-13T15:45:32.642" v="4135" actId="20577"/>
          <ac:spMkLst>
            <pc:docMk/>
            <pc:sldMk cId="4154791729" sldId="260"/>
            <ac:spMk id="11" creationId="{00000000-0000-0000-0000-000000000000}"/>
          </ac:spMkLst>
        </pc:spChg>
        <pc:spChg chg="mod">
          <ac:chgData name="Faschingbauer, Martin" userId="63d04c60-593e-4c8c-b563-2df9dfc48f0d" providerId="ADAL" clId="{C0872105-7B35-C046-A88D-E223DDD5A1B7}" dt="2022-06-11T20:04:18.142" v="2836" actId="1076"/>
          <ac:spMkLst>
            <pc:docMk/>
            <pc:sldMk cId="4154791729" sldId="260"/>
            <ac:spMk id="12" creationId="{00000000-0000-0000-0000-000000000000}"/>
          </ac:spMkLst>
        </pc:spChg>
        <pc:spChg chg="add mod">
          <ac:chgData name="Faschingbauer, Martin" userId="63d04c60-593e-4c8c-b563-2df9dfc48f0d" providerId="ADAL" clId="{C0872105-7B35-C046-A88D-E223DDD5A1B7}" dt="2022-06-12T20:33:27.758" v="3982" actId="20577"/>
          <ac:spMkLst>
            <pc:docMk/>
            <pc:sldMk cId="4154791729" sldId="260"/>
            <ac:spMk id="13" creationId="{23A7F7AE-499E-580E-719E-5B7A7971298C}"/>
          </ac:spMkLst>
        </pc:spChg>
        <pc:spChg chg="mod">
          <ac:chgData name="Faschingbauer, Martin" userId="63d04c60-593e-4c8c-b563-2df9dfc48f0d" providerId="ADAL" clId="{C0872105-7B35-C046-A88D-E223DDD5A1B7}" dt="2022-06-13T15:39:25.663" v="4061" actId="14100"/>
          <ac:spMkLst>
            <pc:docMk/>
            <pc:sldMk cId="4154791729" sldId="260"/>
            <ac:spMk id="14" creationId="{00000000-0000-0000-0000-000000000000}"/>
          </ac:spMkLst>
        </pc:spChg>
        <pc:spChg chg="add del mod">
          <ac:chgData name="Faschingbauer, Martin" userId="63d04c60-593e-4c8c-b563-2df9dfc48f0d" providerId="ADAL" clId="{C0872105-7B35-C046-A88D-E223DDD5A1B7}" dt="2022-06-09T11:10:26.592" v="799" actId="478"/>
          <ac:spMkLst>
            <pc:docMk/>
            <pc:sldMk cId="4154791729" sldId="260"/>
            <ac:spMk id="16" creationId="{1865D0F1-CFD1-F920-E2FA-E4254E3C7DAD}"/>
          </ac:spMkLst>
        </pc:spChg>
        <pc:spChg chg="add mod">
          <ac:chgData name="Faschingbauer, Martin" userId="63d04c60-593e-4c8c-b563-2df9dfc48f0d" providerId="ADAL" clId="{C0872105-7B35-C046-A88D-E223DDD5A1B7}" dt="2022-06-13T16:55:29.068" v="4284" actId="1076"/>
          <ac:spMkLst>
            <pc:docMk/>
            <pc:sldMk cId="4154791729" sldId="260"/>
            <ac:spMk id="17" creationId="{5E7A49CE-1511-1236-ACE2-4C3B3382EBF3}"/>
          </ac:spMkLst>
        </pc:spChg>
        <pc:spChg chg="add mod">
          <ac:chgData name="Faschingbauer, Martin" userId="63d04c60-593e-4c8c-b563-2df9dfc48f0d" providerId="ADAL" clId="{C0872105-7B35-C046-A88D-E223DDD5A1B7}" dt="2022-06-09T11:20:43.565" v="957" actId="14100"/>
          <ac:spMkLst>
            <pc:docMk/>
            <pc:sldMk cId="4154791729" sldId="260"/>
            <ac:spMk id="18" creationId="{59733EF2-159D-0320-E47E-4D8F0A2B8998}"/>
          </ac:spMkLst>
        </pc:spChg>
        <pc:spChg chg="add mod">
          <ac:chgData name="Faschingbauer, Martin" userId="63d04c60-593e-4c8c-b563-2df9dfc48f0d" providerId="ADAL" clId="{C0872105-7B35-C046-A88D-E223DDD5A1B7}" dt="2022-06-08T07:15:07.508" v="511"/>
          <ac:spMkLst>
            <pc:docMk/>
            <pc:sldMk cId="4154791729" sldId="260"/>
            <ac:spMk id="18" creationId="{9DE67E1C-2BE1-1D74-6CEC-35A2C9ECE913}"/>
          </ac:spMkLst>
        </pc:spChg>
        <pc:spChg chg="add del mod">
          <ac:chgData name="Faschingbauer, Martin" userId="63d04c60-593e-4c8c-b563-2df9dfc48f0d" providerId="ADAL" clId="{C0872105-7B35-C046-A88D-E223DDD5A1B7}" dt="2022-06-09T09:18:39.418" v="667" actId="478"/>
          <ac:spMkLst>
            <pc:docMk/>
            <pc:sldMk cId="4154791729" sldId="260"/>
            <ac:spMk id="20" creationId="{646D7A6F-7E27-BE9B-01AD-C8C1A88FE5CC}"/>
          </ac:spMkLst>
        </pc:spChg>
        <pc:spChg chg="mod">
          <ac:chgData name="Faschingbauer, Martin" userId="63d04c60-593e-4c8c-b563-2df9dfc48f0d" providerId="ADAL" clId="{C0872105-7B35-C046-A88D-E223DDD5A1B7}" dt="2022-06-13T16:56:17.261" v="4300" actId="14100"/>
          <ac:spMkLst>
            <pc:docMk/>
            <pc:sldMk cId="4154791729" sldId="260"/>
            <ac:spMk id="24" creationId="{ADE96297-33B0-D140-B89A-291ADCDDCD9C}"/>
          </ac:spMkLst>
        </pc:spChg>
        <pc:spChg chg="add mod">
          <ac:chgData name="Faschingbauer, Martin" userId="63d04c60-593e-4c8c-b563-2df9dfc48f0d" providerId="ADAL" clId="{C0872105-7B35-C046-A88D-E223DDD5A1B7}" dt="2022-06-13T15:34:50.428" v="4009" actId="164"/>
          <ac:spMkLst>
            <pc:docMk/>
            <pc:sldMk cId="4154791729" sldId="260"/>
            <ac:spMk id="25" creationId="{3FE0597F-7C10-98BA-09C2-8E7951627CC3}"/>
          </ac:spMkLst>
        </pc:spChg>
        <pc:spChg chg="mod">
          <ac:chgData name="Faschingbauer, Martin" userId="63d04c60-593e-4c8c-b563-2df9dfc48f0d" providerId="ADAL" clId="{C0872105-7B35-C046-A88D-E223DDD5A1B7}" dt="2022-06-11T20:05:01.813" v="2859" actId="1076"/>
          <ac:spMkLst>
            <pc:docMk/>
            <pc:sldMk cId="4154791729" sldId="260"/>
            <ac:spMk id="26" creationId="{1F247096-0E07-0945-9CFF-412B8CE2A725}"/>
          </ac:spMkLst>
        </pc:spChg>
        <pc:spChg chg="add mod">
          <ac:chgData name="Faschingbauer, Martin" userId="63d04c60-593e-4c8c-b563-2df9dfc48f0d" providerId="ADAL" clId="{C0872105-7B35-C046-A88D-E223DDD5A1B7}" dt="2022-06-13T16:56:05.456" v="4297" actId="14100"/>
          <ac:spMkLst>
            <pc:docMk/>
            <pc:sldMk cId="4154791729" sldId="260"/>
            <ac:spMk id="30" creationId="{DB35FCD5-68BE-A58E-D251-24808221E0A1}"/>
          </ac:spMkLst>
        </pc:spChg>
        <pc:spChg chg="add mod">
          <ac:chgData name="Faschingbauer, Martin" userId="63d04c60-593e-4c8c-b563-2df9dfc48f0d" providerId="ADAL" clId="{C0872105-7B35-C046-A88D-E223DDD5A1B7}" dt="2022-06-13T15:43:38.640" v="4088" actId="20577"/>
          <ac:spMkLst>
            <pc:docMk/>
            <pc:sldMk cId="4154791729" sldId="260"/>
            <ac:spMk id="34" creationId="{582C496A-A56E-9108-9F78-02A8BBF225EC}"/>
          </ac:spMkLst>
        </pc:spChg>
        <pc:grpChg chg="add mod">
          <ac:chgData name="Faschingbauer, Martin" userId="63d04c60-593e-4c8c-b563-2df9dfc48f0d" providerId="ADAL" clId="{C0872105-7B35-C046-A88D-E223DDD5A1B7}" dt="2022-06-09T10:57:46.243" v="771" actId="1035"/>
          <ac:grpSpMkLst>
            <pc:docMk/>
            <pc:sldMk cId="4154791729" sldId="260"/>
            <ac:grpSpMk id="5" creationId="{A14E1545-EC6A-24FF-B248-A5EA8617BD03}"/>
          </ac:grpSpMkLst>
        </pc:grpChg>
        <pc:grpChg chg="add mod">
          <ac:chgData name="Faschingbauer, Martin" userId="63d04c60-593e-4c8c-b563-2df9dfc48f0d" providerId="ADAL" clId="{C0872105-7B35-C046-A88D-E223DDD5A1B7}" dt="2022-06-13T15:34:34.089" v="4006" actId="164"/>
          <ac:grpSpMkLst>
            <pc:docMk/>
            <pc:sldMk cId="4154791729" sldId="260"/>
            <ac:grpSpMk id="22" creationId="{9B8AE91A-9AB6-9F53-6395-4B0E06831772}"/>
          </ac:grpSpMkLst>
        </pc:grpChg>
        <pc:grpChg chg="mod">
          <ac:chgData name="Faschingbauer, Martin" userId="63d04c60-593e-4c8c-b563-2df9dfc48f0d" providerId="ADAL" clId="{C0872105-7B35-C046-A88D-E223DDD5A1B7}" dt="2022-06-11T19:01:33.633" v="1348" actId="1076"/>
          <ac:grpSpMkLst>
            <pc:docMk/>
            <pc:sldMk cId="4154791729" sldId="260"/>
            <ac:grpSpMk id="23" creationId="{E4CA422A-8196-CF43-85DB-183101AC1EA7}"/>
          </ac:grpSpMkLst>
        </pc:grpChg>
        <pc:grpChg chg="add mod">
          <ac:chgData name="Faschingbauer, Martin" userId="63d04c60-593e-4c8c-b563-2df9dfc48f0d" providerId="ADAL" clId="{C0872105-7B35-C046-A88D-E223DDD5A1B7}" dt="2022-06-13T15:34:57.337" v="4011" actId="1076"/>
          <ac:grpSpMkLst>
            <pc:docMk/>
            <pc:sldMk cId="4154791729" sldId="260"/>
            <ac:grpSpMk id="33" creationId="{B5E388C3-9ACF-EFBF-F45C-BB5A2DAE6018}"/>
          </ac:grpSpMkLst>
        </pc:grpChg>
        <pc:graphicFrameChg chg="add mod modGraphic">
          <ac:chgData name="Faschingbauer, Martin" userId="63d04c60-593e-4c8c-b563-2df9dfc48f0d" providerId="ADAL" clId="{C0872105-7B35-C046-A88D-E223DDD5A1B7}" dt="2022-06-13T16:54:57.404" v="4283" actId="20577"/>
          <ac:graphicFrameMkLst>
            <pc:docMk/>
            <pc:sldMk cId="4154791729" sldId="260"/>
            <ac:graphicFrameMk id="16" creationId="{F7341DEC-FBA5-6BF0-924C-C329CFBBD819}"/>
          </ac:graphicFrameMkLst>
        </pc:graphicFrameChg>
        <pc:graphicFrameChg chg="mod">
          <ac:chgData name="Faschingbauer, Martin" userId="63d04c60-593e-4c8c-b563-2df9dfc48f0d" providerId="ADAL" clId="{C0872105-7B35-C046-A88D-E223DDD5A1B7}" dt="2022-06-11T20:04:05.397" v="2835" actId="1076"/>
          <ac:graphicFrameMkLst>
            <pc:docMk/>
            <pc:sldMk cId="4154791729" sldId="260"/>
            <ac:graphicFrameMk id="27" creationId="{430F12DF-E13D-064D-A332-F5015D11A3E3}"/>
          </ac:graphicFrameMkLst>
        </pc:graphicFrameChg>
        <pc:graphicFrameChg chg="add mod">
          <ac:chgData name="Faschingbauer, Martin" userId="63d04c60-593e-4c8c-b563-2df9dfc48f0d" providerId="ADAL" clId="{C0872105-7B35-C046-A88D-E223DDD5A1B7}" dt="2022-06-11T20:10:27.377" v="2903" actId="1076"/>
          <ac:graphicFrameMkLst>
            <pc:docMk/>
            <pc:sldMk cId="4154791729" sldId="260"/>
            <ac:graphicFrameMk id="31" creationId="{6B2A835B-B59B-1141-168A-50367F9577EA}"/>
          </ac:graphicFrameMkLst>
        </pc:graphicFrameChg>
        <pc:picChg chg="del">
          <ac:chgData name="Faschingbauer, Martin" userId="63d04c60-593e-4c8c-b563-2df9dfc48f0d" providerId="ADAL" clId="{C0872105-7B35-C046-A88D-E223DDD5A1B7}" dt="2022-06-09T09:18:37.477" v="666" actId="478"/>
          <ac:picMkLst>
            <pc:docMk/>
            <pc:sldMk cId="4154791729" sldId="260"/>
            <ac:picMk id="8" creationId="{00000000-0000-0000-0000-000000000000}"/>
          </ac:picMkLst>
        </pc:picChg>
        <pc:picChg chg="add mod">
          <ac:chgData name="Faschingbauer, Martin" userId="63d04c60-593e-4c8c-b563-2df9dfc48f0d" providerId="ADAL" clId="{C0872105-7B35-C046-A88D-E223DDD5A1B7}" dt="2022-06-08T06:50:46.238" v="57" actId="1037"/>
          <ac:picMkLst>
            <pc:docMk/>
            <pc:sldMk cId="4154791729" sldId="260"/>
            <ac:picMk id="10" creationId="{43A13B4C-F5F7-5C18-E479-B9C48FDB91CE}"/>
          </ac:picMkLst>
        </pc:picChg>
        <pc:picChg chg="add mod">
          <ac:chgData name="Faschingbauer, Martin" userId="63d04c60-593e-4c8c-b563-2df9dfc48f0d" providerId="ADAL" clId="{C0872105-7B35-C046-A88D-E223DDD5A1B7}" dt="2022-06-09T11:37:57.126" v="959" actId="1037"/>
          <ac:picMkLst>
            <pc:docMk/>
            <pc:sldMk cId="4154791729" sldId="260"/>
            <ac:picMk id="15" creationId="{512EC1F3-8B96-4605-2655-C24973EC0011}"/>
          </ac:picMkLst>
        </pc:picChg>
        <pc:picChg chg="add del mod">
          <ac:chgData name="Faschingbauer, Martin" userId="63d04c60-593e-4c8c-b563-2df9dfc48f0d" providerId="ADAL" clId="{C0872105-7B35-C046-A88D-E223DDD5A1B7}" dt="2022-06-09T11:18:26.762" v="817" actId="21"/>
          <ac:picMkLst>
            <pc:docMk/>
            <pc:sldMk cId="4154791729" sldId="260"/>
            <ac:picMk id="20" creationId="{0C76ECD0-A989-4983-F56B-BBCF45A41B1E}"/>
          </ac:picMkLst>
        </pc:picChg>
        <pc:picChg chg="add mod modCrop">
          <ac:chgData name="Faschingbauer, Martin" userId="63d04c60-593e-4c8c-b563-2df9dfc48f0d" providerId="ADAL" clId="{C0872105-7B35-C046-A88D-E223DDD5A1B7}" dt="2022-06-13T15:36:03.274" v="4025" actId="1076"/>
          <ac:picMkLst>
            <pc:docMk/>
            <pc:sldMk cId="4154791729" sldId="260"/>
            <ac:picMk id="20" creationId="{1704EC4C-EFA3-1774-D86A-AB1D5E66A249}"/>
          </ac:picMkLst>
        </pc:picChg>
        <pc:picChg chg="mod">
          <ac:chgData name="Faschingbauer, Martin" userId="63d04c60-593e-4c8c-b563-2df9dfc48f0d" providerId="ADAL" clId="{C0872105-7B35-C046-A88D-E223DDD5A1B7}" dt="2022-06-11T20:04:18.142" v="2836" actId="1076"/>
          <ac:picMkLst>
            <pc:docMk/>
            <pc:sldMk cId="4154791729" sldId="260"/>
            <ac:picMk id="21" creationId="{CDB5B719-22E0-604D-877E-5391162B3D9A}"/>
          </ac:picMkLst>
        </pc:picChg>
        <pc:picChg chg="add mod">
          <ac:chgData name="Faschingbauer, Martin" userId="63d04c60-593e-4c8c-b563-2df9dfc48f0d" providerId="ADAL" clId="{C0872105-7B35-C046-A88D-E223DDD5A1B7}" dt="2022-06-09T11:19:38.367" v="915" actId="1037"/>
          <ac:picMkLst>
            <pc:docMk/>
            <pc:sldMk cId="4154791729" sldId="260"/>
            <ac:picMk id="28" creationId="{1AB4865F-01C5-F148-E8C7-60A94407D854}"/>
          </ac:picMkLst>
        </pc:picChg>
        <pc:picChg chg="add mod">
          <ac:chgData name="Faschingbauer, Martin" userId="63d04c60-593e-4c8c-b563-2df9dfc48f0d" providerId="ADAL" clId="{C0872105-7B35-C046-A88D-E223DDD5A1B7}" dt="2022-06-13T15:34:50.428" v="4009" actId="164"/>
          <ac:picMkLst>
            <pc:docMk/>
            <pc:sldMk cId="4154791729" sldId="260"/>
            <ac:picMk id="29" creationId="{D42E2AAC-B5D1-D5DC-0F56-EE7118E74E35}"/>
          </ac:picMkLst>
        </pc:picChg>
        <pc:picChg chg="add mod">
          <ac:chgData name="Faschingbauer, Martin" userId="63d04c60-593e-4c8c-b563-2df9dfc48f0d" providerId="ADAL" clId="{C0872105-7B35-C046-A88D-E223DDD5A1B7}" dt="2022-06-13T15:34:50.428" v="4009" actId="164"/>
          <ac:picMkLst>
            <pc:docMk/>
            <pc:sldMk cId="4154791729" sldId="260"/>
            <ac:picMk id="32" creationId="{285F28F6-8A5C-7B73-CF4D-888E42237F86}"/>
          </ac:picMkLst>
        </pc:picChg>
        <pc:picChg chg="add mod">
          <ac:chgData name="Faschingbauer, Martin" userId="63d04c60-593e-4c8c-b563-2df9dfc48f0d" providerId="ADAL" clId="{C0872105-7B35-C046-A88D-E223DDD5A1B7}" dt="2022-06-13T15:37:00.573" v="4056" actId="1037"/>
          <ac:picMkLst>
            <pc:docMk/>
            <pc:sldMk cId="4154791729" sldId="260"/>
            <ac:picMk id="35" creationId="{53E7745E-A808-FBBE-CAF5-A2656F2E3F59}"/>
          </ac:picMkLst>
        </pc:picChg>
        <pc:picChg chg="add del">
          <ac:chgData name="Faschingbauer, Martin" userId="63d04c60-593e-4c8c-b563-2df9dfc48f0d" providerId="ADAL" clId="{C0872105-7B35-C046-A88D-E223DDD5A1B7}" dt="2022-06-09T10:55:54.338" v="699"/>
          <ac:picMkLst>
            <pc:docMk/>
            <pc:sldMk cId="4154791729" sldId="260"/>
            <ac:picMk id="1026" creationId="{C986D3D8-4B34-3E4F-9BAB-1B585487D40E}"/>
          </ac:picMkLst>
        </pc:picChg>
        <pc:picChg chg="add del mod">
          <ac:chgData name="Faschingbauer, Martin" userId="63d04c60-593e-4c8c-b563-2df9dfc48f0d" providerId="ADAL" clId="{C0872105-7B35-C046-A88D-E223DDD5A1B7}" dt="2022-06-09T09:18:41.426" v="668" actId="478"/>
          <ac:picMkLst>
            <pc:docMk/>
            <pc:sldMk cId="4154791729" sldId="260"/>
            <ac:picMk id="1026" creationId="{EB343B70-6A73-21D5-EB97-21DAEB695ED1}"/>
          </ac:picMkLst>
        </pc:picChg>
        <pc:picChg chg="add mod">
          <ac:chgData name="Faschingbauer, Martin" userId="63d04c60-593e-4c8c-b563-2df9dfc48f0d" providerId="ADAL" clId="{C0872105-7B35-C046-A88D-E223DDD5A1B7}" dt="2022-06-09T10:57:46.243" v="771" actId="1035"/>
          <ac:picMkLst>
            <pc:docMk/>
            <pc:sldMk cId="4154791729" sldId="260"/>
            <ac:picMk id="1028" creationId="{E6C75C2F-54DE-4603-4854-E8291DB810B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CC0F6-AF1C-9844-B56C-BE01C44E3F6A}" type="datetimeFigureOut">
              <a:rPr lang="de-DE" smtClean="0"/>
              <a:t>13.06.22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604D3-40A8-6741-8E44-82EF27ECA8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948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>
                <a:solidFill>
                  <a:srgbClr val="FF0000"/>
                </a:solidFill>
                <a:latin typeface="Franklin Gothic Book" panose="020B0503020102020204" pitchFamily="34" charset="0"/>
              </a:rPr>
              <a:t>Introduction</a:t>
            </a:r>
          </a:p>
          <a:p>
            <a:r>
              <a:rPr lang="en-GB" sz="1200" dirty="0">
                <a:solidFill>
                  <a:srgbClr val="FF0000"/>
                </a:solidFill>
                <a:latin typeface="Franklin Gothic Book" panose="020B0503020102020204" pitchFamily="34" charset="0"/>
              </a:rPr>
              <a:t>*Or :</a:t>
            </a:r>
            <a:r>
              <a:rPr lang="en-GB" sz="1200" dirty="0">
                <a:latin typeface="Franklin Gothic Book" panose="020B0503020102020204" pitchFamily="34" charset="0"/>
              </a:rPr>
              <a:t>The purpose of this exploratory study was to investigate the occurrence of gender-specific traits in popular animated series by analysing the corresponding transcripts using computational techniques.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604D3-40A8-6741-8E44-82EF27ECA8B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41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orlage 1 -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834299"/>
            <a:ext cx="21600000" cy="3559901"/>
          </a:xfrm>
          <a:prstGeom prst="rect">
            <a:avLst/>
          </a:prstGeom>
        </p:spPr>
        <p:txBody>
          <a:bodyPr lIns="1080000" tIns="360000" rIns="1080000" bIns="360000" anchor="t" anchorCtr="0"/>
          <a:lstStyle>
            <a:lvl1pPr algn="l">
              <a:defRPr sz="11200">
                <a:solidFill>
                  <a:schemeClr val="bg1"/>
                </a:solidFill>
                <a:latin typeface="Segoe UI Light" panose="020B0502040204020203" pitchFamily="34" charset="0"/>
                <a:cs typeface="DilleniaUPC" panose="02020603050405020304" pitchFamily="18" charset="-34"/>
              </a:defRPr>
            </a:lvl1pPr>
          </a:lstStyle>
          <a:p>
            <a:r>
              <a:rPr lang="de-DE" dirty="0"/>
              <a:t>Poster Titel</a:t>
            </a:r>
            <a:br>
              <a:rPr lang="de-DE" dirty="0"/>
            </a:br>
            <a:r>
              <a:rPr lang="de-DE" dirty="0" err="1"/>
              <a:t>can</a:t>
            </a:r>
            <a:r>
              <a:rPr lang="de-DE" dirty="0"/>
              <a:t> span </a:t>
            </a:r>
            <a:r>
              <a:rPr lang="en-US" noProof="0" dirty="0"/>
              <a:t>two</a:t>
            </a:r>
            <a:r>
              <a:rPr lang="de-DE" dirty="0"/>
              <a:t> </a:t>
            </a:r>
            <a:r>
              <a:rPr lang="en-US" noProof="0" dirty="0"/>
              <a:t>lines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320000"/>
            <a:ext cx="25200000" cy="1800000"/>
          </a:xfrm>
          <a:prstGeom prst="rect">
            <a:avLst/>
          </a:prstGeom>
        </p:spPr>
        <p:txBody>
          <a:bodyPr wrap="square" lIns="1080000" tIns="288000" rIns="0" bIns="28800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>
                <a:ea typeface="Franklin Gothic Book" charset="0"/>
                <a:cs typeface="Franklin Gothic Book" charset="0"/>
              </a:rPr>
              <a:t>* first.lastname@uni-graz.at, psychology.uni-graz.at</a:t>
            </a:r>
          </a:p>
          <a:p>
            <a:r>
              <a:rPr lang="en-US" i="1" dirty="0">
                <a:ea typeface="Franklin Gothic Book" charset="0"/>
                <a:cs typeface="Franklin Gothic Book" charset="0"/>
              </a:rPr>
              <a:t>Other additional information (such as sponsors)</a:t>
            </a:r>
            <a:endParaRPr lang="de-AT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3" hasCustomPrompt="1"/>
          </p:nvPr>
        </p:nvSpPr>
        <p:spPr>
          <a:xfrm>
            <a:off x="22068000" y="1080000"/>
            <a:ext cx="3292475" cy="270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AT" dirty="0"/>
              <a:t>AB Logo</a:t>
            </a:r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4875100"/>
            <a:ext cx="30276000" cy="1080000"/>
          </a:xfrm>
          <a:prstGeom prst="rect">
            <a:avLst/>
          </a:prstGeom>
        </p:spPr>
        <p:txBody>
          <a:bodyPr wrap="square" lIns="1080000" tIns="72000" rIns="1080000" bIns="7200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54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sz="5400" dirty="0">
                <a:solidFill>
                  <a:schemeClr val="bg1"/>
                </a:solidFill>
                <a:latin typeface="District Pro Thin" panose="02000506040000020004" pitchFamily="50" charset="0"/>
                <a:ea typeface="Franklin Gothic Book" charset="0"/>
                <a:cs typeface="Franklin Gothic Book" charset="0"/>
              </a:rPr>
              <a:t>First Author</a:t>
            </a:r>
            <a:r>
              <a:rPr lang="en-US" sz="5400" baseline="30000" dirty="0">
                <a:solidFill>
                  <a:schemeClr val="bg1"/>
                </a:solidFill>
                <a:latin typeface="District Pro Thin" panose="02000506040000020004" pitchFamily="50" charset="0"/>
                <a:ea typeface="Franklin Gothic Book" charset="0"/>
                <a:cs typeface="Franklin Gothic Book" charset="0"/>
              </a:rPr>
              <a:t>1*</a:t>
            </a:r>
            <a:r>
              <a:rPr lang="en-US" sz="5400" dirty="0">
                <a:solidFill>
                  <a:schemeClr val="bg1"/>
                </a:solidFill>
                <a:latin typeface="District Pro Thin" panose="02000506040000020004" pitchFamily="50" charset="0"/>
                <a:ea typeface="Franklin Gothic Book" charset="0"/>
                <a:cs typeface="Franklin Gothic Book" charset="0"/>
              </a:rPr>
              <a:t>, Second Author</a:t>
            </a:r>
            <a:r>
              <a:rPr lang="en-US" sz="5400" baseline="30000" dirty="0">
                <a:solidFill>
                  <a:schemeClr val="bg1"/>
                </a:solidFill>
                <a:latin typeface="District Pro Thin" panose="02000506040000020004" pitchFamily="50" charset="0"/>
                <a:ea typeface="Franklin Gothic Book" charset="0"/>
                <a:cs typeface="Franklin Gothic Book" charset="0"/>
              </a:rPr>
              <a:t>2</a:t>
            </a:r>
            <a:r>
              <a:rPr lang="en-US" sz="5400" dirty="0">
                <a:solidFill>
                  <a:schemeClr val="bg1"/>
                </a:solidFill>
                <a:latin typeface="District Pro Thin" panose="02000506040000020004" pitchFamily="50" charset="0"/>
                <a:ea typeface="Franklin Gothic Book" charset="0"/>
                <a:cs typeface="Franklin Gothic Book" charset="0"/>
              </a:rPr>
              <a:t>, Third Author</a:t>
            </a:r>
            <a:r>
              <a:rPr lang="en-US" sz="5400" baseline="30000" dirty="0">
                <a:solidFill>
                  <a:schemeClr val="bg1"/>
                </a:solidFill>
                <a:latin typeface="District Pro Thin" panose="02000506040000020004" pitchFamily="50" charset="0"/>
                <a:ea typeface="Franklin Gothic Book" charset="0"/>
                <a:cs typeface="Franklin Gothic Book" charset="0"/>
              </a:rPr>
              <a:t>3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6080100"/>
            <a:ext cx="30276000" cy="900000"/>
          </a:xfrm>
          <a:prstGeom prst="rect">
            <a:avLst/>
          </a:prstGeom>
        </p:spPr>
        <p:txBody>
          <a:bodyPr wrap="square" lIns="1080000" tIns="72000" rIns="1080000" bIns="72000"/>
          <a:lstStyle>
            <a:lvl1pPr marL="0" marR="0" indent="0" algn="l" defTabSz="35077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pPr marL="0" marR="0" indent="0" algn="l" defTabSz="35077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i="1" baseline="30000" dirty="0">
                <a:solidFill>
                  <a:schemeClr val="bg1"/>
                </a:solidFill>
                <a:latin typeface="District Pro Thin" panose="02000506040000020004" pitchFamily="50" charset="0"/>
                <a:ea typeface="Franklin Gothic Book" charset="0"/>
                <a:cs typeface="Franklin Gothic Book" charset="0"/>
              </a:rPr>
              <a:t>1</a:t>
            </a:r>
            <a:r>
              <a:rPr lang="en-US" sz="4400" i="1" dirty="0">
                <a:solidFill>
                  <a:schemeClr val="bg1"/>
                </a:solidFill>
                <a:latin typeface="District Pro Thin" panose="02000506040000020004" pitchFamily="50" charset="0"/>
                <a:ea typeface="Franklin Gothic Book" charset="0"/>
                <a:cs typeface="Franklin Gothic Book" charset="0"/>
              </a:rPr>
              <a:t>Institute of Psychology, </a:t>
            </a:r>
            <a:r>
              <a:rPr lang="en-US" sz="4400" i="1" baseline="30000" dirty="0">
                <a:solidFill>
                  <a:schemeClr val="bg1"/>
                </a:solidFill>
                <a:latin typeface="District Pro Thin" panose="02000506040000020004" pitchFamily="50" charset="0"/>
                <a:ea typeface="Franklin Gothic Book" charset="0"/>
                <a:cs typeface="Franklin Gothic Book" charset="0"/>
              </a:rPr>
              <a:t>2</a:t>
            </a:r>
            <a:r>
              <a:rPr lang="en-US" sz="4400" i="1" dirty="0">
                <a:solidFill>
                  <a:schemeClr val="bg1"/>
                </a:solidFill>
                <a:latin typeface="District Pro Thin" panose="02000506040000020004" pitchFamily="50" charset="0"/>
                <a:ea typeface="Franklin Gothic Book" charset="0"/>
                <a:cs typeface="Franklin Gothic Book" charset="0"/>
              </a:rPr>
              <a:t>Department of Something Else, </a:t>
            </a:r>
            <a:r>
              <a:rPr lang="en-US" sz="4400" i="1" baseline="30000" dirty="0">
                <a:solidFill>
                  <a:schemeClr val="bg1"/>
                </a:solidFill>
                <a:latin typeface="District Pro Thin" panose="02000506040000020004" pitchFamily="50" charset="0"/>
                <a:ea typeface="Franklin Gothic Book" charset="0"/>
                <a:cs typeface="Franklin Gothic Book" charset="0"/>
              </a:rPr>
              <a:t>3</a:t>
            </a:r>
            <a:r>
              <a:rPr lang="en-US" sz="4400" i="1" dirty="0">
                <a:solidFill>
                  <a:schemeClr val="bg1"/>
                </a:solidFill>
                <a:latin typeface="District Pro Thin" panose="02000506040000020004" pitchFamily="50" charset="0"/>
                <a:ea typeface="Franklin Gothic Book" charset="0"/>
                <a:cs typeface="Franklin Gothic Book" charset="0"/>
              </a:rPr>
              <a:t>University of Graz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>
          <a:xfrm>
            <a:off x="16721138" y="17460913"/>
            <a:ext cx="13192125" cy="148478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8215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/>
          <p:nvPr userDrawn="1"/>
        </p:nvSpPr>
        <p:spPr>
          <a:xfrm>
            <a:off x="0" y="720000"/>
            <a:ext cx="30275213" cy="6480000"/>
          </a:xfrm>
          <a:prstGeom prst="rect">
            <a:avLst/>
          </a:prstGeom>
          <a:solidFill>
            <a:srgbClr val="004481"/>
          </a:solidFill>
        </p:spPr>
        <p:txBody>
          <a:bodyPr wrap="square" lIns="720000" tIns="180000" rIns="720000" bIns="180000" rtlCol="0">
            <a:noAutofit/>
          </a:bodyPr>
          <a:lstStyle/>
          <a:p>
            <a:endParaRPr lang="en-US" sz="600" dirty="0">
              <a:solidFill>
                <a:schemeClr val="bg1"/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8000" y="1080000"/>
            <a:ext cx="3168000" cy="2703128"/>
          </a:xfrm>
          <a:prstGeom prst="rect">
            <a:avLst/>
          </a:prstGeom>
        </p:spPr>
      </p:pic>
      <p:sp>
        <p:nvSpPr>
          <p:cNvPr id="9" name="TextBox 22"/>
          <p:cNvSpPr txBox="1"/>
          <p:nvPr userDrawn="1"/>
        </p:nvSpPr>
        <p:spPr>
          <a:xfrm>
            <a:off x="0" y="40320000"/>
            <a:ext cx="30275213" cy="1800000"/>
          </a:xfrm>
          <a:prstGeom prst="rect">
            <a:avLst/>
          </a:prstGeom>
          <a:solidFill>
            <a:srgbClr val="004481"/>
          </a:solidFill>
        </p:spPr>
        <p:txBody>
          <a:bodyPr wrap="square" lIns="450000" tIns="46800" rIns="450000" rtlCol="0">
            <a:noAutofit/>
          </a:bodyPr>
          <a:lstStyle/>
          <a:p>
            <a:endParaRPr lang="en-US" sz="900" dirty="0">
              <a:solidFill>
                <a:schemeClr val="bg1"/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6000" y="40500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hdl.handle.net/10125/62738" TargetMode="External"/><Relationship Id="rId13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hyperlink" Target="https://doi.org/10.1037/h0022070" TargetMode="Externa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i.org/10.1080/15205430709337003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doi.org/10.1207/s1532785xmep0602_1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4.tiff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59733EF2-159D-0320-E47E-4D8F0A2B8998}"/>
              </a:ext>
            </a:extLst>
          </p:cNvPr>
          <p:cNvSpPr/>
          <p:nvPr/>
        </p:nvSpPr>
        <p:spPr>
          <a:xfrm>
            <a:off x="25722471" y="40503712"/>
            <a:ext cx="614816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720000"/>
            <a:ext cx="22350330" cy="3559901"/>
          </a:xfrm>
        </p:spPr>
        <p:txBody>
          <a:bodyPr/>
          <a:lstStyle/>
          <a:p>
            <a:r>
              <a:rPr lang="en-GB" dirty="0"/>
              <a:t>Gender biases in animated series for children – a </a:t>
            </a:r>
            <a:r>
              <a:rPr lang="en-GB"/>
              <a:t>network analysis</a:t>
            </a:r>
            <a:br>
              <a:rPr lang="de-DE" dirty="0"/>
            </a:b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0" y="40320000"/>
            <a:ext cx="25171400" cy="1800000"/>
          </a:xfrm>
        </p:spPr>
        <p:txBody>
          <a:bodyPr rIns="360000"/>
          <a:lstStyle/>
          <a:p>
            <a:pPr algn="r"/>
            <a:r>
              <a:rPr lang="en-US" baseline="30000" dirty="0">
                <a:latin typeface="Franklin Gothic Book" panose="020B0503020102020204" pitchFamily="34" charset="0"/>
                <a:ea typeface="Franklin Gothic Book" charset="0"/>
                <a:cs typeface="Franklin Gothic Book" charset="0"/>
              </a:rPr>
              <a:t>*</a:t>
            </a:r>
            <a:r>
              <a:rPr lang="en-US" dirty="0">
                <a:latin typeface="Franklin Gothic Book" panose="020B0503020102020204" pitchFamily="34" charset="0"/>
                <a:ea typeface="Franklin Gothic Book" charset="0"/>
                <a:cs typeface="Franklin Gothic Book" charset="0"/>
              </a:rPr>
              <a:t>Corresponding author: </a:t>
            </a:r>
            <a:r>
              <a:rPr lang="en-US" dirty="0" err="1"/>
              <a:t>martin.faschingbauer@edu.uni-graz.at</a:t>
            </a:r>
            <a:r>
              <a:rPr lang="en-US" dirty="0"/>
              <a:t>, </a:t>
            </a:r>
            <a:r>
              <a:rPr lang="en-US" dirty="0" err="1">
                <a:latin typeface="Franklin Gothic Book" panose="020B0503020102020204" pitchFamily="34" charset="0"/>
                <a:ea typeface="Franklin Gothic Book" charset="0"/>
                <a:cs typeface="Franklin Gothic Book" charset="0"/>
              </a:rPr>
              <a:t>psychology.uni-graz.at</a:t>
            </a:r>
            <a:endParaRPr lang="en-US" dirty="0">
              <a:latin typeface="Franklin Gothic Book" panose="020B0503020102020204" pitchFamily="34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latin typeface="Franklin Gothic Book" panose="020B0503020102020204" pitchFamily="34" charset="0"/>
                <a:ea typeface="Franklin Gothic Book" charset="0"/>
                <a:cs typeface="Franklin Gothic Book" charset="0"/>
              </a:rPr>
              <a:t>Martin Faschingbauer</a:t>
            </a:r>
            <a:r>
              <a:rPr lang="en-US" baseline="30000" dirty="0">
                <a:latin typeface="Franklin Gothic Book" panose="020B0503020102020204" pitchFamily="34" charset="0"/>
                <a:ea typeface="Franklin Gothic Book" charset="0"/>
                <a:cs typeface="Franklin Gothic Book" charset="0"/>
              </a:rPr>
              <a:t>1</a:t>
            </a:r>
            <a:r>
              <a:rPr lang="en-US" baseline="30000" dirty="0">
                <a:ea typeface="Franklin Gothic Book" charset="0"/>
                <a:cs typeface="Franklin Gothic Book" charset="0"/>
              </a:rPr>
              <a:t>*</a:t>
            </a:r>
            <a:r>
              <a:rPr lang="en-US" dirty="0">
                <a:latin typeface="Franklin Gothic Book" panose="020B0503020102020204" pitchFamily="34" charset="0"/>
                <a:ea typeface="Franklin Gothic Book" charset="0"/>
                <a:cs typeface="Franklin Gothic Book" charset="0"/>
              </a:rPr>
              <a:t>, Supervisor: </a:t>
            </a:r>
            <a:r>
              <a:rPr lang="de-AT" dirty="0"/>
              <a:t>Guilherme Wood</a:t>
            </a:r>
            <a:r>
              <a:rPr lang="en-US" baseline="30000" dirty="0"/>
              <a:t>1</a:t>
            </a:r>
            <a:endParaRPr lang="en-US" baseline="30000" dirty="0">
              <a:latin typeface="Franklin Gothic Book" panose="020B0503020102020204" pitchFamily="34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i="1" baseline="30000" dirty="0">
                <a:ea typeface="Franklin Gothic Book" charset="0"/>
                <a:cs typeface="Franklin Gothic Book" charset="0"/>
              </a:rPr>
              <a:t>1</a:t>
            </a:r>
            <a:r>
              <a:rPr lang="en-US" i="1" dirty="0">
                <a:latin typeface="Franklin Gothic Book" panose="020B0503020102020204" pitchFamily="34" charset="0"/>
                <a:ea typeface="Franklin Gothic Book" charset="0"/>
                <a:cs typeface="Franklin Gothic Book" charset="0"/>
              </a:rPr>
              <a:t>University of Graz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720000" y="7920000"/>
            <a:ext cx="28836000" cy="8541505"/>
          </a:xfrm>
          <a:prstGeom prst="rect">
            <a:avLst/>
          </a:prstGeom>
          <a:noFill/>
          <a:ln w="12700">
            <a:solidFill>
              <a:srgbClr val="004481"/>
            </a:solidFill>
          </a:ln>
        </p:spPr>
        <p:txBody>
          <a:bodyPr wrap="square" lIns="360000" tIns="180000" rIns="360000" bIns="180000" numCol="2" spcCol="720000" rtlCol="0">
            <a:normAutofit/>
          </a:bodyPr>
          <a:lstStyle/>
          <a:p>
            <a:pPr algn="just">
              <a:spcAft>
                <a:spcPts val="3600"/>
              </a:spcAft>
            </a:pPr>
            <a:r>
              <a:rPr lang="de-AT" sz="6600" dirty="0" err="1">
                <a:solidFill>
                  <a:srgbClr val="004481"/>
                </a:solidFill>
                <a:latin typeface="Segoe UI Light" panose="020B0502040204020203" pitchFamily="34" charset="0"/>
                <a:ea typeface="District Pro Thin" charset="0"/>
                <a:cs typeface="District Pro Thin" charset="0"/>
              </a:rPr>
              <a:t>Introduction</a:t>
            </a:r>
            <a:endParaRPr lang="de-AT" sz="6600" dirty="0">
              <a:solidFill>
                <a:srgbClr val="004481"/>
              </a:solidFill>
              <a:latin typeface="Segoe UI Light" panose="020B0502040204020203" pitchFamily="34" charset="0"/>
              <a:ea typeface="District Pro Thin" charset="0"/>
              <a:cs typeface="District Pro Thin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19213" y="17171904"/>
            <a:ext cx="12663314" cy="12276486"/>
          </a:xfrm>
          <a:prstGeom prst="rect">
            <a:avLst/>
          </a:prstGeom>
          <a:noFill/>
          <a:ln w="12700">
            <a:solidFill>
              <a:srgbClr val="004481"/>
            </a:solidFill>
          </a:ln>
        </p:spPr>
        <p:txBody>
          <a:bodyPr wrap="square" lIns="360000" tIns="180000" rIns="360000" bIns="180000" rtlCol="0">
            <a:noAutofit/>
          </a:bodyPr>
          <a:lstStyle/>
          <a:p>
            <a:pPr>
              <a:spcAft>
                <a:spcPts val="3600"/>
              </a:spcAft>
            </a:pPr>
            <a:r>
              <a:rPr lang="en-GB" sz="6600" dirty="0">
                <a:solidFill>
                  <a:srgbClr val="004481"/>
                </a:solidFill>
                <a:latin typeface="Segoe UI Light" panose="020B0502040204020203" pitchFamily="34" charset="0"/>
                <a:ea typeface="District Pro Thin" charset="0"/>
                <a:cs typeface="District Pro Thin" charset="0"/>
              </a:rPr>
              <a:t>Methods</a:t>
            </a:r>
            <a:endParaRPr lang="en-GB" sz="4400" dirty="0">
              <a:solidFill>
                <a:srgbClr val="004481"/>
              </a:solidFill>
              <a:latin typeface="Segoe UI Light" panose="020B0502040204020203" pitchFamily="34" charset="0"/>
              <a:ea typeface="District Pro Thin" charset="0"/>
              <a:cs typeface="District Pro Thin" charset="0"/>
            </a:endParaRPr>
          </a:p>
          <a:p>
            <a:pPr algn="just">
              <a:spcAft>
                <a:spcPts val="3600"/>
              </a:spcAft>
            </a:pPr>
            <a:r>
              <a:rPr lang="en-GB" sz="4400" u="sng" dirty="0">
                <a:latin typeface="Franklin Gothic Book" panose="020B0503020102020204" pitchFamily="34" charset="0"/>
              </a:rPr>
              <a:t>Sample:</a:t>
            </a:r>
            <a:r>
              <a:rPr lang="en-GB" sz="4400" dirty="0">
                <a:latin typeface="Franklin Gothic Book" panose="020B0503020102020204" pitchFamily="34" charset="0"/>
              </a:rPr>
              <a:t> 131 open-source transcripts of the animated series </a:t>
            </a:r>
            <a:r>
              <a:rPr lang="en-GB" sz="4400" i="1" dirty="0">
                <a:latin typeface="Franklin Gothic Book" panose="020B0503020102020204" pitchFamily="34" charset="0"/>
              </a:rPr>
              <a:t>”Miraculous: Tales of Ladybug &amp; Cat Noir“</a:t>
            </a:r>
            <a:r>
              <a:rPr lang="en-GB" sz="4400" dirty="0">
                <a:latin typeface="Franklin Gothic Book" panose="020B0503020102020204" pitchFamily="34" charset="0"/>
              </a:rPr>
              <a:t> by </a:t>
            </a:r>
            <a:r>
              <a:rPr lang="en-GB" sz="4400" i="1" dirty="0" err="1">
                <a:latin typeface="Franklin Gothic Book" panose="020B0503020102020204" pitchFamily="34" charset="0"/>
              </a:rPr>
              <a:t>Zagtoon</a:t>
            </a:r>
            <a:r>
              <a:rPr lang="en-GB" sz="4400" i="1" dirty="0">
                <a:latin typeface="Franklin Gothic Book" panose="020B0503020102020204" pitchFamily="34" charset="0"/>
              </a:rPr>
              <a:t>, </a:t>
            </a:r>
            <a:r>
              <a:rPr lang="en-GB" sz="4400" dirty="0">
                <a:latin typeface="Franklin Gothic Book" panose="020B0503020102020204" pitchFamily="34" charset="0"/>
              </a:rPr>
              <a:t>27 </a:t>
            </a:r>
            <a:r>
              <a:rPr lang="de-AT" sz="4400" dirty="0" err="1">
                <a:latin typeface="Franklin Gothic Book" panose="020B0503020102020204" pitchFamily="34" charset="0"/>
              </a:rPr>
              <a:t>unrepresentative</a:t>
            </a:r>
            <a:r>
              <a:rPr lang="de-AT" sz="4400" dirty="0">
                <a:latin typeface="Franklin Gothic Book" panose="020B0503020102020204" pitchFamily="34" charset="0"/>
              </a:rPr>
              <a:t> </a:t>
            </a:r>
            <a:r>
              <a:rPr lang="en-GB" sz="4400" dirty="0">
                <a:latin typeface="Franklin Gothic Book" panose="020B0503020102020204" pitchFamily="34" charset="0"/>
              </a:rPr>
              <a:t>transcripts excluded. </a:t>
            </a:r>
          </a:p>
          <a:p>
            <a:pPr algn="just">
              <a:spcAft>
                <a:spcPts val="3600"/>
              </a:spcAft>
            </a:pPr>
            <a:r>
              <a:rPr lang="en-GB" sz="4400" u="sng" dirty="0">
                <a:latin typeface="Franklin Gothic Book" panose="020B0503020102020204" pitchFamily="34" charset="0"/>
              </a:rPr>
              <a:t>Processing and calculation:</a:t>
            </a:r>
            <a:r>
              <a:rPr lang="en-GB" sz="4400" dirty="0">
                <a:latin typeface="Franklin Gothic Book" panose="020B0503020102020204" pitchFamily="34" charset="0"/>
              </a:rPr>
              <a:t> After web-scrapping the data and a complex cleaning process, </a:t>
            </a:r>
            <a:r>
              <a:rPr lang="en-GB" sz="4400" dirty="0" err="1">
                <a:latin typeface="Franklin Gothic Book" panose="020B0503020102020204" pitchFamily="34" charset="0"/>
              </a:rPr>
              <a:t>textlines</a:t>
            </a:r>
            <a:r>
              <a:rPr lang="en-GB" sz="4400" dirty="0">
                <a:latin typeface="Franklin Gothic Book" panose="020B0503020102020204" pitchFamily="34" charset="0"/>
              </a:rPr>
              <a:t> </a:t>
            </a:r>
            <a:r>
              <a:rPr lang="de-AT" sz="4400" dirty="0" err="1"/>
              <a:t>sentiment</a:t>
            </a:r>
            <a:r>
              <a:rPr lang="de-AT" sz="4400" dirty="0"/>
              <a:t> </a:t>
            </a:r>
            <a:r>
              <a:rPr lang="de-AT" sz="4400" dirty="0" err="1"/>
              <a:t>analyses</a:t>
            </a:r>
            <a:r>
              <a:rPr lang="en-GB" sz="4400" dirty="0">
                <a:latin typeface="Franklin Gothic Book" panose="020B0503020102020204" pitchFamily="34" charset="0"/>
              </a:rPr>
              <a:t> were computed using </a:t>
            </a:r>
            <a:r>
              <a:rPr lang="en-GB" sz="4400" dirty="0" err="1">
                <a:latin typeface="Franklin Gothic Book" panose="020B0503020102020204" pitchFamily="34" charset="0"/>
              </a:rPr>
              <a:t>sentiment.ai</a:t>
            </a:r>
            <a:r>
              <a:rPr lang="en-GB" sz="4400" dirty="0">
                <a:latin typeface="Franklin Gothic Book" panose="020B0503020102020204" pitchFamily="34" charset="0"/>
              </a:rPr>
              <a:t>. Graph-characteristics were used to examine social properties within the series. Furthermore two-way ANOVAs and</a:t>
            </a:r>
            <a:r>
              <a:rPr lang="en-GB" sz="4400" b="1" dirty="0">
                <a:latin typeface="Franklin Gothic Book" panose="020B0503020102020204" pitchFamily="34" charset="0"/>
              </a:rPr>
              <a:t> </a:t>
            </a:r>
            <a:r>
              <a:rPr lang="el-GR" sz="4400" dirty="0"/>
              <a:t>χ</a:t>
            </a:r>
            <a:r>
              <a:rPr lang="el-GR" sz="4400" baseline="30000" dirty="0"/>
              <a:t>2</a:t>
            </a:r>
            <a:r>
              <a:rPr lang="en-GB" sz="4400" dirty="0">
                <a:latin typeface="Franklin Gothic Book" panose="020B0503020102020204" pitchFamily="34" charset="0"/>
              </a:rPr>
              <a:t>-tests were used for hypotheses testing (Table 1)</a:t>
            </a:r>
            <a:endParaRPr lang="en-GB" sz="4400" i="1" dirty="0">
              <a:latin typeface="Franklin Gothic Book" panose="020B0503020102020204" pitchFamily="34" charset="0"/>
              <a:ea typeface="District Pro Thin" charset="0"/>
              <a:cs typeface="District Pro Thin" charset="0"/>
            </a:endParaRPr>
          </a:p>
          <a:p>
            <a:pPr algn="just">
              <a:spcAft>
                <a:spcPts val="3600"/>
              </a:spcAft>
            </a:pPr>
            <a:r>
              <a:rPr lang="en-GB" sz="4400" dirty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The steps of transcript processing are shown in detail in Figure 1. Computations were conduced exclusively using R by CRAN.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13817600" y="27241195"/>
            <a:ext cx="15680834" cy="5926960"/>
          </a:xfrm>
          <a:prstGeom prst="rect">
            <a:avLst/>
          </a:prstGeom>
          <a:noFill/>
          <a:ln w="12700">
            <a:solidFill>
              <a:srgbClr val="004481"/>
            </a:solidFill>
          </a:ln>
        </p:spPr>
        <p:txBody>
          <a:bodyPr wrap="square" lIns="360000" tIns="180000" rIns="360000" bIns="180000" rtlCol="0">
            <a:noAutofit/>
          </a:bodyPr>
          <a:lstStyle/>
          <a:p>
            <a:pPr>
              <a:spcAft>
                <a:spcPts val="3600"/>
              </a:spcAft>
            </a:pPr>
            <a:r>
              <a:rPr lang="de-AT" sz="6600" dirty="0" err="1">
                <a:solidFill>
                  <a:srgbClr val="004481"/>
                </a:solidFill>
                <a:latin typeface="Segoe UI Light" panose="020B0502040204020203" pitchFamily="34" charset="0"/>
              </a:rPr>
              <a:t>Results</a:t>
            </a:r>
            <a:r>
              <a:rPr lang="de-AT" sz="6600" dirty="0">
                <a:solidFill>
                  <a:srgbClr val="004481"/>
                </a:solidFill>
                <a:latin typeface="Segoe UI Light" panose="020B0502040204020203" pitchFamily="34" charset="0"/>
              </a:rPr>
              <a:t> &amp; </a:t>
            </a:r>
            <a:r>
              <a:rPr lang="de-AT" sz="6600" dirty="0" err="1">
                <a:solidFill>
                  <a:srgbClr val="004481"/>
                </a:solidFill>
                <a:latin typeface="Segoe UI Light" panose="020B0502040204020203" pitchFamily="34" charset="0"/>
              </a:rPr>
              <a:t>Discussion</a:t>
            </a:r>
            <a:r>
              <a:rPr lang="de-AT" sz="6600" dirty="0">
                <a:solidFill>
                  <a:srgbClr val="004481"/>
                </a:solidFill>
                <a:latin typeface="Segoe UI Light" panose="020B0502040204020203" pitchFamily="34" charset="0"/>
              </a:rPr>
              <a:t> </a:t>
            </a:r>
          </a:p>
          <a:p>
            <a:pPr algn="just">
              <a:spcAft>
                <a:spcPts val="3600"/>
              </a:spcAft>
            </a:pPr>
            <a:r>
              <a:rPr lang="de-AT" sz="4400" dirty="0" err="1">
                <a:latin typeface="Franklin Gothic Book" panose="020B0503020102020204" pitchFamily="34" charset="0"/>
              </a:rPr>
              <a:t>text</a:t>
            </a:r>
            <a:endParaRPr lang="de-AT" sz="4400" dirty="0">
              <a:latin typeface="Franklin Gothic Book" panose="020B0503020102020204" pitchFamily="34" charset="0"/>
            </a:endParaRPr>
          </a:p>
          <a:p>
            <a:pPr marL="685800" indent="-685800" algn="just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de-AT" sz="4400" dirty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Header 66, Text 44</a:t>
            </a:r>
            <a:endParaRPr lang="de-AT" sz="4400" dirty="0">
              <a:latin typeface="Franklin Gothic Book" panose="020B0503020102020204" pitchFamily="34" charset="0"/>
            </a:endParaRPr>
          </a:p>
          <a:p>
            <a:pPr marL="685800" indent="-685800" algn="just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en-GB" sz="4400" dirty="0">
                <a:latin typeface="Franklin Gothic Book" panose="020B0503020102020204" pitchFamily="34" charset="0"/>
              </a:rPr>
              <a:t>[2] study Baker, K., &amp; Raney, A. A. (2007)</a:t>
            </a:r>
            <a:r>
              <a:rPr lang="de-AT" sz="4400" dirty="0">
                <a:latin typeface="Franklin Gothic Book" panose="020B0503020102020204" pitchFamily="34" charset="0"/>
              </a:rPr>
              <a:t> </a:t>
            </a:r>
            <a:endParaRPr lang="en-US" sz="4400" dirty="0">
              <a:latin typeface="Franklin Gothic Book" panose="020B0503020102020204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3A13B4C-F5F7-5C18-E479-B9C48FDB9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06" y="40243562"/>
            <a:ext cx="2574630" cy="1936792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5E7A49CE-1511-1236-ACE2-4C3B3382EBF3}"/>
              </a:ext>
            </a:extLst>
          </p:cNvPr>
          <p:cNvSpPr txBox="1"/>
          <p:nvPr/>
        </p:nvSpPr>
        <p:spPr>
          <a:xfrm>
            <a:off x="-18313304" y="36679046"/>
            <a:ext cx="14660208" cy="3642939"/>
          </a:xfrm>
          <a:prstGeom prst="rect">
            <a:avLst/>
          </a:prstGeom>
          <a:noFill/>
          <a:ln w="12700">
            <a:solidFill>
              <a:srgbClr val="004481"/>
            </a:solidFill>
          </a:ln>
        </p:spPr>
        <p:txBody>
          <a:bodyPr wrap="square" lIns="360000" tIns="180000" rIns="360000" bIns="180000" rtlCol="0">
            <a:noAutofit/>
          </a:bodyPr>
          <a:lstStyle/>
          <a:p>
            <a:pPr>
              <a:spcAft>
                <a:spcPts val="3600"/>
              </a:spcAft>
            </a:pPr>
            <a:r>
              <a:rPr lang="de-AT" sz="6600" dirty="0" err="1">
                <a:solidFill>
                  <a:srgbClr val="004481"/>
                </a:solidFill>
                <a:latin typeface="Segoe UI Light" panose="020B0502040204020203" pitchFamily="34" charset="0"/>
                <a:ea typeface="District Pro Thin" charset="0"/>
                <a:cs typeface="District Pro Thin" charset="0"/>
              </a:rPr>
              <a:t>Conclusion</a:t>
            </a:r>
            <a:r>
              <a:rPr lang="de-AT" sz="6600" dirty="0">
                <a:solidFill>
                  <a:srgbClr val="004481"/>
                </a:solidFill>
                <a:latin typeface="Segoe UI Light" panose="020B0502040204020203" pitchFamily="34" charset="0"/>
                <a:ea typeface="District Pro Thin" charset="0"/>
                <a:cs typeface="District Pro Thin" charset="0"/>
              </a:rPr>
              <a:t> &amp; </a:t>
            </a:r>
            <a:r>
              <a:rPr lang="de-AT" sz="6600" dirty="0" err="1">
                <a:solidFill>
                  <a:srgbClr val="004481"/>
                </a:solidFill>
                <a:latin typeface="Segoe UI Light" panose="020B0502040204020203" pitchFamily="34" charset="0"/>
                <a:ea typeface="District Pro Thin" charset="0"/>
                <a:cs typeface="District Pro Thin" charset="0"/>
              </a:rPr>
              <a:t>Limitations</a:t>
            </a:r>
            <a:endParaRPr lang="de-AT" sz="6600" dirty="0">
              <a:solidFill>
                <a:srgbClr val="004481"/>
              </a:solidFill>
              <a:latin typeface="Segoe UI Light" panose="020B0502040204020203" pitchFamily="34" charset="0"/>
              <a:ea typeface="District Pro Thin" charset="0"/>
              <a:cs typeface="District Pro Thin" charset="0"/>
            </a:endParaRPr>
          </a:p>
          <a:p>
            <a:pPr algn="just">
              <a:spcAft>
                <a:spcPts val="3600"/>
              </a:spcAft>
            </a:pPr>
            <a:r>
              <a:rPr lang="de-AT" sz="4400" dirty="0">
                <a:latin typeface="Franklin Gothic Book" panose="020B0503020102020204" pitchFamily="34" charset="0"/>
              </a:rPr>
              <a:t>Nur eine </a:t>
            </a:r>
            <a:r>
              <a:rPr lang="de-AT" sz="4400" dirty="0" err="1">
                <a:latin typeface="Franklin Gothic Book" panose="020B0503020102020204" pitchFamily="34" charset="0"/>
              </a:rPr>
              <a:t>serie</a:t>
            </a:r>
            <a:endParaRPr lang="de-AT" sz="4400" dirty="0">
              <a:latin typeface="Franklin Gothic Book" panose="020B0503020102020204" pitchFamily="34" charset="0"/>
            </a:endParaRPr>
          </a:p>
          <a:p>
            <a:pPr algn="just">
              <a:spcAft>
                <a:spcPts val="3600"/>
              </a:spcAft>
            </a:pPr>
            <a:r>
              <a:rPr lang="de-AT" sz="4400" dirty="0" err="1">
                <a:latin typeface="Franklin Gothic Book" panose="020B0503020102020204" pitchFamily="34" charset="0"/>
              </a:rPr>
              <a:t>Transcript</a:t>
            </a:r>
            <a:r>
              <a:rPr lang="de-AT" sz="4400" dirty="0">
                <a:latin typeface="Franklin Gothic Book" panose="020B0503020102020204" pitchFamily="34" charset="0"/>
              </a:rPr>
              <a:t> </a:t>
            </a:r>
            <a:r>
              <a:rPr lang="de-AT" sz="4400" dirty="0" err="1">
                <a:latin typeface="Franklin Gothic Book" panose="020B0503020102020204" pitchFamily="34" charset="0"/>
              </a:rPr>
              <a:t>quality</a:t>
            </a:r>
            <a:r>
              <a:rPr lang="de-AT" sz="4400" dirty="0">
                <a:latin typeface="Franklin Gothic Book" panose="020B0503020102020204" pitchFamily="34" charset="0"/>
              </a:rPr>
              <a:t>, </a:t>
            </a:r>
          </a:p>
          <a:p>
            <a:pPr algn="just">
              <a:spcAft>
                <a:spcPts val="3600"/>
              </a:spcAft>
            </a:pPr>
            <a:r>
              <a:rPr lang="en-GB" sz="4400" dirty="0" err="1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Labeling</a:t>
            </a:r>
            <a:r>
              <a:rPr lang="en-GB" sz="4400" dirty="0"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 of character characteristics based on web-research </a:t>
            </a:r>
          </a:p>
          <a:p>
            <a:pPr algn="just">
              <a:spcAft>
                <a:spcPts val="3600"/>
              </a:spcAft>
            </a:pPr>
            <a:endParaRPr lang="de-AT" sz="4400" dirty="0">
              <a:latin typeface="Franklin Gothic Book" panose="020B0503020102020204" pitchFamily="34" charset="0"/>
            </a:endParaRP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E4CA422A-8196-CF43-85DB-183101AC1EA7}"/>
              </a:ext>
            </a:extLst>
          </p:cNvPr>
          <p:cNvGrpSpPr/>
          <p:nvPr/>
        </p:nvGrpSpPr>
        <p:grpSpPr>
          <a:xfrm>
            <a:off x="31262982" y="10248014"/>
            <a:ext cx="11898000" cy="11124976"/>
            <a:chOff x="31263769" y="11079231"/>
            <a:chExt cx="11898000" cy="11124976"/>
          </a:xfrm>
        </p:grpSpPr>
        <p:sp>
          <p:nvSpPr>
            <p:cNvPr id="12" name="Textfeld 11"/>
            <p:cNvSpPr txBox="1"/>
            <p:nvPr/>
          </p:nvSpPr>
          <p:spPr>
            <a:xfrm>
              <a:off x="31263769" y="11079231"/>
              <a:ext cx="11898000" cy="11124976"/>
            </a:xfrm>
            <a:prstGeom prst="rect">
              <a:avLst/>
            </a:prstGeom>
            <a:solidFill>
              <a:srgbClr val="004481"/>
            </a:solidFill>
            <a:ln w="12700">
              <a:solidFill>
                <a:srgbClr val="004481"/>
              </a:solidFill>
            </a:ln>
          </p:spPr>
          <p:txBody>
            <a:bodyPr wrap="square" lIns="360000" tIns="180000" rIns="360000" bIns="180000" rtlCol="0">
              <a:noAutofit/>
            </a:bodyPr>
            <a:lstStyle/>
            <a:p>
              <a:pPr algn="ctr">
                <a:spcAft>
                  <a:spcPts val="3600"/>
                </a:spcAft>
              </a:pPr>
              <a:r>
                <a:rPr lang="en-US" sz="4400" b="1" dirty="0">
                  <a:solidFill>
                    <a:schemeClr val="bg1"/>
                  </a:solidFill>
                  <a:latin typeface="Franklin Gothic Book" panose="020B0503020102020204" pitchFamily="34" charset="0"/>
                  <a:ea typeface="District Pro Thin" charset="0"/>
                  <a:cs typeface="District Pro Thin" charset="0"/>
                </a:rPr>
                <a:t>Figure</a:t>
              </a:r>
              <a:r>
                <a:rPr lang="de-AT" sz="4400" b="1" dirty="0">
                  <a:solidFill>
                    <a:schemeClr val="bg1"/>
                  </a:solidFill>
                  <a:latin typeface="Franklin Gothic Book" panose="020B0503020102020204" pitchFamily="34" charset="0"/>
                  <a:ea typeface="District Pro Thin" charset="0"/>
                  <a:cs typeface="District Pro Thin" charset="0"/>
                </a:rPr>
                <a:t> 1: </a:t>
              </a:r>
              <a:r>
                <a:rPr lang="de-DE" sz="4400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 Processing </a:t>
              </a:r>
              <a:r>
                <a:rPr lang="de-DE" sz="4400" dirty="0" err="1">
                  <a:solidFill>
                    <a:schemeClr val="bg1"/>
                  </a:solidFill>
                  <a:latin typeface="Franklin Gothic Book" panose="020B0503020102020204" pitchFamily="34" charset="0"/>
                </a:rPr>
                <a:t>workflow</a:t>
              </a:r>
              <a:r>
                <a:rPr lang="de-DE" sz="4400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 incl. </a:t>
              </a:r>
              <a:r>
                <a:rPr lang="de-DE" sz="4400" dirty="0" err="1">
                  <a:solidFill>
                    <a:schemeClr val="bg1"/>
                  </a:solidFill>
                  <a:latin typeface="Franklin Gothic Book" panose="020B0503020102020204" pitchFamily="34" charset="0"/>
                </a:rPr>
                <a:t>step</a:t>
              </a:r>
              <a:r>
                <a:rPr lang="de-DE" sz="4400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 </a:t>
              </a:r>
              <a:r>
                <a:rPr lang="de-DE" sz="4400" dirty="0" err="1">
                  <a:solidFill>
                    <a:schemeClr val="bg1"/>
                  </a:solidFill>
                  <a:latin typeface="Franklin Gothic Book" panose="020B0503020102020204" pitchFamily="34" charset="0"/>
                </a:rPr>
                <a:t>descriptions</a:t>
              </a:r>
              <a:r>
                <a:rPr lang="de-DE" sz="4400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 </a:t>
              </a:r>
              <a:r>
                <a:rPr lang="de-DE" sz="4400" dirty="0" err="1">
                  <a:solidFill>
                    <a:schemeClr val="bg1"/>
                  </a:solidFill>
                  <a:latin typeface="Franklin Gothic Book" panose="020B0503020102020204" pitchFamily="34" charset="0"/>
                </a:rPr>
                <a:t>and</a:t>
              </a:r>
              <a:r>
                <a:rPr lang="de-DE" sz="4400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 </a:t>
              </a:r>
              <a:r>
                <a:rPr lang="de-DE" sz="4400" dirty="0" err="1">
                  <a:solidFill>
                    <a:schemeClr val="bg1"/>
                  </a:solidFill>
                  <a:latin typeface="Franklin Gothic Book" panose="020B0503020102020204" pitchFamily="34" charset="0"/>
                </a:rPr>
                <a:t>respective</a:t>
              </a:r>
              <a:r>
                <a:rPr lang="de-DE" sz="4400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 </a:t>
              </a:r>
              <a:r>
                <a:rPr lang="de-DE" sz="4400" dirty="0" err="1">
                  <a:solidFill>
                    <a:schemeClr val="bg1"/>
                  </a:solidFill>
                  <a:latin typeface="Franklin Gothic Book" panose="020B0503020102020204" pitchFamily="34" charset="0"/>
                </a:rPr>
                <a:t>workflow</a:t>
              </a:r>
              <a:r>
                <a:rPr lang="de-DE" sz="4400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 </a:t>
              </a:r>
              <a:r>
                <a:rPr lang="de-DE" sz="4400" dirty="0" err="1">
                  <a:solidFill>
                    <a:schemeClr val="bg1"/>
                  </a:solidFill>
                  <a:latin typeface="Franklin Gothic Book" panose="020B0503020102020204" pitchFamily="34" charset="0"/>
                </a:rPr>
                <a:t>results</a:t>
              </a:r>
              <a:endParaRPr lang="en-US" sz="4400" dirty="0">
                <a:solidFill>
                  <a:schemeClr val="bg1"/>
                </a:solidFill>
                <a:latin typeface="Franklin Gothic Book" panose="020B0503020102020204" pitchFamily="34" charset="0"/>
                <a:ea typeface="District Pro Thin" charset="0"/>
                <a:cs typeface="District Pro Thin" charset="0"/>
              </a:endParaRPr>
            </a:p>
          </p:txBody>
        </p:sp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CDB5B719-22E0-604D-877E-5391162B3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741196" y="12862578"/>
              <a:ext cx="10985500" cy="8915400"/>
            </a:xfrm>
            <a:prstGeom prst="rect">
              <a:avLst/>
            </a:prstGeom>
          </p:spPr>
        </p:pic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ADE96297-33B0-D140-B89A-291ADCDDCD9C}"/>
              </a:ext>
            </a:extLst>
          </p:cNvPr>
          <p:cNvSpPr txBox="1"/>
          <p:nvPr/>
        </p:nvSpPr>
        <p:spPr>
          <a:xfrm>
            <a:off x="713015" y="36909817"/>
            <a:ext cx="12663314" cy="3181395"/>
          </a:xfrm>
          <a:prstGeom prst="rect">
            <a:avLst/>
          </a:prstGeom>
          <a:noFill/>
          <a:ln w="12700">
            <a:solidFill>
              <a:srgbClr val="004481"/>
            </a:solidFill>
          </a:ln>
        </p:spPr>
        <p:txBody>
          <a:bodyPr wrap="square" lIns="360000" tIns="180000" rIns="360000" bIns="180000" rtlCol="0">
            <a:noAutofit/>
          </a:bodyPr>
          <a:lstStyle/>
          <a:p>
            <a:pPr>
              <a:spcAft>
                <a:spcPts val="3600"/>
              </a:spcAft>
            </a:pPr>
            <a:r>
              <a:rPr lang="de-AT" sz="3000" dirty="0">
                <a:solidFill>
                  <a:srgbClr val="004481"/>
                </a:solidFill>
                <a:latin typeface="Segoe UI Light" panose="020B0502040204020203" pitchFamily="34" charset="0"/>
                <a:ea typeface="District Pro Thin" charset="0"/>
                <a:cs typeface="District Pro Thin" charset="0"/>
              </a:rPr>
              <a:t>References</a:t>
            </a:r>
            <a:br>
              <a:rPr lang="de-AT" sz="1400" dirty="0">
                <a:solidFill>
                  <a:srgbClr val="004481"/>
                </a:solidFill>
                <a:latin typeface="Segoe UI Light" panose="020B0502040204020203" pitchFamily="34" charset="0"/>
                <a:ea typeface="District Pro Thin" charset="0"/>
                <a:cs typeface="District Pro Thin" charset="0"/>
              </a:rPr>
            </a:br>
            <a:br>
              <a:rPr lang="en-GB" sz="1400" dirty="0"/>
            </a:br>
            <a:r>
              <a:rPr lang="en-GB" sz="1400" dirty="0"/>
              <a:t>[1] Aubrey, J. S., &amp; Harrison, K. (2004). The Gender-Role Content of Children's </a:t>
            </a:r>
            <a:r>
              <a:rPr lang="en-GB" sz="1400" dirty="0" err="1"/>
              <a:t>Favorite</a:t>
            </a:r>
            <a:r>
              <a:rPr lang="en-GB" sz="1400" dirty="0"/>
              <a:t> Television Programs and Its Links to Their Gender-Related Perceptions. Media Psychology, 6(2), 111–146. </a:t>
            </a:r>
            <a:r>
              <a:rPr lang="en-GB" sz="1400" dirty="0">
                <a:hlinkClick r:id="rId5"/>
              </a:rPr>
              <a:t>https://doi.org/10.1207/s1532785xmep0602_1</a:t>
            </a:r>
            <a:br>
              <a:rPr lang="de-AT" sz="1400" dirty="0"/>
            </a:br>
            <a:r>
              <a:rPr lang="en-GB" sz="1400" dirty="0"/>
              <a:t>[2] Baker, K., &amp; Raney, A. A. (2007). Equally super?: Gender-role stereotyping of superheroes in children’s animated programs. Mass Communication &amp; Society, 10(1), 25-41. DOI: </a:t>
            </a:r>
            <a:r>
              <a:rPr lang="en-GB" sz="1400" dirty="0">
                <a:hlinkClick r:id="rId6"/>
              </a:rPr>
              <a:t>10.1080/15205430709337003</a:t>
            </a:r>
            <a:br>
              <a:rPr lang="de-AT" sz="1400" dirty="0"/>
            </a:br>
            <a:r>
              <a:rPr lang="en-GB" sz="1400" dirty="0"/>
              <a:t>[3] Bandura, A. (1965). Influence of models' reinforcement contingencies on the acquisition of imitative responses. Journal of Personality and Social Psychology, 1(6), 589–595. </a:t>
            </a:r>
            <a:r>
              <a:rPr lang="en-GB" sz="1400" dirty="0">
                <a:hlinkClick r:id="rId7"/>
              </a:rPr>
              <a:t>https://doi.org/10.1037/h0022070</a:t>
            </a:r>
            <a:br>
              <a:rPr lang="de-AT" sz="1400" dirty="0"/>
            </a:br>
            <a:r>
              <a:rPr lang="en-GB" sz="1400" dirty="0"/>
              <a:t>[4] Biddle, A. M. (2017). Gender Stereotypes within TV shows for </a:t>
            </a:r>
            <a:r>
              <a:rPr lang="en-GB" sz="1400" dirty="0" err="1"/>
              <a:t>Preschoolers</a:t>
            </a:r>
            <a:r>
              <a:rPr lang="en-GB" sz="1400" dirty="0"/>
              <a:t> and their Effects on Children's Stereotypes, ProQuest Dissertations Publishing. </a:t>
            </a:r>
            <a:r>
              <a:rPr lang="en-GB" sz="1400" dirty="0">
                <a:hlinkClick r:id="rId8"/>
              </a:rPr>
              <a:t>http://hdl.handle.net/10125/62738</a:t>
            </a:r>
            <a:br>
              <a:rPr lang="de-AT" sz="1400" dirty="0"/>
            </a:br>
            <a:r>
              <a:rPr lang="de-AT" sz="1400" dirty="0"/>
              <a:t>[</a:t>
            </a:r>
            <a:r>
              <a:rPr lang="en-GB" sz="1400" dirty="0"/>
              <a:t>5] Bussey, K., &amp; Bandura, A. (1999). Social cognitive theory of gender development and</a:t>
            </a:r>
            <a:br>
              <a:rPr lang="en-GB" sz="1400" dirty="0"/>
            </a:br>
            <a:r>
              <a:rPr lang="en-GB" sz="1400" dirty="0"/>
              <a:t>differentiation. Psychological Review, 106, 676-713.</a:t>
            </a:r>
            <a:endParaRPr lang="de-AT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F247096-0E07-0945-9CFF-412B8CE2A725}"/>
              </a:ext>
            </a:extLst>
          </p:cNvPr>
          <p:cNvSpPr txBox="1"/>
          <p:nvPr/>
        </p:nvSpPr>
        <p:spPr>
          <a:xfrm>
            <a:off x="31262982" y="187631"/>
            <a:ext cx="11863886" cy="9168709"/>
          </a:xfrm>
          <a:prstGeom prst="rect">
            <a:avLst/>
          </a:prstGeom>
          <a:solidFill>
            <a:srgbClr val="004481"/>
          </a:solidFill>
          <a:ln w="12700">
            <a:solidFill>
              <a:srgbClr val="004481"/>
            </a:solidFill>
          </a:ln>
        </p:spPr>
        <p:txBody>
          <a:bodyPr wrap="square" lIns="360000" tIns="180000" rIns="360000" bIns="180000" rtlCol="0">
            <a:noAutofit/>
          </a:bodyPr>
          <a:lstStyle/>
          <a:p>
            <a:pPr algn="ctr">
              <a:spcAft>
                <a:spcPts val="3600"/>
              </a:spcAft>
            </a:pPr>
            <a:r>
              <a:rPr lang="de-AT" sz="4400" b="1" dirty="0">
                <a:solidFill>
                  <a:schemeClr val="bg1"/>
                </a:solidFill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Table 1: </a:t>
            </a:r>
            <a:r>
              <a:rPr lang="de-DE" sz="4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Augen- und Haarfarbenkombination von 592 Statistik-</a:t>
            </a:r>
            <a:r>
              <a:rPr lang="de-DE" sz="4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StudentInnen</a:t>
            </a:r>
            <a:r>
              <a:rPr lang="de-DE" sz="4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.</a:t>
            </a:r>
            <a:r>
              <a:rPr lang="de-AT" sz="4400" b="1" dirty="0">
                <a:solidFill>
                  <a:schemeClr val="bg1"/>
                </a:solidFill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  </a:t>
            </a:r>
            <a:endParaRPr lang="en-US" sz="4400" dirty="0">
              <a:solidFill>
                <a:schemeClr val="bg1"/>
              </a:solidFill>
              <a:latin typeface="Franklin Gothic Book" panose="020B0503020102020204" pitchFamily="34" charset="0"/>
              <a:ea typeface="District Pro Thin" charset="0"/>
              <a:cs typeface="District Pro Thin" charset="0"/>
            </a:endParaRPr>
          </a:p>
        </p:txBody>
      </p:sp>
      <p:graphicFrame>
        <p:nvGraphicFramePr>
          <p:cNvPr id="27" name="Tabelle 26">
            <a:extLst>
              <a:ext uri="{FF2B5EF4-FFF2-40B4-BE49-F238E27FC236}">
                <a16:creationId xmlns:a16="http://schemas.microsoft.com/office/drawing/2014/main" id="{430F12DF-E13D-064D-A332-F5015D11A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979207"/>
              </p:ext>
            </p:extLst>
          </p:nvPr>
        </p:nvGraphicFramePr>
        <p:xfrm>
          <a:off x="31734731" y="2228936"/>
          <a:ext cx="10991178" cy="6636695"/>
        </p:xfrm>
        <a:graphic>
          <a:graphicData uri="http://schemas.openxmlformats.org/drawingml/2006/table">
            <a:tbl>
              <a:tblPr firstRow="1" firstCol="1">
                <a:tableStyleId>{E8034E78-7F5D-4C2E-B375-FC64B27BC917}</a:tableStyleId>
              </a:tblPr>
              <a:tblGrid>
                <a:gridCol w="4076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2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18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73629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4000" u="none" strike="noStrike" dirty="0">
                          <a:effectLst/>
                          <a:latin typeface="Franklin Gothic Book" panose="020B0503020102020204" pitchFamily="34" charset="0"/>
                        </a:rPr>
                        <a:t>Haar-\Augenfarbe</a:t>
                      </a:r>
                      <a:endParaRPr lang="de-DE" sz="40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effectLst/>
                          <a:latin typeface="Franklin Gothic Book" panose="020B0503020102020204" pitchFamily="34" charset="0"/>
                        </a:rPr>
                        <a:t>Braun</a:t>
                      </a:r>
                      <a:endParaRPr lang="de-AT" sz="40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effectLst/>
                          <a:latin typeface="Franklin Gothic Book" panose="020B0503020102020204" pitchFamily="34" charset="0"/>
                        </a:rPr>
                        <a:t>Blau</a:t>
                      </a:r>
                      <a:endParaRPr lang="de-AT" sz="40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effectLst/>
                          <a:latin typeface="Franklin Gothic Book" panose="020B0503020102020204" pitchFamily="34" charset="0"/>
                        </a:rPr>
                        <a:t>Grau</a:t>
                      </a:r>
                      <a:endParaRPr lang="de-AT" sz="40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>
                          <a:effectLst/>
                          <a:latin typeface="Franklin Gothic Book" panose="020B0503020102020204" pitchFamily="34" charset="0"/>
                        </a:rPr>
                        <a:t>Grün</a:t>
                      </a:r>
                      <a:endParaRPr lang="de-AT" sz="4000" b="1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>
                          <a:effectLst/>
                          <a:latin typeface="Franklin Gothic Book" panose="020B0503020102020204" pitchFamily="34" charset="0"/>
                        </a:rPr>
                        <a:t>Summe</a:t>
                      </a:r>
                      <a:endParaRPr lang="de-AT" sz="4000" b="1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7843"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effectLst/>
                          <a:latin typeface="Franklin Gothic Book" panose="020B0503020102020204" pitchFamily="34" charset="0"/>
                        </a:rPr>
                        <a:t>Braun</a:t>
                      </a:r>
                      <a:endParaRPr lang="de-AT" sz="40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119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84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54</a:t>
                      </a:r>
                      <a:endParaRPr lang="de-AT" sz="4000" b="0" i="0" u="none" strike="noStrike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29</a:t>
                      </a:r>
                      <a:endParaRPr lang="de-AT" sz="4000" b="0" i="0" u="none" strike="noStrike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286</a:t>
                      </a:r>
                      <a:endParaRPr lang="de-AT" sz="4000" b="0" i="0" u="none" strike="noStrike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1694"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effectLst/>
                          <a:latin typeface="Franklin Gothic Book" panose="020B0503020102020204" pitchFamily="34" charset="0"/>
                        </a:rPr>
                        <a:t>Blond</a:t>
                      </a:r>
                      <a:endParaRPr lang="de-AT" sz="40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7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94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10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16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127</a:t>
                      </a:r>
                      <a:endParaRPr lang="de-AT" sz="4000" b="0" i="0" u="none" strike="noStrike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7843"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effectLst/>
                          <a:latin typeface="Franklin Gothic Book" panose="020B0503020102020204" pitchFamily="34" charset="0"/>
                        </a:rPr>
                        <a:t>Schwarz</a:t>
                      </a:r>
                      <a:endParaRPr lang="de-AT" sz="40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68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20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15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5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108</a:t>
                      </a:r>
                      <a:endParaRPr lang="de-AT" sz="4000" b="0" i="0" u="none" strike="noStrike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7843"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>
                          <a:effectLst/>
                          <a:latin typeface="Franklin Gothic Book" panose="020B0503020102020204" pitchFamily="34" charset="0"/>
                        </a:rPr>
                        <a:t>Rot</a:t>
                      </a:r>
                      <a:endParaRPr lang="de-AT" sz="4000" b="1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26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17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14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14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71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7843"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effectLst/>
                          <a:latin typeface="Franklin Gothic Book" panose="020B0503020102020204" pitchFamily="34" charset="0"/>
                        </a:rPr>
                        <a:t>Summe</a:t>
                      </a:r>
                      <a:endParaRPr lang="de-AT" sz="40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220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215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93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64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592 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A14E1545-EC6A-24FF-B248-A5EA8617BD03}"/>
              </a:ext>
            </a:extLst>
          </p:cNvPr>
          <p:cNvGrpSpPr/>
          <p:nvPr/>
        </p:nvGrpSpPr>
        <p:grpSpPr>
          <a:xfrm>
            <a:off x="22872108" y="4136029"/>
            <a:ext cx="6329029" cy="2699706"/>
            <a:chOff x="19539284" y="1079708"/>
            <a:chExt cx="6329029" cy="2699706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C303ADB3-BCC8-39DB-1111-38AF709A3DB2}"/>
                </a:ext>
              </a:extLst>
            </p:cNvPr>
            <p:cNvSpPr/>
            <p:nvPr/>
          </p:nvSpPr>
          <p:spPr>
            <a:xfrm>
              <a:off x="19539284" y="1079708"/>
              <a:ext cx="6329029" cy="26997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28" name="Picture 4" descr="Measuring large-scale emotion aggregates through social media text">
              <a:extLst>
                <a:ext uri="{FF2B5EF4-FFF2-40B4-BE49-F238E27FC236}">
                  <a16:creationId xmlns:a16="http://schemas.microsoft.com/office/drawing/2014/main" id="{E6C75C2F-54DE-4603-4854-E8291DB810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67621" y="1199772"/>
              <a:ext cx="6056314" cy="2440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512EC1F3-8B96-4605-2655-C24973EC00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304074" y="41092892"/>
            <a:ext cx="1254860" cy="299598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1AB4865F-01C5-F148-E8C7-60A94407D8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1020" y="40503803"/>
            <a:ext cx="1440000" cy="1440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4EDB101-7E0B-591D-1ACB-D06246348422}"/>
              </a:ext>
            </a:extLst>
          </p:cNvPr>
          <p:cNvSpPr txBox="1"/>
          <p:nvPr/>
        </p:nvSpPr>
        <p:spPr>
          <a:xfrm>
            <a:off x="918381" y="14553041"/>
            <a:ext cx="28438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4400" dirty="0">
                <a:solidFill>
                  <a:srgbClr val="004481"/>
                </a:solidFill>
                <a:latin typeface="Franklin Gothic Book" panose="020B0503020102020204" pitchFamily="34" charset="0"/>
              </a:rPr>
              <a:t>Study Aim:</a:t>
            </a:r>
            <a:r>
              <a:rPr lang="de-AT" sz="4400" dirty="0">
                <a:solidFill>
                  <a:srgbClr val="004481"/>
                </a:solidFill>
                <a:latin typeface="Franklin Gothic Book" panose="020B0503020102020204" pitchFamily="34" charset="0"/>
              </a:rPr>
              <a:t> </a:t>
            </a:r>
            <a:r>
              <a:rPr lang="en-GB" sz="4400" dirty="0">
                <a:latin typeface="Franklin Gothic Book" panose="020B0503020102020204" pitchFamily="34" charset="0"/>
              </a:rPr>
              <a:t>The aim of this explorative research study was to investigate the occurrence of gender specific properties in popular animated series by analysing the related transcripts using computational manners.</a:t>
            </a:r>
            <a:r>
              <a:rPr lang="en-GB" sz="4400" dirty="0">
                <a:solidFill>
                  <a:srgbClr val="FF0000"/>
                </a:solidFill>
                <a:latin typeface="Franklin Gothic Book" panose="020B0503020102020204" pitchFamily="34" charset="0"/>
              </a:rPr>
              <a:t>*</a:t>
            </a:r>
            <a:endParaRPr lang="de-DE" sz="4400" dirty="0">
              <a:solidFill>
                <a:srgbClr val="FF0000"/>
              </a:solidFill>
              <a:latin typeface="District Pro Thin" panose="02000506040000020004" pitchFamily="50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3A7F7AE-499E-580E-719E-5B7A7971298C}"/>
              </a:ext>
            </a:extLst>
          </p:cNvPr>
          <p:cNvSpPr txBox="1"/>
          <p:nvPr/>
        </p:nvSpPr>
        <p:spPr>
          <a:xfrm>
            <a:off x="918381" y="9296400"/>
            <a:ext cx="28202545" cy="4871412"/>
          </a:xfrm>
          <a:prstGeom prst="rect">
            <a:avLst/>
          </a:prstGeom>
          <a:noFill/>
        </p:spPr>
        <p:txBody>
          <a:bodyPr wrap="square" numCol="2" spcCol="720000" rtlCol="0">
            <a:noAutofit/>
          </a:bodyPr>
          <a:lstStyle/>
          <a:p>
            <a:pPr algn="just"/>
            <a:r>
              <a:rPr lang="en-GB" sz="4400" dirty="0">
                <a:latin typeface="Franklin Gothic Book" panose="020B0503020102020204" pitchFamily="34" charset="0"/>
              </a:rPr>
              <a:t>In Albert Banduras Social-Cognitive-Theory children are learning social behaviour </a:t>
            </a:r>
            <a:r>
              <a:rPr lang="en-GB" sz="4400" dirty="0" err="1">
                <a:latin typeface="Franklin Gothic Book" panose="020B0503020102020204" pitchFamily="34" charset="0"/>
              </a:rPr>
              <a:t>mostlythrough</a:t>
            </a:r>
            <a:r>
              <a:rPr lang="en-GB" sz="4400" dirty="0">
                <a:latin typeface="Franklin Gothic Book" panose="020B0503020102020204" pitchFamily="34" charset="0"/>
              </a:rPr>
              <a:t> observation of others and the social consequences associated with it. These implications are also true when children are observing behaviour through a television program [3,5].</a:t>
            </a:r>
            <a:r>
              <a:rPr lang="de-AT" sz="4400" dirty="0">
                <a:latin typeface="Franklin Gothic Book" panose="020B0503020102020204" pitchFamily="34" charset="0"/>
              </a:rPr>
              <a:t> </a:t>
            </a:r>
          </a:p>
          <a:p>
            <a:pPr algn="just"/>
            <a:r>
              <a:rPr lang="en-GB" sz="4400" dirty="0">
                <a:latin typeface="Franklin Gothic Book" panose="020B0503020102020204" pitchFamily="34" charset="0"/>
              </a:rPr>
              <a:t>The occurrence of gender biases in mass media, especially in television have been well documented over</a:t>
            </a:r>
            <a:br>
              <a:rPr lang="en-GB" sz="4400" dirty="0">
                <a:latin typeface="Franklin Gothic Book" panose="020B0503020102020204" pitchFamily="34" charset="0"/>
              </a:rPr>
            </a:br>
            <a:endParaRPr lang="en-GB" sz="4400" dirty="0">
              <a:latin typeface="Franklin Gothic Book" panose="020B0503020102020204" pitchFamily="34" charset="0"/>
            </a:endParaRPr>
          </a:p>
          <a:p>
            <a:pPr algn="just"/>
            <a:r>
              <a:rPr lang="en-GB" sz="4400" dirty="0">
                <a:latin typeface="Franklin Gothic Book" panose="020B0503020102020204" pitchFamily="34" charset="0"/>
              </a:rPr>
              <a:t>the last decades throughout different fields of research.</a:t>
            </a:r>
            <a:r>
              <a:rPr lang="de-AT" sz="4400" dirty="0">
                <a:latin typeface="Franklin Gothic Book" panose="020B0503020102020204" pitchFamily="34" charset="0"/>
              </a:rPr>
              <a:t> </a:t>
            </a:r>
          </a:p>
          <a:p>
            <a:pPr algn="just"/>
            <a:r>
              <a:rPr lang="en-GB" sz="4400" dirty="0">
                <a:latin typeface="Franklin Gothic Book" panose="020B0503020102020204" pitchFamily="34" charset="0"/>
              </a:rPr>
              <a:t>Gender stereotypes are widely spread in media in general, as well as in TV shows for children. Often male characters outnumber female characters by 2:1 [1], they appear on screen more often, speak more words, ask more questions and have more questions directed towards them compared to female characters [4]. </a:t>
            </a:r>
            <a:endParaRPr lang="de-DE" sz="4400" dirty="0">
              <a:solidFill>
                <a:schemeClr val="bg1"/>
              </a:solidFill>
              <a:latin typeface="District Pro Thin" panose="02000506040000020004" pitchFamily="50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B35FCD5-68BE-A58E-D251-24808221E0A1}"/>
              </a:ext>
            </a:extLst>
          </p:cNvPr>
          <p:cNvSpPr txBox="1"/>
          <p:nvPr/>
        </p:nvSpPr>
        <p:spPr>
          <a:xfrm>
            <a:off x="713015" y="29955597"/>
            <a:ext cx="12663314" cy="6636695"/>
          </a:xfrm>
          <a:prstGeom prst="rect">
            <a:avLst/>
          </a:prstGeom>
          <a:solidFill>
            <a:srgbClr val="004481"/>
          </a:solidFill>
          <a:ln w="12700">
            <a:solidFill>
              <a:srgbClr val="004481"/>
            </a:solidFill>
          </a:ln>
        </p:spPr>
        <p:txBody>
          <a:bodyPr wrap="square" lIns="360000" tIns="180000" rIns="360000" bIns="180000" rtlCol="0">
            <a:noAutofit/>
          </a:bodyPr>
          <a:lstStyle/>
          <a:p>
            <a:pPr algn="ctr">
              <a:spcAft>
                <a:spcPts val="3600"/>
              </a:spcAft>
            </a:pPr>
            <a:r>
              <a:rPr lang="de-AT" sz="4400" b="1" dirty="0">
                <a:solidFill>
                  <a:schemeClr val="bg1"/>
                </a:solidFill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Table 1: </a:t>
            </a:r>
            <a:r>
              <a:rPr lang="de-DE" sz="4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Hypotheses</a:t>
            </a:r>
            <a:r>
              <a:rPr lang="de-DE" sz="4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.</a:t>
            </a:r>
            <a:r>
              <a:rPr lang="de-AT" sz="4400" b="1" dirty="0">
                <a:solidFill>
                  <a:schemeClr val="bg1"/>
                </a:solidFill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  </a:t>
            </a:r>
            <a:endParaRPr lang="en-US" sz="4400" dirty="0">
              <a:solidFill>
                <a:schemeClr val="bg1"/>
              </a:solidFill>
              <a:latin typeface="Franklin Gothic Book" panose="020B0503020102020204" pitchFamily="34" charset="0"/>
              <a:ea typeface="District Pro Thin" charset="0"/>
              <a:cs typeface="District Pro Thin" charset="0"/>
            </a:endParaRPr>
          </a:p>
        </p:txBody>
      </p:sp>
      <p:graphicFrame>
        <p:nvGraphicFramePr>
          <p:cNvPr id="31" name="Tabelle 30">
            <a:extLst>
              <a:ext uri="{FF2B5EF4-FFF2-40B4-BE49-F238E27FC236}">
                <a16:creationId xmlns:a16="http://schemas.microsoft.com/office/drawing/2014/main" id="{6B2A835B-B59B-1141-168A-50367F957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745350"/>
              </p:ext>
            </p:extLst>
          </p:nvPr>
        </p:nvGraphicFramePr>
        <p:xfrm>
          <a:off x="-11978947" y="28296881"/>
          <a:ext cx="10991178" cy="6636695"/>
        </p:xfrm>
        <a:graphic>
          <a:graphicData uri="http://schemas.openxmlformats.org/drawingml/2006/table">
            <a:tbl>
              <a:tblPr firstRow="1" firstCol="1">
                <a:tableStyleId>{E8034E78-7F5D-4C2E-B375-FC64B27BC917}</a:tableStyleId>
              </a:tblPr>
              <a:tblGrid>
                <a:gridCol w="4076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2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18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73629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4000" u="none" strike="noStrike" dirty="0">
                          <a:effectLst/>
                          <a:latin typeface="Franklin Gothic Book" panose="020B0503020102020204" pitchFamily="34" charset="0"/>
                        </a:rPr>
                        <a:t>Haar-\Augenfarbe</a:t>
                      </a:r>
                      <a:endParaRPr lang="de-DE" sz="40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effectLst/>
                          <a:latin typeface="Franklin Gothic Book" panose="020B0503020102020204" pitchFamily="34" charset="0"/>
                        </a:rPr>
                        <a:t>Braun</a:t>
                      </a:r>
                      <a:endParaRPr lang="de-AT" sz="40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effectLst/>
                          <a:latin typeface="Franklin Gothic Book" panose="020B0503020102020204" pitchFamily="34" charset="0"/>
                        </a:rPr>
                        <a:t>Blau</a:t>
                      </a:r>
                      <a:endParaRPr lang="de-AT" sz="40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effectLst/>
                          <a:latin typeface="Franklin Gothic Book" panose="020B0503020102020204" pitchFamily="34" charset="0"/>
                        </a:rPr>
                        <a:t>Grau</a:t>
                      </a:r>
                      <a:endParaRPr lang="de-AT" sz="40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>
                          <a:effectLst/>
                          <a:latin typeface="Franklin Gothic Book" panose="020B0503020102020204" pitchFamily="34" charset="0"/>
                        </a:rPr>
                        <a:t>Grün</a:t>
                      </a:r>
                      <a:endParaRPr lang="de-AT" sz="4000" b="1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>
                          <a:effectLst/>
                          <a:latin typeface="Franklin Gothic Book" panose="020B0503020102020204" pitchFamily="34" charset="0"/>
                        </a:rPr>
                        <a:t>Summe</a:t>
                      </a:r>
                      <a:endParaRPr lang="de-AT" sz="4000" b="1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7843"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effectLst/>
                          <a:latin typeface="Franklin Gothic Book" panose="020B0503020102020204" pitchFamily="34" charset="0"/>
                        </a:rPr>
                        <a:t>Braun</a:t>
                      </a:r>
                      <a:endParaRPr lang="de-AT" sz="40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119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84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54</a:t>
                      </a:r>
                      <a:endParaRPr lang="de-AT" sz="4000" b="0" i="0" u="none" strike="noStrike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29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286</a:t>
                      </a:r>
                      <a:endParaRPr lang="de-AT" sz="4000" b="0" i="0" u="none" strike="noStrike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1694"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effectLst/>
                          <a:latin typeface="Franklin Gothic Book" panose="020B0503020102020204" pitchFamily="34" charset="0"/>
                        </a:rPr>
                        <a:t>Blond</a:t>
                      </a:r>
                      <a:endParaRPr lang="de-AT" sz="40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7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94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10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16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127</a:t>
                      </a:r>
                      <a:endParaRPr lang="de-AT" sz="4000" b="0" i="0" u="none" strike="noStrike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7843"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effectLst/>
                          <a:latin typeface="Franklin Gothic Book" panose="020B0503020102020204" pitchFamily="34" charset="0"/>
                        </a:rPr>
                        <a:t>Schwarz</a:t>
                      </a:r>
                      <a:endParaRPr lang="de-AT" sz="40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68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20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15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5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108</a:t>
                      </a:r>
                      <a:endParaRPr lang="de-AT" sz="4000" b="0" i="0" u="none" strike="noStrike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7843"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>
                          <a:effectLst/>
                          <a:latin typeface="Franklin Gothic Book" panose="020B0503020102020204" pitchFamily="34" charset="0"/>
                        </a:rPr>
                        <a:t>Rot</a:t>
                      </a:r>
                      <a:endParaRPr lang="de-AT" sz="4000" b="1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26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17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14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14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71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7843"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effectLst/>
                          <a:latin typeface="Franklin Gothic Book" panose="020B0503020102020204" pitchFamily="34" charset="0"/>
                        </a:rPr>
                        <a:t>Summe</a:t>
                      </a:r>
                      <a:endParaRPr lang="de-AT" sz="40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220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215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93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64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400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592 </a:t>
                      </a:r>
                      <a:endParaRPr lang="de-AT" sz="40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F7341DEC-FBA5-6BF0-924C-C329CFBBD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55287"/>
              </p:ext>
            </p:extLst>
          </p:nvPr>
        </p:nvGraphicFramePr>
        <p:xfrm>
          <a:off x="1337825" y="31112182"/>
          <a:ext cx="11365804" cy="47512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2244">
                  <a:extLst>
                    <a:ext uri="{9D8B030D-6E8A-4147-A177-3AD203B41FA5}">
                      <a16:colId xmlns:a16="http://schemas.microsoft.com/office/drawing/2014/main" val="728105990"/>
                    </a:ext>
                  </a:extLst>
                </a:gridCol>
                <a:gridCol w="9313560">
                  <a:extLst>
                    <a:ext uri="{9D8B030D-6E8A-4147-A177-3AD203B41FA5}">
                      <a16:colId xmlns:a16="http://schemas.microsoft.com/office/drawing/2014/main" val="1841749800"/>
                    </a:ext>
                  </a:extLst>
                </a:gridCol>
              </a:tblGrid>
              <a:tr h="737642">
                <a:tc>
                  <a:txBody>
                    <a:bodyPr/>
                    <a:lstStyle/>
                    <a:p>
                      <a:pPr algn="ctr"/>
                      <a:r>
                        <a:rPr lang="en-GB" sz="2400" b="0" i="0" u="sng" dirty="0">
                          <a:effectLst/>
                          <a:latin typeface="Franklin Gothic Book" panose="020B0503020102020204" pitchFamily="34" charset="0"/>
                        </a:rPr>
                        <a:t>Hypothesis</a:t>
                      </a:r>
                      <a:endParaRPr lang="de-AT" sz="2400" b="0" i="0" dirty="0">
                        <a:effectLst/>
                        <a:latin typeface="Franklin Gothic Book" panose="020B05030201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308" marR="138308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400" b="0" i="0" u="sng" dirty="0">
                          <a:effectLst/>
                          <a:latin typeface="Franklin Gothic Book" panose="020B0503020102020204" pitchFamily="34" charset="0"/>
                        </a:rPr>
                        <a:t>Research Question</a:t>
                      </a:r>
                      <a:endParaRPr lang="de-AT" sz="2400" b="0" i="0" dirty="0">
                        <a:effectLst/>
                        <a:latin typeface="Franklin Gothic Book" panose="020B05030201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308" marR="138308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123964"/>
                  </a:ext>
                </a:extLst>
              </a:tr>
              <a:tr h="1106463">
                <a:tc>
                  <a:txBody>
                    <a:bodyPr/>
                    <a:lstStyle/>
                    <a:p>
                      <a:pPr algn="ctr"/>
                      <a:r>
                        <a:rPr lang="en-GB" sz="2400" b="0" i="0" dirty="0">
                          <a:effectLst/>
                          <a:latin typeface="Franklin Gothic Book" panose="020B0503020102020204" pitchFamily="34" charset="0"/>
                        </a:rPr>
                        <a:t>H1</a:t>
                      </a:r>
                      <a:endParaRPr lang="de-AT" sz="2400" b="0" i="0" dirty="0">
                        <a:effectLst/>
                        <a:latin typeface="Franklin Gothic Book" panose="020B05030201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308" marR="138308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AT" sz="2400" b="0" i="0" dirty="0">
                          <a:effectLst/>
                          <a:latin typeface="Franklin Gothic Book" panose="020B0503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de-AT" sz="2400" b="0" i="0" dirty="0" err="1">
                          <a:effectLst/>
                          <a:latin typeface="Franklin Gothic Book" panose="020B0503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difference</a:t>
                      </a:r>
                      <a:r>
                        <a:rPr lang="de-AT" sz="2400" b="0" i="0" dirty="0">
                          <a:effectLst/>
                          <a:latin typeface="Franklin Gothic Book" panose="020B0503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in </a:t>
                      </a:r>
                      <a:r>
                        <a:rPr lang="de-AT" sz="2400" b="0" i="0" dirty="0" err="1">
                          <a:effectLst/>
                          <a:latin typeface="Franklin Gothic Book" panose="020B0503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de-AT" sz="2400" b="0" i="0" dirty="0">
                          <a:effectLst/>
                          <a:latin typeface="Franklin Gothic Book" panose="020B0503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AT" sz="2400" b="0" i="0" dirty="0" err="1">
                          <a:effectLst/>
                          <a:latin typeface="Franklin Gothic Book" panose="020B0503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sentiments</a:t>
                      </a:r>
                      <a:r>
                        <a:rPr lang="de-AT" sz="2400" b="0" i="0" dirty="0">
                          <a:effectLst/>
                          <a:latin typeface="Franklin Gothic Book" panose="020B0503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AT" sz="2400" b="0" i="0" dirty="0" err="1">
                          <a:effectLst/>
                          <a:latin typeface="Franklin Gothic Book" panose="020B0503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de-AT" sz="2400" b="0" i="0" dirty="0">
                          <a:effectLst/>
                          <a:latin typeface="Franklin Gothic Book" panose="020B0503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AT" sz="2400" b="0" i="0" dirty="0" err="1">
                          <a:effectLst/>
                          <a:latin typeface="Franklin Gothic Book" panose="020B0503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characters</a:t>
                      </a:r>
                      <a:r>
                        <a:rPr lang="de-AT" sz="2400" b="0" i="0" dirty="0">
                          <a:effectLst/>
                          <a:latin typeface="Franklin Gothic Book" panose="020B0503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' </a:t>
                      </a:r>
                      <a:r>
                        <a:rPr lang="de-AT" sz="2400" b="0" i="0" dirty="0" err="1">
                          <a:effectLst/>
                          <a:latin typeface="Franklin Gothic Book" panose="020B0503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expressions</a:t>
                      </a:r>
                      <a:r>
                        <a:rPr lang="de-AT" sz="2400" b="0" i="0" dirty="0">
                          <a:effectLst/>
                          <a:latin typeface="Franklin Gothic Book" panose="020B0503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AT" sz="2400" b="0" i="0" dirty="0" err="1">
                          <a:effectLst/>
                          <a:latin typeface="Franklin Gothic Book" panose="020B0503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depending</a:t>
                      </a:r>
                      <a:r>
                        <a:rPr lang="de-AT" sz="2400" b="0" i="0" dirty="0">
                          <a:effectLst/>
                          <a:latin typeface="Franklin Gothic Book" panose="020B0503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on </a:t>
                      </a:r>
                      <a:r>
                        <a:rPr lang="de-AT" sz="2400" b="0" i="0" dirty="0" err="1">
                          <a:effectLst/>
                          <a:latin typeface="Franklin Gothic Book" panose="020B0503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their</a:t>
                      </a:r>
                      <a:r>
                        <a:rPr lang="de-AT" sz="2400" b="0" i="0" dirty="0">
                          <a:effectLst/>
                          <a:latin typeface="Franklin Gothic Book" panose="020B0503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AT" sz="2400" b="0" i="0" dirty="0" err="1">
                          <a:effectLst/>
                          <a:latin typeface="Franklin Gothic Book" panose="020B0503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gender</a:t>
                      </a:r>
                      <a:r>
                        <a:rPr lang="de-AT" sz="2400" b="0" i="0" dirty="0">
                          <a:effectLst/>
                          <a:latin typeface="Franklin Gothic Book" panose="020B0503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AT" sz="2400" b="0" i="0" dirty="0" err="1">
                          <a:effectLst/>
                          <a:latin typeface="Franklin Gothic Book" panose="020B0503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</a:t>
                      </a:r>
                      <a:r>
                        <a:rPr lang="de-AT" sz="2400" b="0" i="0" dirty="0">
                          <a:effectLst/>
                          <a:latin typeface="Franklin Gothic Book" panose="020B0503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AT" sz="2400" b="0" i="0" dirty="0" err="1">
                          <a:effectLst/>
                          <a:latin typeface="Franklin Gothic Book" panose="020B0503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well</a:t>
                      </a:r>
                      <a:r>
                        <a:rPr lang="de-AT" sz="2400" b="0" i="0" dirty="0">
                          <a:effectLst/>
                          <a:latin typeface="Franklin Gothic Book" panose="020B0503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AT" sz="2400" b="0" i="0" dirty="0" err="1">
                          <a:effectLst/>
                          <a:latin typeface="Franklin Gothic Book" panose="020B0503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</a:t>
                      </a:r>
                      <a:r>
                        <a:rPr lang="de-AT" sz="2400" b="0" i="0" dirty="0">
                          <a:effectLst/>
                          <a:latin typeface="Franklin Gothic Book" panose="020B0503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AT" sz="2400" b="0" i="0" dirty="0" err="1">
                          <a:effectLst/>
                          <a:latin typeface="Franklin Gothic Book" panose="020B0503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that</a:t>
                      </a:r>
                      <a:r>
                        <a:rPr lang="de-AT" sz="2400" b="0" i="0" dirty="0">
                          <a:effectLst/>
                          <a:latin typeface="Franklin Gothic Book" panose="020B0503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AT" sz="2400" b="0" i="0" dirty="0" err="1">
                          <a:effectLst/>
                          <a:latin typeface="Franklin Gothic Book" panose="020B0503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de-AT" sz="2400" b="0" i="0" dirty="0">
                          <a:effectLst/>
                          <a:latin typeface="Franklin Gothic Book" panose="020B0503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AT" sz="2400" b="0" i="0" dirty="0" err="1">
                          <a:effectLst/>
                          <a:latin typeface="Franklin Gothic Book" panose="020B0503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de-AT" sz="2400" b="0" i="0" dirty="0">
                          <a:effectLst/>
                          <a:latin typeface="Franklin Gothic Book" panose="020B0503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400" b="0" i="0" dirty="0">
                          <a:effectLst/>
                          <a:latin typeface="Franklin Gothic Book" panose="020B0503020102020204" pitchFamily="34" charset="0"/>
                        </a:rPr>
                        <a:t>recipient</a:t>
                      </a:r>
                      <a:r>
                        <a:rPr lang="de-AT" sz="2400" b="0" i="0" dirty="0">
                          <a:effectLst/>
                          <a:latin typeface="Franklin Gothic Book" panose="020B0503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AT" sz="2400" b="0" i="0" dirty="0" err="1">
                          <a:effectLst/>
                          <a:latin typeface="Franklin Gothic Book" panose="020B0503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lang="de-AT" sz="2400" b="0" i="0" dirty="0">
                          <a:effectLst/>
                          <a:latin typeface="Franklin Gothic Book" panose="020B0503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AT" sz="2400" b="0" i="0" dirty="0" err="1">
                          <a:effectLst/>
                          <a:latin typeface="Franklin Gothic Book" panose="020B0503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expected</a:t>
                      </a:r>
                      <a:r>
                        <a:rPr lang="de-AT" sz="2400" b="0" i="0" dirty="0">
                          <a:effectLst/>
                          <a:latin typeface="Franklin Gothic Book" panose="020B0503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</a:p>
                  </a:txBody>
                  <a:tcPr marL="138308" marR="138308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813179"/>
                  </a:ext>
                </a:extLst>
              </a:tr>
              <a:tr h="2175593">
                <a:tc>
                  <a:txBody>
                    <a:bodyPr/>
                    <a:lstStyle/>
                    <a:p>
                      <a:pPr algn="ctr"/>
                      <a:r>
                        <a:rPr lang="en-GB" sz="2400" b="0" i="0" dirty="0">
                          <a:effectLst/>
                          <a:latin typeface="Franklin Gothic Book" panose="020B0503020102020204" pitchFamily="34" charset="0"/>
                        </a:rPr>
                        <a:t>H2</a:t>
                      </a:r>
                      <a:endParaRPr lang="de-AT" sz="2400" b="0" i="0" dirty="0">
                        <a:effectLst/>
                        <a:latin typeface="Franklin Gothic Book" panose="020B05030201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308" marR="138308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400" b="0" i="0" dirty="0">
                          <a:effectLst/>
                          <a:latin typeface="Franklin Gothic Book" panose="020B0503020102020204" pitchFamily="34" charset="0"/>
                        </a:rPr>
                        <a:t>It is expected that the following text parameters will differ depending on the gender of the character and that of the recipient:</a:t>
                      </a:r>
                      <a:endParaRPr lang="de-AT" sz="2400" b="0" i="0" dirty="0">
                        <a:effectLst/>
                        <a:latin typeface="Franklin Gothic Book" panose="020B0503020102020204" pitchFamily="34" charset="0"/>
                      </a:endParaRPr>
                    </a:p>
                    <a:p>
                      <a:pPr algn="l"/>
                      <a:r>
                        <a:rPr lang="en-GB" sz="2400" b="0" i="0" dirty="0">
                          <a:effectLst/>
                          <a:latin typeface="Franklin Gothic Book" panose="020B0503020102020204" pitchFamily="34" charset="0"/>
                        </a:rPr>
                        <a:t>  - </a:t>
                      </a:r>
                      <a:r>
                        <a:rPr lang="en-GB" sz="24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number of </a:t>
                      </a:r>
                      <a:r>
                        <a:rPr lang="de-AT" sz="2400" b="0" i="0" kern="1200" dirty="0" err="1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speech</a:t>
                      </a:r>
                      <a:r>
                        <a:rPr lang="de-AT" sz="24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2400" b="0" i="0" kern="1200" dirty="0" err="1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prompts</a:t>
                      </a:r>
                      <a:r>
                        <a:rPr lang="en-GB" sz="2400" b="0" i="0" dirty="0">
                          <a:effectLst/>
                          <a:latin typeface="Franklin Gothic Book" panose="020B0503020102020204" pitchFamily="34" charset="0"/>
                        </a:rPr>
                        <a:t>                - number of words spoken                 </a:t>
                      </a:r>
                    </a:p>
                    <a:p>
                      <a:pPr algn="l"/>
                      <a:r>
                        <a:rPr lang="en-GB" sz="2400" b="0" i="0" dirty="0">
                          <a:effectLst/>
                          <a:latin typeface="Franklin Gothic Book" panose="020B0503020102020204" pitchFamily="34" charset="0"/>
                        </a:rPr>
                        <a:t>  - number of questions asked (sending/receiving)        </a:t>
                      </a:r>
                      <a:r>
                        <a:rPr lang="en-GB" sz="2400" b="0" i="0" dirty="0">
                          <a:solidFill>
                            <a:srgbClr val="FF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 </a:t>
                      </a:r>
                      <a:r>
                        <a:rPr lang="en-GB" sz="2400" b="0" i="0" dirty="0" err="1">
                          <a:solidFill>
                            <a:srgbClr val="FF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ergänzen</a:t>
                      </a:r>
                      <a:r>
                        <a:rPr lang="en-GB" sz="2400" b="0" i="0" dirty="0">
                          <a:solidFill>
                            <a:srgbClr val="FF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</a:t>
                      </a:r>
                    </a:p>
                  </a:txBody>
                  <a:tcPr marL="138308" marR="138308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593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400" b="0" i="0" dirty="0">
                          <a:solidFill>
                            <a:srgbClr val="FF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H3</a:t>
                      </a:r>
                      <a:endParaRPr lang="de-AT" sz="2400" b="0" i="0" dirty="0">
                        <a:solidFill>
                          <a:srgbClr val="FF0000"/>
                        </a:solidFill>
                        <a:effectLst/>
                        <a:latin typeface="Franklin Gothic Book" panose="020B05030201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308" marR="138308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400" b="0" i="0" dirty="0">
                          <a:solidFill>
                            <a:srgbClr val="FF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Centrality of Main characters to others by gender (</a:t>
                      </a:r>
                      <a:r>
                        <a:rPr lang="en-GB" sz="2400" b="0" i="0" dirty="0" err="1">
                          <a:solidFill>
                            <a:srgbClr val="FF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Betweeness</a:t>
                      </a:r>
                      <a:r>
                        <a:rPr lang="en-GB" sz="2400" b="0" i="0" dirty="0">
                          <a:solidFill>
                            <a:srgbClr val="FF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)</a:t>
                      </a:r>
                    </a:p>
                    <a:p>
                      <a:pPr algn="just"/>
                      <a:r>
                        <a:rPr lang="en-GB" sz="2400" b="0" i="0" dirty="0">
                          <a:solidFill>
                            <a:srgbClr val="FF0000"/>
                          </a:solidFill>
                          <a:effectLst/>
                          <a:latin typeface="Franklin Gothic Book" panose="020B0503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betweenness, top 10 – gender</a:t>
                      </a:r>
                    </a:p>
                  </a:txBody>
                  <a:tcPr marL="138308" marR="138308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943633"/>
                  </a:ext>
                </a:extLst>
              </a:tr>
            </a:tbl>
          </a:graphicData>
        </a:graphic>
      </p:graphicFrame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5E388C3-9ACF-EFBF-F45C-BB5A2DAE6018}"/>
              </a:ext>
            </a:extLst>
          </p:cNvPr>
          <p:cNvGrpSpPr/>
          <p:nvPr/>
        </p:nvGrpSpPr>
        <p:grpSpPr>
          <a:xfrm>
            <a:off x="31281320" y="21909723"/>
            <a:ext cx="11898000" cy="11124976"/>
            <a:chOff x="17658000" y="17171905"/>
            <a:chExt cx="11898000" cy="11124976"/>
          </a:xfrm>
        </p:grpSpPr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3FE0597F-7C10-98BA-09C2-8E7951627CC3}"/>
                </a:ext>
              </a:extLst>
            </p:cNvPr>
            <p:cNvSpPr txBox="1"/>
            <p:nvPr/>
          </p:nvSpPr>
          <p:spPr>
            <a:xfrm>
              <a:off x="17658000" y="17171905"/>
              <a:ext cx="11898000" cy="11124976"/>
            </a:xfrm>
            <a:prstGeom prst="rect">
              <a:avLst/>
            </a:prstGeom>
            <a:solidFill>
              <a:srgbClr val="004481"/>
            </a:solidFill>
            <a:ln w="12700">
              <a:solidFill>
                <a:srgbClr val="004481"/>
              </a:solidFill>
            </a:ln>
          </p:spPr>
          <p:txBody>
            <a:bodyPr wrap="square" lIns="360000" tIns="180000" rIns="360000" bIns="180000" rtlCol="0">
              <a:noAutofit/>
            </a:bodyPr>
            <a:lstStyle/>
            <a:p>
              <a:pPr algn="ctr">
                <a:spcAft>
                  <a:spcPts val="3600"/>
                </a:spcAft>
              </a:pPr>
              <a:r>
                <a:rPr lang="en-US" sz="4400" b="1" dirty="0">
                  <a:solidFill>
                    <a:schemeClr val="bg1"/>
                  </a:solidFill>
                  <a:latin typeface="Franklin Gothic Book" panose="020B0503020102020204" pitchFamily="34" charset="0"/>
                  <a:ea typeface="District Pro Thin" charset="0"/>
                  <a:cs typeface="District Pro Thin" charset="0"/>
                </a:rPr>
                <a:t>Figure</a:t>
              </a:r>
              <a:r>
                <a:rPr lang="de-AT" sz="4400" b="1" dirty="0">
                  <a:solidFill>
                    <a:schemeClr val="bg1"/>
                  </a:solidFill>
                  <a:latin typeface="Franklin Gothic Book" panose="020B0503020102020204" pitchFamily="34" charset="0"/>
                  <a:ea typeface="District Pro Thin" charset="0"/>
                  <a:cs typeface="District Pro Thin" charset="0"/>
                </a:rPr>
                <a:t> 1: </a:t>
              </a:r>
              <a:r>
                <a:rPr lang="de-DE" sz="4400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 Processing </a:t>
              </a:r>
              <a:r>
                <a:rPr lang="de-DE" sz="4400" dirty="0" err="1">
                  <a:solidFill>
                    <a:schemeClr val="bg1"/>
                  </a:solidFill>
                  <a:latin typeface="Franklin Gothic Book" panose="020B0503020102020204" pitchFamily="34" charset="0"/>
                </a:rPr>
                <a:t>workflow</a:t>
              </a:r>
              <a:r>
                <a:rPr lang="de-DE" sz="4400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 incl. </a:t>
              </a:r>
              <a:r>
                <a:rPr lang="de-DE" sz="4400" dirty="0" err="1">
                  <a:solidFill>
                    <a:schemeClr val="bg1"/>
                  </a:solidFill>
                  <a:latin typeface="Franklin Gothic Book" panose="020B0503020102020204" pitchFamily="34" charset="0"/>
                </a:rPr>
                <a:t>step</a:t>
              </a:r>
              <a:r>
                <a:rPr lang="de-DE" sz="4400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 </a:t>
              </a:r>
              <a:r>
                <a:rPr lang="de-DE" sz="4400" dirty="0" err="1">
                  <a:solidFill>
                    <a:schemeClr val="bg1"/>
                  </a:solidFill>
                  <a:latin typeface="Franklin Gothic Book" panose="020B0503020102020204" pitchFamily="34" charset="0"/>
                </a:rPr>
                <a:t>descriptions</a:t>
              </a:r>
              <a:r>
                <a:rPr lang="de-DE" sz="4400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 </a:t>
              </a:r>
              <a:r>
                <a:rPr lang="de-DE" sz="4400" dirty="0" err="1">
                  <a:solidFill>
                    <a:schemeClr val="bg1"/>
                  </a:solidFill>
                  <a:latin typeface="Franklin Gothic Book" panose="020B0503020102020204" pitchFamily="34" charset="0"/>
                </a:rPr>
                <a:t>and</a:t>
              </a:r>
              <a:r>
                <a:rPr lang="de-DE" sz="4400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 </a:t>
              </a:r>
              <a:r>
                <a:rPr lang="de-DE" sz="4400" dirty="0" err="1">
                  <a:solidFill>
                    <a:schemeClr val="bg1"/>
                  </a:solidFill>
                  <a:latin typeface="Franklin Gothic Book" panose="020B0503020102020204" pitchFamily="34" charset="0"/>
                </a:rPr>
                <a:t>respective</a:t>
              </a:r>
              <a:r>
                <a:rPr lang="de-DE" sz="4400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 </a:t>
              </a:r>
              <a:r>
                <a:rPr lang="de-DE" sz="4400" dirty="0" err="1">
                  <a:solidFill>
                    <a:schemeClr val="bg1"/>
                  </a:solidFill>
                  <a:latin typeface="Franklin Gothic Book" panose="020B0503020102020204" pitchFamily="34" charset="0"/>
                </a:rPr>
                <a:t>workflow</a:t>
              </a:r>
              <a:r>
                <a:rPr lang="de-DE" sz="4400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 </a:t>
              </a:r>
              <a:r>
                <a:rPr lang="de-DE" sz="4400" dirty="0" err="1">
                  <a:solidFill>
                    <a:schemeClr val="bg1"/>
                  </a:solidFill>
                  <a:latin typeface="Franklin Gothic Book" panose="020B0503020102020204" pitchFamily="34" charset="0"/>
                </a:rPr>
                <a:t>results</a:t>
              </a:r>
              <a:endParaRPr lang="en-US" sz="4400" dirty="0">
                <a:solidFill>
                  <a:schemeClr val="bg1"/>
                </a:solidFill>
                <a:latin typeface="Franklin Gothic Book" panose="020B0503020102020204" pitchFamily="34" charset="0"/>
                <a:ea typeface="District Pro Thin" charset="0"/>
                <a:cs typeface="District Pro Thin" charset="0"/>
              </a:endParaRPr>
            </a:p>
          </p:txBody>
        </p:sp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D42E2AAC-B5D1-D5DC-0F56-EE7118E74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35427" y="18904452"/>
              <a:ext cx="10987718" cy="8917200"/>
            </a:xfrm>
            <a:prstGeom prst="rect">
              <a:avLst/>
            </a:prstGeom>
          </p:spPr>
        </p:pic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285F28F6-8A5C-7B73-CF4D-888E42237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7994722" y="19131371"/>
              <a:ext cx="1062037" cy="1062037"/>
            </a:xfrm>
            <a:prstGeom prst="rect">
              <a:avLst/>
            </a:prstGeom>
          </p:spPr>
        </p:pic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582C496A-A56E-9108-9F78-02A8BBF225EC}"/>
              </a:ext>
            </a:extLst>
          </p:cNvPr>
          <p:cNvSpPr txBox="1"/>
          <p:nvPr/>
        </p:nvSpPr>
        <p:spPr>
          <a:xfrm>
            <a:off x="13817600" y="17171905"/>
            <a:ext cx="15680834" cy="9475638"/>
          </a:xfrm>
          <a:prstGeom prst="rect">
            <a:avLst/>
          </a:prstGeom>
          <a:solidFill>
            <a:srgbClr val="004481"/>
          </a:solidFill>
          <a:ln w="12700">
            <a:solidFill>
              <a:srgbClr val="004481"/>
            </a:solidFill>
          </a:ln>
        </p:spPr>
        <p:txBody>
          <a:bodyPr wrap="square" lIns="360000" tIns="180000" rIns="360000" bIns="180000" rtlCol="0">
            <a:noAutofit/>
          </a:bodyPr>
          <a:lstStyle/>
          <a:p>
            <a:pPr algn="ctr">
              <a:spcAft>
                <a:spcPts val="3600"/>
              </a:spcAft>
            </a:pPr>
            <a:r>
              <a:rPr lang="en-US" sz="4400" b="1" dirty="0">
                <a:solidFill>
                  <a:schemeClr val="bg1"/>
                </a:solidFill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Figure</a:t>
            </a:r>
            <a:r>
              <a:rPr lang="de-AT" sz="4400" b="1" dirty="0">
                <a:solidFill>
                  <a:schemeClr val="bg1"/>
                </a:solidFill>
                <a:latin typeface="Franklin Gothic Book" panose="020B0503020102020204" pitchFamily="34" charset="0"/>
                <a:ea typeface="District Pro Thin" charset="0"/>
                <a:cs typeface="District Pro Thin" charset="0"/>
              </a:rPr>
              <a:t> 1: </a:t>
            </a:r>
            <a:r>
              <a:rPr lang="de-DE" sz="4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Processing </a:t>
            </a:r>
            <a:r>
              <a:rPr lang="de-DE" sz="4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workflow</a:t>
            </a:r>
            <a:r>
              <a:rPr lang="de-DE" sz="4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incl. </a:t>
            </a:r>
            <a:r>
              <a:rPr lang="de-DE" sz="4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step</a:t>
            </a:r>
            <a:r>
              <a:rPr lang="de-DE" sz="4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descriptions</a:t>
            </a:r>
            <a:r>
              <a:rPr lang="de-DE" sz="4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and </a:t>
            </a:r>
            <a:r>
              <a:rPr lang="de-DE" sz="4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respective</a:t>
            </a:r>
            <a:r>
              <a:rPr lang="de-DE" sz="4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workflow</a:t>
            </a:r>
            <a:r>
              <a:rPr lang="de-DE" sz="4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results</a:t>
            </a:r>
            <a:r>
              <a:rPr lang="de-DE" sz="4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.</a:t>
            </a:r>
            <a:endParaRPr lang="en-US" sz="4400" dirty="0">
              <a:solidFill>
                <a:schemeClr val="bg1"/>
              </a:solidFill>
              <a:latin typeface="Franklin Gothic Book" panose="020B0503020102020204" pitchFamily="34" charset="0"/>
              <a:ea typeface="District Pro Thin" charset="0"/>
              <a:cs typeface="District Pro Thin" charset="0"/>
            </a:endParaRP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1704EC4C-EFA3-1774-D86A-AB1D5E66A249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" t="14533"/>
          <a:stretch/>
        </p:blipFill>
        <p:spPr>
          <a:xfrm>
            <a:off x="14290081" y="19019942"/>
            <a:ext cx="14830845" cy="7259254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53E7745E-A808-FBBE-CAF5-A2656F2E3F5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244800" y="24786292"/>
            <a:ext cx="880137" cy="8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91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4000" dirty="0" smtClean="0">
            <a:solidFill>
              <a:schemeClr val="bg1"/>
            </a:solidFill>
            <a:latin typeface="District Pro Thin" panose="02000506040000020004" pitchFamily="50" charset="0"/>
            <a:ea typeface="Franklin Gothic Book" charset="0"/>
            <a:cs typeface="Franklin Gothic Book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808</Words>
  <Application>Microsoft Macintosh PowerPoint</Application>
  <PresentationFormat>Benutzerdefiniert</PresentationFormat>
  <Paragraphs>114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District Pro Thin</vt:lpstr>
      <vt:lpstr>Franklin Gothic Book</vt:lpstr>
      <vt:lpstr>Segoe UI Light</vt:lpstr>
      <vt:lpstr>Office Theme</vt:lpstr>
      <vt:lpstr>Gender biases in animated series for children – a network analysis </vt:lpstr>
    </vt:vector>
  </TitlesOfParts>
  <Company>Karl-Franzens-Universität Graz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Schöngaßner, Florian (florian.schoengassner@uni-graz.at)</dc:creator>
  <cp:lastModifiedBy>Faschingbauer, Martin</cp:lastModifiedBy>
  <cp:revision>52</cp:revision>
  <dcterms:created xsi:type="dcterms:W3CDTF">2016-05-06T10:11:35Z</dcterms:created>
  <dcterms:modified xsi:type="dcterms:W3CDTF">2022-06-13T16:56:17Z</dcterms:modified>
</cp:coreProperties>
</file>