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>
      <p:cViewPr varScale="1">
        <p:scale>
          <a:sx n="26" d="100"/>
          <a:sy n="26" d="100"/>
        </p:scale>
        <p:origin x="42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orlage 1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834299"/>
            <a:ext cx="21600000" cy="3559901"/>
          </a:xfrm>
          <a:prstGeom prst="rect">
            <a:avLst/>
          </a:prstGeom>
        </p:spPr>
        <p:txBody>
          <a:bodyPr lIns="1080000" tIns="360000" rIns="1080000" bIns="360000" anchor="t" anchorCtr="0"/>
          <a:lstStyle>
            <a:lvl1pPr algn="l">
              <a:defRPr sz="11200">
                <a:solidFill>
                  <a:schemeClr val="bg1"/>
                </a:solidFill>
                <a:latin typeface="Segoe UI Light" panose="020B0502040204020203" pitchFamily="34" charset="0"/>
                <a:cs typeface="DilleniaUPC" panose="02020603050405020304" pitchFamily="18" charset="-34"/>
              </a:defRPr>
            </a:lvl1pPr>
          </a:lstStyle>
          <a:p>
            <a:r>
              <a:rPr lang="de-DE" dirty="0" smtClean="0"/>
              <a:t>Poster Titel</a:t>
            </a:r>
            <a:br>
              <a:rPr lang="de-DE" dirty="0" smtClean="0"/>
            </a:br>
            <a:r>
              <a:rPr lang="de-DE" dirty="0" err="1" smtClean="0"/>
              <a:t>can</a:t>
            </a:r>
            <a:r>
              <a:rPr lang="de-DE" dirty="0" smtClean="0"/>
              <a:t> span </a:t>
            </a:r>
            <a:r>
              <a:rPr lang="en-US" noProof="0" dirty="0" smtClean="0"/>
              <a:t>two</a:t>
            </a:r>
            <a:r>
              <a:rPr lang="de-DE" dirty="0" smtClean="0"/>
              <a:t> </a:t>
            </a:r>
            <a:r>
              <a:rPr lang="en-US" noProof="0" dirty="0" smtClean="0"/>
              <a:t>lines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320000"/>
            <a:ext cx="25200000" cy="1800000"/>
          </a:xfrm>
          <a:prstGeom prst="rect">
            <a:avLst/>
          </a:prstGeom>
        </p:spPr>
        <p:txBody>
          <a:bodyPr wrap="square" lIns="1080000" tIns="288000" rIns="0" bIns="28800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>
                <a:ea typeface="Franklin Gothic Book" charset="0"/>
                <a:cs typeface="Franklin Gothic Book" charset="0"/>
              </a:rPr>
              <a:t>* first.lastname@uni-graz.at, psychology.uni-graz.at</a:t>
            </a:r>
          </a:p>
          <a:p>
            <a:r>
              <a:rPr lang="en-US" i="1" dirty="0" smtClean="0">
                <a:ea typeface="Franklin Gothic Book" charset="0"/>
                <a:cs typeface="Franklin Gothic Book" charset="0"/>
              </a:rPr>
              <a:t>Other additional information (such as sponsors)</a:t>
            </a:r>
            <a:endParaRPr lang="de-AT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22068000" y="1080000"/>
            <a:ext cx="3292475" cy="27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 smtClean="0"/>
              <a:t>AB Logo</a:t>
            </a:r>
            <a:endParaRPr lang="de-AT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75100"/>
            <a:ext cx="30276000" cy="1080000"/>
          </a:xfrm>
          <a:prstGeom prst="rect">
            <a:avLst/>
          </a:prstGeom>
        </p:spPr>
        <p:txBody>
          <a:bodyPr wrap="square" lIns="1080000" tIns="72000" rIns="1080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First Author</a:t>
            </a:r>
            <a:r>
              <a:rPr lang="en-US" sz="5400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1*</a:t>
            </a:r>
            <a:r>
              <a:rPr lang="en-US" sz="54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, Second Author</a:t>
            </a:r>
            <a:r>
              <a:rPr lang="en-US" sz="5400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2</a:t>
            </a:r>
            <a:r>
              <a:rPr lang="en-US" sz="54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, Third Author</a:t>
            </a:r>
            <a:r>
              <a:rPr lang="en-US" sz="5400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3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080100"/>
            <a:ext cx="30276000" cy="900000"/>
          </a:xfrm>
          <a:prstGeom prst="rect">
            <a:avLst/>
          </a:prstGeom>
        </p:spPr>
        <p:txBody>
          <a:bodyPr wrap="square" lIns="1080000" tIns="72000" rIns="1080000" bIns="72000"/>
          <a:lstStyle>
            <a:lvl1pPr marL="0" marR="0" indent="0" algn="l" defTabSz="3507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marL="0" marR="0" indent="0" algn="l" defTabSz="3507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1</a:t>
            </a:r>
            <a:r>
              <a:rPr lang="en-US" sz="4400" i="1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Institute of Psychology, </a:t>
            </a:r>
            <a:r>
              <a:rPr lang="en-US" sz="4400" i="1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2</a:t>
            </a:r>
            <a:r>
              <a:rPr lang="en-US" sz="4400" i="1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Department of Something Else, </a:t>
            </a:r>
            <a:r>
              <a:rPr lang="en-US" sz="4400" i="1" baseline="30000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3</a:t>
            </a:r>
            <a:r>
              <a:rPr lang="en-US" sz="4400" i="1" dirty="0" smtClean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University of Graz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6721138" y="17460913"/>
            <a:ext cx="13192125" cy="14847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215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0" y="720000"/>
            <a:ext cx="30275213" cy="6480000"/>
          </a:xfrm>
          <a:prstGeom prst="rect">
            <a:avLst/>
          </a:prstGeom>
          <a:solidFill>
            <a:srgbClr val="004481"/>
          </a:solidFill>
        </p:spPr>
        <p:txBody>
          <a:bodyPr wrap="square" lIns="720000" tIns="180000" rIns="720000" bIns="180000" rtlCol="0">
            <a:noAutofit/>
          </a:bodyPr>
          <a:lstStyle/>
          <a:p>
            <a:endParaRPr lang="en-US" sz="600" dirty="0" smtClean="0">
              <a:solidFill>
                <a:schemeClr val="bg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000" y="1080000"/>
            <a:ext cx="3168000" cy="2703128"/>
          </a:xfrm>
          <a:prstGeom prst="rect">
            <a:avLst/>
          </a:prstGeom>
        </p:spPr>
      </p:pic>
      <p:sp>
        <p:nvSpPr>
          <p:cNvPr id="9" name="TextBox 22"/>
          <p:cNvSpPr txBox="1"/>
          <p:nvPr userDrawn="1"/>
        </p:nvSpPr>
        <p:spPr>
          <a:xfrm>
            <a:off x="0" y="40320000"/>
            <a:ext cx="30275213" cy="1800000"/>
          </a:xfrm>
          <a:prstGeom prst="rect">
            <a:avLst/>
          </a:prstGeom>
          <a:solidFill>
            <a:srgbClr val="004481"/>
          </a:solidFill>
        </p:spPr>
        <p:txBody>
          <a:bodyPr wrap="square" lIns="450000" tIns="46800" rIns="450000" rtlCol="0">
            <a:noAutofit/>
          </a:bodyPr>
          <a:lstStyle/>
          <a:p>
            <a:endParaRPr lang="en-US" sz="900" dirty="0" smtClean="0">
              <a:solidFill>
                <a:schemeClr val="bg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0" y="40500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20000"/>
            <a:ext cx="21600000" cy="3559901"/>
          </a:xfrm>
        </p:spPr>
        <p:txBody>
          <a:bodyPr/>
          <a:lstStyle/>
          <a:p>
            <a:r>
              <a:rPr lang="de-DE" dirty="0"/>
              <a:t>Poster </a:t>
            </a:r>
            <a:r>
              <a:rPr lang="de-DE" dirty="0" smtClean="0"/>
              <a:t>Title –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span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en-US" dirty="0" smtClean="0"/>
              <a:t>two</a:t>
            </a:r>
            <a:r>
              <a:rPr lang="de-DE" dirty="0" smtClean="0"/>
              <a:t> </a:t>
            </a:r>
            <a:r>
              <a:rPr lang="en-US" dirty="0"/>
              <a:t>lines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0" y="40320000"/>
            <a:ext cx="27396000" cy="1800000"/>
          </a:xfrm>
        </p:spPr>
        <p:txBody>
          <a:bodyPr rIns="360000"/>
          <a:lstStyle/>
          <a:p>
            <a:pPr algn="r"/>
            <a:r>
              <a:rPr lang="en-US" baseline="30000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*</a:t>
            </a:r>
            <a:r>
              <a:rPr lang="en-US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Corresponding author: </a:t>
            </a:r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first.lastname@uni-graz.at, psychology.uni-graz.at</a:t>
            </a:r>
          </a:p>
          <a:p>
            <a:pPr algn="r"/>
            <a:r>
              <a:rPr lang="en-US" i="1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Other additional information (such as sponsors</a:t>
            </a:r>
            <a:r>
              <a:rPr lang="en-US" i="1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)</a:t>
            </a:r>
            <a:endParaRPr lang="de-AT" dirty="0">
              <a:latin typeface="Franklin Gothic Book" panose="020B0503020102020204" pitchFamily="34" charset="0"/>
            </a:endParaRP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" b="1252"/>
          <a:stretch>
            <a:fillRect/>
          </a:stretch>
        </p:blipFill>
        <p:spPr>
          <a:xfrm>
            <a:off x="22375525" y="1080000"/>
            <a:ext cx="3292475" cy="2700000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First Author</a:t>
            </a:r>
            <a:r>
              <a:rPr lang="en-US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1*</a:t>
            </a:r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, Second </a:t>
            </a:r>
            <a:r>
              <a:rPr lang="en-US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Author</a:t>
            </a:r>
            <a:r>
              <a:rPr lang="en-US" baseline="30000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2,3</a:t>
            </a:r>
            <a:r>
              <a:rPr lang="en-US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, </a:t>
            </a:r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Third </a:t>
            </a:r>
            <a:r>
              <a:rPr lang="en-US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Author</a:t>
            </a:r>
            <a:r>
              <a:rPr lang="en-US" baseline="30000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3</a:t>
            </a:r>
            <a:endParaRPr lang="en-US" baseline="30000" dirty="0">
              <a:latin typeface="Franklin Gothic Book" panose="020B0503020102020204" pitchFamily="34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i="1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1</a:t>
            </a:r>
            <a:r>
              <a:rPr lang="en-US" i="1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Institute of Psychology, </a:t>
            </a:r>
            <a:r>
              <a:rPr lang="en-US" i="1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2</a:t>
            </a:r>
            <a:r>
              <a:rPr lang="en-US" i="1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Department of Something Else, </a:t>
            </a:r>
            <a:r>
              <a:rPr lang="en-US" i="1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3</a:t>
            </a:r>
            <a:r>
              <a:rPr lang="en-US" i="1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University of </a:t>
            </a:r>
            <a:r>
              <a:rPr lang="en-US" i="1" dirty="0" smtClean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Graz</a:t>
            </a:r>
            <a:endParaRPr lang="en-US" i="1" dirty="0">
              <a:latin typeface="Franklin Gothic Book" panose="020B0503020102020204" pitchFamily="34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0000" y="7919999"/>
            <a:ext cx="28836000" cy="13378773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de-AT" sz="6600" dirty="0" smtClean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The Guidelines</a:t>
            </a:r>
            <a:endParaRPr lang="de-AT" sz="6600" dirty="0">
              <a:solidFill>
                <a:srgbClr val="004481"/>
              </a:solidFill>
              <a:latin typeface="Segoe UI Light" panose="020B0502040204020203" pitchFamily="34" charset="0"/>
              <a:ea typeface="District Pro Thin" charset="0"/>
              <a:cs typeface="District Pro Thin" charset="0"/>
            </a:endParaRPr>
          </a:p>
          <a:p>
            <a:pPr algn="just">
              <a:spcAft>
                <a:spcPts val="3600"/>
              </a:spcAft>
            </a:pP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When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creating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a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poster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please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adhere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to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the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following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guidelines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: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Colors: Background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of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header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and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footer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well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all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headings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must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be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blue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(RGB </a:t>
            </a:r>
            <a:r>
              <a:rPr lang="de-AT" sz="4800" dirty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0,68,129)</a:t>
            </a: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Borders: 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2439665" lvl="1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Title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and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logos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: 3cm (top,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left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right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)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2439665" lvl="1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Text: 3cm (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left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right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)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2439665" lvl="1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QR Code: 3cm (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right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)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Logos: Logos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go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to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the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left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or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below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the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Uni Graz logo. The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institute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logo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can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be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replaced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with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a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section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logo.</a:t>
            </a: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QR Code links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to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the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Institute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website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(in English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or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German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respectively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). 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Fonts: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see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next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sections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standard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heading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size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: 66,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standard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text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</a:t>
            </a:r>
            <a:r>
              <a:rPr lang="de-AT" sz="4800" dirty="0" err="1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size</a:t>
            </a:r>
            <a:r>
              <a:rPr lang="de-AT" sz="4800" dirty="0" smtClean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: 44.</a:t>
            </a: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endParaRPr lang="de-AT" sz="4800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0000" y="22018772"/>
            <a:ext cx="14058000" cy="7920000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en-US" sz="6600" dirty="0" smtClean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Headings: Segoe UI Light</a:t>
            </a:r>
            <a:endParaRPr lang="de-AT" sz="4400" dirty="0" smtClean="0">
              <a:solidFill>
                <a:srgbClr val="004481"/>
              </a:solidFill>
              <a:latin typeface="Segoe UI Light" panose="020B0502040204020203" pitchFamily="34" charset="0"/>
              <a:ea typeface="District Pro Thin" charset="0"/>
              <a:cs typeface="District Pro Thin" charset="0"/>
            </a:endParaRPr>
          </a:p>
          <a:p>
            <a:pPr algn="just"/>
            <a:r>
              <a:rPr lang="en-US" sz="4400" dirty="0" smtClean="0">
                <a:latin typeface="Franklin Gothic Book" panose="020B0503020102020204" pitchFamily="34" charset="0"/>
              </a:rPr>
              <a:t>Text: Franklin Gothic Book</a:t>
            </a:r>
          </a:p>
          <a:p>
            <a:pPr algn="just"/>
            <a:endParaRPr lang="de-AT" sz="4400" dirty="0" smtClean="0">
              <a:latin typeface="Franklin Gothic Book" panose="020B0503020102020204" pitchFamily="34" charset="0"/>
            </a:endParaRPr>
          </a:p>
          <a:p>
            <a:pPr algn="just"/>
            <a:r>
              <a:rPr lang="de-AT" sz="4400" dirty="0" smtClean="0">
                <a:latin typeface="Franklin Gothic Book" panose="020B0503020102020204" pitchFamily="34" charset="0"/>
              </a:rPr>
              <a:t>Alternative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fonts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for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systems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that</a:t>
            </a:r>
            <a:r>
              <a:rPr lang="de-AT" sz="4400" dirty="0" smtClean="0">
                <a:latin typeface="Franklin Gothic Book" panose="020B0503020102020204" pitchFamily="34" charset="0"/>
              </a:rPr>
              <a:t> do not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have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these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fonts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see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next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sections</a:t>
            </a:r>
            <a:r>
              <a:rPr lang="de-AT" sz="44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de-AT" sz="4400" dirty="0" smtClean="0">
              <a:latin typeface="Franklin Gothic Book" panose="020B0503020102020204" pitchFamily="34" charset="0"/>
            </a:endParaRPr>
          </a:p>
          <a:p>
            <a:pPr algn="just"/>
            <a:r>
              <a:rPr lang="de-AT" sz="4400" dirty="0" smtClean="0">
                <a:latin typeface="Franklin Gothic Book" panose="020B0503020102020204" pitchFamily="34" charset="0"/>
              </a:rPr>
              <a:t>Text/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figure</a:t>
            </a:r>
            <a:r>
              <a:rPr lang="de-AT" sz="4400" dirty="0" smtClean="0">
                <a:latin typeface="Franklin Gothic Book" panose="020B0503020102020204" pitchFamily="34" charset="0"/>
              </a:rPr>
              <a:t>/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table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boxes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can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be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white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with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blue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border</a:t>
            </a:r>
            <a:r>
              <a:rPr lang="de-AT" sz="4400" dirty="0" smtClean="0">
                <a:latin typeface="Franklin Gothic Book" panose="020B0503020102020204" pitchFamily="34" charset="0"/>
              </a:rPr>
              <a:t>,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or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alternatively</a:t>
            </a:r>
            <a:r>
              <a:rPr lang="de-AT" sz="4400" dirty="0" smtClean="0">
                <a:latin typeface="Franklin Gothic Book" panose="020B0503020102020204" pitchFamily="34" charset="0"/>
              </a:rPr>
              <a:t> </a:t>
            </a:r>
            <a:r>
              <a:rPr lang="de-AT" sz="4400" dirty="0" err="1" smtClean="0">
                <a:latin typeface="Franklin Gothic Book" panose="020B0503020102020204" pitchFamily="34" charset="0"/>
              </a:rPr>
              <a:t>blue</a:t>
            </a:r>
            <a:r>
              <a:rPr lang="de-AT" sz="4400" dirty="0" smtClean="0">
                <a:latin typeface="Franklin Gothic Book" panose="020B0503020102020204" pitchFamily="34" charset="0"/>
              </a:rPr>
              <a:t>.</a:t>
            </a:r>
            <a:endParaRPr lang="en-US" sz="4800" dirty="0" smtClean="0">
              <a:latin typeface="Franklin Gothic Book" panose="020B05030201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498000" y="22018772"/>
            <a:ext cx="14058000" cy="9168709"/>
          </a:xfrm>
          <a:prstGeom prst="rect">
            <a:avLst/>
          </a:prstGeom>
          <a:solidFill>
            <a:srgbClr val="004481"/>
          </a:solidFill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 algn="ctr">
              <a:spcAft>
                <a:spcPts val="3600"/>
              </a:spcAft>
            </a:pPr>
            <a:r>
              <a:rPr lang="de-AT" sz="44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Table 1: 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Augen- und Haarfarbenkombination von 592 </a:t>
            </a:r>
            <a:r>
              <a:rPr lang="de-DE" sz="44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Statistik-</a:t>
            </a:r>
            <a:r>
              <a:rPr lang="de-DE" sz="4400" dirty="0" err="1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StudentInnen</a:t>
            </a:r>
            <a:r>
              <a:rPr lang="de-DE" sz="44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r>
              <a:rPr lang="de-AT" sz="44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 </a:t>
            </a:r>
            <a:endParaRPr lang="en-US" sz="4400" dirty="0">
              <a:solidFill>
                <a:schemeClr val="bg1"/>
              </a:solidFill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0000" y="30658772"/>
            <a:ext cx="14058000" cy="8937942"/>
          </a:xfrm>
          <a:prstGeom prst="rect">
            <a:avLst/>
          </a:prstGeom>
          <a:solidFill>
            <a:srgbClr val="004481"/>
          </a:solidFill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Figure 1: </a:t>
            </a:r>
            <a:r>
              <a:rPr lang="en-US" sz="44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Heterogeneity </a:t>
            </a:r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and </a:t>
            </a:r>
            <a:r>
              <a:rPr lang="en-US" sz="44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Cohesion.</a:t>
            </a:r>
            <a:endParaRPr lang="en-US" sz="4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5498000" y="31907481"/>
            <a:ext cx="14058000" cy="7689233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de-AT" sz="6600" dirty="0" smtClean="0">
                <a:solidFill>
                  <a:srgbClr val="00448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District Pro Thin" charset="0"/>
              </a:rPr>
              <a:t>Titelschriftart: Source Sans Pro </a:t>
            </a:r>
            <a:r>
              <a:rPr lang="de-AT" sz="6600" dirty="0">
                <a:solidFill>
                  <a:srgbClr val="00448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District Pro Thin" charset="0"/>
              </a:rPr>
              <a:t>(</a:t>
            </a:r>
            <a:r>
              <a:rPr lang="de-AT" sz="6600" dirty="0" smtClean="0">
                <a:solidFill>
                  <a:srgbClr val="00448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District Pro Thin" charset="0"/>
              </a:rPr>
              <a:t>Light)  </a:t>
            </a:r>
            <a:endParaRPr lang="de-AT" sz="4400" dirty="0" smtClean="0">
              <a:solidFill>
                <a:srgbClr val="004481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District Pro Thin" charset="0"/>
            </a:endParaRPr>
          </a:p>
          <a:p>
            <a:pPr algn="just"/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Fließtextschriftart</a:t>
            </a:r>
            <a:r>
              <a:rPr lang="en-US" sz="4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Source Sans Pro (Regular)</a:t>
            </a:r>
          </a:p>
          <a:p>
            <a:pPr algn="just"/>
            <a:endParaRPr lang="de-AT" sz="4400" dirty="0" smtClean="0">
              <a:solidFill>
                <a:srgbClr val="00448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District Pro Thin" charset="0"/>
            </a:endParaRPr>
          </a:p>
          <a:p>
            <a:pPr algn="just"/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Lateinisch sieht zum Beispiel fast jede Schrift gut aus.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Quod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erat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demonstrandum</a:t>
            </a:r>
            <a:r>
              <a:rPr lang="de-AT" sz="4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nach Software und Voreinstellungen können eingebaute Kapitälchen,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Kerning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oder Ligaturen (sehr pfiffig) nicht richtig dargestellt werden</a:t>
            </a:r>
            <a:r>
              <a:rPr lang="de-AT" sz="4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quick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brown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fox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jumps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over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lazy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old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AT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dog</a:t>
            </a:r>
            <a:r>
              <a:rPr lang="de-AT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endParaRPr lang="en-US" sz="4400" dirty="0">
              <a:solidFill>
                <a:srgbClr val="00448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District Pro Thin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1854633"/>
            <a:ext cx="12279598" cy="6787838"/>
          </a:xfrm>
          <a:prstGeom prst="rect">
            <a:avLst/>
          </a:prstGeom>
        </p:spPr>
      </p:pic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69316"/>
              </p:ext>
            </p:extLst>
          </p:nvPr>
        </p:nvGraphicFramePr>
        <p:xfrm>
          <a:off x="15978822" y="24120017"/>
          <a:ext cx="13149943" cy="6636695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4876801"/>
                <a:gridCol w="1785257"/>
                <a:gridCol w="1306286"/>
                <a:gridCol w="1654629"/>
                <a:gridCol w="1335313"/>
                <a:gridCol w="2191657"/>
              </a:tblGrid>
              <a:tr h="1273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4000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Haar-\Augenfarbe</a:t>
                      </a:r>
                      <a:endParaRPr lang="de-DE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Grau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Grün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119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54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29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286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11694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Blond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127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Schwarz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68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108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Rot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71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93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592 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dirty="0" smtClean="0">
            <a:solidFill>
              <a:schemeClr val="bg1"/>
            </a:solidFill>
            <a:latin typeface="District Pro Thin" panose="02000506040000020004" pitchFamily="50" charset="0"/>
            <a:ea typeface="Franklin Gothic Book" charset="0"/>
            <a:cs typeface="Franklin Gothic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</Words>
  <Application>Microsoft Office PowerPoint</Application>
  <PresentationFormat>Benutzerdefiniert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DilleniaUPC</vt:lpstr>
      <vt:lpstr>District Pro Thin</vt:lpstr>
      <vt:lpstr>Franklin Gothic Book</vt:lpstr>
      <vt:lpstr>Segoe UI Light</vt:lpstr>
      <vt:lpstr>Source Sans Pro</vt:lpstr>
      <vt:lpstr>Source Sans Pro Light</vt:lpstr>
      <vt:lpstr>Office Theme</vt:lpstr>
      <vt:lpstr>Poster Title – can span up to two lines</vt:lpstr>
    </vt:vector>
  </TitlesOfParts>
  <Company>Karl-Franzens-Universität Graz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Schöngaßner, Florian (florian.schoengassner@uni-graz.at)</dc:creator>
  <cp:lastModifiedBy>Schöngaßner, Florian (florian.schoengassner@uni-graz.at)</cp:lastModifiedBy>
  <cp:revision>52</cp:revision>
  <dcterms:created xsi:type="dcterms:W3CDTF">2016-05-06T10:11:35Z</dcterms:created>
  <dcterms:modified xsi:type="dcterms:W3CDTF">2016-05-24T13:43:42Z</dcterms:modified>
</cp:coreProperties>
</file>